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25A043-5D95-41A9-A4BE-820E2640D6B5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9B3A0ED-E139-47DF-94FC-31B52580D1A5}">
      <dgm:prSet/>
      <dgm:spPr/>
      <dgm:t>
        <a:bodyPr/>
        <a:lstStyle/>
        <a:p>
          <a:r>
            <a:rPr lang="hr-HR"/>
            <a:t>CausalImpact</a:t>
          </a:r>
          <a:endParaRPr lang="en-US"/>
        </a:p>
      </dgm:t>
    </dgm:pt>
    <dgm:pt modelId="{B464A1A4-1126-4B9D-AE22-A6E50163F417}" type="parTrans" cxnId="{5F4DE29A-7B60-44C9-8B47-DBB5123931A5}">
      <dgm:prSet/>
      <dgm:spPr/>
      <dgm:t>
        <a:bodyPr/>
        <a:lstStyle/>
        <a:p>
          <a:endParaRPr lang="en-US"/>
        </a:p>
      </dgm:t>
    </dgm:pt>
    <dgm:pt modelId="{B45BBAD5-ACFE-440A-A6BE-C82B54852E2F}" type="sibTrans" cxnId="{5F4DE29A-7B60-44C9-8B47-DBB5123931A5}">
      <dgm:prSet/>
      <dgm:spPr/>
      <dgm:t>
        <a:bodyPr/>
        <a:lstStyle/>
        <a:p>
          <a:endParaRPr lang="en-US"/>
        </a:p>
      </dgm:t>
    </dgm:pt>
    <dgm:pt modelId="{3BA3DE07-8121-45E3-A929-004B8FFFA2E7}">
      <dgm:prSet/>
      <dgm:spPr/>
      <dgm:t>
        <a:bodyPr/>
        <a:lstStyle/>
        <a:p>
          <a:r>
            <a:rPr lang="hr-HR"/>
            <a:t>Yfinance</a:t>
          </a:r>
          <a:endParaRPr lang="en-US"/>
        </a:p>
      </dgm:t>
    </dgm:pt>
    <dgm:pt modelId="{DC2A8315-80ED-4D3C-8CA8-430FA233E432}" type="parTrans" cxnId="{DC5811EB-7873-4969-8F14-F99A34364A55}">
      <dgm:prSet/>
      <dgm:spPr/>
      <dgm:t>
        <a:bodyPr/>
        <a:lstStyle/>
        <a:p>
          <a:endParaRPr lang="en-US"/>
        </a:p>
      </dgm:t>
    </dgm:pt>
    <dgm:pt modelId="{8A7B84A1-7EFF-4F65-B605-BC54AC68FE5A}" type="sibTrans" cxnId="{DC5811EB-7873-4969-8F14-F99A34364A55}">
      <dgm:prSet/>
      <dgm:spPr/>
      <dgm:t>
        <a:bodyPr/>
        <a:lstStyle/>
        <a:p>
          <a:endParaRPr lang="en-US"/>
        </a:p>
      </dgm:t>
    </dgm:pt>
    <dgm:pt modelId="{878760F5-ABB4-4457-9E11-47BFD82D9CD9}">
      <dgm:prSet/>
      <dgm:spPr/>
      <dgm:t>
        <a:bodyPr/>
        <a:lstStyle/>
        <a:p>
          <a:r>
            <a:rPr lang="hr-HR"/>
            <a:t>Pandas</a:t>
          </a:r>
          <a:endParaRPr lang="en-US"/>
        </a:p>
      </dgm:t>
    </dgm:pt>
    <dgm:pt modelId="{B26BEEEB-5976-4126-A408-A2D11050FC17}" type="parTrans" cxnId="{166EB5B0-91C9-4975-8DBC-81B797FC4635}">
      <dgm:prSet/>
      <dgm:spPr/>
      <dgm:t>
        <a:bodyPr/>
        <a:lstStyle/>
        <a:p>
          <a:endParaRPr lang="en-US"/>
        </a:p>
      </dgm:t>
    </dgm:pt>
    <dgm:pt modelId="{B59AE2A4-F06B-49E5-ABE3-077FB2AAFC1D}" type="sibTrans" cxnId="{166EB5B0-91C9-4975-8DBC-81B797FC4635}">
      <dgm:prSet/>
      <dgm:spPr/>
      <dgm:t>
        <a:bodyPr/>
        <a:lstStyle/>
        <a:p>
          <a:endParaRPr lang="en-US"/>
        </a:p>
      </dgm:t>
    </dgm:pt>
    <dgm:pt modelId="{609133E6-9E5E-47C9-8173-57BED87F1C05}">
      <dgm:prSet/>
      <dgm:spPr/>
      <dgm:t>
        <a:bodyPr/>
        <a:lstStyle/>
        <a:p>
          <a:r>
            <a:rPr lang="hr-HR"/>
            <a:t>Seaborn</a:t>
          </a:r>
          <a:endParaRPr lang="en-US"/>
        </a:p>
      </dgm:t>
    </dgm:pt>
    <dgm:pt modelId="{67D98AEC-4F78-4955-A901-C8ED90F3AE10}" type="parTrans" cxnId="{69638E79-24E9-47BB-8207-F8F2AB2258DE}">
      <dgm:prSet/>
      <dgm:spPr/>
      <dgm:t>
        <a:bodyPr/>
        <a:lstStyle/>
        <a:p>
          <a:endParaRPr lang="en-US"/>
        </a:p>
      </dgm:t>
    </dgm:pt>
    <dgm:pt modelId="{E06FCB51-A071-40E4-972C-502D143ED6A9}" type="sibTrans" cxnId="{69638E79-24E9-47BB-8207-F8F2AB2258DE}">
      <dgm:prSet/>
      <dgm:spPr/>
      <dgm:t>
        <a:bodyPr/>
        <a:lstStyle/>
        <a:p>
          <a:endParaRPr lang="en-US"/>
        </a:p>
      </dgm:t>
    </dgm:pt>
    <dgm:pt modelId="{6CE79F39-E7A1-49CD-B3DD-F04C5ABE0CF5}">
      <dgm:prSet/>
      <dgm:spPr/>
      <dgm:t>
        <a:bodyPr/>
        <a:lstStyle/>
        <a:p>
          <a:r>
            <a:rPr lang="hr-HR"/>
            <a:t>Matplotlib</a:t>
          </a:r>
          <a:endParaRPr lang="en-US"/>
        </a:p>
      </dgm:t>
    </dgm:pt>
    <dgm:pt modelId="{531B4C54-BDAB-47ED-A54C-3026128B1D80}" type="parTrans" cxnId="{37CEDD3D-7640-48AC-95AA-E3EF025645A7}">
      <dgm:prSet/>
      <dgm:spPr/>
      <dgm:t>
        <a:bodyPr/>
        <a:lstStyle/>
        <a:p>
          <a:endParaRPr lang="en-US"/>
        </a:p>
      </dgm:t>
    </dgm:pt>
    <dgm:pt modelId="{F6A842EB-B5B1-4CC4-806E-946BA0FCC933}" type="sibTrans" cxnId="{37CEDD3D-7640-48AC-95AA-E3EF025645A7}">
      <dgm:prSet/>
      <dgm:spPr/>
      <dgm:t>
        <a:bodyPr/>
        <a:lstStyle/>
        <a:p>
          <a:endParaRPr lang="en-US"/>
        </a:p>
      </dgm:t>
    </dgm:pt>
    <dgm:pt modelId="{18A1F0DD-CE56-45F6-8AEE-1D682B897903}" type="pres">
      <dgm:prSet presAssocID="{1F25A043-5D95-41A9-A4BE-820E2640D6B5}" presName="vert0" presStyleCnt="0">
        <dgm:presLayoutVars>
          <dgm:dir/>
          <dgm:animOne val="branch"/>
          <dgm:animLvl val="lvl"/>
        </dgm:presLayoutVars>
      </dgm:prSet>
      <dgm:spPr/>
    </dgm:pt>
    <dgm:pt modelId="{5C13EE23-5F61-4385-9616-E697F336FFBE}" type="pres">
      <dgm:prSet presAssocID="{59B3A0ED-E139-47DF-94FC-31B52580D1A5}" presName="thickLine" presStyleLbl="alignNode1" presStyleIdx="0" presStyleCnt="5"/>
      <dgm:spPr/>
    </dgm:pt>
    <dgm:pt modelId="{56D5790C-69D8-404E-BDC7-7C7E9623B158}" type="pres">
      <dgm:prSet presAssocID="{59B3A0ED-E139-47DF-94FC-31B52580D1A5}" presName="horz1" presStyleCnt="0"/>
      <dgm:spPr/>
    </dgm:pt>
    <dgm:pt modelId="{C28C786D-D3B3-4258-82F6-48A0479966C6}" type="pres">
      <dgm:prSet presAssocID="{59B3A0ED-E139-47DF-94FC-31B52580D1A5}" presName="tx1" presStyleLbl="revTx" presStyleIdx="0" presStyleCnt="5"/>
      <dgm:spPr/>
    </dgm:pt>
    <dgm:pt modelId="{7E1651DB-4211-4482-BDCE-A30A34E0518C}" type="pres">
      <dgm:prSet presAssocID="{59B3A0ED-E139-47DF-94FC-31B52580D1A5}" presName="vert1" presStyleCnt="0"/>
      <dgm:spPr/>
    </dgm:pt>
    <dgm:pt modelId="{AC8AE1D5-2057-427B-BA62-AF4E4B735CE8}" type="pres">
      <dgm:prSet presAssocID="{3BA3DE07-8121-45E3-A929-004B8FFFA2E7}" presName="thickLine" presStyleLbl="alignNode1" presStyleIdx="1" presStyleCnt="5"/>
      <dgm:spPr/>
    </dgm:pt>
    <dgm:pt modelId="{FF77BEB3-D1CA-489E-8CDC-771E99C6EFBF}" type="pres">
      <dgm:prSet presAssocID="{3BA3DE07-8121-45E3-A929-004B8FFFA2E7}" presName="horz1" presStyleCnt="0"/>
      <dgm:spPr/>
    </dgm:pt>
    <dgm:pt modelId="{F236E1BF-9965-49CD-AA66-4B9549121EC9}" type="pres">
      <dgm:prSet presAssocID="{3BA3DE07-8121-45E3-A929-004B8FFFA2E7}" presName="tx1" presStyleLbl="revTx" presStyleIdx="1" presStyleCnt="5"/>
      <dgm:spPr/>
    </dgm:pt>
    <dgm:pt modelId="{70E5CD6D-F592-4DC0-A406-1FF055E28676}" type="pres">
      <dgm:prSet presAssocID="{3BA3DE07-8121-45E3-A929-004B8FFFA2E7}" presName="vert1" presStyleCnt="0"/>
      <dgm:spPr/>
    </dgm:pt>
    <dgm:pt modelId="{499BE4E7-020D-43B2-8D01-F413AFCCE8E3}" type="pres">
      <dgm:prSet presAssocID="{878760F5-ABB4-4457-9E11-47BFD82D9CD9}" presName="thickLine" presStyleLbl="alignNode1" presStyleIdx="2" presStyleCnt="5"/>
      <dgm:spPr/>
    </dgm:pt>
    <dgm:pt modelId="{50B4D318-281D-48AB-9068-4A1EE0C6146C}" type="pres">
      <dgm:prSet presAssocID="{878760F5-ABB4-4457-9E11-47BFD82D9CD9}" presName="horz1" presStyleCnt="0"/>
      <dgm:spPr/>
    </dgm:pt>
    <dgm:pt modelId="{45B71F99-CF03-42A8-88F9-9A3E5DA7CD48}" type="pres">
      <dgm:prSet presAssocID="{878760F5-ABB4-4457-9E11-47BFD82D9CD9}" presName="tx1" presStyleLbl="revTx" presStyleIdx="2" presStyleCnt="5"/>
      <dgm:spPr/>
    </dgm:pt>
    <dgm:pt modelId="{2491AEBD-83CB-4C37-9B91-1EB3A766C52E}" type="pres">
      <dgm:prSet presAssocID="{878760F5-ABB4-4457-9E11-47BFD82D9CD9}" presName="vert1" presStyleCnt="0"/>
      <dgm:spPr/>
    </dgm:pt>
    <dgm:pt modelId="{259BF929-C75D-4DE5-A4C7-48C31E7C06DD}" type="pres">
      <dgm:prSet presAssocID="{609133E6-9E5E-47C9-8173-57BED87F1C05}" presName="thickLine" presStyleLbl="alignNode1" presStyleIdx="3" presStyleCnt="5"/>
      <dgm:spPr/>
    </dgm:pt>
    <dgm:pt modelId="{0FF42BDD-8241-40E2-B1FB-9E4229F298C1}" type="pres">
      <dgm:prSet presAssocID="{609133E6-9E5E-47C9-8173-57BED87F1C05}" presName="horz1" presStyleCnt="0"/>
      <dgm:spPr/>
    </dgm:pt>
    <dgm:pt modelId="{E7E594B7-8FE9-4D0E-8176-391CD879268F}" type="pres">
      <dgm:prSet presAssocID="{609133E6-9E5E-47C9-8173-57BED87F1C05}" presName="tx1" presStyleLbl="revTx" presStyleIdx="3" presStyleCnt="5"/>
      <dgm:spPr/>
    </dgm:pt>
    <dgm:pt modelId="{234F988C-CCE7-4BDC-BDD3-3C6C386E61D3}" type="pres">
      <dgm:prSet presAssocID="{609133E6-9E5E-47C9-8173-57BED87F1C05}" presName="vert1" presStyleCnt="0"/>
      <dgm:spPr/>
    </dgm:pt>
    <dgm:pt modelId="{95E1F705-D7C4-45FC-BD2C-8B5889D70389}" type="pres">
      <dgm:prSet presAssocID="{6CE79F39-E7A1-49CD-B3DD-F04C5ABE0CF5}" presName="thickLine" presStyleLbl="alignNode1" presStyleIdx="4" presStyleCnt="5"/>
      <dgm:spPr/>
    </dgm:pt>
    <dgm:pt modelId="{F4AF73B7-8D84-4272-A937-310E157625A6}" type="pres">
      <dgm:prSet presAssocID="{6CE79F39-E7A1-49CD-B3DD-F04C5ABE0CF5}" presName="horz1" presStyleCnt="0"/>
      <dgm:spPr/>
    </dgm:pt>
    <dgm:pt modelId="{FF9E70EA-6681-44B1-B752-08304F50A64B}" type="pres">
      <dgm:prSet presAssocID="{6CE79F39-E7A1-49CD-B3DD-F04C5ABE0CF5}" presName="tx1" presStyleLbl="revTx" presStyleIdx="4" presStyleCnt="5"/>
      <dgm:spPr/>
    </dgm:pt>
    <dgm:pt modelId="{67296D3B-DCA1-443F-A325-CB6ABBE22E03}" type="pres">
      <dgm:prSet presAssocID="{6CE79F39-E7A1-49CD-B3DD-F04C5ABE0CF5}" presName="vert1" presStyleCnt="0"/>
      <dgm:spPr/>
    </dgm:pt>
  </dgm:ptLst>
  <dgm:cxnLst>
    <dgm:cxn modelId="{37CEDD3D-7640-48AC-95AA-E3EF025645A7}" srcId="{1F25A043-5D95-41A9-A4BE-820E2640D6B5}" destId="{6CE79F39-E7A1-49CD-B3DD-F04C5ABE0CF5}" srcOrd="4" destOrd="0" parTransId="{531B4C54-BDAB-47ED-A54C-3026128B1D80}" sibTransId="{F6A842EB-B5B1-4CC4-806E-946BA0FCC933}"/>
    <dgm:cxn modelId="{D2243A69-478A-4D48-B61A-43796BA89899}" type="presOf" srcId="{1F25A043-5D95-41A9-A4BE-820E2640D6B5}" destId="{18A1F0DD-CE56-45F6-8AEE-1D682B897903}" srcOrd="0" destOrd="0" presId="urn:microsoft.com/office/officeart/2008/layout/LinedList"/>
    <dgm:cxn modelId="{E77D4C4B-98A6-4173-A3A7-69954BFA5C45}" type="presOf" srcId="{6CE79F39-E7A1-49CD-B3DD-F04C5ABE0CF5}" destId="{FF9E70EA-6681-44B1-B752-08304F50A64B}" srcOrd="0" destOrd="0" presId="urn:microsoft.com/office/officeart/2008/layout/LinedList"/>
    <dgm:cxn modelId="{86FD156D-93D3-43E5-91A8-869653BD0EED}" type="presOf" srcId="{878760F5-ABB4-4457-9E11-47BFD82D9CD9}" destId="{45B71F99-CF03-42A8-88F9-9A3E5DA7CD48}" srcOrd="0" destOrd="0" presId="urn:microsoft.com/office/officeart/2008/layout/LinedList"/>
    <dgm:cxn modelId="{69638E79-24E9-47BB-8207-F8F2AB2258DE}" srcId="{1F25A043-5D95-41A9-A4BE-820E2640D6B5}" destId="{609133E6-9E5E-47C9-8173-57BED87F1C05}" srcOrd="3" destOrd="0" parTransId="{67D98AEC-4F78-4955-A901-C8ED90F3AE10}" sibTransId="{E06FCB51-A071-40E4-972C-502D143ED6A9}"/>
    <dgm:cxn modelId="{5F4DE29A-7B60-44C9-8B47-DBB5123931A5}" srcId="{1F25A043-5D95-41A9-A4BE-820E2640D6B5}" destId="{59B3A0ED-E139-47DF-94FC-31B52580D1A5}" srcOrd="0" destOrd="0" parTransId="{B464A1A4-1126-4B9D-AE22-A6E50163F417}" sibTransId="{B45BBAD5-ACFE-440A-A6BE-C82B54852E2F}"/>
    <dgm:cxn modelId="{166EB5B0-91C9-4975-8DBC-81B797FC4635}" srcId="{1F25A043-5D95-41A9-A4BE-820E2640D6B5}" destId="{878760F5-ABB4-4457-9E11-47BFD82D9CD9}" srcOrd="2" destOrd="0" parTransId="{B26BEEEB-5976-4126-A408-A2D11050FC17}" sibTransId="{B59AE2A4-F06B-49E5-ABE3-077FB2AAFC1D}"/>
    <dgm:cxn modelId="{65B2E1E6-230B-47C9-BE5B-95E125C97EF2}" type="presOf" srcId="{59B3A0ED-E139-47DF-94FC-31B52580D1A5}" destId="{C28C786D-D3B3-4258-82F6-48A0479966C6}" srcOrd="0" destOrd="0" presId="urn:microsoft.com/office/officeart/2008/layout/LinedList"/>
    <dgm:cxn modelId="{DC5811EB-7873-4969-8F14-F99A34364A55}" srcId="{1F25A043-5D95-41A9-A4BE-820E2640D6B5}" destId="{3BA3DE07-8121-45E3-A929-004B8FFFA2E7}" srcOrd="1" destOrd="0" parTransId="{DC2A8315-80ED-4D3C-8CA8-430FA233E432}" sibTransId="{8A7B84A1-7EFF-4F65-B605-BC54AC68FE5A}"/>
    <dgm:cxn modelId="{9A86E6EB-B1BB-403D-814D-78958C893E64}" type="presOf" srcId="{3BA3DE07-8121-45E3-A929-004B8FFFA2E7}" destId="{F236E1BF-9965-49CD-AA66-4B9549121EC9}" srcOrd="0" destOrd="0" presId="urn:microsoft.com/office/officeart/2008/layout/LinedList"/>
    <dgm:cxn modelId="{6B6E13F8-169E-4946-B622-36E3B96F8EEB}" type="presOf" srcId="{609133E6-9E5E-47C9-8173-57BED87F1C05}" destId="{E7E594B7-8FE9-4D0E-8176-391CD879268F}" srcOrd="0" destOrd="0" presId="urn:microsoft.com/office/officeart/2008/layout/LinedList"/>
    <dgm:cxn modelId="{6B0EC5C6-90F7-4AD8-B96B-1D87049FEEF2}" type="presParOf" srcId="{18A1F0DD-CE56-45F6-8AEE-1D682B897903}" destId="{5C13EE23-5F61-4385-9616-E697F336FFBE}" srcOrd="0" destOrd="0" presId="urn:microsoft.com/office/officeart/2008/layout/LinedList"/>
    <dgm:cxn modelId="{45175054-9A86-47A8-97DE-7178BF3F8E0C}" type="presParOf" srcId="{18A1F0DD-CE56-45F6-8AEE-1D682B897903}" destId="{56D5790C-69D8-404E-BDC7-7C7E9623B158}" srcOrd="1" destOrd="0" presId="urn:microsoft.com/office/officeart/2008/layout/LinedList"/>
    <dgm:cxn modelId="{3F06A997-1C52-4C19-BA37-98C951D91314}" type="presParOf" srcId="{56D5790C-69D8-404E-BDC7-7C7E9623B158}" destId="{C28C786D-D3B3-4258-82F6-48A0479966C6}" srcOrd="0" destOrd="0" presId="urn:microsoft.com/office/officeart/2008/layout/LinedList"/>
    <dgm:cxn modelId="{C004A8AC-E89C-4F04-96FA-4EEC37F588C9}" type="presParOf" srcId="{56D5790C-69D8-404E-BDC7-7C7E9623B158}" destId="{7E1651DB-4211-4482-BDCE-A30A34E0518C}" srcOrd="1" destOrd="0" presId="urn:microsoft.com/office/officeart/2008/layout/LinedList"/>
    <dgm:cxn modelId="{5054B136-B503-438B-B33D-BD7858534F0D}" type="presParOf" srcId="{18A1F0DD-CE56-45F6-8AEE-1D682B897903}" destId="{AC8AE1D5-2057-427B-BA62-AF4E4B735CE8}" srcOrd="2" destOrd="0" presId="urn:microsoft.com/office/officeart/2008/layout/LinedList"/>
    <dgm:cxn modelId="{50B79A93-E5A2-425F-B0B7-8778926E2B9A}" type="presParOf" srcId="{18A1F0DD-CE56-45F6-8AEE-1D682B897903}" destId="{FF77BEB3-D1CA-489E-8CDC-771E99C6EFBF}" srcOrd="3" destOrd="0" presId="urn:microsoft.com/office/officeart/2008/layout/LinedList"/>
    <dgm:cxn modelId="{81E4AEA5-5575-4098-B219-1E4C217EB06F}" type="presParOf" srcId="{FF77BEB3-D1CA-489E-8CDC-771E99C6EFBF}" destId="{F236E1BF-9965-49CD-AA66-4B9549121EC9}" srcOrd="0" destOrd="0" presId="urn:microsoft.com/office/officeart/2008/layout/LinedList"/>
    <dgm:cxn modelId="{5D37F9D9-E465-44EA-A576-63E5E35F2CE8}" type="presParOf" srcId="{FF77BEB3-D1CA-489E-8CDC-771E99C6EFBF}" destId="{70E5CD6D-F592-4DC0-A406-1FF055E28676}" srcOrd="1" destOrd="0" presId="urn:microsoft.com/office/officeart/2008/layout/LinedList"/>
    <dgm:cxn modelId="{AE8B8420-733D-4686-A965-AF653E2CE9FF}" type="presParOf" srcId="{18A1F0DD-CE56-45F6-8AEE-1D682B897903}" destId="{499BE4E7-020D-43B2-8D01-F413AFCCE8E3}" srcOrd="4" destOrd="0" presId="urn:microsoft.com/office/officeart/2008/layout/LinedList"/>
    <dgm:cxn modelId="{1FD1F381-F5C1-4CC5-8AC9-E8302C739BF1}" type="presParOf" srcId="{18A1F0DD-CE56-45F6-8AEE-1D682B897903}" destId="{50B4D318-281D-48AB-9068-4A1EE0C6146C}" srcOrd="5" destOrd="0" presId="urn:microsoft.com/office/officeart/2008/layout/LinedList"/>
    <dgm:cxn modelId="{8837C63C-160E-4A93-BB49-379E1D2F784E}" type="presParOf" srcId="{50B4D318-281D-48AB-9068-4A1EE0C6146C}" destId="{45B71F99-CF03-42A8-88F9-9A3E5DA7CD48}" srcOrd="0" destOrd="0" presId="urn:microsoft.com/office/officeart/2008/layout/LinedList"/>
    <dgm:cxn modelId="{2B665CA0-5368-4326-9569-D5AEE2E13F9F}" type="presParOf" srcId="{50B4D318-281D-48AB-9068-4A1EE0C6146C}" destId="{2491AEBD-83CB-4C37-9B91-1EB3A766C52E}" srcOrd="1" destOrd="0" presId="urn:microsoft.com/office/officeart/2008/layout/LinedList"/>
    <dgm:cxn modelId="{3A733D55-87B9-44E4-A3E8-E281C2BC0366}" type="presParOf" srcId="{18A1F0DD-CE56-45F6-8AEE-1D682B897903}" destId="{259BF929-C75D-4DE5-A4C7-48C31E7C06DD}" srcOrd="6" destOrd="0" presId="urn:microsoft.com/office/officeart/2008/layout/LinedList"/>
    <dgm:cxn modelId="{FD5B5B72-0E33-477F-9DB0-0E495D52260E}" type="presParOf" srcId="{18A1F0DD-CE56-45F6-8AEE-1D682B897903}" destId="{0FF42BDD-8241-40E2-B1FB-9E4229F298C1}" srcOrd="7" destOrd="0" presId="urn:microsoft.com/office/officeart/2008/layout/LinedList"/>
    <dgm:cxn modelId="{340FA352-8A0E-4BAE-9C57-3C9E3D6F16E1}" type="presParOf" srcId="{0FF42BDD-8241-40E2-B1FB-9E4229F298C1}" destId="{E7E594B7-8FE9-4D0E-8176-391CD879268F}" srcOrd="0" destOrd="0" presId="urn:microsoft.com/office/officeart/2008/layout/LinedList"/>
    <dgm:cxn modelId="{715A8702-B557-4D1F-90D4-A5F857CD609D}" type="presParOf" srcId="{0FF42BDD-8241-40E2-B1FB-9E4229F298C1}" destId="{234F988C-CCE7-4BDC-BDD3-3C6C386E61D3}" srcOrd="1" destOrd="0" presId="urn:microsoft.com/office/officeart/2008/layout/LinedList"/>
    <dgm:cxn modelId="{7CC9E32E-05AE-4D09-9AFB-2AB0388BD906}" type="presParOf" srcId="{18A1F0DD-CE56-45F6-8AEE-1D682B897903}" destId="{95E1F705-D7C4-45FC-BD2C-8B5889D70389}" srcOrd="8" destOrd="0" presId="urn:microsoft.com/office/officeart/2008/layout/LinedList"/>
    <dgm:cxn modelId="{0D42A220-6FCD-4DB7-9243-E350536260E5}" type="presParOf" srcId="{18A1F0DD-CE56-45F6-8AEE-1D682B897903}" destId="{F4AF73B7-8D84-4272-A937-310E157625A6}" srcOrd="9" destOrd="0" presId="urn:microsoft.com/office/officeart/2008/layout/LinedList"/>
    <dgm:cxn modelId="{06198617-572D-44AB-A115-9A85026FE99E}" type="presParOf" srcId="{F4AF73B7-8D84-4272-A937-310E157625A6}" destId="{FF9E70EA-6681-44B1-B752-08304F50A64B}" srcOrd="0" destOrd="0" presId="urn:microsoft.com/office/officeart/2008/layout/LinedList"/>
    <dgm:cxn modelId="{E48E6C3E-78B0-409A-A31F-02A89C9FF885}" type="presParOf" srcId="{F4AF73B7-8D84-4272-A937-310E157625A6}" destId="{67296D3B-DCA1-443F-A325-CB6ABBE22E0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13EE23-5F61-4385-9616-E697F336FFBE}">
      <dsp:nvSpPr>
        <dsp:cNvPr id="0" name=""/>
        <dsp:cNvSpPr/>
      </dsp:nvSpPr>
      <dsp:spPr>
        <a:xfrm>
          <a:off x="0" y="581"/>
          <a:ext cx="507707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8C786D-D3B3-4258-82F6-48A0479966C6}">
      <dsp:nvSpPr>
        <dsp:cNvPr id="0" name=""/>
        <dsp:cNvSpPr/>
      </dsp:nvSpPr>
      <dsp:spPr>
        <a:xfrm>
          <a:off x="0" y="581"/>
          <a:ext cx="5077071" cy="951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4400" kern="1200"/>
            <a:t>CausalImpact</a:t>
          </a:r>
          <a:endParaRPr lang="en-US" sz="4400" kern="1200"/>
        </a:p>
      </dsp:txBody>
      <dsp:txXfrm>
        <a:off x="0" y="581"/>
        <a:ext cx="5077071" cy="951941"/>
      </dsp:txXfrm>
    </dsp:sp>
    <dsp:sp modelId="{AC8AE1D5-2057-427B-BA62-AF4E4B735CE8}">
      <dsp:nvSpPr>
        <dsp:cNvPr id="0" name=""/>
        <dsp:cNvSpPr/>
      </dsp:nvSpPr>
      <dsp:spPr>
        <a:xfrm>
          <a:off x="0" y="952522"/>
          <a:ext cx="507707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36E1BF-9965-49CD-AA66-4B9549121EC9}">
      <dsp:nvSpPr>
        <dsp:cNvPr id="0" name=""/>
        <dsp:cNvSpPr/>
      </dsp:nvSpPr>
      <dsp:spPr>
        <a:xfrm>
          <a:off x="0" y="952522"/>
          <a:ext cx="5077071" cy="951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4400" kern="1200"/>
            <a:t>Yfinance</a:t>
          </a:r>
          <a:endParaRPr lang="en-US" sz="4400" kern="1200"/>
        </a:p>
      </dsp:txBody>
      <dsp:txXfrm>
        <a:off x="0" y="952522"/>
        <a:ext cx="5077071" cy="951941"/>
      </dsp:txXfrm>
    </dsp:sp>
    <dsp:sp modelId="{499BE4E7-020D-43B2-8D01-F413AFCCE8E3}">
      <dsp:nvSpPr>
        <dsp:cNvPr id="0" name=""/>
        <dsp:cNvSpPr/>
      </dsp:nvSpPr>
      <dsp:spPr>
        <a:xfrm>
          <a:off x="0" y="1904464"/>
          <a:ext cx="5077071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B71F99-CF03-42A8-88F9-9A3E5DA7CD48}">
      <dsp:nvSpPr>
        <dsp:cNvPr id="0" name=""/>
        <dsp:cNvSpPr/>
      </dsp:nvSpPr>
      <dsp:spPr>
        <a:xfrm>
          <a:off x="0" y="1904464"/>
          <a:ext cx="5077071" cy="951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4400" kern="1200"/>
            <a:t>Pandas</a:t>
          </a:r>
          <a:endParaRPr lang="en-US" sz="4400" kern="1200"/>
        </a:p>
      </dsp:txBody>
      <dsp:txXfrm>
        <a:off x="0" y="1904464"/>
        <a:ext cx="5077071" cy="951941"/>
      </dsp:txXfrm>
    </dsp:sp>
    <dsp:sp modelId="{259BF929-C75D-4DE5-A4C7-48C31E7C06DD}">
      <dsp:nvSpPr>
        <dsp:cNvPr id="0" name=""/>
        <dsp:cNvSpPr/>
      </dsp:nvSpPr>
      <dsp:spPr>
        <a:xfrm>
          <a:off x="0" y="2856406"/>
          <a:ext cx="5077071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E594B7-8FE9-4D0E-8176-391CD879268F}">
      <dsp:nvSpPr>
        <dsp:cNvPr id="0" name=""/>
        <dsp:cNvSpPr/>
      </dsp:nvSpPr>
      <dsp:spPr>
        <a:xfrm>
          <a:off x="0" y="2856406"/>
          <a:ext cx="5077071" cy="951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4400" kern="1200"/>
            <a:t>Seaborn</a:t>
          </a:r>
          <a:endParaRPr lang="en-US" sz="4400" kern="1200"/>
        </a:p>
      </dsp:txBody>
      <dsp:txXfrm>
        <a:off x="0" y="2856406"/>
        <a:ext cx="5077071" cy="951941"/>
      </dsp:txXfrm>
    </dsp:sp>
    <dsp:sp modelId="{95E1F705-D7C4-45FC-BD2C-8B5889D70389}">
      <dsp:nvSpPr>
        <dsp:cNvPr id="0" name=""/>
        <dsp:cNvSpPr/>
      </dsp:nvSpPr>
      <dsp:spPr>
        <a:xfrm>
          <a:off x="0" y="3808348"/>
          <a:ext cx="5077071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E70EA-6681-44B1-B752-08304F50A64B}">
      <dsp:nvSpPr>
        <dsp:cNvPr id="0" name=""/>
        <dsp:cNvSpPr/>
      </dsp:nvSpPr>
      <dsp:spPr>
        <a:xfrm>
          <a:off x="0" y="3808348"/>
          <a:ext cx="5077071" cy="951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4400" kern="1200"/>
            <a:t>Matplotlib</a:t>
          </a:r>
          <a:endParaRPr lang="en-US" sz="4400" kern="1200"/>
        </a:p>
      </dsp:txBody>
      <dsp:txXfrm>
        <a:off x="0" y="3808348"/>
        <a:ext cx="5077071" cy="9519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CEF6-02F1-0E0E-2852-8BC7CD663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6CFAAA-4AA0-3DF2-0395-E6CDF04C3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95824-FA0E-0257-572E-A23909136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3CA2-D87E-4611-A732-40AC7120037E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07D81-0F87-BD43-D4F2-19080CC56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18582-8942-2841-2FEA-330C85F06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932C-E75E-4A63-A036-CD5C9E95B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58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C7B98-DAB7-55D2-B38C-834CFC2EB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A74ADD-41D9-CC24-7A18-B66E57D07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CB8D6-E645-41DF-2206-8927FFC32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3CA2-D87E-4611-A732-40AC7120037E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BDCD7-FCF1-CA9B-B1B1-D37EEF7DC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28C97-15ED-3981-8731-35237F4DD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932C-E75E-4A63-A036-CD5C9E95B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37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7AFF84-12DE-A64B-D7C2-16BF896007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DEC239-D9F5-1D99-17B7-733B91DB2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AB242-9566-6726-03E1-23A2F272F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3CA2-D87E-4611-A732-40AC7120037E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27423-E5E1-3BFF-A321-B54804B43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90C35-E9D3-D7D6-8085-68D3E881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932C-E75E-4A63-A036-CD5C9E95B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9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A6073-66EC-6BC7-F233-A6E3CC327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8D16B-27F2-66FB-EF68-4E7DD9F41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123B4-BCA5-30BC-E322-585F27E99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3CA2-D87E-4611-A732-40AC7120037E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4445B-F6A8-7922-DCDE-1AD48B54F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C448B-407B-9345-A619-0B05AAC9F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932C-E75E-4A63-A036-CD5C9E95B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72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48327-0934-7B74-F6F8-971F9A1FB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C9252-02F8-13F8-8ACA-52262BAF1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58DBD-AF46-443C-242E-475CD4375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3CA2-D87E-4611-A732-40AC7120037E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F3470-9DB3-7CE4-518E-43A614B12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FF257-6FED-2DEF-DCF7-63D4D490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932C-E75E-4A63-A036-CD5C9E95B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03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826D6-CED1-69C4-018A-91717950C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20EC4-0E47-EEAB-BFDB-3AF0C22BA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CD7BA-0C78-38B9-1AF0-58FC13458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A496E-0ADD-9C95-CF51-27CF8D4CA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3CA2-D87E-4611-A732-40AC7120037E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E0749-F21C-048D-290E-7EBE87CF5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15118-722A-313B-6084-943AC138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932C-E75E-4A63-A036-CD5C9E95B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72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582E0-FAA8-F886-7F30-264EAF781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4A185-5186-3CDE-F267-7FAFD9B24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3D06E-ED0F-3A83-909B-E8C6FEFCD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70DF6A-1D6C-5105-F23B-E2E885F8E5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9D2EF2-DCA9-4421-ACF0-C86BFA43E4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36E862-CB4B-3E5B-D26D-ACDE83A3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3CA2-D87E-4611-A732-40AC7120037E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E479BB-E7F4-9F00-E14E-458D66A71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CCA218-E14C-A999-7874-08A17129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932C-E75E-4A63-A036-CD5C9E95B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82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8C292-5A9B-61A9-D230-4B69DDA4F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4911B3-558C-8767-95CD-FC5A5B905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3CA2-D87E-4611-A732-40AC7120037E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806D8C-9CAC-F055-8E18-5D5598016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7007E-E6CE-52EA-AD0F-97B1E7E87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932C-E75E-4A63-A036-CD5C9E95B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91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09F87A-425B-2BDC-9436-AA23658CD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3CA2-D87E-4611-A732-40AC7120037E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263136-25AC-732F-C069-FD703B870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6BECD-A429-F83D-ED57-4B2ED8E65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932C-E75E-4A63-A036-CD5C9E95B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10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C89AC-8EF3-5A04-B301-30F688640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1CD2C-9D5E-A274-3AED-4E1EA8457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89285-B7D4-9F50-30E0-0DA637BBE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63A4F-F7B6-6E48-D00B-606250AE0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3CA2-D87E-4611-A732-40AC7120037E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C5595-D801-053D-5C5F-75F5988C6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DEC344-FF2D-05EA-FE4F-5F94E10D4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932C-E75E-4A63-A036-CD5C9E95B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11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E4CD0-6653-2B49-F422-FF8B62CBD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83D3C2-F48A-43B4-BBE6-384C00ADE7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E2928-2BD4-0411-1CB5-344ADB6D4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F3763-DEC7-123C-10B1-D7F3F1270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3CA2-D87E-4611-A732-40AC7120037E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3CADA-97BA-061C-8537-0A7B9E5DC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D4242-B1EF-B3A6-F167-F42FF0D58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932C-E75E-4A63-A036-CD5C9E95B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6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B5200-905B-B229-5866-1C66CAB67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BC0EC-518E-16BC-A419-BA3DD5C80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CF235-8F0C-2D2C-C759-956C644F1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3CA2-D87E-4611-A732-40AC7120037E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49A64-1991-F173-DE00-972B13E743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C6E64-8253-1845-75A5-F812DBE37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7932C-E75E-4A63-A036-CD5C9E95B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11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4C9EE-1A3E-D4B2-9413-938159319C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hr-HR" sz="7200"/>
              <a:t>Causal Impact</a:t>
            </a:r>
            <a:endParaRPr lang="en-US" sz="7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1610A-9DC6-2987-0F67-5D3736AFD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hr-HR" sz="2800"/>
              <a:t>Josip Ćurković</a:t>
            </a:r>
            <a:endParaRPr lang="en-US" sz="2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6978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8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AEF7CF-8C1D-778E-FD95-760576A30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kern="1200">
                <a:latin typeface="+mj-lt"/>
                <a:ea typeface="+mj-ea"/>
                <a:cs typeface="+mj-cs"/>
              </a:rPr>
              <a:t>4. Compute the Causal Impact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AF201D2-D9BE-90DD-D4BA-AACB59C3B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endParaRPr lang="en-US" sz="1800" dirty="0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5FAE4203-CFFF-FAFF-0951-7979A47AF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212" y="520712"/>
            <a:ext cx="8032787" cy="5816575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4DB453A6-AAC7-DDC8-7C94-F0DB573E2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33" y="2925356"/>
            <a:ext cx="3820379" cy="312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450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2329F2-52C2-8741-0F4E-12DB1D476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hr-HR" sz="3700"/>
              <a:t>Causal Impact on the Tesla stock after Elon Musk’s acquisition of Twitter.</a:t>
            </a:r>
            <a:endParaRPr lang="en-US" sz="37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2265E-0283-06D2-63E1-2C678DB9B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hr-HR" sz="2200" dirty="0"/>
              <a:t>1. import libraries and specify dates</a:t>
            </a:r>
          </a:p>
          <a:p>
            <a:r>
              <a:rPr lang="hr-HR" sz="2200" dirty="0"/>
              <a:t>2. Get your data and clean it up</a:t>
            </a:r>
          </a:p>
          <a:p>
            <a:r>
              <a:rPr lang="hr-HR" sz="2200" dirty="0"/>
              <a:t>3. Compute the correlation matrix to determine which data to keep in the control group</a:t>
            </a:r>
          </a:p>
          <a:p>
            <a:r>
              <a:rPr lang="hr-HR" sz="2200" dirty="0"/>
              <a:t>4. Define the pre and post periods</a:t>
            </a:r>
          </a:p>
          <a:p>
            <a:r>
              <a:rPr lang="hr-HR" sz="2200" dirty="0"/>
              <a:t>5. Compute the Causal Impact.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97059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029FF6-6E96-23D9-6D6C-D08A84DE0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hr-HR" sz="4800"/>
              <a:t>1. Import libraries and specify dates</a:t>
            </a:r>
            <a:endParaRPr lang="en-US" sz="4800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6334919-1DEA-5218-FAA1-1E2435DEE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hr-HR" sz="2000" dirty="0"/>
              <a:t>Training dates are from the start of the dataset until the start of the intervention</a:t>
            </a:r>
          </a:p>
          <a:p>
            <a:r>
              <a:rPr lang="hr-HR" sz="2000" dirty="0"/>
              <a:t>Treatment dates are from the start of the intervention until the end</a:t>
            </a:r>
            <a:endParaRPr lang="en-US" sz="2000" dirty="0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E5C66F4-EB86-321E-9EAD-9C50ABC18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532" y="3342247"/>
            <a:ext cx="5150277" cy="199825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0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7A870-00B0-8178-02E9-5D2639253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2. Get your data and clean it.</a:t>
            </a:r>
            <a:endParaRPr lang="en-US" dirty="0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B4D408A-3FD4-887C-9769-F67B65C24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" y="1677409"/>
            <a:ext cx="10664890" cy="4499554"/>
          </a:xfrm>
        </p:spPr>
      </p:pic>
    </p:spTree>
    <p:extLst>
      <p:ext uri="{BB962C8B-B14F-4D97-AF65-F5344CB8AC3E}">
        <p14:creationId xmlns:p14="http://schemas.microsoft.com/office/powerpoint/2010/main" val="2770798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78B3DD-0781-15CB-932F-3B427643A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hr-HR" sz="2600"/>
              <a:t>3. Compute the correlation matrix to determine which data to keep in the control group</a:t>
            </a:r>
            <a:br>
              <a:rPr lang="hr-HR" sz="2600"/>
            </a:br>
            <a:endParaRPr lang="en-US" sz="2600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108FFF0-153A-C2E3-CF57-E7DDFBC64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hr-HR" sz="2000" dirty="0"/>
              <a:t>We compute the correlation matrix only using the data in the pre period.</a:t>
            </a:r>
          </a:p>
          <a:p>
            <a:r>
              <a:rPr lang="hr-HR" sz="2000" dirty="0"/>
              <a:t>We see that Tesla is fairly correlated with every company except for BMW</a:t>
            </a:r>
          </a:p>
          <a:p>
            <a:r>
              <a:rPr lang="hr-HR" sz="2000" dirty="0"/>
              <a:t>Because of this we remove BMW from our final data set.</a:t>
            </a:r>
            <a:endParaRPr lang="en-US" sz="2000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C4FADB37-1064-BDCC-4E6D-D031BA686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589" y="2484255"/>
            <a:ext cx="3822163" cy="3714244"/>
          </a:xfrm>
          <a:prstGeom prst="rect">
            <a:avLst/>
          </a:prstGeom>
        </p:spPr>
      </p:pic>
      <p:sp>
        <p:nvSpPr>
          <p:cNvPr id="23" name="Rectangle 1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45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2A6AC3-A5EB-4E50-B460-8B0A428F3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F3C4C1-C612-42EF-7930-7A3C39110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2057044"/>
            <a:ext cx="9792469" cy="1293788"/>
          </a:xfrm>
        </p:spPr>
        <p:txBody>
          <a:bodyPr anchor="ctr">
            <a:normAutofit/>
          </a:bodyPr>
          <a:lstStyle/>
          <a:p>
            <a:pPr algn="ctr"/>
            <a:r>
              <a:rPr lang="hr-HR" sz="4000"/>
              <a:t>4. Define the pre and post periods.</a:t>
            </a:r>
            <a:endParaRPr lang="en-US" sz="400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A96E830-09BD-C394-DD5A-09FD29905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459" y="429209"/>
            <a:ext cx="6183354" cy="146381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2357CB6-E904-83EB-BB59-3C1870390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181" y="3514855"/>
            <a:ext cx="9792469" cy="2606545"/>
          </a:xfrm>
        </p:spPr>
        <p:txBody>
          <a:bodyPr anchor="t">
            <a:normAutofit/>
          </a:bodyPr>
          <a:lstStyle/>
          <a:p>
            <a:pPr algn="ctr"/>
            <a:r>
              <a:rPr lang="hr-HR" sz="2000" dirty="0"/>
              <a:t>The pre period is the period from the training start until the end of the training</a:t>
            </a:r>
          </a:p>
          <a:p>
            <a:pPr algn="ctr"/>
            <a:r>
              <a:rPr lang="hr-HR" sz="2000" dirty="0"/>
              <a:t>The post period is the period from the start of the treatment until the end of the treatment</a:t>
            </a:r>
          </a:p>
        </p:txBody>
      </p:sp>
    </p:spTree>
    <p:extLst>
      <p:ext uri="{BB962C8B-B14F-4D97-AF65-F5344CB8AC3E}">
        <p14:creationId xmlns:p14="http://schemas.microsoft.com/office/powerpoint/2010/main" val="331369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E12C92EC-3129-8B11-B4D0-7CEB52BE0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419" y="623275"/>
            <a:ext cx="2791407" cy="2644859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AF78159-430B-C8F4-7AE7-73C2317002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76" y="3591050"/>
            <a:ext cx="5298894" cy="2635354"/>
          </a:xfrm>
          <a:prstGeom prst="rect">
            <a:avLst/>
          </a:prstGeom>
        </p:spPr>
      </p:pic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6A5A31-B10A-4793-84D4-D785959AE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116F88-35B6-70F4-2FFF-241170520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833" y="1188637"/>
            <a:ext cx="4218138" cy="1597228"/>
          </a:xfrm>
        </p:spPr>
        <p:txBody>
          <a:bodyPr>
            <a:normAutofit/>
          </a:bodyPr>
          <a:lstStyle/>
          <a:p>
            <a:r>
              <a:rPr lang="hr-HR" sz="5000" dirty="0"/>
              <a:t>5. Compute the Causal Impact</a:t>
            </a:r>
            <a:endParaRPr lang="en-US" sz="500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78AA6A9-9AC4-7B6B-E139-644630CA5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832" y="2998278"/>
            <a:ext cx="3709743" cy="1959387"/>
          </a:xfrm>
        </p:spPr>
        <p:txBody>
          <a:bodyPr anchor="t">
            <a:normAutofit fontScale="92500"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average prediction </a:t>
            </a:r>
            <a:r>
              <a:rPr lang="hr-H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higher than the actual average by 103.15 units</a:t>
            </a:r>
            <a:endParaRPr lang="hr-HR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hr-HR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A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verage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decrease in 37.53%</a:t>
            </a:r>
            <a:endParaRPr lang="hr-HR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posterior tail-area probability is equal to 0.0 which means that the causal impact is statistically significant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88119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A525D-9A22-36EF-F93F-3FB5163098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Conclusion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5D9B0-4F01-A051-ED3C-C0CC3B0DB0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 can conclude that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Elon Musk’s purchase of Twitter and the rash decision he has done on </a:t>
            </a:r>
            <a:r>
              <a:rPr lang="hr-HR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the website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following the purchase affected the Tesla stock severely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187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41782-3B16-DA0A-7D43-632A8D351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0121C-FD7C-D675-58FE-918E03891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r-H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2020, 6 3). Retrieved from https://www.youtube.com/watch?v=86IEGJI1BlU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Amy. (2022, 9 10).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Medium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Time Series Causal Impact Analysis in Python: https://medium.com/grabngoinfo/time-series-causal-impact-analysis-in-python-63eacb1df5cc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Brodersen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K. (2016, 12 13). Retrieved from https://www.youtube.com/watch?v=GTgZfCltMm8&amp;t=206s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Seer Interactive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(2021, 10 5). Retrieved from What Is a Causal Impact Analysis and Why Should You Care?: https://www.seerinteractive.com/insights/what-is-a-causal-impact-analysis-and-why-should-you-care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Senouci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J. (n.d.).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nbviewer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Causal Impact: https://nbviewer.org/github/jamalsenouci/causalimpact/blob/master/GettingStarted.ipynb</a:t>
            </a:r>
          </a:p>
          <a:p>
            <a:br>
              <a:rPr lang="hr-HR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838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F56DF4-ACF3-8EA7-D074-9F68C63D8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hr-HR" sz="6600"/>
              <a:t>Table of contents</a:t>
            </a:r>
            <a:endParaRPr lang="en-US" sz="660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AF7A2-DC21-8043-5DED-9C33EC513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r>
              <a:rPr lang="hr-HR" sz="2400"/>
              <a:t>What is the goal of this project?</a:t>
            </a:r>
          </a:p>
          <a:p>
            <a:r>
              <a:rPr lang="hr-HR" sz="2400"/>
              <a:t>What is causal impact?</a:t>
            </a:r>
          </a:p>
          <a:p>
            <a:r>
              <a:rPr lang="hr-HR" sz="2400"/>
              <a:t>Packages and data sets</a:t>
            </a:r>
          </a:p>
          <a:p>
            <a:r>
              <a:rPr lang="hr-HR" sz="2400"/>
              <a:t>Causal impact on an artificial data set</a:t>
            </a:r>
          </a:p>
          <a:p>
            <a:r>
              <a:rPr lang="hr-HR" sz="2400"/>
              <a:t>Causal impact on a real world data set</a:t>
            </a:r>
          </a:p>
          <a:p>
            <a:r>
              <a:rPr lang="hr-HR" sz="2400"/>
              <a:t>Conclusion</a:t>
            </a:r>
          </a:p>
          <a:p>
            <a:r>
              <a:rPr lang="hr-HR" sz="240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992020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E65374-BAF4-6C0F-7F46-E636E5ADD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hr-HR" sz="6600"/>
              <a:t>What is the goal of this project</a:t>
            </a:r>
            <a:endParaRPr lang="en-US" sz="660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DBC43-3EAB-5D27-EEEC-956BE06D1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r>
              <a:rPr lang="hr-HR" sz="2400" dirty="0"/>
              <a:t>To show the causal impact of Elon Musk purchasing Twitter on the Tesla stock.</a:t>
            </a:r>
          </a:p>
          <a:p>
            <a:r>
              <a:rPr lang="hr-HR" sz="2400" dirty="0"/>
              <a:t>Using the Causal impact package.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8615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0C33DF-BA01-81D3-B5B8-C884A102E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hr-HR" sz="6600"/>
              <a:t>What is causal impact?</a:t>
            </a:r>
            <a:endParaRPr lang="en-US" sz="660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23BC6-F4A0-FAB3-2A25-892196D3E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r>
              <a:rPr lang="hr-HR" sz="2400"/>
              <a:t>Made by Google</a:t>
            </a:r>
          </a:p>
          <a:p>
            <a:r>
              <a:rPr lang="hr-HR" sz="2400"/>
              <a:t>Used to create a Bayesian structural time series model</a:t>
            </a:r>
          </a:p>
          <a:p>
            <a:r>
              <a:rPr lang="hr-HR" sz="2400"/>
              <a:t>Based on one or multiple control groups.</a:t>
            </a:r>
          </a:p>
          <a:p>
            <a:r>
              <a:rPr lang="hr-HR" sz="2400"/>
              <a:t>Used to estimate how an intervention affects a time series.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374909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739B45-AB3F-29BD-D436-A47F7BBA7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060848" cy="4480726"/>
          </a:xfrm>
        </p:spPr>
        <p:txBody>
          <a:bodyPr>
            <a:normAutofit/>
          </a:bodyPr>
          <a:lstStyle/>
          <a:p>
            <a:pPr algn="r"/>
            <a:r>
              <a:rPr lang="hr-HR" sz="6100"/>
              <a:t>Packages and data sets</a:t>
            </a:r>
            <a:endParaRPr lang="en-US" sz="61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9FCBE05-E963-41B2-97FD-8631A61EB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250" y="323519"/>
            <a:ext cx="7217311" cy="6212748"/>
          </a:xfrm>
          <a:custGeom>
            <a:avLst/>
            <a:gdLst>
              <a:gd name="connsiteX0" fmla="*/ 0 w 7217311"/>
              <a:gd name="connsiteY0" fmla="*/ 0 h 6212748"/>
              <a:gd name="connsiteX1" fmla="*/ 1121310 w 7217311"/>
              <a:gd name="connsiteY1" fmla="*/ 0 h 6212748"/>
              <a:gd name="connsiteX2" fmla="*/ 1837014 w 7217311"/>
              <a:gd name="connsiteY2" fmla="*/ 0 h 6212748"/>
              <a:gd name="connsiteX3" fmla="*/ 2893412 w 7217311"/>
              <a:gd name="connsiteY3" fmla="*/ 0 h 6212748"/>
              <a:gd name="connsiteX4" fmla="*/ 3635911 w 7217311"/>
              <a:gd name="connsiteY4" fmla="*/ 0 h 6212748"/>
              <a:gd name="connsiteX5" fmla="*/ 3635913 w 7217311"/>
              <a:gd name="connsiteY5" fmla="*/ 0 h 6212748"/>
              <a:gd name="connsiteX6" fmla="*/ 7217311 w 7217311"/>
              <a:gd name="connsiteY6" fmla="*/ 0 h 6212748"/>
              <a:gd name="connsiteX7" fmla="*/ 7217311 w 7217311"/>
              <a:gd name="connsiteY7" fmla="*/ 2864954 h 6212748"/>
              <a:gd name="connsiteX8" fmla="*/ 3773866 w 7217311"/>
              <a:gd name="connsiteY8" fmla="*/ 6212748 h 6212748"/>
              <a:gd name="connsiteX9" fmla="*/ 2893412 w 7217311"/>
              <a:gd name="connsiteY9" fmla="*/ 6212748 h 6212748"/>
              <a:gd name="connsiteX10" fmla="*/ 2893412 w 7217311"/>
              <a:gd name="connsiteY10" fmla="*/ 6210962 h 6212748"/>
              <a:gd name="connsiteX11" fmla="*/ 1837014 w 7217311"/>
              <a:gd name="connsiteY11" fmla="*/ 6210962 h 6212748"/>
              <a:gd name="connsiteX12" fmla="*/ 1837014 w 7217311"/>
              <a:gd name="connsiteY12" fmla="*/ 6212748 h 6212748"/>
              <a:gd name="connsiteX13" fmla="*/ 0 w 7217311"/>
              <a:gd name="connsiteY13" fmla="*/ 6212748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217311" h="6212748">
                <a:moveTo>
                  <a:pt x="0" y="0"/>
                </a:moveTo>
                <a:lnTo>
                  <a:pt x="1121310" y="0"/>
                </a:lnTo>
                <a:lnTo>
                  <a:pt x="1837014" y="0"/>
                </a:lnTo>
                <a:lnTo>
                  <a:pt x="2893412" y="0"/>
                </a:lnTo>
                <a:lnTo>
                  <a:pt x="3635911" y="0"/>
                </a:lnTo>
                <a:lnTo>
                  <a:pt x="3635913" y="0"/>
                </a:lnTo>
                <a:lnTo>
                  <a:pt x="7217311" y="0"/>
                </a:lnTo>
                <a:lnTo>
                  <a:pt x="7217311" y="2864954"/>
                </a:lnTo>
                <a:lnTo>
                  <a:pt x="3773866" y="6212748"/>
                </a:lnTo>
                <a:lnTo>
                  <a:pt x="2893412" y="6212748"/>
                </a:lnTo>
                <a:lnTo>
                  <a:pt x="2893412" y="6210962"/>
                </a:lnTo>
                <a:lnTo>
                  <a:pt x="1837014" y="6210962"/>
                </a:lnTo>
                <a:lnTo>
                  <a:pt x="1837014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233ACE-F3A1-4543-B9F4-425DDA579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B5AD56-E48D-3B39-A5E2-6948C1A66D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352159"/>
              </p:ext>
            </p:extLst>
          </p:nvPr>
        </p:nvGraphicFramePr>
        <p:xfrm>
          <a:off x="5101143" y="1008993"/>
          <a:ext cx="5077071" cy="4760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4797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00C9E-1661-E734-3758-4268A8204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hr-HR" sz="6600"/>
              <a:t>Artificial data set</a:t>
            </a:r>
            <a:endParaRPr lang="en-US" sz="6600"/>
          </a:p>
        </p:txBody>
      </p:sp>
      <p:cxnSp>
        <p:nvCxnSpPr>
          <p:cNvPr id="21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F9C89-E070-5F44-34D2-6C5C1041E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hr-HR" sz="2400"/>
              <a:t>1. Need to create a control and response time series.</a:t>
            </a:r>
          </a:p>
          <a:p>
            <a:r>
              <a:rPr lang="hr-HR" sz="2400"/>
              <a:t>2. Set the date indexes.</a:t>
            </a:r>
          </a:p>
          <a:p>
            <a:r>
              <a:rPr lang="hr-HR" sz="2400"/>
              <a:t>3. Determine the pre and post period</a:t>
            </a:r>
          </a:p>
          <a:p>
            <a:r>
              <a:rPr lang="hr-HR" sz="2400"/>
              <a:t>4. Compue the Causal Impact.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248534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EDA8B2-AF7E-7CD7-4165-3DD9F4FF3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hr-HR" sz="2400" dirty="0"/>
              <a:t>1. Create a control and response time series and Set the intervention time and impact</a:t>
            </a:r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8E35FC0-A755-6982-E83D-97707EB47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 fontScale="92500"/>
          </a:bodyPr>
          <a:lstStyle/>
          <a:p>
            <a:r>
              <a:rPr lang="hr-HR" sz="1800" dirty="0"/>
              <a:t>Set a seed</a:t>
            </a:r>
          </a:p>
          <a:p>
            <a:r>
              <a:rPr lang="hr-HR" sz="1800" dirty="0"/>
              <a:t>Generate an autoregressive moving average ( ARMA ) process</a:t>
            </a:r>
          </a:p>
          <a:p>
            <a:r>
              <a:rPr lang="hr-HR" sz="1800" dirty="0"/>
              <a:t>Using the ARMA process generate the control time series</a:t>
            </a:r>
          </a:p>
          <a:p>
            <a:r>
              <a:rPr lang="hr-HR" sz="1800" dirty="0"/>
              <a:t>From the control time series generate the response time series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4DE4331-BABB-F508-3DB7-EB57534E9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2928924"/>
            <a:ext cx="11164824" cy="309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337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0811073-89F5-46D6-83D8-BA7644649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3442855"/>
          </a:xfrm>
          <a:custGeom>
            <a:avLst/>
            <a:gdLst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330471 w 12192000"/>
              <a:gd name="connsiteY43" fmla="*/ 3148294 h 3442855"/>
              <a:gd name="connsiteX44" fmla="*/ 2325930 w 12192000"/>
              <a:gd name="connsiteY44" fmla="*/ 3149646 h 3442855"/>
              <a:gd name="connsiteX45" fmla="*/ 2304043 w 12192000"/>
              <a:gd name="connsiteY45" fmla="*/ 3152858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52083 w 12192000"/>
              <a:gd name="connsiteY51" fmla="*/ 3177905 h 3442855"/>
              <a:gd name="connsiteX52" fmla="*/ 1845479 w 12192000"/>
              <a:gd name="connsiteY52" fmla="*/ 3178329 h 3442855"/>
              <a:gd name="connsiteX53" fmla="*/ 1842652 w 12192000"/>
              <a:gd name="connsiteY53" fmla="*/ 3186535 h 3442855"/>
              <a:gd name="connsiteX54" fmla="*/ 1763355 w 12192000"/>
              <a:gd name="connsiteY54" fmla="*/ 3224928 h 3442855"/>
              <a:gd name="connsiteX55" fmla="*/ 1654444 w 12192000"/>
              <a:gd name="connsiteY55" fmla="*/ 3229661 h 3442855"/>
              <a:gd name="connsiteX56" fmla="*/ 1629483 w 12192000"/>
              <a:gd name="connsiteY56" fmla="*/ 3232675 h 3442855"/>
              <a:gd name="connsiteX57" fmla="*/ 1573012 w 12192000"/>
              <a:gd name="connsiteY57" fmla="*/ 3250275 h 3442855"/>
              <a:gd name="connsiteX58" fmla="*/ 1525936 w 12192000"/>
              <a:gd name="connsiteY58" fmla="*/ 3243056 h 3442855"/>
              <a:gd name="connsiteX59" fmla="*/ 1515932 w 12192000"/>
              <a:gd name="connsiteY59" fmla="*/ 3243699 h 3442855"/>
              <a:gd name="connsiteX60" fmla="*/ 1418247 w 12192000"/>
              <a:gd name="connsiteY60" fmla="*/ 3236042 h 3442855"/>
              <a:gd name="connsiteX61" fmla="*/ 1311781 w 12192000"/>
              <a:gd name="connsiteY61" fmla="*/ 3207733 h 3442855"/>
              <a:gd name="connsiteX62" fmla="*/ 1287526 w 12192000"/>
              <a:gd name="connsiteY62" fmla="*/ 3195564 h 3442855"/>
              <a:gd name="connsiteX63" fmla="*/ 1275912 w 12192000"/>
              <a:gd name="connsiteY63" fmla="*/ 3202348 h 3442855"/>
              <a:gd name="connsiteX64" fmla="*/ 1160923 w 12192000"/>
              <a:gd name="connsiteY64" fmla="*/ 3219676 h 3442855"/>
              <a:gd name="connsiteX65" fmla="*/ 909690 w 12192000"/>
              <a:gd name="connsiteY65" fmla="*/ 3216919 h 3442855"/>
              <a:gd name="connsiteX66" fmla="*/ 764020 w 12192000"/>
              <a:gd name="connsiteY66" fmla="*/ 3235844 h 3442855"/>
              <a:gd name="connsiteX67" fmla="*/ 701915 w 12192000"/>
              <a:gd name="connsiteY67" fmla="*/ 3250223 h 3442855"/>
              <a:gd name="connsiteX68" fmla="*/ 408701 w 12192000"/>
              <a:gd name="connsiteY68" fmla="*/ 3323460 h 3442855"/>
              <a:gd name="connsiteX69" fmla="*/ 369865 w 12192000"/>
              <a:gd name="connsiteY69" fmla="*/ 3339094 h 3442855"/>
              <a:gd name="connsiteX70" fmla="*/ 318911 w 12192000"/>
              <a:gd name="connsiteY70" fmla="*/ 3367912 h 3442855"/>
              <a:gd name="connsiteX71" fmla="*/ 119548 w 12192000"/>
              <a:gd name="connsiteY71" fmla="*/ 3404651 h 3442855"/>
              <a:gd name="connsiteX72" fmla="*/ 0 w 12192000"/>
              <a:gd name="connsiteY72" fmla="*/ 3414000 h 3442855"/>
              <a:gd name="connsiteX73" fmla="*/ 0 w 12192000"/>
              <a:gd name="connsiteY73" fmla="*/ 2 h 3442855"/>
              <a:gd name="connsiteX74" fmla="*/ 3459904 w 12192000"/>
              <a:gd name="connsiteY74" fmla="*/ 1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330471 w 12192000"/>
              <a:gd name="connsiteY43" fmla="*/ 3148294 h 3442855"/>
              <a:gd name="connsiteX44" fmla="*/ 2325930 w 12192000"/>
              <a:gd name="connsiteY44" fmla="*/ 3149646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52083 w 12192000"/>
              <a:gd name="connsiteY51" fmla="*/ 3177905 h 3442855"/>
              <a:gd name="connsiteX52" fmla="*/ 1845479 w 12192000"/>
              <a:gd name="connsiteY52" fmla="*/ 3178329 h 3442855"/>
              <a:gd name="connsiteX53" fmla="*/ 1842652 w 12192000"/>
              <a:gd name="connsiteY53" fmla="*/ 3186535 h 3442855"/>
              <a:gd name="connsiteX54" fmla="*/ 1763355 w 12192000"/>
              <a:gd name="connsiteY54" fmla="*/ 3224928 h 3442855"/>
              <a:gd name="connsiteX55" fmla="*/ 1654444 w 12192000"/>
              <a:gd name="connsiteY55" fmla="*/ 3229661 h 3442855"/>
              <a:gd name="connsiteX56" fmla="*/ 1629483 w 12192000"/>
              <a:gd name="connsiteY56" fmla="*/ 3232675 h 3442855"/>
              <a:gd name="connsiteX57" fmla="*/ 1573012 w 12192000"/>
              <a:gd name="connsiteY57" fmla="*/ 3250275 h 3442855"/>
              <a:gd name="connsiteX58" fmla="*/ 1525936 w 12192000"/>
              <a:gd name="connsiteY58" fmla="*/ 3243056 h 3442855"/>
              <a:gd name="connsiteX59" fmla="*/ 1515932 w 12192000"/>
              <a:gd name="connsiteY59" fmla="*/ 3243699 h 3442855"/>
              <a:gd name="connsiteX60" fmla="*/ 1418247 w 12192000"/>
              <a:gd name="connsiteY60" fmla="*/ 3236042 h 3442855"/>
              <a:gd name="connsiteX61" fmla="*/ 1311781 w 12192000"/>
              <a:gd name="connsiteY61" fmla="*/ 3207733 h 3442855"/>
              <a:gd name="connsiteX62" fmla="*/ 1287526 w 12192000"/>
              <a:gd name="connsiteY62" fmla="*/ 3195564 h 3442855"/>
              <a:gd name="connsiteX63" fmla="*/ 1275912 w 12192000"/>
              <a:gd name="connsiteY63" fmla="*/ 3202348 h 3442855"/>
              <a:gd name="connsiteX64" fmla="*/ 1160923 w 12192000"/>
              <a:gd name="connsiteY64" fmla="*/ 3219676 h 3442855"/>
              <a:gd name="connsiteX65" fmla="*/ 909690 w 12192000"/>
              <a:gd name="connsiteY65" fmla="*/ 3216919 h 3442855"/>
              <a:gd name="connsiteX66" fmla="*/ 764020 w 12192000"/>
              <a:gd name="connsiteY66" fmla="*/ 3235844 h 3442855"/>
              <a:gd name="connsiteX67" fmla="*/ 701915 w 12192000"/>
              <a:gd name="connsiteY67" fmla="*/ 3250223 h 3442855"/>
              <a:gd name="connsiteX68" fmla="*/ 408701 w 12192000"/>
              <a:gd name="connsiteY68" fmla="*/ 3323460 h 3442855"/>
              <a:gd name="connsiteX69" fmla="*/ 369865 w 12192000"/>
              <a:gd name="connsiteY69" fmla="*/ 3339094 h 3442855"/>
              <a:gd name="connsiteX70" fmla="*/ 318911 w 12192000"/>
              <a:gd name="connsiteY70" fmla="*/ 3367912 h 3442855"/>
              <a:gd name="connsiteX71" fmla="*/ 119548 w 12192000"/>
              <a:gd name="connsiteY71" fmla="*/ 3404651 h 3442855"/>
              <a:gd name="connsiteX72" fmla="*/ 0 w 12192000"/>
              <a:gd name="connsiteY72" fmla="*/ 3414000 h 3442855"/>
              <a:gd name="connsiteX73" fmla="*/ 0 w 12192000"/>
              <a:gd name="connsiteY73" fmla="*/ 2 h 3442855"/>
              <a:gd name="connsiteX74" fmla="*/ 3459904 w 12192000"/>
              <a:gd name="connsiteY74" fmla="*/ 1 h 3442855"/>
              <a:gd name="connsiteX75" fmla="*/ 3459907 w 12192000"/>
              <a:gd name="connsiteY75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330471 w 12192000"/>
              <a:gd name="connsiteY43" fmla="*/ 3148294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52083 w 12192000"/>
              <a:gd name="connsiteY51" fmla="*/ 3177905 h 3442855"/>
              <a:gd name="connsiteX52" fmla="*/ 1845479 w 12192000"/>
              <a:gd name="connsiteY52" fmla="*/ 3178329 h 3442855"/>
              <a:gd name="connsiteX53" fmla="*/ 1842652 w 12192000"/>
              <a:gd name="connsiteY53" fmla="*/ 3186535 h 3442855"/>
              <a:gd name="connsiteX54" fmla="*/ 1763355 w 12192000"/>
              <a:gd name="connsiteY54" fmla="*/ 3224928 h 3442855"/>
              <a:gd name="connsiteX55" fmla="*/ 1654444 w 12192000"/>
              <a:gd name="connsiteY55" fmla="*/ 3229661 h 3442855"/>
              <a:gd name="connsiteX56" fmla="*/ 1629483 w 12192000"/>
              <a:gd name="connsiteY56" fmla="*/ 3232675 h 3442855"/>
              <a:gd name="connsiteX57" fmla="*/ 1573012 w 12192000"/>
              <a:gd name="connsiteY57" fmla="*/ 3250275 h 3442855"/>
              <a:gd name="connsiteX58" fmla="*/ 1525936 w 12192000"/>
              <a:gd name="connsiteY58" fmla="*/ 3243056 h 3442855"/>
              <a:gd name="connsiteX59" fmla="*/ 1515932 w 12192000"/>
              <a:gd name="connsiteY59" fmla="*/ 3243699 h 3442855"/>
              <a:gd name="connsiteX60" fmla="*/ 1418247 w 12192000"/>
              <a:gd name="connsiteY60" fmla="*/ 3236042 h 3442855"/>
              <a:gd name="connsiteX61" fmla="*/ 1311781 w 12192000"/>
              <a:gd name="connsiteY61" fmla="*/ 3207733 h 3442855"/>
              <a:gd name="connsiteX62" fmla="*/ 1287526 w 12192000"/>
              <a:gd name="connsiteY62" fmla="*/ 3195564 h 3442855"/>
              <a:gd name="connsiteX63" fmla="*/ 1275912 w 12192000"/>
              <a:gd name="connsiteY63" fmla="*/ 3202348 h 3442855"/>
              <a:gd name="connsiteX64" fmla="*/ 1160923 w 12192000"/>
              <a:gd name="connsiteY64" fmla="*/ 3219676 h 3442855"/>
              <a:gd name="connsiteX65" fmla="*/ 909690 w 12192000"/>
              <a:gd name="connsiteY65" fmla="*/ 3216919 h 3442855"/>
              <a:gd name="connsiteX66" fmla="*/ 764020 w 12192000"/>
              <a:gd name="connsiteY66" fmla="*/ 3235844 h 3442855"/>
              <a:gd name="connsiteX67" fmla="*/ 701915 w 12192000"/>
              <a:gd name="connsiteY67" fmla="*/ 3250223 h 3442855"/>
              <a:gd name="connsiteX68" fmla="*/ 408701 w 12192000"/>
              <a:gd name="connsiteY68" fmla="*/ 3323460 h 3442855"/>
              <a:gd name="connsiteX69" fmla="*/ 369865 w 12192000"/>
              <a:gd name="connsiteY69" fmla="*/ 3339094 h 3442855"/>
              <a:gd name="connsiteX70" fmla="*/ 318911 w 12192000"/>
              <a:gd name="connsiteY70" fmla="*/ 3367912 h 3442855"/>
              <a:gd name="connsiteX71" fmla="*/ 119548 w 12192000"/>
              <a:gd name="connsiteY71" fmla="*/ 3404651 h 3442855"/>
              <a:gd name="connsiteX72" fmla="*/ 0 w 12192000"/>
              <a:gd name="connsiteY72" fmla="*/ 3414000 h 3442855"/>
              <a:gd name="connsiteX73" fmla="*/ 0 w 12192000"/>
              <a:gd name="connsiteY73" fmla="*/ 2 h 3442855"/>
              <a:gd name="connsiteX74" fmla="*/ 3459904 w 12192000"/>
              <a:gd name="connsiteY74" fmla="*/ 1 h 3442855"/>
              <a:gd name="connsiteX75" fmla="*/ 3459907 w 12192000"/>
              <a:gd name="connsiteY75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426006 w 12192000"/>
              <a:gd name="connsiteY43" fmla="*/ 3161942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52083 w 12192000"/>
              <a:gd name="connsiteY51" fmla="*/ 3177905 h 3442855"/>
              <a:gd name="connsiteX52" fmla="*/ 1845479 w 12192000"/>
              <a:gd name="connsiteY52" fmla="*/ 3178329 h 3442855"/>
              <a:gd name="connsiteX53" fmla="*/ 1842652 w 12192000"/>
              <a:gd name="connsiteY53" fmla="*/ 3186535 h 3442855"/>
              <a:gd name="connsiteX54" fmla="*/ 1763355 w 12192000"/>
              <a:gd name="connsiteY54" fmla="*/ 3224928 h 3442855"/>
              <a:gd name="connsiteX55" fmla="*/ 1654444 w 12192000"/>
              <a:gd name="connsiteY55" fmla="*/ 3229661 h 3442855"/>
              <a:gd name="connsiteX56" fmla="*/ 1629483 w 12192000"/>
              <a:gd name="connsiteY56" fmla="*/ 3232675 h 3442855"/>
              <a:gd name="connsiteX57" fmla="*/ 1573012 w 12192000"/>
              <a:gd name="connsiteY57" fmla="*/ 3250275 h 3442855"/>
              <a:gd name="connsiteX58" fmla="*/ 1525936 w 12192000"/>
              <a:gd name="connsiteY58" fmla="*/ 3243056 h 3442855"/>
              <a:gd name="connsiteX59" fmla="*/ 1515932 w 12192000"/>
              <a:gd name="connsiteY59" fmla="*/ 3243699 h 3442855"/>
              <a:gd name="connsiteX60" fmla="*/ 1418247 w 12192000"/>
              <a:gd name="connsiteY60" fmla="*/ 3236042 h 3442855"/>
              <a:gd name="connsiteX61" fmla="*/ 1311781 w 12192000"/>
              <a:gd name="connsiteY61" fmla="*/ 3207733 h 3442855"/>
              <a:gd name="connsiteX62" fmla="*/ 1287526 w 12192000"/>
              <a:gd name="connsiteY62" fmla="*/ 3195564 h 3442855"/>
              <a:gd name="connsiteX63" fmla="*/ 1275912 w 12192000"/>
              <a:gd name="connsiteY63" fmla="*/ 3202348 h 3442855"/>
              <a:gd name="connsiteX64" fmla="*/ 1160923 w 12192000"/>
              <a:gd name="connsiteY64" fmla="*/ 3219676 h 3442855"/>
              <a:gd name="connsiteX65" fmla="*/ 909690 w 12192000"/>
              <a:gd name="connsiteY65" fmla="*/ 3216919 h 3442855"/>
              <a:gd name="connsiteX66" fmla="*/ 764020 w 12192000"/>
              <a:gd name="connsiteY66" fmla="*/ 3235844 h 3442855"/>
              <a:gd name="connsiteX67" fmla="*/ 701915 w 12192000"/>
              <a:gd name="connsiteY67" fmla="*/ 3250223 h 3442855"/>
              <a:gd name="connsiteX68" fmla="*/ 408701 w 12192000"/>
              <a:gd name="connsiteY68" fmla="*/ 3323460 h 3442855"/>
              <a:gd name="connsiteX69" fmla="*/ 369865 w 12192000"/>
              <a:gd name="connsiteY69" fmla="*/ 3339094 h 3442855"/>
              <a:gd name="connsiteX70" fmla="*/ 318911 w 12192000"/>
              <a:gd name="connsiteY70" fmla="*/ 3367912 h 3442855"/>
              <a:gd name="connsiteX71" fmla="*/ 119548 w 12192000"/>
              <a:gd name="connsiteY71" fmla="*/ 3404651 h 3442855"/>
              <a:gd name="connsiteX72" fmla="*/ 0 w 12192000"/>
              <a:gd name="connsiteY72" fmla="*/ 3414000 h 3442855"/>
              <a:gd name="connsiteX73" fmla="*/ 0 w 12192000"/>
              <a:gd name="connsiteY73" fmla="*/ 2 h 3442855"/>
              <a:gd name="connsiteX74" fmla="*/ 3459904 w 12192000"/>
              <a:gd name="connsiteY74" fmla="*/ 1 h 3442855"/>
              <a:gd name="connsiteX75" fmla="*/ 3459907 w 12192000"/>
              <a:gd name="connsiteY75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426006 w 12192000"/>
              <a:gd name="connsiteY43" fmla="*/ 3161942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52083 w 12192000"/>
              <a:gd name="connsiteY51" fmla="*/ 3177905 h 3442855"/>
              <a:gd name="connsiteX52" fmla="*/ 1845479 w 12192000"/>
              <a:gd name="connsiteY52" fmla="*/ 3178329 h 3442855"/>
              <a:gd name="connsiteX53" fmla="*/ 1842652 w 12192000"/>
              <a:gd name="connsiteY53" fmla="*/ 3186535 h 3442855"/>
              <a:gd name="connsiteX54" fmla="*/ 1763355 w 12192000"/>
              <a:gd name="connsiteY54" fmla="*/ 3224928 h 3442855"/>
              <a:gd name="connsiteX55" fmla="*/ 1654444 w 12192000"/>
              <a:gd name="connsiteY55" fmla="*/ 3229661 h 3442855"/>
              <a:gd name="connsiteX56" fmla="*/ 1629483 w 12192000"/>
              <a:gd name="connsiteY56" fmla="*/ 3232675 h 3442855"/>
              <a:gd name="connsiteX57" fmla="*/ 1573012 w 12192000"/>
              <a:gd name="connsiteY57" fmla="*/ 3250275 h 3442855"/>
              <a:gd name="connsiteX58" fmla="*/ 1525936 w 12192000"/>
              <a:gd name="connsiteY58" fmla="*/ 3243056 h 3442855"/>
              <a:gd name="connsiteX59" fmla="*/ 1515932 w 12192000"/>
              <a:gd name="connsiteY59" fmla="*/ 3243699 h 3442855"/>
              <a:gd name="connsiteX60" fmla="*/ 1418247 w 12192000"/>
              <a:gd name="connsiteY60" fmla="*/ 3236042 h 3442855"/>
              <a:gd name="connsiteX61" fmla="*/ 1311781 w 12192000"/>
              <a:gd name="connsiteY61" fmla="*/ 3207733 h 3442855"/>
              <a:gd name="connsiteX62" fmla="*/ 1287526 w 12192000"/>
              <a:gd name="connsiteY62" fmla="*/ 3195564 h 3442855"/>
              <a:gd name="connsiteX63" fmla="*/ 1275912 w 12192000"/>
              <a:gd name="connsiteY63" fmla="*/ 3202348 h 3442855"/>
              <a:gd name="connsiteX64" fmla="*/ 1160923 w 12192000"/>
              <a:gd name="connsiteY64" fmla="*/ 3219676 h 3442855"/>
              <a:gd name="connsiteX65" fmla="*/ 909690 w 12192000"/>
              <a:gd name="connsiteY65" fmla="*/ 3216919 h 3442855"/>
              <a:gd name="connsiteX66" fmla="*/ 764020 w 12192000"/>
              <a:gd name="connsiteY66" fmla="*/ 3235844 h 3442855"/>
              <a:gd name="connsiteX67" fmla="*/ 701915 w 12192000"/>
              <a:gd name="connsiteY67" fmla="*/ 3250223 h 3442855"/>
              <a:gd name="connsiteX68" fmla="*/ 463292 w 12192000"/>
              <a:gd name="connsiteY68" fmla="*/ 3316636 h 3442855"/>
              <a:gd name="connsiteX69" fmla="*/ 369865 w 12192000"/>
              <a:gd name="connsiteY69" fmla="*/ 3339094 h 3442855"/>
              <a:gd name="connsiteX70" fmla="*/ 318911 w 12192000"/>
              <a:gd name="connsiteY70" fmla="*/ 3367912 h 3442855"/>
              <a:gd name="connsiteX71" fmla="*/ 119548 w 12192000"/>
              <a:gd name="connsiteY71" fmla="*/ 3404651 h 3442855"/>
              <a:gd name="connsiteX72" fmla="*/ 0 w 12192000"/>
              <a:gd name="connsiteY72" fmla="*/ 3414000 h 3442855"/>
              <a:gd name="connsiteX73" fmla="*/ 0 w 12192000"/>
              <a:gd name="connsiteY73" fmla="*/ 2 h 3442855"/>
              <a:gd name="connsiteX74" fmla="*/ 3459904 w 12192000"/>
              <a:gd name="connsiteY74" fmla="*/ 1 h 3442855"/>
              <a:gd name="connsiteX75" fmla="*/ 3459907 w 12192000"/>
              <a:gd name="connsiteY75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426006 w 12192000"/>
              <a:gd name="connsiteY43" fmla="*/ 3161942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52083 w 12192000"/>
              <a:gd name="connsiteY51" fmla="*/ 3177905 h 3442855"/>
              <a:gd name="connsiteX52" fmla="*/ 1845479 w 12192000"/>
              <a:gd name="connsiteY52" fmla="*/ 3178329 h 3442855"/>
              <a:gd name="connsiteX53" fmla="*/ 1842652 w 12192000"/>
              <a:gd name="connsiteY53" fmla="*/ 3186535 h 3442855"/>
              <a:gd name="connsiteX54" fmla="*/ 1763355 w 12192000"/>
              <a:gd name="connsiteY54" fmla="*/ 3224928 h 3442855"/>
              <a:gd name="connsiteX55" fmla="*/ 1654444 w 12192000"/>
              <a:gd name="connsiteY55" fmla="*/ 3229661 h 3442855"/>
              <a:gd name="connsiteX56" fmla="*/ 1629483 w 12192000"/>
              <a:gd name="connsiteY56" fmla="*/ 3232675 h 3442855"/>
              <a:gd name="connsiteX57" fmla="*/ 1573012 w 12192000"/>
              <a:gd name="connsiteY57" fmla="*/ 3250275 h 3442855"/>
              <a:gd name="connsiteX58" fmla="*/ 1525936 w 12192000"/>
              <a:gd name="connsiteY58" fmla="*/ 3243056 h 3442855"/>
              <a:gd name="connsiteX59" fmla="*/ 1515932 w 12192000"/>
              <a:gd name="connsiteY59" fmla="*/ 3243699 h 3442855"/>
              <a:gd name="connsiteX60" fmla="*/ 1418247 w 12192000"/>
              <a:gd name="connsiteY60" fmla="*/ 3236042 h 3442855"/>
              <a:gd name="connsiteX61" fmla="*/ 1311781 w 12192000"/>
              <a:gd name="connsiteY61" fmla="*/ 3207733 h 3442855"/>
              <a:gd name="connsiteX62" fmla="*/ 1287526 w 12192000"/>
              <a:gd name="connsiteY62" fmla="*/ 3195564 h 3442855"/>
              <a:gd name="connsiteX63" fmla="*/ 1275912 w 12192000"/>
              <a:gd name="connsiteY63" fmla="*/ 3202348 h 3442855"/>
              <a:gd name="connsiteX64" fmla="*/ 1160923 w 12192000"/>
              <a:gd name="connsiteY64" fmla="*/ 3219676 h 3442855"/>
              <a:gd name="connsiteX65" fmla="*/ 909690 w 12192000"/>
              <a:gd name="connsiteY65" fmla="*/ 3216919 h 3442855"/>
              <a:gd name="connsiteX66" fmla="*/ 764020 w 12192000"/>
              <a:gd name="connsiteY66" fmla="*/ 3235844 h 3442855"/>
              <a:gd name="connsiteX67" fmla="*/ 701915 w 12192000"/>
              <a:gd name="connsiteY67" fmla="*/ 3250223 h 3442855"/>
              <a:gd name="connsiteX68" fmla="*/ 463292 w 12192000"/>
              <a:gd name="connsiteY68" fmla="*/ 3316636 h 3442855"/>
              <a:gd name="connsiteX69" fmla="*/ 369865 w 12192000"/>
              <a:gd name="connsiteY69" fmla="*/ 3339094 h 3442855"/>
              <a:gd name="connsiteX70" fmla="*/ 318911 w 12192000"/>
              <a:gd name="connsiteY70" fmla="*/ 3367912 h 3442855"/>
              <a:gd name="connsiteX71" fmla="*/ 119548 w 12192000"/>
              <a:gd name="connsiteY71" fmla="*/ 3404651 h 3442855"/>
              <a:gd name="connsiteX72" fmla="*/ 0 w 12192000"/>
              <a:gd name="connsiteY72" fmla="*/ 3414000 h 3442855"/>
              <a:gd name="connsiteX73" fmla="*/ 0 w 12192000"/>
              <a:gd name="connsiteY73" fmla="*/ 2 h 3442855"/>
              <a:gd name="connsiteX74" fmla="*/ 3459904 w 12192000"/>
              <a:gd name="connsiteY74" fmla="*/ 1 h 3442855"/>
              <a:gd name="connsiteX75" fmla="*/ 3459907 w 12192000"/>
              <a:gd name="connsiteY75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426006 w 12192000"/>
              <a:gd name="connsiteY43" fmla="*/ 3161942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52083 w 12192000"/>
              <a:gd name="connsiteY51" fmla="*/ 3177905 h 3442855"/>
              <a:gd name="connsiteX52" fmla="*/ 1845479 w 12192000"/>
              <a:gd name="connsiteY52" fmla="*/ 3178329 h 3442855"/>
              <a:gd name="connsiteX53" fmla="*/ 1842652 w 12192000"/>
              <a:gd name="connsiteY53" fmla="*/ 3186535 h 3442855"/>
              <a:gd name="connsiteX54" fmla="*/ 1763355 w 12192000"/>
              <a:gd name="connsiteY54" fmla="*/ 3224928 h 3442855"/>
              <a:gd name="connsiteX55" fmla="*/ 1654444 w 12192000"/>
              <a:gd name="connsiteY55" fmla="*/ 3229661 h 3442855"/>
              <a:gd name="connsiteX56" fmla="*/ 1629483 w 12192000"/>
              <a:gd name="connsiteY56" fmla="*/ 3232675 h 3442855"/>
              <a:gd name="connsiteX57" fmla="*/ 1573012 w 12192000"/>
              <a:gd name="connsiteY57" fmla="*/ 3250275 h 3442855"/>
              <a:gd name="connsiteX58" fmla="*/ 1525936 w 12192000"/>
              <a:gd name="connsiteY58" fmla="*/ 3243056 h 3442855"/>
              <a:gd name="connsiteX59" fmla="*/ 1515932 w 12192000"/>
              <a:gd name="connsiteY59" fmla="*/ 3243699 h 3442855"/>
              <a:gd name="connsiteX60" fmla="*/ 1418247 w 12192000"/>
              <a:gd name="connsiteY60" fmla="*/ 3236042 h 3442855"/>
              <a:gd name="connsiteX61" fmla="*/ 1311781 w 12192000"/>
              <a:gd name="connsiteY61" fmla="*/ 3207733 h 3442855"/>
              <a:gd name="connsiteX62" fmla="*/ 1287526 w 12192000"/>
              <a:gd name="connsiteY62" fmla="*/ 3195564 h 3442855"/>
              <a:gd name="connsiteX63" fmla="*/ 1275912 w 12192000"/>
              <a:gd name="connsiteY63" fmla="*/ 3202348 h 3442855"/>
              <a:gd name="connsiteX64" fmla="*/ 1160923 w 12192000"/>
              <a:gd name="connsiteY64" fmla="*/ 3219676 h 3442855"/>
              <a:gd name="connsiteX65" fmla="*/ 909690 w 12192000"/>
              <a:gd name="connsiteY65" fmla="*/ 3216919 h 3442855"/>
              <a:gd name="connsiteX66" fmla="*/ 764020 w 12192000"/>
              <a:gd name="connsiteY66" fmla="*/ 3235844 h 3442855"/>
              <a:gd name="connsiteX67" fmla="*/ 701915 w 12192000"/>
              <a:gd name="connsiteY67" fmla="*/ 3250223 h 3442855"/>
              <a:gd name="connsiteX68" fmla="*/ 463292 w 12192000"/>
              <a:gd name="connsiteY68" fmla="*/ 3316636 h 3442855"/>
              <a:gd name="connsiteX69" fmla="*/ 369865 w 12192000"/>
              <a:gd name="connsiteY69" fmla="*/ 3339094 h 3442855"/>
              <a:gd name="connsiteX70" fmla="*/ 318911 w 12192000"/>
              <a:gd name="connsiteY70" fmla="*/ 3367912 h 3442855"/>
              <a:gd name="connsiteX71" fmla="*/ 119548 w 12192000"/>
              <a:gd name="connsiteY71" fmla="*/ 3404651 h 3442855"/>
              <a:gd name="connsiteX72" fmla="*/ 0 w 12192000"/>
              <a:gd name="connsiteY72" fmla="*/ 3414000 h 3442855"/>
              <a:gd name="connsiteX73" fmla="*/ 0 w 12192000"/>
              <a:gd name="connsiteY73" fmla="*/ 2 h 3442855"/>
              <a:gd name="connsiteX74" fmla="*/ 3459904 w 12192000"/>
              <a:gd name="connsiteY74" fmla="*/ 1 h 3442855"/>
              <a:gd name="connsiteX75" fmla="*/ 3459907 w 12192000"/>
              <a:gd name="connsiteY75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426006 w 12192000"/>
              <a:gd name="connsiteY43" fmla="*/ 3161942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52083 w 12192000"/>
              <a:gd name="connsiteY51" fmla="*/ 3177905 h 3442855"/>
              <a:gd name="connsiteX52" fmla="*/ 1845479 w 12192000"/>
              <a:gd name="connsiteY52" fmla="*/ 3178329 h 3442855"/>
              <a:gd name="connsiteX53" fmla="*/ 1763355 w 12192000"/>
              <a:gd name="connsiteY53" fmla="*/ 3224928 h 3442855"/>
              <a:gd name="connsiteX54" fmla="*/ 1654444 w 12192000"/>
              <a:gd name="connsiteY54" fmla="*/ 3229661 h 3442855"/>
              <a:gd name="connsiteX55" fmla="*/ 1629483 w 12192000"/>
              <a:gd name="connsiteY55" fmla="*/ 3232675 h 3442855"/>
              <a:gd name="connsiteX56" fmla="*/ 1573012 w 12192000"/>
              <a:gd name="connsiteY56" fmla="*/ 3250275 h 3442855"/>
              <a:gd name="connsiteX57" fmla="*/ 1525936 w 12192000"/>
              <a:gd name="connsiteY57" fmla="*/ 3243056 h 3442855"/>
              <a:gd name="connsiteX58" fmla="*/ 1515932 w 12192000"/>
              <a:gd name="connsiteY58" fmla="*/ 3243699 h 3442855"/>
              <a:gd name="connsiteX59" fmla="*/ 1418247 w 12192000"/>
              <a:gd name="connsiteY59" fmla="*/ 3236042 h 3442855"/>
              <a:gd name="connsiteX60" fmla="*/ 1311781 w 12192000"/>
              <a:gd name="connsiteY60" fmla="*/ 3207733 h 3442855"/>
              <a:gd name="connsiteX61" fmla="*/ 1287526 w 12192000"/>
              <a:gd name="connsiteY61" fmla="*/ 3195564 h 3442855"/>
              <a:gd name="connsiteX62" fmla="*/ 1275912 w 12192000"/>
              <a:gd name="connsiteY62" fmla="*/ 3202348 h 3442855"/>
              <a:gd name="connsiteX63" fmla="*/ 1160923 w 12192000"/>
              <a:gd name="connsiteY63" fmla="*/ 3219676 h 3442855"/>
              <a:gd name="connsiteX64" fmla="*/ 909690 w 12192000"/>
              <a:gd name="connsiteY64" fmla="*/ 3216919 h 3442855"/>
              <a:gd name="connsiteX65" fmla="*/ 764020 w 12192000"/>
              <a:gd name="connsiteY65" fmla="*/ 3235844 h 3442855"/>
              <a:gd name="connsiteX66" fmla="*/ 701915 w 12192000"/>
              <a:gd name="connsiteY66" fmla="*/ 3250223 h 3442855"/>
              <a:gd name="connsiteX67" fmla="*/ 463292 w 12192000"/>
              <a:gd name="connsiteY67" fmla="*/ 3316636 h 3442855"/>
              <a:gd name="connsiteX68" fmla="*/ 369865 w 12192000"/>
              <a:gd name="connsiteY68" fmla="*/ 3339094 h 3442855"/>
              <a:gd name="connsiteX69" fmla="*/ 318911 w 12192000"/>
              <a:gd name="connsiteY69" fmla="*/ 3367912 h 3442855"/>
              <a:gd name="connsiteX70" fmla="*/ 119548 w 12192000"/>
              <a:gd name="connsiteY70" fmla="*/ 3404651 h 3442855"/>
              <a:gd name="connsiteX71" fmla="*/ 0 w 12192000"/>
              <a:gd name="connsiteY71" fmla="*/ 3414000 h 3442855"/>
              <a:gd name="connsiteX72" fmla="*/ 0 w 12192000"/>
              <a:gd name="connsiteY72" fmla="*/ 2 h 3442855"/>
              <a:gd name="connsiteX73" fmla="*/ 3459904 w 12192000"/>
              <a:gd name="connsiteY73" fmla="*/ 1 h 3442855"/>
              <a:gd name="connsiteX74" fmla="*/ 3459907 w 12192000"/>
              <a:gd name="connsiteY74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426006 w 12192000"/>
              <a:gd name="connsiteY43" fmla="*/ 3161942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52083 w 12192000"/>
              <a:gd name="connsiteY51" fmla="*/ 3177905 h 3442855"/>
              <a:gd name="connsiteX52" fmla="*/ 1763355 w 12192000"/>
              <a:gd name="connsiteY52" fmla="*/ 3224928 h 3442855"/>
              <a:gd name="connsiteX53" fmla="*/ 1654444 w 12192000"/>
              <a:gd name="connsiteY53" fmla="*/ 3229661 h 3442855"/>
              <a:gd name="connsiteX54" fmla="*/ 1629483 w 12192000"/>
              <a:gd name="connsiteY54" fmla="*/ 3232675 h 3442855"/>
              <a:gd name="connsiteX55" fmla="*/ 1573012 w 12192000"/>
              <a:gd name="connsiteY55" fmla="*/ 3250275 h 3442855"/>
              <a:gd name="connsiteX56" fmla="*/ 1525936 w 12192000"/>
              <a:gd name="connsiteY56" fmla="*/ 3243056 h 3442855"/>
              <a:gd name="connsiteX57" fmla="*/ 1515932 w 12192000"/>
              <a:gd name="connsiteY57" fmla="*/ 3243699 h 3442855"/>
              <a:gd name="connsiteX58" fmla="*/ 1418247 w 12192000"/>
              <a:gd name="connsiteY58" fmla="*/ 3236042 h 3442855"/>
              <a:gd name="connsiteX59" fmla="*/ 1311781 w 12192000"/>
              <a:gd name="connsiteY59" fmla="*/ 3207733 h 3442855"/>
              <a:gd name="connsiteX60" fmla="*/ 1287526 w 12192000"/>
              <a:gd name="connsiteY60" fmla="*/ 3195564 h 3442855"/>
              <a:gd name="connsiteX61" fmla="*/ 1275912 w 12192000"/>
              <a:gd name="connsiteY61" fmla="*/ 3202348 h 3442855"/>
              <a:gd name="connsiteX62" fmla="*/ 1160923 w 12192000"/>
              <a:gd name="connsiteY62" fmla="*/ 3219676 h 3442855"/>
              <a:gd name="connsiteX63" fmla="*/ 909690 w 12192000"/>
              <a:gd name="connsiteY63" fmla="*/ 3216919 h 3442855"/>
              <a:gd name="connsiteX64" fmla="*/ 764020 w 12192000"/>
              <a:gd name="connsiteY64" fmla="*/ 3235844 h 3442855"/>
              <a:gd name="connsiteX65" fmla="*/ 701915 w 12192000"/>
              <a:gd name="connsiteY65" fmla="*/ 3250223 h 3442855"/>
              <a:gd name="connsiteX66" fmla="*/ 463292 w 12192000"/>
              <a:gd name="connsiteY66" fmla="*/ 3316636 h 3442855"/>
              <a:gd name="connsiteX67" fmla="*/ 369865 w 12192000"/>
              <a:gd name="connsiteY67" fmla="*/ 3339094 h 3442855"/>
              <a:gd name="connsiteX68" fmla="*/ 318911 w 12192000"/>
              <a:gd name="connsiteY68" fmla="*/ 3367912 h 3442855"/>
              <a:gd name="connsiteX69" fmla="*/ 119548 w 12192000"/>
              <a:gd name="connsiteY69" fmla="*/ 3404651 h 3442855"/>
              <a:gd name="connsiteX70" fmla="*/ 0 w 12192000"/>
              <a:gd name="connsiteY70" fmla="*/ 3414000 h 3442855"/>
              <a:gd name="connsiteX71" fmla="*/ 0 w 12192000"/>
              <a:gd name="connsiteY71" fmla="*/ 2 h 3442855"/>
              <a:gd name="connsiteX72" fmla="*/ 3459904 w 12192000"/>
              <a:gd name="connsiteY72" fmla="*/ 1 h 3442855"/>
              <a:gd name="connsiteX73" fmla="*/ 3459907 w 12192000"/>
              <a:gd name="connsiteY73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426006 w 12192000"/>
              <a:gd name="connsiteY43" fmla="*/ 3161942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31611 w 12192000"/>
              <a:gd name="connsiteY51" fmla="*/ 3205201 h 3442855"/>
              <a:gd name="connsiteX52" fmla="*/ 1763355 w 12192000"/>
              <a:gd name="connsiteY52" fmla="*/ 3224928 h 3442855"/>
              <a:gd name="connsiteX53" fmla="*/ 1654444 w 12192000"/>
              <a:gd name="connsiteY53" fmla="*/ 3229661 h 3442855"/>
              <a:gd name="connsiteX54" fmla="*/ 1629483 w 12192000"/>
              <a:gd name="connsiteY54" fmla="*/ 3232675 h 3442855"/>
              <a:gd name="connsiteX55" fmla="*/ 1573012 w 12192000"/>
              <a:gd name="connsiteY55" fmla="*/ 3250275 h 3442855"/>
              <a:gd name="connsiteX56" fmla="*/ 1525936 w 12192000"/>
              <a:gd name="connsiteY56" fmla="*/ 3243056 h 3442855"/>
              <a:gd name="connsiteX57" fmla="*/ 1515932 w 12192000"/>
              <a:gd name="connsiteY57" fmla="*/ 3243699 h 3442855"/>
              <a:gd name="connsiteX58" fmla="*/ 1418247 w 12192000"/>
              <a:gd name="connsiteY58" fmla="*/ 3236042 h 3442855"/>
              <a:gd name="connsiteX59" fmla="*/ 1311781 w 12192000"/>
              <a:gd name="connsiteY59" fmla="*/ 3207733 h 3442855"/>
              <a:gd name="connsiteX60" fmla="*/ 1287526 w 12192000"/>
              <a:gd name="connsiteY60" fmla="*/ 3195564 h 3442855"/>
              <a:gd name="connsiteX61" fmla="*/ 1275912 w 12192000"/>
              <a:gd name="connsiteY61" fmla="*/ 3202348 h 3442855"/>
              <a:gd name="connsiteX62" fmla="*/ 1160923 w 12192000"/>
              <a:gd name="connsiteY62" fmla="*/ 3219676 h 3442855"/>
              <a:gd name="connsiteX63" fmla="*/ 909690 w 12192000"/>
              <a:gd name="connsiteY63" fmla="*/ 3216919 h 3442855"/>
              <a:gd name="connsiteX64" fmla="*/ 764020 w 12192000"/>
              <a:gd name="connsiteY64" fmla="*/ 3235844 h 3442855"/>
              <a:gd name="connsiteX65" fmla="*/ 701915 w 12192000"/>
              <a:gd name="connsiteY65" fmla="*/ 3250223 h 3442855"/>
              <a:gd name="connsiteX66" fmla="*/ 463292 w 12192000"/>
              <a:gd name="connsiteY66" fmla="*/ 3316636 h 3442855"/>
              <a:gd name="connsiteX67" fmla="*/ 369865 w 12192000"/>
              <a:gd name="connsiteY67" fmla="*/ 3339094 h 3442855"/>
              <a:gd name="connsiteX68" fmla="*/ 318911 w 12192000"/>
              <a:gd name="connsiteY68" fmla="*/ 3367912 h 3442855"/>
              <a:gd name="connsiteX69" fmla="*/ 119548 w 12192000"/>
              <a:gd name="connsiteY69" fmla="*/ 3404651 h 3442855"/>
              <a:gd name="connsiteX70" fmla="*/ 0 w 12192000"/>
              <a:gd name="connsiteY70" fmla="*/ 3414000 h 3442855"/>
              <a:gd name="connsiteX71" fmla="*/ 0 w 12192000"/>
              <a:gd name="connsiteY71" fmla="*/ 2 h 3442855"/>
              <a:gd name="connsiteX72" fmla="*/ 3459904 w 12192000"/>
              <a:gd name="connsiteY72" fmla="*/ 1 h 3442855"/>
              <a:gd name="connsiteX73" fmla="*/ 3459907 w 12192000"/>
              <a:gd name="connsiteY73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426006 w 12192000"/>
              <a:gd name="connsiteY43" fmla="*/ 3161942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31611 w 12192000"/>
              <a:gd name="connsiteY51" fmla="*/ 3205201 h 3442855"/>
              <a:gd name="connsiteX52" fmla="*/ 1654444 w 12192000"/>
              <a:gd name="connsiteY52" fmla="*/ 3229661 h 3442855"/>
              <a:gd name="connsiteX53" fmla="*/ 1629483 w 12192000"/>
              <a:gd name="connsiteY53" fmla="*/ 3232675 h 3442855"/>
              <a:gd name="connsiteX54" fmla="*/ 1573012 w 12192000"/>
              <a:gd name="connsiteY54" fmla="*/ 3250275 h 3442855"/>
              <a:gd name="connsiteX55" fmla="*/ 1525936 w 12192000"/>
              <a:gd name="connsiteY55" fmla="*/ 3243056 h 3442855"/>
              <a:gd name="connsiteX56" fmla="*/ 1515932 w 12192000"/>
              <a:gd name="connsiteY56" fmla="*/ 3243699 h 3442855"/>
              <a:gd name="connsiteX57" fmla="*/ 1418247 w 12192000"/>
              <a:gd name="connsiteY57" fmla="*/ 3236042 h 3442855"/>
              <a:gd name="connsiteX58" fmla="*/ 1311781 w 12192000"/>
              <a:gd name="connsiteY58" fmla="*/ 3207733 h 3442855"/>
              <a:gd name="connsiteX59" fmla="*/ 1287526 w 12192000"/>
              <a:gd name="connsiteY59" fmla="*/ 3195564 h 3442855"/>
              <a:gd name="connsiteX60" fmla="*/ 1275912 w 12192000"/>
              <a:gd name="connsiteY60" fmla="*/ 3202348 h 3442855"/>
              <a:gd name="connsiteX61" fmla="*/ 1160923 w 12192000"/>
              <a:gd name="connsiteY61" fmla="*/ 3219676 h 3442855"/>
              <a:gd name="connsiteX62" fmla="*/ 909690 w 12192000"/>
              <a:gd name="connsiteY62" fmla="*/ 3216919 h 3442855"/>
              <a:gd name="connsiteX63" fmla="*/ 764020 w 12192000"/>
              <a:gd name="connsiteY63" fmla="*/ 3235844 h 3442855"/>
              <a:gd name="connsiteX64" fmla="*/ 701915 w 12192000"/>
              <a:gd name="connsiteY64" fmla="*/ 3250223 h 3442855"/>
              <a:gd name="connsiteX65" fmla="*/ 463292 w 12192000"/>
              <a:gd name="connsiteY65" fmla="*/ 3316636 h 3442855"/>
              <a:gd name="connsiteX66" fmla="*/ 369865 w 12192000"/>
              <a:gd name="connsiteY66" fmla="*/ 3339094 h 3442855"/>
              <a:gd name="connsiteX67" fmla="*/ 318911 w 12192000"/>
              <a:gd name="connsiteY67" fmla="*/ 3367912 h 3442855"/>
              <a:gd name="connsiteX68" fmla="*/ 119548 w 12192000"/>
              <a:gd name="connsiteY68" fmla="*/ 3404651 h 3442855"/>
              <a:gd name="connsiteX69" fmla="*/ 0 w 12192000"/>
              <a:gd name="connsiteY69" fmla="*/ 3414000 h 3442855"/>
              <a:gd name="connsiteX70" fmla="*/ 0 w 12192000"/>
              <a:gd name="connsiteY70" fmla="*/ 2 h 3442855"/>
              <a:gd name="connsiteX71" fmla="*/ 3459904 w 12192000"/>
              <a:gd name="connsiteY71" fmla="*/ 1 h 3442855"/>
              <a:gd name="connsiteX72" fmla="*/ 3459907 w 12192000"/>
              <a:gd name="connsiteY72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426006 w 12192000"/>
              <a:gd name="connsiteY43" fmla="*/ 3161942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31611 w 12192000"/>
              <a:gd name="connsiteY51" fmla="*/ 3205201 h 3442855"/>
              <a:gd name="connsiteX52" fmla="*/ 1654444 w 12192000"/>
              <a:gd name="connsiteY52" fmla="*/ 3229661 h 3442855"/>
              <a:gd name="connsiteX53" fmla="*/ 1573012 w 12192000"/>
              <a:gd name="connsiteY53" fmla="*/ 3250275 h 3442855"/>
              <a:gd name="connsiteX54" fmla="*/ 1525936 w 12192000"/>
              <a:gd name="connsiteY54" fmla="*/ 3243056 h 3442855"/>
              <a:gd name="connsiteX55" fmla="*/ 1515932 w 12192000"/>
              <a:gd name="connsiteY55" fmla="*/ 3243699 h 3442855"/>
              <a:gd name="connsiteX56" fmla="*/ 1418247 w 12192000"/>
              <a:gd name="connsiteY56" fmla="*/ 3236042 h 3442855"/>
              <a:gd name="connsiteX57" fmla="*/ 1311781 w 12192000"/>
              <a:gd name="connsiteY57" fmla="*/ 3207733 h 3442855"/>
              <a:gd name="connsiteX58" fmla="*/ 1287526 w 12192000"/>
              <a:gd name="connsiteY58" fmla="*/ 3195564 h 3442855"/>
              <a:gd name="connsiteX59" fmla="*/ 1275912 w 12192000"/>
              <a:gd name="connsiteY59" fmla="*/ 3202348 h 3442855"/>
              <a:gd name="connsiteX60" fmla="*/ 1160923 w 12192000"/>
              <a:gd name="connsiteY60" fmla="*/ 3219676 h 3442855"/>
              <a:gd name="connsiteX61" fmla="*/ 909690 w 12192000"/>
              <a:gd name="connsiteY61" fmla="*/ 3216919 h 3442855"/>
              <a:gd name="connsiteX62" fmla="*/ 764020 w 12192000"/>
              <a:gd name="connsiteY62" fmla="*/ 3235844 h 3442855"/>
              <a:gd name="connsiteX63" fmla="*/ 701915 w 12192000"/>
              <a:gd name="connsiteY63" fmla="*/ 3250223 h 3442855"/>
              <a:gd name="connsiteX64" fmla="*/ 463292 w 12192000"/>
              <a:gd name="connsiteY64" fmla="*/ 3316636 h 3442855"/>
              <a:gd name="connsiteX65" fmla="*/ 369865 w 12192000"/>
              <a:gd name="connsiteY65" fmla="*/ 3339094 h 3442855"/>
              <a:gd name="connsiteX66" fmla="*/ 318911 w 12192000"/>
              <a:gd name="connsiteY66" fmla="*/ 3367912 h 3442855"/>
              <a:gd name="connsiteX67" fmla="*/ 119548 w 12192000"/>
              <a:gd name="connsiteY67" fmla="*/ 3404651 h 3442855"/>
              <a:gd name="connsiteX68" fmla="*/ 0 w 12192000"/>
              <a:gd name="connsiteY68" fmla="*/ 3414000 h 3442855"/>
              <a:gd name="connsiteX69" fmla="*/ 0 w 12192000"/>
              <a:gd name="connsiteY69" fmla="*/ 2 h 3442855"/>
              <a:gd name="connsiteX70" fmla="*/ 3459904 w 12192000"/>
              <a:gd name="connsiteY70" fmla="*/ 1 h 3442855"/>
              <a:gd name="connsiteX71" fmla="*/ 3459907 w 12192000"/>
              <a:gd name="connsiteY71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426006 w 12192000"/>
              <a:gd name="connsiteY43" fmla="*/ 3161942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31611 w 12192000"/>
              <a:gd name="connsiteY51" fmla="*/ 3205201 h 3442855"/>
              <a:gd name="connsiteX52" fmla="*/ 1715859 w 12192000"/>
              <a:gd name="connsiteY52" fmla="*/ 3229661 h 3442855"/>
              <a:gd name="connsiteX53" fmla="*/ 1573012 w 12192000"/>
              <a:gd name="connsiteY53" fmla="*/ 3250275 h 3442855"/>
              <a:gd name="connsiteX54" fmla="*/ 1525936 w 12192000"/>
              <a:gd name="connsiteY54" fmla="*/ 3243056 h 3442855"/>
              <a:gd name="connsiteX55" fmla="*/ 1515932 w 12192000"/>
              <a:gd name="connsiteY55" fmla="*/ 3243699 h 3442855"/>
              <a:gd name="connsiteX56" fmla="*/ 1418247 w 12192000"/>
              <a:gd name="connsiteY56" fmla="*/ 3236042 h 3442855"/>
              <a:gd name="connsiteX57" fmla="*/ 1311781 w 12192000"/>
              <a:gd name="connsiteY57" fmla="*/ 3207733 h 3442855"/>
              <a:gd name="connsiteX58" fmla="*/ 1287526 w 12192000"/>
              <a:gd name="connsiteY58" fmla="*/ 3195564 h 3442855"/>
              <a:gd name="connsiteX59" fmla="*/ 1275912 w 12192000"/>
              <a:gd name="connsiteY59" fmla="*/ 3202348 h 3442855"/>
              <a:gd name="connsiteX60" fmla="*/ 1160923 w 12192000"/>
              <a:gd name="connsiteY60" fmla="*/ 3219676 h 3442855"/>
              <a:gd name="connsiteX61" fmla="*/ 909690 w 12192000"/>
              <a:gd name="connsiteY61" fmla="*/ 3216919 h 3442855"/>
              <a:gd name="connsiteX62" fmla="*/ 764020 w 12192000"/>
              <a:gd name="connsiteY62" fmla="*/ 3235844 h 3442855"/>
              <a:gd name="connsiteX63" fmla="*/ 701915 w 12192000"/>
              <a:gd name="connsiteY63" fmla="*/ 3250223 h 3442855"/>
              <a:gd name="connsiteX64" fmla="*/ 463292 w 12192000"/>
              <a:gd name="connsiteY64" fmla="*/ 3316636 h 3442855"/>
              <a:gd name="connsiteX65" fmla="*/ 369865 w 12192000"/>
              <a:gd name="connsiteY65" fmla="*/ 3339094 h 3442855"/>
              <a:gd name="connsiteX66" fmla="*/ 318911 w 12192000"/>
              <a:gd name="connsiteY66" fmla="*/ 3367912 h 3442855"/>
              <a:gd name="connsiteX67" fmla="*/ 119548 w 12192000"/>
              <a:gd name="connsiteY67" fmla="*/ 3404651 h 3442855"/>
              <a:gd name="connsiteX68" fmla="*/ 0 w 12192000"/>
              <a:gd name="connsiteY68" fmla="*/ 3414000 h 3442855"/>
              <a:gd name="connsiteX69" fmla="*/ 0 w 12192000"/>
              <a:gd name="connsiteY69" fmla="*/ 2 h 3442855"/>
              <a:gd name="connsiteX70" fmla="*/ 3459904 w 12192000"/>
              <a:gd name="connsiteY70" fmla="*/ 1 h 3442855"/>
              <a:gd name="connsiteX71" fmla="*/ 3459907 w 12192000"/>
              <a:gd name="connsiteY71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32874 w 12192000"/>
              <a:gd name="connsiteY33" fmla="*/ 2826106 h 3442855"/>
              <a:gd name="connsiteX34" fmla="*/ 9340481 w 12192000"/>
              <a:gd name="connsiteY34" fmla="*/ 2831628 h 3442855"/>
              <a:gd name="connsiteX35" fmla="*/ 9191002 w 12192000"/>
              <a:gd name="connsiteY35" fmla="*/ 2776544 h 3442855"/>
              <a:gd name="connsiteX36" fmla="*/ 9181756 w 12192000"/>
              <a:gd name="connsiteY36" fmla="*/ 2773801 h 3442855"/>
              <a:gd name="connsiteX37" fmla="*/ 8912415 w 12192000"/>
              <a:gd name="connsiteY37" fmla="*/ 2765023 h 3442855"/>
              <a:gd name="connsiteX38" fmla="*/ 7709716 w 12192000"/>
              <a:gd name="connsiteY38" fmla="*/ 2795956 h 3442855"/>
              <a:gd name="connsiteX39" fmla="*/ 6923164 w 12192000"/>
              <a:gd name="connsiteY39" fmla="*/ 2920980 h 3442855"/>
              <a:gd name="connsiteX40" fmla="*/ 3308915 w 12192000"/>
              <a:gd name="connsiteY40" fmla="*/ 3049912 h 3442855"/>
              <a:gd name="connsiteX41" fmla="*/ 2643050 w 12192000"/>
              <a:gd name="connsiteY41" fmla="*/ 3112559 h 3442855"/>
              <a:gd name="connsiteX42" fmla="*/ 2426006 w 12192000"/>
              <a:gd name="connsiteY42" fmla="*/ 3161942 h 3442855"/>
              <a:gd name="connsiteX43" fmla="*/ 2291811 w 12192000"/>
              <a:gd name="connsiteY43" fmla="*/ 3176941 h 3442855"/>
              <a:gd name="connsiteX44" fmla="*/ 2201685 w 12192000"/>
              <a:gd name="connsiteY44" fmla="*/ 3200625 h 3442855"/>
              <a:gd name="connsiteX45" fmla="*/ 2046141 w 12192000"/>
              <a:gd name="connsiteY45" fmla="*/ 3203263 h 3442855"/>
              <a:gd name="connsiteX46" fmla="*/ 1953987 w 12192000"/>
              <a:gd name="connsiteY46" fmla="*/ 3176250 h 3442855"/>
              <a:gd name="connsiteX47" fmla="*/ 1924440 w 12192000"/>
              <a:gd name="connsiteY47" fmla="*/ 3170393 h 3442855"/>
              <a:gd name="connsiteX48" fmla="*/ 1907653 w 12192000"/>
              <a:gd name="connsiteY48" fmla="*/ 3175484 h 3442855"/>
              <a:gd name="connsiteX49" fmla="*/ 1856828 w 12192000"/>
              <a:gd name="connsiteY49" fmla="*/ 3184705 h 3442855"/>
              <a:gd name="connsiteX50" fmla="*/ 1831611 w 12192000"/>
              <a:gd name="connsiteY50" fmla="*/ 3205201 h 3442855"/>
              <a:gd name="connsiteX51" fmla="*/ 1715859 w 12192000"/>
              <a:gd name="connsiteY51" fmla="*/ 3229661 h 3442855"/>
              <a:gd name="connsiteX52" fmla="*/ 1573012 w 12192000"/>
              <a:gd name="connsiteY52" fmla="*/ 3250275 h 3442855"/>
              <a:gd name="connsiteX53" fmla="*/ 1525936 w 12192000"/>
              <a:gd name="connsiteY53" fmla="*/ 3243056 h 3442855"/>
              <a:gd name="connsiteX54" fmla="*/ 1515932 w 12192000"/>
              <a:gd name="connsiteY54" fmla="*/ 3243699 h 3442855"/>
              <a:gd name="connsiteX55" fmla="*/ 1418247 w 12192000"/>
              <a:gd name="connsiteY55" fmla="*/ 3236042 h 3442855"/>
              <a:gd name="connsiteX56" fmla="*/ 1311781 w 12192000"/>
              <a:gd name="connsiteY56" fmla="*/ 3207733 h 3442855"/>
              <a:gd name="connsiteX57" fmla="*/ 1287526 w 12192000"/>
              <a:gd name="connsiteY57" fmla="*/ 3195564 h 3442855"/>
              <a:gd name="connsiteX58" fmla="*/ 1275912 w 12192000"/>
              <a:gd name="connsiteY58" fmla="*/ 3202348 h 3442855"/>
              <a:gd name="connsiteX59" fmla="*/ 1160923 w 12192000"/>
              <a:gd name="connsiteY59" fmla="*/ 3219676 h 3442855"/>
              <a:gd name="connsiteX60" fmla="*/ 909690 w 12192000"/>
              <a:gd name="connsiteY60" fmla="*/ 3216919 h 3442855"/>
              <a:gd name="connsiteX61" fmla="*/ 764020 w 12192000"/>
              <a:gd name="connsiteY61" fmla="*/ 3235844 h 3442855"/>
              <a:gd name="connsiteX62" fmla="*/ 701915 w 12192000"/>
              <a:gd name="connsiteY62" fmla="*/ 3250223 h 3442855"/>
              <a:gd name="connsiteX63" fmla="*/ 463292 w 12192000"/>
              <a:gd name="connsiteY63" fmla="*/ 3316636 h 3442855"/>
              <a:gd name="connsiteX64" fmla="*/ 369865 w 12192000"/>
              <a:gd name="connsiteY64" fmla="*/ 3339094 h 3442855"/>
              <a:gd name="connsiteX65" fmla="*/ 318911 w 12192000"/>
              <a:gd name="connsiteY65" fmla="*/ 3367912 h 3442855"/>
              <a:gd name="connsiteX66" fmla="*/ 119548 w 12192000"/>
              <a:gd name="connsiteY66" fmla="*/ 3404651 h 3442855"/>
              <a:gd name="connsiteX67" fmla="*/ 0 w 12192000"/>
              <a:gd name="connsiteY67" fmla="*/ 3414000 h 3442855"/>
              <a:gd name="connsiteX68" fmla="*/ 0 w 12192000"/>
              <a:gd name="connsiteY68" fmla="*/ 2 h 3442855"/>
              <a:gd name="connsiteX69" fmla="*/ 3459904 w 12192000"/>
              <a:gd name="connsiteY69" fmla="*/ 1 h 3442855"/>
              <a:gd name="connsiteX70" fmla="*/ 3459907 w 12192000"/>
              <a:gd name="connsiteY70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71588 w 12192000"/>
              <a:gd name="connsiteY11" fmla="*/ 3113441 h 3442855"/>
              <a:gd name="connsiteX12" fmla="*/ 11270977 w 12192000"/>
              <a:gd name="connsiteY12" fmla="*/ 3100396 h 3442855"/>
              <a:gd name="connsiteX13" fmla="*/ 11250574 w 12192000"/>
              <a:gd name="connsiteY13" fmla="*/ 3091174 h 3442855"/>
              <a:gd name="connsiteX14" fmla="*/ 11246505 w 12192000"/>
              <a:gd name="connsiteY14" fmla="*/ 3086783 h 3442855"/>
              <a:gd name="connsiteX15" fmla="*/ 11221805 w 12192000"/>
              <a:gd name="connsiteY15" fmla="*/ 3063540 h 3442855"/>
              <a:gd name="connsiteX16" fmla="*/ 11135382 w 12192000"/>
              <a:gd name="connsiteY16" fmla="*/ 3062095 h 3442855"/>
              <a:gd name="connsiteX17" fmla="*/ 11056771 w 12192000"/>
              <a:gd name="connsiteY17" fmla="*/ 3020684 h 3442855"/>
              <a:gd name="connsiteX18" fmla="*/ 10800887 w 12192000"/>
              <a:gd name="connsiteY18" fmla="*/ 2963080 h 3442855"/>
              <a:gd name="connsiteX19" fmla="*/ 10701230 w 12192000"/>
              <a:gd name="connsiteY19" fmla="*/ 2935785 h 3442855"/>
              <a:gd name="connsiteX20" fmla="*/ 10529686 w 12192000"/>
              <a:gd name="connsiteY20" fmla="*/ 2918071 h 3442855"/>
              <a:gd name="connsiteX21" fmla="*/ 10337584 w 12192000"/>
              <a:gd name="connsiteY21" fmla="*/ 2926238 h 3442855"/>
              <a:gd name="connsiteX22" fmla="*/ 10179941 w 12192000"/>
              <a:gd name="connsiteY22" fmla="*/ 2930174 h 3442855"/>
              <a:gd name="connsiteX23" fmla="*/ 10129038 w 12192000"/>
              <a:gd name="connsiteY23" fmla="*/ 2929992 h 3442855"/>
              <a:gd name="connsiteX24" fmla="*/ 10044809 w 12192000"/>
              <a:gd name="connsiteY24" fmla="*/ 2932587 h 3442855"/>
              <a:gd name="connsiteX25" fmla="*/ 9923926 w 12192000"/>
              <a:gd name="connsiteY25" fmla="*/ 2936679 h 3442855"/>
              <a:gd name="connsiteX26" fmla="*/ 9825938 w 12192000"/>
              <a:gd name="connsiteY26" fmla="*/ 2915287 h 3442855"/>
              <a:gd name="connsiteX27" fmla="*/ 9761662 w 12192000"/>
              <a:gd name="connsiteY27" fmla="*/ 2916695 h 3442855"/>
              <a:gd name="connsiteX28" fmla="*/ 9688436 w 12192000"/>
              <a:gd name="connsiteY28" fmla="*/ 2894364 h 3442855"/>
              <a:gd name="connsiteX29" fmla="*/ 9626359 w 12192000"/>
              <a:gd name="connsiteY29" fmla="*/ 2876388 h 3442855"/>
              <a:gd name="connsiteX30" fmla="*/ 9536686 w 12192000"/>
              <a:gd name="connsiteY30" fmla="*/ 2845662 h 3442855"/>
              <a:gd name="connsiteX31" fmla="*/ 9500517 w 12192000"/>
              <a:gd name="connsiteY31" fmla="*/ 2847197 h 3442855"/>
              <a:gd name="connsiteX32" fmla="*/ 9432874 w 12192000"/>
              <a:gd name="connsiteY32" fmla="*/ 2826106 h 3442855"/>
              <a:gd name="connsiteX33" fmla="*/ 9340481 w 12192000"/>
              <a:gd name="connsiteY33" fmla="*/ 2831628 h 3442855"/>
              <a:gd name="connsiteX34" fmla="*/ 9191002 w 12192000"/>
              <a:gd name="connsiteY34" fmla="*/ 2776544 h 3442855"/>
              <a:gd name="connsiteX35" fmla="*/ 9181756 w 12192000"/>
              <a:gd name="connsiteY35" fmla="*/ 2773801 h 3442855"/>
              <a:gd name="connsiteX36" fmla="*/ 8912415 w 12192000"/>
              <a:gd name="connsiteY36" fmla="*/ 2765023 h 3442855"/>
              <a:gd name="connsiteX37" fmla="*/ 7709716 w 12192000"/>
              <a:gd name="connsiteY37" fmla="*/ 2795956 h 3442855"/>
              <a:gd name="connsiteX38" fmla="*/ 6923164 w 12192000"/>
              <a:gd name="connsiteY38" fmla="*/ 2920980 h 3442855"/>
              <a:gd name="connsiteX39" fmla="*/ 3308915 w 12192000"/>
              <a:gd name="connsiteY39" fmla="*/ 3049912 h 3442855"/>
              <a:gd name="connsiteX40" fmla="*/ 2643050 w 12192000"/>
              <a:gd name="connsiteY40" fmla="*/ 3112559 h 3442855"/>
              <a:gd name="connsiteX41" fmla="*/ 2426006 w 12192000"/>
              <a:gd name="connsiteY41" fmla="*/ 3161942 h 3442855"/>
              <a:gd name="connsiteX42" fmla="*/ 2291811 w 12192000"/>
              <a:gd name="connsiteY42" fmla="*/ 3176941 h 3442855"/>
              <a:gd name="connsiteX43" fmla="*/ 2201685 w 12192000"/>
              <a:gd name="connsiteY43" fmla="*/ 3200625 h 3442855"/>
              <a:gd name="connsiteX44" fmla="*/ 2046141 w 12192000"/>
              <a:gd name="connsiteY44" fmla="*/ 3203263 h 3442855"/>
              <a:gd name="connsiteX45" fmla="*/ 1953987 w 12192000"/>
              <a:gd name="connsiteY45" fmla="*/ 3176250 h 3442855"/>
              <a:gd name="connsiteX46" fmla="*/ 1924440 w 12192000"/>
              <a:gd name="connsiteY46" fmla="*/ 3170393 h 3442855"/>
              <a:gd name="connsiteX47" fmla="*/ 1907653 w 12192000"/>
              <a:gd name="connsiteY47" fmla="*/ 3175484 h 3442855"/>
              <a:gd name="connsiteX48" fmla="*/ 1856828 w 12192000"/>
              <a:gd name="connsiteY48" fmla="*/ 3184705 h 3442855"/>
              <a:gd name="connsiteX49" fmla="*/ 1831611 w 12192000"/>
              <a:gd name="connsiteY49" fmla="*/ 3205201 h 3442855"/>
              <a:gd name="connsiteX50" fmla="*/ 1715859 w 12192000"/>
              <a:gd name="connsiteY50" fmla="*/ 3229661 h 3442855"/>
              <a:gd name="connsiteX51" fmla="*/ 1573012 w 12192000"/>
              <a:gd name="connsiteY51" fmla="*/ 3250275 h 3442855"/>
              <a:gd name="connsiteX52" fmla="*/ 1525936 w 12192000"/>
              <a:gd name="connsiteY52" fmla="*/ 3243056 h 3442855"/>
              <a:gd name="connsiteX53" fmla="*/ 1515932 w 12192000"/>
              <a:gd name="connsiteY53" fmla="*/ 3243699 h 3442855"/>
              <a:gd name="connsiteX54" fmla="*/ 1418247 w 12192000"/>
              <a:gd name="connsiteY54" fmla="*/ 3236042 h 3442855"/>
              <a:gd name="connsiteX55" fmla="*/ 1311781 w 12192000"/>
              <a:gd name="connsiteY55" fmla="*/ 3207733 h 3442855"/>
              <a:gd name="connsiteX56" fmla="*/ 1287526 w 12192000"/>
              <a:gd name="connsiteY56" fmla="*/ 3195564 h 3442855"/>
              <a:gd name="connsiteX57" fmla="*/ 1275912 w 12192000"/>
              <a:gd name="connsiteY57" fmla="*/ 3202348 h 3442855"/>
              <a:gd name="connsiteX58" fmla="*/ 1160923 w 12192000"/>
              <a:gd name="connsiteY58" fmla="*/ 3219676 h 3442855"/>
              <a:gd name="connsiteX59" fmla="*/ 909690 w 12192000"/>
              <a:gd name="connsiteY59" fmla="*/ 3216919 h 3442855"/>
              <a:gd name="connsiteX60" fmla="*/ 764020 w 12192000"/>
              <a:gd name="connsiteY60" fmla="*/ 3235844 h 3442855"/>
              <a:gd name="connsiteX61" fmla="*/ 701915 w 12192000"/>
              <a:gd name="connsiteY61" fmla="*/ 3250223 h 3442855"/>
              <a:gd name="connsiteX62" fmla="*/ 463292 w 12192000"/>
              <a:gd name="connsiteY62" fmla="*/ 3316636 h 3442855"/>
              <a:gd name="connsiteX63" fmla="*/ 369865 w 12192000"/>
              <a:gd name="connsiteY63" fmla="*/ 3339094 h 3442855"/>
              <a:gd name="connsiteX64" fmla="*/ 318911 w 12192000"/>
              <a:gd name="connsiteY64" fmla="*/ 3367912 h 3442855"/>
              <a:gd name="connsiteX65" fmla="*/ 119548 w 12192000"/>
              <a:gd name="connsiteY65" fmla="*/ 3404651 h 3442855"/>
              <a:gd name="connsiteX66" fmla="*/ 0 w 12192000"/>
              <a:gd name="connsiteY66" fmla="*/ 3414000 h 3442855"/>
              <a:gd name="connsiteX67" fmla="*/ 0 w 12192000"/>
              <a:gd name="connsiteY67" fmla="*/ 2 h 3442855"/>
              <a:gd name="connsiteX68" fmla="*/ 3459904 w 12192000"/>
              <a:gd name="connsiteY68" fmla="*/ 1 h 3442855"/>
              <a:gd name="connsiteX69" fmla="*/ 3459907 w 12192000"/>
              <a:gd name="connsiteY69" fmla="*/ 0 h 344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2192000" h="3442855">
                <a:moveTo>
                  <a:pt x="3459907" y="0"/>
                </a:moveTo>
                <a:lnTo>
                  <a:pt x="12192000" y="0"/>
                </a:lnTo>
                <a:lnTo>
                  <a:pt x="12192000" y="3442855"/>
                </a:lnTo>
                <a:lnTo>
                  <a:pt x="12076094" y="3423357"/>
                </a:lnTo>
                <a:cubicBezTo>
                  <a:pt x="12005159" y="3438127"/>
                  <a:pt x="12014346" y="3381657"/>
                  <a:pt x="11974360" y="3396494"/>
                </a:cubicBezTo>
                <a:cubicBezTo>
                  <a:pt x="11904719" y="3371812"/>
                  <a:pt x="11861782" y="3344051"/>
                  <a:pt x="11825709" y="3356473"/>
                </a:cubicBezTo>
                <a:cubicBezTo>
                  <a:pt x="11795915" y="3337312"/>
                  <a:pt x="11776282" y="3287434"/>
                  <a:pt x="11731940" y="3297768"/>
                </a:cubicBezTo>
                <a:cubicBezTo>
                  <a:pt x="11745979" y="3276550"/>
                  <a:pt x="11683245" y="3292173"/>
                  <a:pt x="11676634" y="3269119"/>
                </a:cubicBezTo>
                <a:cubicBezTo>
                  <a:pt x="11673835" y="3250701"/>
                  <a:pt x="11654148" y="3251146"/>
                  <a:pt x="11639416" y="3243537"/>
                </a:cubicBezTo>
                <a:cubicBezTo>
                  <a:pt x="11629359" y="3224298"/>
                  <a:pt x="11554687" y="3202798"/>
                  <a:pt x="11528409" y="3203904"/>
                </a:cubicBezTo>
                <a:cubicBezTo>
                  <a:pt x="11453995" y="3217978"/>
                  <a:pt x="11397027" y="3139530"/>
                  <a:pt x="11337600" y="3148858"/>
                </a:cubicBezTo>
                <a:cubicBezTo>
                  <a:pt x="11294796" y="3133781"/>
                  <a:pt x="11282692" y="3121518"/>
                  <a:pt x="11271588" y="3113441"/>
                </a:cubicBezTo>
                <a:cubicBezTo>
                  <a:pt x="11271384" y="3109093"/>
                  <a:pt x="11271181" y="3104744"/>
                  <a:pt x="11270977" y="3100396"/>
                </a:cubicBezTo>
                <a:lnTo>
                  <a:pt x="11250574" y="3091174"/>
                </a:lnTo>
                <a:lnTo>
                  <a:pt x="11246505" y="3086783"/>
                </a:lnTo>
                <a:cubicBezTo>
                  <a:pt x="11238764" y="3078354"/>
                  <a:pt x="11230851" y="3070308"/>
                  <a:pt x="11221805" y="3063540"/>
                </a:cubicBezTo>
                <a:cubicBezTo>
                  <a:pt x="11194819" y="3110734"/>
                  <a:pt x="11140396" y="3013748"/>
                  <a:pt x="11135382" y="3062095"/>
                </a:cubicBezTo>
                <a:cubicBezTo>
                  <a:pt x="11080975" y="3033115"/>
                  <a:pt x="11090475" y="3086737"/>
                  <a:pt x="11056771" y="3020684"/>
                </a:cubicBezTo>
                <a:cubicBezTo>
                  <a:pt x="10950489" y="2984550"/>
                  <a:pt x="10968513" y="2976705"/>
                  <a:pt x="10800887" y="2963080"/>
                </a:cubicBezTo>
                <a:cubicBezTo>
                  <a:pt x="10782723" y="2947697"/>
                  <a:pt x="10721294" y="2942886"/>
                  <a:pt x="10701230" y="2935785"/>
                </a:cubicBezTo>
                <a:lnTo>
                  <a:pt x="10529686" y="2918071"/>
                </a:lnTo>
                <a:cubicBezTo>
                  <a:pt x="10467898" y="2936564"/>
                  <a:pt x="10391723" y="2920684"/>
                  <a:pt x="10337584" y="2926238"/>
                </a:cubicBezTo>
                <a:cubicBezTo>
                  <a:pt x="10271486" y="2936266"/>
                  <a:pt x="10261085" y="2903356"/>
                  <a:pt x="10179941" y="2930174"/>
                </a:cubicBezTo>
                <a:cubicBezTo>
                  <a:pt x="10171294" y="2901323"/>
                  <a:pt x="10143743" y="2928373"/>
                  <a:pt x="10129038" y="2929992"/>
                </a:cubicBezTo>
                <a:cubicBezTo>
                  <a:pt x="10111049" y="2935411"/>
                  <a:pt x="10080763" y="2928965"/>
                  <a:pt x="10044809" y="2932587"/>
                </a:cubicBezTo>
                <a:cubicBezTo>
                  <a:pt x="9986964" y="2934979"/>
                  <a:pt x="10040427" y="2926217"/>
                  <a:pt x="9923926" y="2936679"/>
                </a:cubicBezTo>
                <a:cubicBezTo>
                  <a:pt x="9890801" y="2937500"/>
                  <a:pt x="9863184" y="2908407"/>
                  <a:pt x="9825938" y="2915287"/>
                </a:cubicBezTo>
                <a:lnTo>
                  <a:pt x="9761662" y="2916695"/>
                </a:lnTo>
                <a:lnTo>
                  <a:pt x="9688436" y="2894364"/>
                </a:lnTo>
                <a:lnTo>
                  <a:pt x="9626359" y="2876388"/>
                </a:lnTo>
                <a:lnTo>
                  <a:pt x="9536686" y="2845662"/>
                </a:lnTo>
                <a:cubicBezTo>
                  <a:pt x="9530621" y="2846717"/>
                  <a:pt x="9510170" y="2854046"/>
                  <a:pt x="9500517" y="2847197"/>
                </a:cubicBezTo>
                <a:lnTo>
                  <a:pt x="9432874" y="2826106"/>
                </a:lnTo>
                <a:cubicBezTo>
                  <a:pt x="9425326" y="2827008"/>
                  <a:pt x="9347481" y="2827961"/>
                  <a:pt x="9340481" y="2831628"/>
                </a:cubicBezTo>
                <a:cubicBezTo>
                  <a:pt x="9293603" y="2778331"/>
                  <a:pt x="9255558" y="2808341"/>
                  <a:pt x="9191002" y="2776544"/>
                </a:cubicBezTo>
                <a:lnTo>
                  <a:pt x="9181756" y="2773801"/>
                </a:lnTo>
                <a:lnTo>
                  <a:pt x="8912415" y="2765023"/>
                </a:lnTo>
                <a:lnTo>
                  <a:pt x="7709716" y="2795956"/>
                </a:lnTo>
                <a:cubicBezTo>
                  <a:pt x="7352819" y="2829880"/>
                  <a:pt x="7380767" y="2943418"/>
                  <a:pt x="6923164" y="2920980"/>
                </a:cubicBezTo>
                <a:cubicBezTo>
                  <a:pt x="5970798" y="2826379"/>
                  <a:pt x="4381146" y="3024064"/>
                  <a:pt x="3308915" y="3049912"/>
                </a:cubicBezTo>
                <a:cubicBezTo>
                  <a:pt x="3098453" y="3075471"/>
                  <a:pt x="2865005" y="3091676"/>
                  <a:pt x="2643050" y="3112559"/>
                </a:cubicBezTo>
                <a:lnTo>
                  <a:pt x="2426006" y="3161942"/>
                </a:lnTo>
                <a:lnTo>
                  <a:pt x="2291811" y="3176941"/>
                </a:lnTo>
                <a:lnTo>
                  <a:pt x="2201685" y="3200625"/>
                </a:lnTo>
                <a:cubicBezTo>
                  <a:pt x="2115718" y="3217427"/>
                  <a:pt x="2132108" y="3186461"/>
                  <a:pt x="2046141" y="3203263"/>
                </a:cubicBezTo>
                <a:cubicBezTo>
                  <a:pt x="2010569" y="3191771"/>
                  <a:pt x="1980262" y="3182883"/>
                  <a:pt x="1953987" y="3176250"/>
                </a:cubicBezTo>
                <a:lnTo>
                  <a:pt x="1924440" y="3170393"/>
                </a:lnTo>
                <a:lnTo>
                  <a:pt x="1907653" y="3175484"/>
                </a:lnTo>
                <a:cubicBezTo>
                  <a:pt x="1878061" y="3178004"/>
                  <a:pt x="1876006" y="3207968"/>
                  <a:pt x="1856828" y="3184705"/>
                </a:cubicBezTo>
                <a:lnTo>
                  <a:pt x="1831611" y="3205201"/>
                </a:lnTo>
                <a:lnTo>
                  <a:pt x="1715859" y="3229661"/>
                </a:lnTo>
                <a:lnTo>
                  <a:pt x="1573012" y="3250275"/>
                </a:lnTo>
                <a:lnTo>
                  <a:pt x="1525936" y="3243056"/>
                </a:lnTo>
                <a:lnTo>
                  <a:pt x="1515932" y="3243699"/>
                </a:lnTo>
                <a:cubicBezTo>
                  <a:pt x="1483797" y="3247820"/>
                  <a:pt x="1486309" y="3252662"/>
                  <a:pt x="1418247" y="3236042"/>
                </a:cubicBezTo>
                <a:cubicBezTo>
                  <a:pt x="1389292" y="3213946"/>
                  <a:pt x="1345427" y="3216968"/>
                  <a:pt x="1311781" y="3207733"/>
                </a:cubicBezTo>
                <a:lnTo>
                  <a:pt x="1287526" y="3195564"/>
                </a:lnTo>
                <a:lnTo>
                  <a:pt x="1275912" y="3202348"/>
                </a:lnTo>
                <a:cubicBezTo>
                  <a:pt x="1219626" y="3232740"/>
                  <a:pt x="1230867" y="3206674"/>
                  <a:pt x="1160923" y="3219676"/>
                </a:cubicBezTo>
                <a:cubicBezTo>
                  <a:pt x="1120939" y="3215839"/>
                  <a:pt x="1029087" y="3185516"/>
                  <a:pt x="909690" y="3216919"/>
                </a:cubicBezTo>
                <a:cubicBezTo>
                  <a:pt x="860463" y="3220671"/>
                  <a:pt x="794970" y="3221233"/>
                  <a:pt x="764020" y="3235844"/>
                </a:cubicBezTo>
                <a:cubicBezTo>
                  <a:pt x="713142" y="3261931"/>
                  <a:pt x="769145" y="3237498"/>
                  <a:pt x="701915" y="3250223"/>
                </a:cubicBezTo>
                <a:cubicBezTo>
                  <a:pt x="644188" y="3215027"/>
                  <a:pt x="531278" y="3284445"/>
                  <a:pt x="463292" y="3316636"/>
                </a:cubicBezTo>
                <a:cubicBezTo>
                  <a:pt x="456096" y="3336479"/>
                  <a:pt x="389128" y="3337531"/>
                  <a:pt x="369865" y="3339094"/>
                </a:cubicBezTo>
                <a:cubicBezTo>
                  <a:pt x="365488" y="3372375"/>
                  <a:pt x="330307" y="3346614"/>
                  <a:pt x="318911" y="3367912"/>
                </a:cubicBezTo>
                <a:cubicBezTo>
                  <a:pt x="256531" y="3381126"/>
                  <a:pt x="186611" y="3396061"/>
                  <a:pt x="119548" y="3404651"/>
                </a:cubicBezTo>
                <a:lnTo>
                  <a:pt x="0" y="3414000"/>
                </a:lnTo>
                <a:lnTo>
                  <a:pt x="0" y="2"/>
                </a:lnTo>
                <a:lnTo>
                  <a:pt x="3459904" y="1"/>
                </a:lnTo>
                <a:cubicBezTo>
                  <a:pt x="3459905" y="1"/>
                  <a:pt x="3459906" y="0"/>
                  <a:pt x="3459907" y="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BC075F-A23D-A301-4FC1-943A92E4A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924" y="627385"/>
            <a:ext cx="9620251" cy="856248"/>
          </a:xfrm>
        </p:spPr>
        <p:txBody>
          <a:bodyPr>
            <a:normAutofit/>
          </a:bodyPr>
          <a:lstStyle/>
          <a:p>
            <a:pPr algn="ctr"/>
            <a:r>
              <a:rPr lang="hr-HR" sz="4000"/>
              <a:t>2. Set the date indexes</a:t>
            </a:r>
            <a:endParaRPr lang="en-US" sz="400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08CD17C-4A7C-477D-A659-BA8A89A78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71775" y="1609518"/>
            <a:ext cx="6610350" cy="2942351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Content Placeholder 4" descr="Scatter chart&#10;&#10;Description automatically generated with medium confidence">
            <a:extLst>
              <a:ext uri="{FF2B5EF4-FFF2-40B4-BE49-F238E27FC236}">
                <a16:creationId xmlns:a16="http://schemas.microsoft.com/office/drawing/2014/main" id="{8266CC14-FAF2-37A7-4FD7-0AD474C0B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642" y="2609205"/>
            <a:ext cx="6286500" cy="942975"/>
          </a:xfrm>
          <a:prstGeom prst="rect">
            <a:avLst/>
          </a:prstGeom>
        </p:spPr>
      </p:pic>
      <p:sp>
        <p:nvSpPr>
          <p:cNvPr id="33" name="Content Placeholder 8">
            <a:extLst>
              <a:ext uri="{FF2B5EF4-FFF2-40B4-BE49-F238E27FC236}">
                <a16:creationId xmlns:a16="http://schemas.microsoft.com/office/drawing/2014/main" id="{74DE7A5F-EACC-5F47-05D7-B4BFA64DC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275" y="4845083"/>
            <a:ext cx="8572500" cy="1374741"/>
          </a:xfrm>
        </p:spPr>
        <p:txBody>
          <a:bodyPr anchor="ctr">
            <a:normAutofit/>
          </a:bodyPr>
          <a:lstStyle/>
          <a:p>
            <a:pPr algn="ctr"/>
            <a:r>
              <a:rPr lang="hr-HR" sz="2000" dirty="0"/>
              <a:t>Generate dates equal to the number of periods specified when creating the control and response series.</a:t>
            </a:r>
            <a:endParaRPr lang="hr-HR" sz="2000"/>
          </a:p>
          <a:p>
            <a:pPr algn="ctr"/>
            <a:r>
              <a:rPr lang="hr-HR" sz="2000" dirty="0"/>
              <a:t>Set them as the indexes of your data frame.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822852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F7ABCA-A68A-47DD-B732-76FF34C6F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26EC9-2396-EEF8-5C91-32251487F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5" y="3505199"/>
            <a:ext cx="4809068" cy="2608143"/>
          </a:xfrm>
        </p:spPr>
        <p:txBody>
          <a:bodyPr anchor="t">
            <a:normAutofit/>
          </a:bodyPr>
          <a:lstStyle/>
          <a:p>
            <a:pPr algn="ctr"/>
            <a:r>
              <a:rPr lang="hr-HR" sz="4000"/>
              <a:t>3. Determine the pre and post periods</a:t>
            </a:r>
            <a:endParaRPr lang="en-US" sz="4000"/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2191317D-4166-92F5-2621-3A835D2DE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5" y="1236568"/>
            <a:ext cx="7662291" cy="1032063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A6079BB-D78E-A277-A9E7-0F1748852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7100" y="643467"/>
            <a:ext cx="5668433" cy="5401733"/>
          </a:xfrm>
        </p:spPr>
        <p:txBody>
          <a:bodyPr anchor="ctr">
            <a:normAutofit/>
          </a:bodyPr>
          <a:lstStyle/>
          <a:p>
            <a:r>
              <a:rPr lang="hr-HR" sz="1800" dirty="0"/>
              <a:t>Set the pre period as the period from the beginning of the data until the point right before the intervention</a:t>
            </a:r>
          </a:p>
          <a:p>
            <a:r>
              <a:rPr lang="hr-HR" sz="1800" dirty="0"/>
              <a:t>Set the post period as the period from the intervention start date until the end.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38426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701</Words>
  <Application>Microsoft Office PowerPoint</Application>
  <PresentationFormat>Widescreen</PresentationFormat>
  <Paragraphs>71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Causal Impact</vt:lpstr>
      <vt:lpstr>Table of contents</vt:lpstr>
      <vt:lpstr>What is the goal of this project</vt:lpstr>
      <vt:lpstr>What is causal impact?</vt:lpstr>
      <vt:lpstr>Packages and data sets</vt:lpstr>
      <vt:lpstr>Artificial data set</vt:lpstr>
      <vt:lpstr>1. Create a control and response time series and Set the intervention time and impact</vt:lpstr>
      <vt:lpstr>2. Set the date indexes</vt:lpstr>
      <vt:lpstr>3. Determine the pre and post periods</vt:lpstr>
      <vt:lpstr>4. Compute the Causal Impact</vt:lpstr>
      <vt:lpstr>Causal Impact on the Tesla stock after Elon Musk’s acquisition of Twitter.</vt:lpstr>
      <vt:lpstr>1. Import libraries and specify dates</vt:lpstr>
      <vt:lpstr>2. Get your data and clean it.</vt:lpstr>
      <vt:lpstr>3. Compute the correlation matrix to determine which data to keep in the control group </vt:lpstr>
      <vt:lpstr>4. Define the pre and post periods.</vt:lpstr>
      <vt:lpstr>5. Compute the Causal Impact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Causal Impact</dc:title>
  <dc:creator>Sanja Ćurković</dc:creator>
  <cp:lastModifiedBy>Sanja Ćurković</cp:lastModifiedBy>
  <cp:revision>2</cp:revision>
  <dcterms:created xsi:type="dcterms:W3CDTF">2023-03-31T00:28:34Z</dcterms:created>
  <dcterms:modified xsi:type="dcterms:W3CDTF">2023-03-31T07:43:56Z</dcterms:modified>
</cp:coreProperties>
</file>