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EF6-02F1-0E0E-2852-8BC7CD66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CFAAA-4AA0-3DF2-0395-E6CDF04C3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5824-FA0E-0257-572E-A2390913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7D81-0F87-BD43-D4F2-19080CC5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582-8942-2841-2FEA-330C85F0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7B98-DAB7-55D2-B38C-834CFC2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74ADD-41D9-CC24-7A18-B66E57D0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B8D6-E645-41DF-2206-8927FFC3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DCD7-FCF1-CA9B-B1B1-D37EEF7D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8C97-15ED-3981-8731-35237F4D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FF84-12DE-A64B-D7C2-16BF8960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C239-D9F5-1D99-17B7-733B91DB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B242-9566-6726-03E1-23A2F272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7423-E5E1-3BFF-A321-B54804B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0C35-E9D3-D7D6-8085-68D3E88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6073-66EC-6BC7-F233-A6E3CC32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D16B-27F2-66FB-EF68-4E7DD9F4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23B4-BCA5-30BC-E322-585F27E9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445B-F6A8-7922-DCDE-1AD48B54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448B-407B-9345-A619-0B05AAC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327-0934-7B74-F6F8-971F9A1F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9252-02F8-13F8-8ACA-52262BA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8DBD-AF46-443C-242E-475CD437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3470-9DB3-7CE4-518E-43A614B1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F257-6FED-2DEF-DCF7-63D4D49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6D6-CED1-69C4-018A-91717950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0EC4-0E47-EEAB-BFDB-3AF0C22B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D7BA-0C78-38B9-1AF0-58FC13458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496E-0ADD-9C95-CF51-27CF8D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0749-F21C-048D-290E-7EBE87CF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5118-722A-313B-6084-943AC138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82E0-FAA8-F886-7F30-264EAF78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4A185-5186-3CDE-F267-7FAFD9B2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D06E-ED0F-3A83-909B-E8C6FEFC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0DF6A-1D6C-5105-F23B-E2E885F8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D2EF2-DCA9-4421-ACF0-C86BFA43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6E862-CB4B-3E5B-D26D-ACDE83A3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79BB-E7F4-9F00-E14E-458D66A7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CA218-E14C-A999-7874-08A1712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C292-5A9B-61A9-D230-4B69DDA4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911B3-558C-8767-95CD-FC5A5B90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06D8C-9CAC-F055-8E18-5D559801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7007E-E6CE-52EA-AD0F-97B1E7E8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F87A-425B-2BDC-9436-AA23658C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63136-25AC-732F-C069-FD703B8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BECD-A429-F83D-ED57-4B2ED8E6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9AC-8EF3-5A04-B301-30F688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CD2C-9D5E-A274-3AED-4E1EA845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89285-B7D4-9F50-30E0-0DA637BBE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3A4F-F7B6-6E48-D00B-606250AE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C5595-D801-053D-5C5F-75F5988C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C344-FF2D-05EA-FE4F-5F94E10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4CD0-6653-2B49-F422-FF8B62CB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3D3C2-F48A-43B4-BBE6-384C00ADE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E2928-2BD4-0411-1CB5-344ADB6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3763-DEC7-123C-10B1-D7F3F127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CADA-97BA-061C-8537-0A7B9E5D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4242-B1EF-B3A6-F167-F42FF0D5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5200-905B-B229-5866-1C66CAB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C0EC-518E-16BC-A419-BA3DD5C8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F235-8F0C-2D2C-C759-956C644F1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CA2-D87E-4611-A732-40AC7120037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9A64-1991-F173-DE00-972B13E7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6E64-8253-1845-75A5-F812DBE37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932C-E75E-4A63-A036-CD5C9E9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C9EE-1A3E-D4B2-9413-938159319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Causal Impact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610A-9DC6-2987-0F67-5D3736AFD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Josip Ćurković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EF7CF-8C1D-778E-FD95-760576A3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4. Compute the Causal Impact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AF201D2-D9BE-90DD-D4BA-AACB59C3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FAE4203-CFFF-FAFF-0951-7979A47A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12" y="520712"/>
            <a:ext cx="8032787" cy="581657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DB453A6-AAC7-DDC8-7C94-F0DB573E2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3" y="2925356"/>
            <a:ext cx="3820379" cy="31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5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29F2-52C2-8741-0F4E-12DB1D47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3700"/>
              <a:t>Causal Impact on the Tesla stock after Elon Musk’s acquisition of Twitter.</a:t>
            </a: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265E-0283-06D2-63E1-2C678DB9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hr-HR" sz="2200" dirty="0"/>
              <a:t>1. import libraries and specify dates</a:t>
            </a:r>
          </a:p>
          <a:p>
            <a:r>
              <a:rPr lang="hr-HR" sz="2200" dirty="0"/>
              <a:t>2. Get your data and clean it up</a:t>
            </a:r>
          </a:p>
          <a:p>
            <a:r>
              <a:rPr lang="hr-HR" sz="2200" dirty="0"/>
              <a:t>3. Compute the correlation matrix to determine which data to keep in the control group</a:t>
            </a:r>
          </a:p>
          <a:p>
            <a:r>
              <a:rPr lang="hr-HR" sz="2200" dirty="0"/>
              <a:t>4. Define the pre and post periods</a:t>
            </a:r>
          </a:p>
          <a:p>
            <a:r>
              <a:rPr lang="hr-HR" sz="2200" dirty="0"/>
              <a:t>5. Compute the Causal Impact.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705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9FF6-6E96-23D9-6D6C-D08A84DE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r-HR" sz="4800"/>
              <a:t>1. Import libraries and specify dates</a:t>
            </a:r>
            <a:endParaRPr lang="en-US" sz="48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34919-1DEA-5218-FAA1-1E2435DE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r-HR" sz="2000" dirty="0"/>
              <a:t>Training dates are from the start of the dataset until the start of the intervention</a:t>
            </a:r>
          </a:p>
          <a:p>
            <a:r>
              <a:rPr lang="hr-HR" sz="2000" dirty="0"/>
              <a:t>Treatment dates are from the start of the intervention until the end</a:t>
            </a:r>
            <a:endParaRPr lang="en-US" sz="20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5C66F4-EB86-321E-9EAD-9C50ABC1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342247"/>
            <a:ext cx="5150277" cy="19982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A870-00B0-8178-02E9-5D26392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Get your data and clean it.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D408A-3FD4-887C-9769-F67B65C24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677409"/>
            <a:ext cx="10664890" cy="4499554"/>
          </a:xfrm>
        </p:spPr>
      </p:pic>
    </p:spTree>
    <p:extLst>
      <p:ext uri="{BB962C8B-B14F-4D97-AF65-F5344CB8AC3E}">
        <p14:creationId xmlns:p14="http://schemas.microsoft.com/office/powerpoint/2010/main" val="277079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8B3DD-0781-15CB-932F-3B42764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r-HR" sz="2600"/>
              <a:t>3. Compute the correlation matrix to determine which data to keep in the control group</a:t>
            </a:r>
            <a:br>
              <a:rPr lang="hr-HR" sz="2600"/>
            </a:br>
            <a:endParaRPr lang="en-US" sz="26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08FFF0-153A-C2E3-CF57-E7DDFBC6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r-HR" sz="2000" dirty="0"/>
              <a:t>We compute the correlation matrix only using the data in the pre period.</a:t>
            </a:r>
          </a:p>
          <a:p>
            <a:r>
              <a:rPr lang="hr-HR" sz="2000" dirty="0"/>
              <a:t>We see that Tesla is fairly correlated with every company except for BMW</a:t>
            </a:r>
          </a:p>
          <a:p>
            <a:r>
              <a:rPr lang="hr-HR" sz="2000" dirty="0"/>
              <a:t>Because of this we remove BMW from our final data set.</a:t>
            </a:r>
            <a:endParaRPr lang="en-US" sz="20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4FADB37-1064-BDCC-4E6D-D031BA68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89" y="2484255"/>
            <a:ext cx="3822163" cy="3714244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3C4C1-C612-42EF-7930-7A3C3911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057044"/>
            <a:ext cx="9792469" cy="1293788"/>
          </a:xfrm>
        </p:spPr>
        <p:txBody>
          <a:bodyPr anchor="ctr">
            <a:normAutofit/>
          </a:bodyPr>
          <a:lstStyle/>
          <a:p>
            <a:pPr algn="ctr"/>
            <a:r>
              <a:rPr lang="hr-HR" sz="4000"/>
              <a:t>4. Define the pre and post periods.</a:t>
            </a:r>
            <a:endParaRPr lang="en-US" sz="400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96E830-09BD-C394-DD5A-09FD2990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59" y="429209"/>
            <a:ext cx="6183354" cy="14638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57CB6-E904-83EB-BB59-3C187039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5"/>
            <a:ext cx="9792469" cy="2606545"/>
          </a:xfrm>
        </p:spPr>
        <p:txBody>
          <a:bodyPr anchor="t">
            <a:normAutofit/>
          </a:bodyPr>
          <a:lstStyle/>
          <a:p>
            <a:pPr algn="ctr"/>
            <a:r>
              <a:rPr lang="hr-HR" sz="2000" dirty="0"/>
              <a:t>The pre period is the period from the training start until the end of the training</a:t>
            </a:r>
          </a:p>
          <a:p>
            <a:pPr algn="ctr"/>
            <a:r>
              <a:rPr lang="hr-HR" sz="2000" dirty="0"/>
              <a:t>The post period is the period from the start of the treatment until the end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33136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2C92EC-3129-8B11-B4D0-7CEB52BE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19" y="623275"/>
            <a:ext cx="2791407" cy="264485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F78159-430B-C8F4-7AE7-73C231700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" y="3591050"/>
            <a:ext cx="5298894" cy="2635354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16F88-35B6-70F4-2FFF-24117052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hr-HR" sz="5000" dirty="0"/>
              <a:t>5. Compute the Causal Impact</a:t>
            </a:r>
            <a:endParaRPr lang="en-US" sz="5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8AA6A9-9AC4-7B6B-E139-644630CA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 fontScale="925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average prediction 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higher than the actual average by 103.15 units</a:t>
            </a:r>
            <a:endParaRPr lang="hr-H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verage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decrease in 37.53%</a:t>
            </a:r>
            <a:endParaRPr lang="hr-H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posterior tail-area probability is equal to 0.0 which means that the causal impact is statistically significant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11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25D-9A22-36EF-F93F-3FB516309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D9B0-4F01-A051-ED3C-C0CC3B0DB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can conclude that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Elon Musk’s purchase of Twitter and the rash decision he has done on </a:t>
            </a:r>
            <a:r>
              <a:rPr lang="hr-H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website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following the purchase affected the Tesla stock severely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1782-3B16-DA0A-7D43-632A8D35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121C-FD7C-D675-58FE-918E0389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2020, 6 3). Retrieved from https://www.youtube.com/watch?v=86IEGJI1BlU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Amy. (2022, 9 10).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Time Series Causal Impact Analysis in Python: https://medium.com/grabngoinfo/time-series-causal-impact-analysis-in-python-63eacb1df5cc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Brodersen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(2016, 12 13). Retrieved from https://www.youtube.com/watch?v=GTgZfCltMm8&amp;t=206s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Seer Interactive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(2021, 10 5). Retrieved from What Is a Causal Impact Analysis and Why Should You Care?: https://www.seerinteractive.com/insights/what-is-a-causal-impact-analysis-and-why-should-you-care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Senouci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(n.d.).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nbviewer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Causal Impact: https://nbviewer.org/github/jamalsenouci/causalimpact/blob/master/GettingStarted.ipynb</a:t>
            </a:r>
          </a:p>
          <a:p>
            <a:br>
              <a:rPr lang="hr-HR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6DF4-ACF3-8EA7-D074-9F68C63D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F7A2-DC21-8043-5DED-9C33EC51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What is the goal of this project?</a:t>
            </a:r>
          </a:p>
          <a:p>
            <a:r>
              <a:rPr lang="hr-HR" dirty="0"/>
              <a:t>What is causal impact?</a:t>
            </a:r>
          </a:p>
          <a:p>
            <a:r>
              <a:rPr lang="hr-HR" dirty="0"/>
              <a:t>Packages and data sets</a:t>
            </a:r>
          </a:p>
          <a:p>
            <a:r>
              <a:rPr lang="hr-HR" dirty="0"/>
              <a:t>Causal impact on an artificial data set</a:t>
            </a:r>
          </a:p>
          <a:p>
            <a:r>
              <a:rPr lang="hr-HR" dirty="0"/>
              <a:t>Causal impact on a real world data set</a:t>
            </a:r>
          </a:p>
          <a:p>
            <a:r>
              <a:rPr lang="hr-HR" dirty="0"/>
              <a:t>Conclusion</a:t>
            </a:r>
          </a:p>
          <a:p>
            <a:r>
              <a:rPr lang="hr-HR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20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5374-BAF4-6C0F-7F46-E636E5A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is the goal of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BC43-3EAB-5D27-EEEC-956BE06D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 show the causal impact of Elon Musk purchasing Twitter on the Tesla stock.</a:t>
            </a:r>
          </a:p>
          <a:p>
            <a:r>
              <a:rPr lang="hr-HR" dirty="0"/>
              <a:t>Using the Causal impact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33DF-BA01-81D3-B5B8-C884A10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is causal impact?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3BC6-F4A0-FAB3-2A25-892196D3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Made by Google</a:t>
            </a:r>
          </a:p>
          <a:p>
            <a:r>
              <a:rPr lang="hr-HR" dirty="0"/>
              <a:t>Used to create a Bayesian structural time series model</a:t>
            </a:r>
          </a:p>
          <a:p>
            <a:r>
              <a:rPr lang="hr-HR" dirty="0"/>
              <a:t>Based on one or multiple control groups.</a:t>
            </a:r>
          </a:p>
          <a:p>
            <a:r>
              <a:rPr lang="hr-HR" dirty="0"/>
              <a:t>Used to estimate how an intervention affects a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9B45-AB3F-29BD-D436-A47F7BBA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Packages and data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3FAC-9F81-84CE-BE51-9F7D1CB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CausalImpact</a:t>
            </a:r>
          </a:p>
          <a:p>
            <a:r>
              <a:rPr lang="hr-HR" dirty="0"/>
              <a:t>Yfinance</a:t>
            </a:r>
          </a:p>
          <a:p>
            <a:r>
              <a:rPr lang="hr-HR" dirty="0"/>
              <a:t>Pandas</a:t>
            </a:r>
          </a:p>
          <a:p>
            <a:r>
              <a:rPr lang="hr-HR" dirty="0"/>
              <a:t>Seaborn</a:t>
            </a:r>
          </a:p>
          <a:p>
            <a:r>
              <a:rPr lang="hr-HR" dirty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0C9E-1661-E734-3758-4268A82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Artificial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9C89-E070-5F44-34D2-6C5C1041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Need to create a control and response time series.</a:t>
            </a:r>
          </a:p>
          <a:p>
            <a:r>
              <a:rPr lang="hr-HR" dirty="0"/>
              <a:t>2. Set the date indexes.</a:t>
            </a:r>
          </a:p>
          <a:p>
            <a:r>
              <a:rPr lang="hr-HR" dirty="0"/>
              <a:t>3. Determine the pre and post period</a:t>
            </a:r>
          </a:p>
          <a:p>
            <a:r>
              <a:rPr lang="hr-HR" dirty="0"/>
              <a:t>4. Compue the Causal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DA8B2-AF7E-7CD7-4165-3DD9F4FF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hr-HR" sz="2400" dirty="0"/>
              <a:t>1. Create a control and response time series and Set the intervention time and impact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E35FC0-A755-6982-E83D-97707EB4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/>
          </a:bodyPr>
          <a:lstStyle/>
          <a:p>
            <a:r>
              <a:rPr lang="hr-HR" sz="1800" dirty="0"/>
              <a:t>Set a seed</a:t>
            </a:r>
          </a:p>
          <a:p>
            <a:r>
              <a:rPr lang="hr-HR" sz="1800" dirty="0"/>
              <a:t>Generate an autoregressive moving average ( ARMA ) process</a:t>
            </a:r>
          </a:p>
          <a:p>
            <a:r>
              <a:rPr lang="hr-HR" sz="1800" dirty="0"/>
              <a:t>Using the ARMA process generate the control time series</a:t>
            </a:r>
          </a:p>
          <a:p>
            <a:r>
              <a:rPr lang="hr-HR" sz="1800" dirty="0"/>
              <a:t>From the control time series generate the response time series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DE4331-BABB-F508-3DB7-EB57534E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28924"/>
            <a:ext cx="11164824" cy="30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C075F-A23D-A301-4FC1-943A92E4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hr-HR" sz="4000"/>
              <a:t>2. Set the date indexes</a:t>
            </a:r>
            <a:endParaRPr lang="en-US" sz="40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8266CC14-FAF2-37A7-4FD7-0AD474C0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2" y="2609205"/>
            <a:ext cx="6286500" cy="942975"/>
          </a:xfrm>
          <a:prstGeom prst="rect">
            <a:avLst/>
          </a:prstGeom>
        </p:spPr>
      </p:pic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4DE7A5F-EACC-5F47-05D7-B4BFA64D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anchor="ctr">
            <a:normAutofit/>
          </a:bodyPr>
          <a:lstStyle/>
          <a:p>
            <a:pPr algn="ctr"/>
            <a:r>
              <a:rPr lang="hr-HR" sz="2000" dirty="0"/>
              <a:t>Generate dates equal to the number of periods specified when creating the control and response series.</a:t>
            </a:r>
            <a:endParaRPr lang="hr-HR" sz="2000"/>
          </a:p>
          <a:p>
            <a:pPr algn="ctr"/>
            <a:r>
              <a:rPr lang="hr-HR" sz="2000" dirty="0"/>
              <a:t>Set them as the indexes of your data frame.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28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26EC9-2396-EEF8-5C91-3225148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hr-HR" sz="4000"/>
              <a:t>3. Determine the pre and post periods</a:t>
            </a:r>
            <a:endParaRPr lang="en-US" sz="400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191317D-4166-92F5-2621-3A835D2D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236568"/>
            <a:ext cx="7662291" cy="10320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6079BB-D78E-A277-A9E7-0F174885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hr-HR" sz="1800" dirty="0"/>
              <a:t>Set the pre period as the period from the beginning of the data until the point right before the intervention</a:t>
            </a:r>
          </a:p>
          <a:p>
            <a:r>
              <a:rPr lang="hr-HR" sz="1800" dirty="0"/>
              <a:t>Set the post period as the period from the intervention start date until the end.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4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701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Causal Impact</vt:lpstr>
      <vt:lpstr>Table of contents</vt:lpstr>
      <vt:lpstr>What is the goal of this project</vt:lpstr>
      <vt:lpstr>What is causal impact?</vt:lpstr>
      <vt:lpstr>Packages and data sets</vt:lpstr>
      <vt:lpstr>Artificial data set</vt:lpstr>
      <vt:lpstr>1. Create a control and response time series and Set the intervention time and impact</vt:lpstr>
      <vt:lpstr>2. Set the date indexes</vt:lpstr>
      <vt:lpstr>3. Determine the pre and post periods</vt:lpstr>
      <vt:lpstr>4. Compute the Causal Impact</vt:lpstr>
      <vt:lpstr>Causal Impact on the Tesla stock after Elon Musk’s acquisition of Twitter.</vt:lpstr>
      <vt:lpstr>1. Import libraries and specify dates</vt:lpstr>
      <vt:lpstr>2. Get your data and clean it.</vt:lpstr>
      <vt:lpstr>3. Compute the correlation matrix to determine which data to keep in the control group </vt:lpstr>
      <vt:lpstr>4. Define the pre and post periods.</vt:lpstr>
      <vt:lpstr>5. Compute the Causal Impact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Impact</dc:title>
  <dc:creator>Sanja Ćurković</dc:creator>
  <cp:lastModifiedBy>Sanja Ćurković</cp:lastModifiedBy>
  <cp:revision>1</cp:revision>
  <dcterms:created xsi:type="dcterms:W3CDTF">2023-03-31T00:28:34Z</dcterms:created>
  <dcterms:modified xsi:type="dcterms:W3CDTF">2023-03-31T01:11:15Z</dcterms:modified>
</cp:coreProperties>
</file>