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4EE47-9DA2-44C8-988F-D01B97D14BCB}" type="datetimeFigureOut">
              <a:rPr lang="en-US"/>
              <a:t>1/15/2017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41C-A1F5-4466-B3CD-8967F726FF0D}" type="slidenum">
              <a:rPr lang="en-US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652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613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57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332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2954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210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781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594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418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005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601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065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26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41C-A1F5-4466-B3CD-8967F726FF0D}" type="slidenum">
              <a:rPr lang="en-US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751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074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64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847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260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7635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749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dirty="0"/>
              <a:t>Uredite stilove teksta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7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 dirty="0"/>
              <a:t>Uredite stilove teksta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401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Uredite stilove teksta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62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681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 dirty="0"/>
              <a:t>Uredite stilove teksta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 dirty="0"/>
              <a:t>Uredite stilove teksta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573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 dirty="0"/>
              <a:t>Uredite stilove teksta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 dirty="0"/>
              <a:t>Uredite stilove teksta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562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22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475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 dirty="0"/>
              <a:t>Uredite stilove teksta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654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dirty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dirty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85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/>
              <a:t>Uredite stilove teksta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1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lukrecija.puljic@fer.hr" TargetMode="External"/><Relationship Id="rId3" Type="http://schemas.openxmlformats.org/officeDocument/2006/relationships/hyperlink" Target="mailto:mateo.kutnjak@fer.hr" TargetMode="External"/><Relationship Id="rId7" Type="http://schemas.openxmlformats.org/officeDocument/2006/relationships/hyperlink" Target="mailto:kristina.medved@fer.h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tej.jelusic@fer.hr" TargetMode="External"/><Relationship Id="rId5" Type="http://schemas.openxmlformats.org/officeDocument/2006/relationships/hyperlink" Target="mailto:josip.hranic@fer.hr" TargetMode="External"/><Relationship Id="rId4" Type="http://schemas.openxmlformats.org/officeDocument/2006/relationships/hyperlink" Target="http://@fer.h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Naš</a:t>
            </a:r>
            <a:r>
              <a:rPr lang="EN-US" dirty="0"/>
              <a:t>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TODOhunters</a:t>
            </a:r>
          </a:p>
          <a:p>
            <a:endParaRPr lang="EN-US" dirty="0"/>
          </a:p>
        </p:txBody>
      </p:sp>
      <p:sp>
        <p:nvSpPr>
          <p:cNvPr id="4" name="TekstniOkvir 3"/>
          <p:cNvSpPr txBox="1"/>
          <p:nvPr/>
        </p:nvSpPr>
        <p:spPr>
          <a:xfrm>
            <a:off x="4023105" y="195883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HR-HR" dirty="0"/>
              <a:t>ak. god. 2016/2017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4" name="Rezervirano mjesto sadržaja 3" descr="imageedit_1_862434564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547552"/>
            <a:ext cx="10794563" cy="4243648"/>
          </a:xfrm>
        </p:spPr>
      </p:pic>
      <p:sp>
        <p:nvSpPr>
          <p:cNvPr id="6" name="TekstniOkvir 5"/>
          <p:cNvSpPr txBox="1"/>
          <p:nvPr/>
        </p:nvSpPr>
        <p:spPr>
          <a:xfrm>
            <a:off x="4279391" y="6067425"/>
            <a:ext cx="3571801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HR-HR" dirty="0">
                <a:solidFill>
                  <a:srgbClr val="000000"/>
                </a:solidFill>
                <a:latin typeface="Trebuchet MS"/>
              </a:rPr>
              <a:t>Slika 4. Dijagram komponenti</a:t>
            </a:r>
          </a:p>
          <a:p>
            <a:pPr algn="ctr"/>
            <a:endParaRPr lang="HR-HR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584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br>
              <a:rPr lang="HR-HR" dirty="0">
                <a:solidFill>
                  <a:schemeClr val="tx1"/>
                </a:solidFill>
              </a:rPr>
            </a:br>
            <a:endParaRPr lang="HR-HR" dirty="0">
              <a:solidFill>
                <a:schemeClr val="tx1"/>
              </a:solidFill>
              <a:latin typeface="Trebuchet MS"/>
            </a:endParaRPr>
          </a:p>
        </p:txBody>
      </p:sp>
      <p:pic>
        <p:nvPicPr>
          <p:cNvPr id="4" name="Rezervirano mjesto sadržaja 3" descr="imageedit_1_915965539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650" y="1028700"/>
            <a:ext cx="11652519" cy="6546009"/>
          </a:xfrm>
        </p:spPr>
      </p:pic>
      <p:sp>
        <p:nvSpPr>
          <p:cNvPr id="5" name="TekstniOkvir 4"/>
          <p:cNvSpPr txBox="1"/>
          <p:nvPr/>
        </p:nvSpPr>
        <p:spPr>
          <a:xfrm>
            <a:off x="4222990" y="5353050"/>
            <a:ext cx="369521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HR-HR" dirty="0"/>
              <a:t>Slika 5. Razvoj aplikacije</a:t>
            </a:r>
            <a:endParaRPr lang="HR-HR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124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 i budući rad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Tiskovina "Naš list" ostvaruje sve funkcionalne zahtjeve koju periodička tiskovina traži.</a:t>
            </a:r>
          </a:p>
          <a:p>
            <a:r>
              <a:rPr lang="HR-HR" dirty="0">
                <a:solidFill>
                  <a:srgbClr val="000000"/>
                </a:solidFill>
                <a:latin typeface="Trebuchet MS"/>
              </a:rPr>
              <a:t>Kao neka od mogućih proširenja ove aplikacije navodim interaktivnu mogućnost upravljanja tekstovima.</a:t>
            </a:r>
          </a:p>
          <a:p>
            <a:r>
              <a:rPr lang="HR-HR" dirty="0">
                <a:solidFill>
                  <a:srgbClr val="000000"/>
                </a:solidFill>
                <a:latin typeface="Trebuchet MS"/>
              </a:rPr>
              <a:t>Bolje korisničko sučelje.</a:t>
            </a:r>
          </a:p>
          <a:p>
            <a:r>
              <a:rPr lang="HR-HR" dirty="0">
                <a:solidFill>
                  <a:srgbClr val="000000"/>
                </a:solidFill>
                <a:latin typeface="Trebuchet MS"/>
              </a:rPr>
              <a:t>Optimizaciju rada s bazom.</a:t>
            </a:r>
          </a:p>
          <a:p>
            <a:r>
              <a:rPr lang="HR-HR" dirty="0">
                <a:solidFill>
                  <a:srgbClr val="000000"/>
                </a:solidFill>
                <a:latin typeface="Trebuchet MS"/>
              </a:rPr>
              <a:t>Dodavanje multimedijskih sadržaja na stranice.</a:t>
            </a:r>
          </a:p>
          <a:p>
            <a:r>
              <a:rPr lang="HR-HR" dirty="0">
                <a:solidFill>
                  <a:srgbClr val="000000"/>
                </a:solidFill>
                <a:latin typeface="Trebuchet MS"/>
              </a:rPr>
              <a:t>Obavijesti korisnicima u vidu e-mail poruke.</a:t>
            </a:r>
            <a:endParaRPr lang="HR-HR" dirty="0">
              <a:solidFill>
                <a:schemeClr val="tx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790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Mateo Kutnjak     </a:t>
            </a:r>
            <a:r>
              <a:rPr lang="HR-HR" dirty="0">
                <a:hlinkClick r:id="rId3"/>
              </a:rPr>
              <a:t>mateo.kutnjak@fer.hr</a:t>
            </a:r>
          </a:p>
          <a:p>
            <a:r>
              <a:rPr lang="HR-HR" dirty="0"/>
              <a:t>Bruno </a:t>
            </a:r>
            <a:r>
              <a:rPr lang="HR-HR" dirty="0" err="1"/>
              <a:t>Blažeka</a:t>
            </a:r>
            <a:r>
              <a:rPr lang="HR-HR" dirty="0"/>
              <a:t>      </a:t>
            </a:r>
            <a:r>
              <a:rPr lang="HR-HR" dirty="0">
                <a:hlinkClick r:id="rId4"/>
              </a:rPr>
              <a:t>bruno.blazeka@fer.hr</a:t>
            </a:r>
          </a:p>
          <a:p>
            <a:r>
              <a:rPr lang="HR-HR" dirty="0"/>
              <a:t>Mislav </a:t>
            </a:r>
            <a:r>
              <a:rPr lang="HR-HR" dirty="0" err="1"/>
              <a:t>Gillinger</a:t>
            </a:r>
            <a:r>
              <a:rPr lang="HR-HR" dirty="0"/>
              <a:t>    </a:t>
            </a:r>
            <a:r>
              <a:rPr lang="HR-HR" dirty="0">
                <a:hlinkClick r:id="rId4"/>
              </a:rPr>
              <a:t>mislav.gillinger@fer.hr</a:t>
            </a:r>
          </a:p>
          <a:p>
            <a:r>
              <a:rPr lang="HR-HR" dirty="0"/>
              <a:t>Josip </a:t>
            </a:r>
            <a:r>
              <a:rPr lang="HR-HR" dirty="0" err="1"/>
              <a:t>Hranić</a:t>
            </a:r>
            <a:r>
              <a:rPr lang="HR-HR" dirty="0"/>
              <a:t>         </a:t>
            </a:r>
            <a:r>
              <a:rPr lang="HR-HR" dirty="0">
                <a:hlinkClick r:id="rId5"/>
              </a:rPr>
              <a:t>josip.hranic@fer.hr</a:t>
            </a:r>
          </a:p>
          <a:p>
            <a:r>
              <a:rPr lang="HR-HR" dirty="0"/>
              <a:t>Matej Jelušić        </a:t>
            </a:r>
            <a:r>
              <a:rPr lang="HR-HR" dirty="0">
                <a:hlinkClick r:id="rId6"/>
              </a:rPr>
              <a:t>matej.jelusic@fer.hr</a:t>
            </a:r>
          </a:p>
          <a:p>
            <a:r>
              <a:rPr lang="HR-HR" dirty="0"/>
              <a:t>Kristina Medved    </a:t>
            </a:r>
            <a:r>
              <a:rPr lang="HR-HR" dirty="0">
                <a:hlinkClick r:id="rId7"/>
              </a:rPr>
              <a:t>kristina.medved@fer.hr</a:t>
            </a:r>
          </a:p>
          <a:p>
            <a:r>
              <a:rPr lang="HR-HR" dirty="0"/>
              <a:t>Lukrecija Puljić     </a:t>
            </a:r>
            <a:r>
              <a:rPr lang="HR-HR" dirty="0">
                <a:hlinkClick r:id="rId8"/>
              </a:rPr>
              <a:t>lukrecija.puljic@fer.hr</a:t>
            </a:r>
          </a:p>
        </p:txBody>
      </p:sp>
    </p:spTree>
    <p:extLst>
      <p:ext uri="{BB962C8B-B14F-4D97-AF65-F5344CB8AC3E}">
        <p14:creationId xmlns:p14="http://schemas.microsoft.com/office/powerpoint/2010/main" val="24146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 </a:t>
            </a:r>
          </a:p>
          <a:p>
            <a:r>
              <a:rPr lang="HR-HR" dirty="0"/>
              <a:t>Arhitektura sustava</a:t>
            </a:r>
          </a:p>
          <a:p>
            <a:r>
              <a:rPr lang="HR-HR" dirty="0"/>
              <a:t>Organizacija rada</a:t>
            </a:r>
          </a:p>
          <a:p>
            <a:r>
              <a:rPr lang="HR-HR" dirty="0"/>
              <a:t>Zaključak i budući rad</a:t>
            </a:r>
          </a:p>
          <a:p>
            <a:r>
              <a:rPr lang="HR-HR" dirty="0"/>
              <a:t>Članovi tima</a:t>
            </a:r>
          </a:p>
        </p:txBody>
      </p:sp>
    </p:spTree>
    <p:extLst>
      <p:ext uri="{BB962C8B-B14F-4D97-AF65-F5344CB8AC3E}">
        <p14:creationId xmlns:p14="http://schemas.microsoft.com/office/powerpoint/2010/main" val="36622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76275" y="214312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Naš zadatak je bio oblikovati i implementirati periodičku tiskovinu "Naš list" u obliku web aplikacije.</a:t>
            </a:r>
          </a:p>
          <a:p>
            <a:endParaRPr lang="HR-HR" dirty="0"/>
          </a:p>
          <a:p>
            <a:r>
              <a:rPr lang="HR-HR" dirty="0"/>
              <a:t>Podržati objavljivanje izabranih tekstova određene tematike, najave i pregled tiskanih izdanja.</a:t>
            </a:r>
          </a:p>
          <a:p>
            <a:endParaRPr lang="HR-HR" dirty="0">
              <a:solidFill>
                <a:srgbClr val="404040"/>
              </a:solidFill>
            </a:endParaRPr>
          </a:p>
          <a:p>
            <a:r>
              <a:rPr lang="HR-HR" dirty="0"/>
              <a:t>Omogućiti pristup registriranim i neregistriranim korisnicima.</a:t>
            </a:r>
            <a:endParaRPr lang="HR-HR" dirty="0">
              <a:solidFill>
                <a:schemeClr val="tx1"/>
              </a:solidFill>
            </a:endParaRPr>
          </a:p>
          <a:p>
            <a:endParaRPr lang="HR-HR" dirty="0"/>
          </a:p>
          <a:p>
            <a:r>
              <a:rPr lang="HR-HR" dirty="0"/>
              <a:t>Implementirati postupak obrade i pohrane teksta za zaposlenike tiskovine.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886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zahtjeva: funkcionalni zahtjevi</a:t>
            </a:r>
            <a:endParaRPr lang="HR-HR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77863" y="1808163"/>
            <a:ext cx="8596312" cy="4339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Autor šalje svoj tekst na obradu.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Glavni urednik odabire tekstove za tiskovinu.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Član uredničkog vijeća ocjenjuje tekst te daje prijedloge i komentare.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Lektor provjerava gramatičku i pravopisnu ispravnost teksta.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Grafički urednik dodaje tekstu grafičke elemente.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Korektor provjerava nedostatke cjelokupnog sadržaja.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Registrirani posjetitelj vidi javno objavljene tekstove, može komentirati tekstove.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Neregistrirani posjetitelj vidi javne obavijesti, objavljene tekstove i sadržaj arhive.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Administrator je korisnik sa najvišim ovlastima.</a:t>
            </a:r>
          </a:p>
        </p:txBody>
      </p:sp>
    </p:spTree>
    <p:extLst>
      <p:ext uri="{BB962C8B-B14F-4D97-AF65-F5344CB8AC3E}">
        <p14:creationId xmlns:p14="http://schemas.microsoft.com/office/powerpoint/2010/main" val="305792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 descr="ob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260" y="609600"/>
            <a:ext cx="8763000" cy="4735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kstniOkvir 4"/>
          <p:cNvSpPr txBox="1"/>
          <p:nvPr/>
        </p:nvSpPr>
        <p:spPr>
          <a:xfrm>
            <a:off x="3049773" y="5514975"/>
            <a:ext cx="3977287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HR-HR" dirty="0">
                <a:solidFill>
                  <a:srgbClr val="000000"/>
                </a:solidFill>
                <a:latin typeface="Trebuchet MS"/>
              </a:rPr>
              <a:t>Slika 1. Prikaz javno objavljenih tekstova za neregistriranog korisnika</a:t>
            </a:r>
          </a:p>
          <a:p>
            <a:pPr algn="ctr"/>
            <a:endParaRPr lang="HR-HR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69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zahtjeva: ostali zahtjevi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Autori šalju tekst putem weba.</a:t>
            </a:r>
          </a:p>
          <a:p>
            <a:r>
              <a:rPr lang="HR-HR" dirty="0"/>
              <a:t>Posjetitelji mogu pristupiti sadržaju web stranice neovisno o registraciji.</a:t>
            </a:r>
          </a:p>
          <a:p>
            <a:r>
              <a:rPr lang="HR-HR" dirty="0"/>
              <a:t>Korespondencija neobjavljenih tekstova mora biti omogućena između glavnog urednika, autora, lektora, korektora i grafičkog urednika.</a:t>
            </a:r>
          </a:p>
          <a:p>
            <a:r>
              <a:rPr lang="HR-HR" dirty="0"/>
              <a:t>Grafički urednik može poslati sadržaj u PDF formatu.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Uredničko vijeće ima na raspolaganju evidenciju tekstova i autora koju održava administrator sustava.</a:t>
            </a:r>
          </a:p>
          <a:p>
            <a:r>
              <a:rPr lang="HR-HR" dirty="0"/>
              <a:t>Iz baze podataka se može dobiti prikaz i statistika sadržaja za traženo vremensko razdoblje.</a:t>
            </a:r>
          </a:p>
          <a:p>
            <a:r>
              <a:rPr lang="HR-HR" dirty="0"/>
              <a:t>Sustav podržava uvoz i izvoz arhive cjelokupnog sadržaja.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TekstniOkvir 6"/>
          <p:cNvSpPr txBox="1"/>
          <p:nvPr/>
        </p:nvSpPr>
        <p:spPr>
          <a:xfrm>
            <a:off x="3062592" y="5238750"/>
            <a:ext cx="360706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HR-HR" dirty="0"/>
              <a:t>Slika 2. Statistika sadržaja za određeno vremensko razdoblje</a:t>
            </a:r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319" y="266700"/>
            <a:ext cx="8683429" cy="4880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79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4216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>
                <a:solidFill>
                  <a:srgbClr val="404040"/>
                </a:solidFill>
                <a:latin typeface="Trebuchet MS"/>
              </a:rPr>
              <a:t>Microsoft </a:t>
            </a:r>
            <a:r>
              <a:rPr lang="HR-HR" dirty="0" err="1">
                <a:solidFill>
                  <a:srgbClr val="404040"/>
                </a:solidFill>
                <a:latin typeface="Trebuchet MS"/>
              </a:rPr>
              <a:t>Visual</a:t>
            </a:r>
            <a:r>
              <a:rPr lang="HR-HR" dirty="0">
                <a:solidFill>
                  <a:srgbClr val="404040"/>
                </a:solidFill>
                <a:latin typeface="Trebuchet MS"/>
              </a:rPr>
              <a:t> Studio 2015  </a:t>
            </a:r>
            <a:endParaRPr lang="HR-HR" dirty="0">
              <a:solidFill>
                <a:schemeClr val="tx1"/>
              </a:solidFill>
              <a:latin typeface="Trebuchet MS"/>
            </a:endParaRP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ASP.NET MVC                              </a:t>
            </a:r>
            <a:r>
              <a:rPr lang="HR-HR" dirty="0">
                <a:solidFill>
                  <a:schemeClr val="tx1"/>
                </a:solidFill>
                <a:latin typeface="Trebuchet MS"/>
              </a:rPr>
              <a:t>https://www.asp.net/mvc</a:t>
            </a:r>
          </a:p>
          <a:p>
            <a:r>
              <a:rPr lang="HR-HR" dirty="0" err="1">
                <a:solidFill>
                  <a:srgbClr val="404040"/>
                </a:solidFill>
                <a:latin typeface="Trebuchet MS"/>
              </a:rPr>
              <a:t>Entity</a:t>
            </a:r>
            <a:r>
              <a:rPr lang="HR-HR" dirty="0">
                <a:solidFill>
                  <a:srgbClr val="404040"/>
                </a:solidFill>
                <a:latin typeface="Trebuchet MS"/>
              </a:rPr>
              <a:t> Framework                       </a:t>
            </a:r>
            <a:r>
              <a:rPr lang="HR-HR" dirty="0">
                <a:solidFill>
                  <a:schemeClr val="tx1"/>
                </a:solidFill>
                <a:latin typeface="Trebuchet MS"/>
              </a:rPr>
              <a:t>https://www.asp.net/entity-framework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Microsoft SQL Server  </a:t>
            </a:r>
            <a:endParaRPr lang="HR-HR" dirty="0">
              <a:solidFill>
                <a:schemeClr val="tx1"/>
              </a:solidFill>
              <a:latin typeface="Trebuchet MS"/>
            </a:endParaRP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Microsoft Azure web poslužitelj  </a:t>
            </a:r>
            <a:r>
              <a:rPr lang="HR-HR" dirty="0">
                <a:solidFill>
                  <a:schemeClr val="tx1"/>
                </a:solidFill>
                <a:latin typeface="Trebuchet MS"/>
              </a:rPr>
              <a:t>https://azure.microsoft.com/en-us</a:t>
            </a:r>
          </a:p>
          <a:p>
            <a:r>
              <a:rPr lang="HR-HR" dirty="0" err="1">
                <a:solidFill>
                  <a:srgbClr val="404040"/>
                </a:solidFill>
                <a:latin typeface="Trebuchet MS"/>
              </a:rPr>
              <a:t>GitLab</a:t>
            </a:r>
          </a:p>
          <a:p>
            <a:r>
              <a:rPr lang="HR-HR" dirty="0" err="1">
                <a:solidFill>
                  <a:srgbClr val="404040"/>
                </a:solidFill>
                <a:latin typeface="Trebuchet MS"/>
              </a:rPr>
              <a:t>Astah</a:t>
            </a:r>
            <a:r>
              <a:rPr lang="HR-HR" dirty="0">
                <a:solidFill>
                  <a:srgbClr val="404040"/>
                </a:solidFill>
                <a:latin typeface="Trebuchet MS"/>
              </a:rPr>
              <a:t> Professional</a:t>
            </a:r>
          </a:p>
          <a:p>
            <a:r>
              <a:rPr lang="HR-HR" dirty="0">
                <a:solidFill>
                  <a:srgbClr val="404040"/>
                </a:solidFill>
                <a:latin typeface="Trebuchet MS"/>
              </a:rPr>
              <a:t>Microsoft Word Online</a:t>
            </a:r>
          </a:p>
          <a:p>
            <a:r>
              <a:rPr lang="HR-HR" dirty="0" err="1">
                <a:solidFill>
                  <a:srgbClr val="404040"/>
                </a:solidFill>
                <a:latin typeface="Trebuchet MS"/>
              </a:rPr>
              <a:t>Back-end</a:t>
            </a:r>
            <a:r>
              <a:rPr lang="HR-HR" dirty="0">
                <a:solidFill>
                  <a:srgbClr val="404040"/>
                </a:solidFill>
                <a:latin typeface="Trebuchet MS"/>
              </a:rPr>
              <a:t>: C# </a:t>
            </a:r>
          </a:p>
          <a:p>
            <a:r>
              <a:rPr lang="HR-HR" dirty="0">
                <a:solidFill>
                  <a:schemeClr val="tx1"/>
                </a:solidFill>
                <a:latin typeface="Trebuchet MS"/>
              </a:rPr>
              <a:t>Front-</a:t>
            </a:r>
            <a:r>
              <a:rPr lang="HR-HR" dirty="0" err="1">
                <a:solidFill>
                  <a:schemeClr val="tx1"/>
                </a:solidFill>
                <a:latin typeface="Trebuchet MS"/>
              </a:rPr>
              <a:t>end</a:t>
            </a:r>
            <a:r>
              <a:rPr lang="HR-HR" dirty="0">
                <a:solidFill>
                  <a:schemeClr val="tx1"/>
                </a:solidFill>
                <a:latin typeface="Trebuchet MS"/>
              </a:rPr>
              <a:t>: HTML, CSS, </a:t>
            </a:r>
            <a:r>
              <a:rPr lang="HR-HR" dirty="0" err="1">
                <a:solidFill>
                  <a:schemeClr val="tx1"/>
                </a:solidFill>
                <a:latin typeface="Trebuchet MS"/>
              </a:rPr>
              <a:t>JavaScript</a:t>
            </a:r>
            <a:r>
              <a:rPr lang="HR-HR" dirty="0">
                <a:solidFill>
                  <a:schemeClr val="tx1"/>
                </a:solidFill>
                <a:latin typeface="Trebuchet MS"/>
              </a:rPr>
              <a:t>, </a:t>
            </a:r>
            <a:r>
              <a:rPr lang="HR-HR" dirty="0" err="1">
                <a:solidFill>
                  <a:schemeClr val="tx1"/>
                </a:solidFill>
                <a:latin typeface="Trebuchet MS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96882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MVC (Model-</a:t>
            </a:r>
            <a:r>
              <a:rPr lang="HR-HR" dirty="0" err="1"/>
              <a:t>View</a:t>
            </a:r>
            <a:r>
              <a:rPr lang="HR-HR" dirty="0"/>
              <a:t>-</a:t>
            </a:r>
            <a:r>
              <a:rPr lang="HR-HR" dirty="0" err="1"/>
              <a:t>Controller</a:t>
            </a:r>
            <a:r>
              <a:rPr lang="HR-HR" dirty="0"/>
              <a:t>)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2160589"/>
            <a:ext cx="3179015" cy="3495743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4175365" y="5715000"/>
            <a:ext cx="3607061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HR-HR" dirty="0">
                <a:solidFill>
                  <a:srgbClr val="000000"/>
                </a:solidFill>
                <a:latin typeface="Trebuchet MS"/>
              </a:rPr>
              <a:t>Slika 3. MVC </a:t>
            </a:r>
            <a:endParaRPr lang="sr-Latn-RS" dirty="0">
              <a:solidFill>
                <a:srgbClr val="000000"/>
              </a:solidFill>
              <a:latin typeface="Trebuchet MS"/>
            </a:endParaRPr>
          </a:p>
          <a:p>
            <a:pPr algn="ctr"/>
            <a:endParaRPr lang="HR-HR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3127729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Faseta</vt:lpstr>
      <vt:lpstr>Naš list</vt:lpstr>
      <vt:lpstr>Sadržaj</vt:lpstr>
      <vt:lpstr>Opis zadatka</vt:lpstr>
      <vt:lpstr>Pregled zahtjeva: funkcionalni zahtjevi</vt:lpstr>
      <vt:lpstr>PowerPoint Presentation</vt:lpstr>
      <vt:lpstr>Pregled zahtjeva: ostali zahtjevi</vt:lpstr>
      <vt:lpstr>PowerPoint Presentation</vt:lpstr>
      <vt:lpstr>Korišteni alati i tehnologije</vt:lpstr>
      <vt:lpstr>Arhitektura sustava</vt:lpstr>
      <vt:lpstr>Arhitektura sustava</vt:lpstr>
      <vt:lpstr>Organizacija rada </vt:lpstr>
      <vt:lpstr>Zaključak i budući rad</vt:lpstr>
      <vt:lpstr>Članovi tima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</cp:revision>
  <dcterms:created xsi:type="dcterms:W3CDTF">2014-08-26T23:49:58Z</dcterms:created>
  <dcterms:modified xsi:type="dcterms:W3CDTF">2017-01-15T11:14:44Z</dcterms:modified>
</cp:coreProperties>
</file>