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Clique para editar o formato do texto do título</a:t>
            </a:r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 fontScale="5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Clique para editar o formato do texto da estrutura de tópicos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2.º nível da estrutura de tópicos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3.º nível da estrutura de tópicos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4.º nível da estrutura de tópicos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5.º nível da estrutura de tópicos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6.º nível da estrutura de tópicos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7.º nível da estrutura de tópicos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&lt;data/hora&gt;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&lt;rodapé&gt;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4D12CAD-723B-4448-B6A4-613E4F17BAA6}" type="slidenum">
              <a:rPr b="0" lang="en-US" sz="1400" spc="-1" strike="noStrike">
                <a:latin typeface="Times New Roman"/>
              </a:rPr>
              <a:t>&lt;número&gt;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Clique para editar o formato do texto do título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Clique para editar o formato do texto da estrutura de tópicos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2.º nível da estrutura de tópicos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3.º nível da estrutura de tópicos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4.º nível da estrutura de tópicos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5.º nível da estrutura de tópicos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6.º nível da estrutura de tópicos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7.º nível da estrutura de tópicos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&lt;data/hora&gt;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&lt;rodapé&gt;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6207112-5F8E-4897-9B35-DFCF6D78FF16}" type="slidenum">
              <a:rPr b="0" lang="en-US" sz="1400" spc="-1" strike="noStrike">
                <a:latin typeface="Times New Roman"/>
              </a:rPr>
              <a:t>&lt;número&gt;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0" y="23410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Curso Angular</a:t>
            </a:r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0" y="3795120"/>
            <a:ext cx="9071640" cy="1536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/>
            <a:r>
              <a:rPr b="0" lang="en-US" sz="3600" spc="-1" strike="noStrike">
                <a:solidFill>
                  <a:srgbClr val="006699"/>
                </a:solidFill>
                <a:latin typeface="Arial"/>
              </a:rPr>
              <a:t>Fevereiro/2020</a:t>
            </a:r>
            <a:br/>
            <a:br/>
            <a:r>
              <a:rPr b="0" lang="en-US" sz="3600" spc="-1" strike="noStrike">
                <a:solidFill>
                  <a:srgbClr val="006699"/>
                </a:solidFill>
                <a:latin typeface="Arial"/>
              </a:rPr>
              <a:t>Josivan Silva</a:t>
            </a:r>
            <a:endParaRPr b="0" lang="en-US" sz="3600" spc="-1" strike="noStrike">
              <a:solidFill>
                <a:srgbClr val="0066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15696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2.3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Criando um workspace e aplicação inicial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46680" y="13716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Você desenvolve apps no contexto de um workspace Angular.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Para criar um workspace e aplicação inicial 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monitoramento-bureau app: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Rode o comando CLI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ng new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e informe o nome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monitoramento-bureau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, como mostrado aqui: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ng new monitoramento-bureau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12096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2.3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Criando um workspace e aplicação inicial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346680" y="1193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just">
              <a:spcBef>
                <a:spcPts val="1417"/>
              </a:spcBef>
            </a:pPr>
            <a:br/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O comando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ng new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solicita informações sobre os recursos a serem incluídos no aplicativo monitoramento-bureau. 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spcBef>
                <a:spcPts val="1417"/>
              </a:spcBef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spcBef>
                <a:spcPts val="1417"/>
              </a:spcBef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Aceite os padrões pressionando a tecla Enter ou Return.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spcBef>
                <a:spcPts val="1417"/>
              </a:spcBef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spcBef>
                <a:spcPts val="1417"/>
              </a:spcBef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A CLI Angular instala os pacotes Angular npm necessários e outras dependências. Isso pode levar alguns minutos.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spcBef>
                <a:spcPts val="1417"/>
              </a:spcBef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spcBef>
                <a:spcPts val="1417"/>
              </a:spcBef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A CLI cria um novo espaço de trabalho e um aplicativo de boas-vindas simples, pronto para ser executado.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04000" y="12096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2.4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Rode a aplicação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346680" y="1193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just">
              <a:spcBef>
                <a:spcPts val="1417"/>
              </a:spcBef>
            </a:pPr>
            <a:br/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A CLI Angular inclui um servidor, para que você possa criar e servir seu aplicativo facilmente localmente.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spcBef>
                <a:spcPts val="1417"/>
              </a:spcBef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spcBef>
                <a:spcPts val="1417"/>
              </a:spcBef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Vá para a pasta da área de trabalho (monitoramento-bureau).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spcBef>
                <a:spcPts val="1417"/>
              </a:spcBef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spcBef>
                <a:spcPts val="1417"/>
              </a:spcBef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Inicie o servidor usando o comando da CLI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ng serve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, com a opção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--open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04000" y="12096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2.4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Rode a aplicação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346680" y="1193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just">
              <a:spcBef>
                <a:spcPts val="1417"/>
              </a:spcBef>
            </a:pPr>
            <a:br/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O comando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ng serve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inicia o servidor, observa seus arquivos e reconstrói o aplicativo à medida que você faz alterações nesses arquivos.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spcBef>
                <a:spcPts val="1417"/>
              </a:spcBef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spcBef>
                <a:spcPts val="1417"/>
              </a:spcBef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A opção --open (ou apenas -o) abre automaticamente o navegador para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http://localhost:4200/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04000" y="12096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2.5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Rode a aplicação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3170160" y="1577880"/>
            <a:ext cx="3771000" cy="4405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04000" y="12096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3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Arquitetura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46680" y="1193400"/>
            <a:ext cx="9071640" cy="511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just">
              <a:spcBef>
                <a:spcPts val="1417"/>
              </a:spcBef>
            </a:pPr>
            <a:br/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Os </a:t>
            </a:r>
            <a:r>
              <a:rPr b="0" i="1" lang="en-US" sz="2600" spc="-1" strike="noStrike">
                <a:solidFill>
                  <a:srgbClr val="0066cc"/>
                </a:solidFill>
                <a:latin typeface="Arial"/>
              </a:rPr>
              <a:t>building blocks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básicos de um aplicativo Angular são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NgModules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, que fornecem um contexto de compilação para componentes. 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spcBef>
                <a:spcPts val="1417"/>
              </a:spcBef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spcBef>
                <a:spcPts val="1417"/>
              </a:spcBef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Os NgModules coletam código relacionado em conjuntos funcionais; um aplicativo Angular é definido por um conjunto de NgModules. 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spcBef>
                <a:spcPts val="1417"/>
              </a:spcBef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spcBef>
                <a:spcPts val="1417"/>
              </a:spcBef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Um aplicativo sempre tem pelo menos um módulo raíz que habilita a inicialização e, normalmente, possui muito mais módulos de recursos.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04000" y="15696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3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Arquitetura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346680" y="1193400"/>
            <a:ext cx="9071640" cy="511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just">
              <a:spcBef>
                <a:spcPts val="1417"/>
              </a:spcBef>
            </a:pPr>
            <a:br/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Os </a:t>
            </a:r>
            <a:r>
              <a:rPr b="1" i="1" lang="en-US" sz="2600" spc="-1" strike="noStrike">
                <a:solidFill>
                  <a:srgbClr val="0066cc"/>
                </a:solidFill>
                <a:latin typeface="Arial"/>
              </a:rPr>
              <a:t>metadados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para uma classe </a:t>
            </a:r>
            <a:r>
              <a:rPr b="1" i="1" lang="en-US" sz="2600" spc="-1" strike="noStrike">
                <a:solidFill>
                  <a:srgbClr val="0066cc"/>
                </a:solidFill>
                <a:latin typeface="Arial"/>
              </a:rPr>
              <a:t>component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associam-a com um </a:t>
            </a:r>
            <a:r>
              <a:rPr b="1" i="1" lang="en-US" sz="2600" spc="-1" strike="noStrike">
                <a:solidFill>
                  <a:srgbClr val="0066cc"/>
                </a:solidFill>
                <a:latin typeface="Arial"/>
              </a:rPr>
              <a:t>template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que define uma </a:t>
            </a:r>
            <a:r>
              <a:rPr b="1" i="1" lang="en-US" sz="2600" spc="-1" strike="noStrike">
                <a:solidFill>
                  <a:srgbClr val="0066cc"/>
                </a:solidFill>
                <a:latin typeface="Arial"/>
              </a:rPr>
              <a:t>view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. 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spcBef>
                <a:spcPts val="1417"/>
              </a:spcBef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spcBef>
                <a:spcPts val="1417"/>
              </a:spcBef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Um template combina HTML com Angular directives e marcação de binding que permite ao Angular modificar o HTML antes de renderizá-lo.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spcBef>
                <a:spcPts val="1417"/>
              </a:spcBef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spcBef>
                <a:spcPts val="1417"/>
              </a:spcBef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Os metadados para uma classe </a:t>
            </a:r>
            <a:r>
              <a:rPr b="1" i="1" lang="en-US" sz="2600" spc="-1" strike="noStrike">
                <a:solidFill>
                  <a:srgbClr val="0066cc"/>
                </a:solidFill>
                <a:latin typeface="Arial"/>
              </a:rPr>
              <a:t>service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fornecem a informação que o Angular precisa para fazê-lo disponível aos components através de </a:t>
            </a:r>
            <a:r>
              <a:rPr b="1" i="1" lang="en-US" sz="2600" spc="-1" strike="noStrike">
                <a:solidFill>
                  <a:srgbClr val="0066cc"/>
                </a:solidFill>
                <a:latin typeface="Arial"/>
              </a:rPr>
              <a:t>dependency injection (DI)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4000" y="12096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3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Arquitetura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46680" y="1193400"/>
            <a:ext cx="9345960" cy="511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just">
              <a:spcBef>
                <a:spcPts val="1417"/>
              </a:spcBef>
            </a:pPr>
            <a:br/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Um app </a:t>
            </a:r>
            <a:r>
              <a:rPr b="1" i="1" lang="en-US" sz="2600" spc="-1" strike="noStrike">
                <a:solidFill>
                  <a:srgbClr val="0066cc"/>
                </a:solidFill>
                <a:latin typeface="Arial"/>
              </a:rPr>
              <a:t>component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tipicamente define várias </a:t>
            </a:r>
            <a:r>
              <a:rPr b="1" i="1" lang="en-US" sz="2600" spc="-1" strike="noStrike">
                <a:solidFill>
                  <a:srgbClr val="0066cc"/>
                </a:solidFill>
                <a:latin typeface="Arial"/>
              </a:rPr>
              <a:t>views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, arranjadas hierarquicamente.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spcBef>
                <a:spcPts val="1417"/>
              </a:spcBef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spcBef>
                <a:spcPts val="1417"/>
              </a:spcBef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O Angular provê o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Router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service para ajudá-lo a definir caminhos de navegação entre views.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spcBef>
                <a:spcPts val="1417"/>
              </a:spcBef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spcBef>
                <a:spcPts val="1417"/>
              </a:spcBef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O router provê sofisticada capacidade de navegação.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04000" y="12096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3.1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Arquitetura - Modules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346680" y="1193400"/>
            <a:ext cx="9345960" cy="511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just">
              <a:spcBef>
                <a:spcPts val="1417"/>
              </a:spcBef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A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NgModule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declara um contexto de compilação para um conjunto de </a:t>
            </a:r>
            <a:r>
              <a:rPr b="1" i="1" lang="en-US" sz="2600" spc="-1" strike="noStrike">
                <a:solidFill>
                  <a:srgbClr val="0066cc"/>
                </a:solidFill>
                <a:latin typeface="Arial"/>
              </a:rPr>
              <a:t>components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que são dedicados a uma aplicação.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spcBef>
                <a:spcPts val="1417"/>
              </a:spcBef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spcBef>
                <a:spcPts val="1417"/>
              </a:spcBef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A NgModule pode associar seus </a:t>
            </a:r>
            <a:r>
              <a:rPr b="0" i="1" lang="en-US" sz="2600" spc="-1" strike="noStrike">
                <a:solidFill>
                  <a:srgbClr val="0066cc"/>
                </a:solidFill>
                <a:latin typeface="Arial"/>
              </a:rPr>
              <a:t>components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com código relacionado, tal como </a:t>
            </a:r>
            <a:r>
              <a:rPr b="1" i="1" lang="en-US" sz="2600" spc="-1" strike="noStrike">
                <a:solidFill>
                  <a:srgbClr val="0066cc"/>
                </a:solidFill>
                <a:latin typeface="Arial"/>
              </a:rPr>
              <a:t>services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, para formar unidades funcionais.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spcBef>
                <a:spcPts val="1417"/>
              </a:spcBef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Toda aplicação Angular tem seu próprio </a:t>
            </a:r>
            <a:r>
              <a:rPr b="1" i="1" lang="en-US" sz="2600" spc="-1" strike="noStrike">
                <a:solidFill>
                  <a:srgbClr val="0066cc"/>
                </a:solidFill>
                <a:latin typeface="Arial"/>
              </a:rPr>
              <a:t>root module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, convencionalmente chamado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AppModule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, o qual provê um mecanismo que lança a aplicação.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spcBef>
                <a:spcPts val="1417"/>
              </a:spcBef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spcBef>
                <a:spcPts val="1417"/>
              </a:spcBef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Uma aplicação contém muitos módulos funcionais.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spcBef>
                <a:spcPts val="1417"/>
              </a:spcBef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04000" y="12096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3.1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Arquitetura - Modules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346680" y="1193400"/>
            <a:ext cx="9345960" cy="511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just">
              <a:spcBef>
                <a:spcPts val="1417"/>
              </a:spcBef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Como em módulos JavaScript,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NgModules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podem importar funcionalidades de outros NgModules, e permitir que sua própria funcionalidade seja exportada e usada por outros NgModules. 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spcBef>
                <a:spcPts val="1417"/>
              </a:spcBef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spcBef>
                <a:spcPts val="1417"/>
              </a:spcBef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Por exemplo, para usar o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router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service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em sua app, você importa o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Router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NgModule.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spcBef>
                <a:spcPts val="1417"/>
              </a:spcBef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157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Conteúdo – Aula 1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1. Introdução ao Angular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2. Setup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3. Arquitetura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04000" y="15696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3.2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Arquitetura - Components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346680" y="1193400"/>
            <a:ext cx="9345960" cy="511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just">
              <a:spcBef>
                <a:spcPts val="1417"/>
              </a:spcBef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Toda aplicação Angular tem pelo menos um </a:t>
            </a:r>
            <a:r>
              <a:rPr b="1" i="1" lang="en-US" sz="2600" spc="-1" strike="noStrike">
                <a:solidFill>
                  <a:srgbClr val="0066cc"/>
                </a:solidFill>
                <a:latin typeface="Arial"/>
              </a:rPr>
              <a:t>component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, o </a:t>
            </a:r>
            <a:r>
              <a:rPr b="0" i="1" lang="en-US" sz="2600" spc="-1" strike="noStrike">
                <a:solidFill>
                  <a:srgbClr val="0066cc"/>
                </a:solidFill>
                <a:latin typeface="Arial"/>
              </a:rPr>
              <a:t>component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root que conecta a hierarquia de </a:t>
            </a:r>
            <a:r>
              <a:rPr b="0" i="1" lang="en-US" sz="2600" spc="-1" strike="noStrike">
                <a:solidFill>
                  <a:srgbClr val="0066cc"/>
                </a:solidFill>
                <a:latin typeface="Arial"/>
              </a:rPr>
              <a:t>component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com a página document object model (DOM). 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spcBef>
                <a:spcPts val="1417"/>
              </a:spcBef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spcBef>
                <a:spcPts val="1417"/>
              </a:spcBef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Cada </a:t>
            </a:r>
            <a:r>
              <a:rPr b="0" i="1" lang="en-US" sz="2600" spc="-1" strike="noStrike">
                <a:solidFill>
                  <a:srgbClr val="0066cc"/>
                </a:solidFill>
                <a:latin typeface="Arial"/>
              </a:rPr>
              <a:t>component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define a </a:t>
            </a:r>
            <a:r>
              <a:rPr b="0" i="1" lang="en-US" sz="2600" spc="-1" strike="noStrike">
                <a:solidFill>
                  <a:srgbClr val="0066cc"/>
                </a:solidFill>
                <a:latin typeface="Arial"/>
              </a:rPr>
              <a:t>class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que contém dados e lógica de aplicação, e é associado com um HTML template que define a </a:t>
            </a:r>
            <a:r>
              <a:rPr b="0" i="1" lang="en-US" sz="2600" spc="-1" strike="noStrike">
                <a:solidFill>
                  <a:srgbClr val="0066cc"/>
                </a:solidFill>
                <a:latin typeface="Arial"/>
              </a:rPr>
              <a:t>view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a ser visualizada em um ambiente.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spcBef>
                <a:spcPts val="1417"/>
              </a:spcBef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spcBef>
                <a:spcPts val="1417"/>
              </a:spcBef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O </a:t>
            </a:r>
            <a:r>
              <a:rPr b="0" i="1" lang="en-US" sz="2600" spc="-1" strike="noStrike">
                <a:solidFill>
                  <a:srgbClr val="0066cc"/>
                </a:solidFill>
                <a:latin typeface="Arial"/>
              </a:rPr>
              <a:t>decorator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@Component ()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identifica a classe imediatamente abaixo dela como um </a:t>
            </a:r>
            <a:r>
              <a:rPr b="1" i="1" lang="en-US" sz="2600" spc="-1" strike="noStrike">
                <a:solidFill>
                  <a:srgbClr val="0066cc"/>
                </a:solidFill>
                <a:latin typeface="Arial"/>
              </a:rPr>
              <a:t>component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e fornece o modelo e os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metadados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específicos do componente relacionados.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spcBef>
                <a:spcPts val="1417"/>
              </a:spcBef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04000" y="12096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3.3 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Arquitetura - Templates, directives, e data binding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346680" y="1193400"/>
            <a:ext cx="9345960" cy="511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just">
              <a:spcBef>
                <a:spcPts val="1417"/>
              </a:spcBef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Um template combina HTML com Angular </a:t>
            </a:r>
            <a:r>
              <a:rPr b="0" i="1" lang="en-US" sz="2600" spc="-1" strike="noStrike">
                <a:solidFill>
                  <a:srgbClr val="0066cc"/>
                </a:solidFill>
                <a:latin typeface="Arial"/>
              </a:rPr>
              <a:t>markup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que pode modificar elementos HTML antes de serem exibidos. 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spcBef>
                <a:spcPts val="1417"/>
              </a:spcBef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As template directives fornecem lógica do programa e a </a:t>
            </a:r>
            <a:r>
              <a:rPr b="0" i="1" lang="en-US" sz="2600" spc="-1" strike="noStrike">
                <a:solidFill>
                  <a:srgbClr val="0066cc"/>
                </a:solidFill>
                <a:latin typeface="Arial"/>
              </a:rPr>
              <a:t>markup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binding que conecta os dados do aplicativo e o DOM. 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spcBef>
                <a:spcPts val="1417"/>
              </a:spcBef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Existem dois tipos de ligação de dados: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spcBef>
                <a:spcPts val="1417"/>
              </a:spcBef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A </a:t>
            </a:r>
            <a:r>
              <a:rPr b="1" i="1" lang="en-US" sz="2600" spc="-1" strike="noStrike">
                <a:solidFill>
                  <a:srgbClr val="0066cc"/>
                </a:solidFill>
                <a:latin typeface="Arial"/>
              </a:rPr>
              <a:t>Event binding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permite que seu aplicativo responda à entrada do usuário no ambiente de destino, atualizando os dados do aplicativo.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spcBef>
                <a:spcPts val="1417"/>
              </a:spcBef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spcBef>
                <a:spcPts val="1417"/>
              </a:spcBef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A </a:t>
            </a:r>
            <a:r>
              <a:rPr b="1" i="1" lang="en-US" sz="2600" spc="-1" strike="noStrike">
                <a:solidFill>
                  <a:srgbClr val="0066cc"/>
                </a:solidFill>
                <a:latin typeface="Arial"/>
              </a:rPr>
              <a:t>Property binding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permite interpolar valores calculados a partir dos dados do aplicativo para o HTML.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spcBef>
                <a:spcPts val="1417"/>
              </a:spcBef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spcBef>
                <a:spcPts val="1417"/>
              </a:spcBef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04000" y="12096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3.3 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Arquitetura - Templates, directives, e data binding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346680" y="1193400"/>
            <a:ext cx="9345960" cy="511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just">
              <a:spcBef>
                <a:spcPts val="1417"/>
              </a:spcBef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O Angular </a:t>
            </a:r>
            <a:r>
              <a:rPr b="1" i="1" lang="en-US" sz="2600" spc="-1" strike="noStrike">
                <a:solidFill>
                  <a:srgbClr val="0066cc"/>
                </a:solidFill>
                <a:latin typeface="Arial"/>
              </a:rPr>
              <a:t>two-way data binding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, o que significa que alterações no DOM, como opções de usuário, também são refletidas nos dados do programa.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spcBef>
                <a:spcPts val="1417"/>
              </a:spcBef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spcBef>
                <a:spcPts val="1417"/>
              </a:spcBef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Seus </a:t>
            </a:r>
            <a:r>
              <a:rPr b="1" i="1" lang="en-US" sz="2600" spc="-1" strike="noStrike">
                <a:solidFill>
                  <a:srgbClr val="0066cc"/>
                </a:solidFill>
                <a:latin typeface="Arial"/>
              </a:rPr>
              <a:t>templates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podem usar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pipes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para melhorar a experiência do usuário, transformando valores para exibição. Por exemplo, use pipes para exibir datas e valores de moeda apropriados para a localidade do usuário. 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spcBef>
                <a:spcPts val="1417"/>
              </a:spcBef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spcBef>
                <a:spcPts val="1417"/>
              </a:spcBef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O Angular fornece pipes predefinidos para transformações comuns, e você também pode definir seus próprios pipes.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04000" y="12096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3.4 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Arquitetura - Services e dependency injection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46680" y="1193400"/>
            <a:ext cx="9345960" cy="511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just">
              <a:spcBef>
                <a:spcPts val="1417"/>
              </a:spcBef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Para dados ou lógica que não são associados com uma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view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específica, e que você quer compartilhar através de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components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, você cria uma classe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service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. Uma definição de classe service é imediatamente precedida por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@Injectable()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</a:t>
            </a:r>
            <a:r>
              <a:rPr b="0" i="1" lang="en-US" sz="2600" spc="-1" strike="noStrike">
                <a:solidFill>
                  <a:srgbClr val="0066cc"/>
                </a:solidFill>
                <a:latin typeface="Arial"/>
              </a:rPr>
              <a:t>decorator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. O decorator provê os metadados que permitem outros </a:t>
            </a:r>
            <a:r>
              <a:rPr b="0" i="1" lang="en-US" sz="2600" spc="-1" strike="noStrike">
                <a:solidFill>
                  <a:srgbClr val="0066cc"/>
                </a:solidFill>
                <a:latin typeface="Arial"/>
              </a:rPr>
              <a:t>providers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serem injetados como dependência dentro da sua classe.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spcBef>
                <a:spcPts val="1417"/>
              </a:spcBef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spcBef>
                <a:spcPts val="1417"/>
              </a:spcBef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A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dependency injection (DI)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permite que você mantenha suas classes de componentes leves e eficientes. Elas não buscam dados do servidor, validam a entrada do usuário ou efetuam log diretamente no console; elas delegam essas tarefas nos </a:t>
            </a:r>
            <a:r>
              <a:rPr b="0" i="1" lang="en-US" sz="2600" spc="-1" strike="noStrike">
                <a:solidFill>
                  <a:srgbClr val="0066cc"/>
                </a:solidFill>
                <a:latin typeface="Arial"/>
              </a:rPr>
              <a:t>services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spcBef>
                <a:spcPts val="1417"/>
              </a:spcBef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04000" y="12096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3.5 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Arquitetura - Routing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346680" y="1193400"/>
            <a:ext cx="9345960" cy="511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just">
              <a:spcBef>
                <a:spcPts val="1417"/>
              </a:spcBef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O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NgModule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do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Router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angular fornece um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service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que permite definir um caminho de navegação entre os diferentes estados do aplicativo e exibir hierarquias no seu aplicativo. Ele é modelado nas convenções familiares de navegação do navegador: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spcBef>
                <a:spcPts val="1417"/>
              </a:spcBef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- Digite um URL na barra de endereço e o navegador navegará para uma página correspondente.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spcBef>
                <a:spcPts val="1417"/>
              </a:spcBef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- Clique nos links da página e o navegador navegará para uma nova página.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spcBef>
                <a:spcPts val="1417"/>
              </a:spcBef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- Clique nos botões voltar e avançar do navegador e o navegador navega para trás e para frente no histórico de páginas que você viu.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spcBef>
                <a:spcPts val="1417"/>
              </a:spcBef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12096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3.5 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Arquitetura - Routing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346680" y="1193400"/>
            <a:ext cx="9345960" cy="511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just">
              <a:spcBef>
                <a:spcPts val="1417"/>
              </a:spcBef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O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Router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mapeia caminhos semelhantes a URL para visualizações em vez de páginas. Quando um usuário executa uma ação, como clicar em um link, que carregaria uma nova página no navegador, o roteador intercepta o comportamento do navegador e mostra ou oculta as hierarquias de exibição.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spcBef>
                <a:spcPts val="1417"/>
              </a:spcBef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spcBef>
                <a:spcPts val="1417"/>
              </a:spcBef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O Router interpreta um URL de link de acordo com as regras de navegação de exibição e o estado dos dados do seu aplicativo. Você pode navegar para novas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views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quando o usuário clicar em um botão ou selecionar em uma drop box ou em resposta a algum outro estímulo de qualquer fonte.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spcBef>
                <a:spcPts val="1417"/>
              </a:spcBef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spcBef>
                <a:spcPts val="1417"/>
              </a:spcBef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04000" y="12096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3.5 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Arquitetura - Routing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346680" y="1193400"/>
            <a:ext cx="9345960" cy="511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just">
              <a:spcBef>
                <a:spcPts val="1417"/>
              </a:spcBef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Para definir regras de navegação, você associa os caminhos de navegação aos seus componentes. Um caminho usa uma sintaxe semelhante a URL que integra os dados do programa, da mesma maneira que a sintaxe do modelo integra suas visualizações aos dados do programa. 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spcBef>
                <a:spcPts val="1417"/>
              </a:spcBef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spcBef>
                <a:spcPts val="1417"/>
              </a:spcBef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Você pode aplicar a lógica do programa para escolher quais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views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exibir ou ocultar, em resposta à entrada do usuário e suas próprias regras de acesso.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504000" y="12096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3.6 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Arquitetura – Como as peças básicas estão relacionadas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611640" y="1520640"/>
            <a:ext cx="8888400" cy="4520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04000" y="12096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Referências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346680" y="1193400"/>
            <a:ext cx="9345960" cy="511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just">
              <a:spcBef>
                <a:spcPts val="1417"/>
              </a:spcBef>
            </a:pP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spcBef>
                <a:spcPts val="1417"/>
              </a:spcBef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https://angular.io/docs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504000" y="12096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Dúvidas?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1398240" y="1723320"/>
            <a:ext cx="7314840" cy="4114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157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1. Introdução ao Angular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Angular é um framework JavaScript escrito em TypeScript. Foi desenvolvido e é mantido pelo Google.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Angular (versão 2 e posterior), lançado originalmente em setembro de 2016, é uma reescrita completa do AngularJS (lançado em outubro de 2010).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O Google AdWords, um dos projetos mais importantes do Google, usa Angular - portanto, o Angular provavelmente permanecerá por um longo tempo.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157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2. Setup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Este guia explica como configurar seu ambiente local para desenvolvimento Angular usando a ferramenta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Angular CLI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. 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Ele inclui informação sobre os pré-requisitos, instalando a CLI, criando workspace inicial e 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monitoramento-bureau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app, e rodando a app local para verificar seu setup.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157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2.1 Pré-requisitos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Antes de você começar, verifique se seu ambiente de desenvolvimento inclui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Node.js®, npm package manager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e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Microsoft Visual Studio Code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157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2.1.1 Node.js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Angular requer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Node.js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versão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10.9.0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ou superior.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Para checar a sua versão, rode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node -v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em um terminal/console window.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Para baixar o Node.js, vá em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nodejs.org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157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2.1.2 npm package manager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46680" y="13716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Angular, o Angular CLI e Angular apps dependem das features e funcionalidade providas por bibliotecas que estão disponíveis como pacotes npm.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Para realizar o download e instalar pacotes npm, você precisa de um </a:t>
            </a:r>
            <a:r>
              <a:rPr b="1" i="1" lang="en-US" sz="2600" spc="-1" strike="noStrike">
                <a:solidFill>
                  <a:srgbClr val="0066cc"/>
                </a:solidFill>
                <a:latin typeface="Arial"/>
              </a:rPr>
              <a:t>npm package manager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Este guia de setup usa o npm client command line interface, o qual é instalado com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Node.js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por default.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Para checar que você tem o npm client instalado, rode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npm -v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em um terminal/console window.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157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2.1.3 Microsoft Visual Studio Code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46680" y="13716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O Visual Studio Code é um editor de código-fonte leve, mas poderoso, que roda na sua área de trabalho e está disponível para Windows, macOS e Linux. Ele vem com suporte embutido para JavaScript, TypeScript e Node.js.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Encontre rapidamente a instalação apropriada para sua plataforma (Windows, macOS e Linux), vá em: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https://code.visualstudio.com/download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12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2.2 Instalando o Angular CLI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46680" y="13716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Você usa o Angular CLI para criar projetos, gerar códigos de aplicações e bibliotecas, e realizar uma variedade de tarefas, tais como testes (testing), empacotamento (bundling) e implantação (deployment).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Instale o Angular CLI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globalmente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Para instalar o CLI usando npm, abra um terminal/console window e digite o seguinte comando: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npm install -g @angular/cli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</TotalTime>
  <Application>LibreOffice/6.4.2.2$Windows_X86_64 LibreOffice_project/4e471d8c02c9c90f512f7f9ead8875b57fcb1ec3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2020-01-15T10:52:15Z</dcterms:created>
  <dc:creator/>
  <dc:description/>
  <dc:language>pt-BR</dc:language>
  <cp:lastModifiedBy/>
  <dcterms:modified xsi:type="dcterms:W3CDTF">2020-01-29T12:27:36Z</dcterms:modified>
  <cp:revision>124</cp:revision>
  <dc:subject/>
  <dc:title>Blue Curve</dc:title>
</cp:coreProperties>
</file>