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1" r:id="rId4"/>
    <p:sldId id="258" r:id="rId5"/>
    <p:sldId id="259" r:id="rId6"/>
    <p:sldId id="261" r:id="rId7"/>
    <p:sldId id="260" r:id="rId8"/>
    <p:sldId id="262" r:id="rId9"/>
    <p:sldId id="263" r:id="rId10"/>
    <p:sldId id="264" r:id="rId11"/>
    <p:sldId id="265" r:id="rId12"/>
    <p:sldId id="268" r:id="rId13"/>
    <p:sldId id="267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94660"/>
  </p:normalViewPr>
  <p:slideViewPr>
    <p:cSldViewPr snapToGrid="0">
      <p:cViewPr varScale="1">
        <p:scale>
          <a:sx n="85" d="100"/>
          <a:sy n="85" d="100"/>
        </p:scale>
        <p:origin x="490" y="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1" Type="http://schemas.openxmlformats.org/officeDocument/2006/relationships/hyperlink" Target="mailto:js5497@georgetown.edu" TargetMode="External"/></Relationships>
</file>

<file path=ppt/diagrams/_rels/drawing1.xml.rels><?xml version="1.0" encoding="UTF-8" standalone="yes"?>
<Relationships xmlns="http://schemas.openxmlformats.org/package/2006/relationships"><Relationship Id="rId1" Type="http://schemas.openxmlformats.org/officeDocument/2006/relationships/hyperlink" Target="mailto:js5497@georgetown.edu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89D1AA2-88FD-4C5C-BBE5-83EAF52BACD0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6B710631-C899-4730-9A0E-C6D003DF44DF}">
      <dgm:prSet/>
      <dgm:spPr/>
      <dgm:t>
        <a:bodyPr/>
        <a:lstStyle/>
        <a:p>
          <a:r>
            <a:rPr lang="en-US" dirty="0"/>
            <a:t>Consider an optional GitHub student account</a:t>
          </a:r>
        </a:p>
      </dgm:t>
    </dgm:pt>
    <dgm:pt modelId="{919B589D-1EB8-423F-9461-F0B546375340}" type="parTrans" cxnId="{6E1BC709-AD9E-42A4-9FC2-94797194B5D0}">
      <dgm:prSet/>
      <dgm:spPr/>
      <dgm:t>
        <a:bodyPr/>
        <a:lstStyle/>
        <a:p>
          <a:endParaRPr lang="en-US"/>
        </a:p>
      </dgm:t>
    </dgm:pt>
    <dgm:pt modelId="{A4BB90E5-74D2-4D7A-847C-F0495A5EBC30}" type="sibTrans" cxnId="{6E1BC709-AD9E-42A4-9FC2-94797194B5D0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5F4F49F4-7238-453F-9027-F0756F2815D4}">
      <dgm:prSet/>
      <dgm:spPr/>
      <dgm:t>
        <a:bodyPr/>
        <a:lstStyle/>
        <a:p>
          <a:r>
            <a:rPr lang="en-US"/>
            <a:t>Consider an optional GitHub Copilot</a:t>
          </a:r>
        </a:p>
      </dgm:t>
    </dgm:pt>
    <dgm:pt modelId="{C7E171F7-5344-4811-A917-400EA64A8AC6}" type="parTrans" cxnId="{EE8A889D-B3DF-422E-89EE-119DFA637994}">
      <dgm:prSet/>
      <dgm:spPr/>
      <dgm:t>
        <a:bodyPr/>
        <a:lstStyle/>
        <a:p>
          <a:endParaRPr lang="en-US"/>
        </a:p>
      </dgm:t>
    </dgm:pt>
    <dgm:pt modelId="{40CB84B0-EF73-4581-BDEF-5BCE1708D0B2}" type="sibTrans" cxnId="{EE8A889D-B3DF-422E-89EE-119DFA637994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C65FD29E-0507-46DC-9297-FCC4C34DC7D2}">
      <dgm:prSet/>
      <dgm:spPr/>
      <dgm:t>
        <a:bodyPr/>
        <a:lstStyle/>
        <a:p>
          <a:r>
            <a:rPr lang="en-US"/>
            <a:t>Email a screenshot of your Repository website to </a:t>
          </a:r>
          <a:r>
            <a:rPr lang="en-US">
              <a:hlinkClick xmlns:r="http://schemas.openxmlformats.org/officeDocument/2006/relationships" r:id="rId1"/>
            </a:rPr>
            <a:t>js5497@georgetown.edu</a:t>
          </a:r>
          <a:endParaRPr lang="en-US"/>
        </a:p>
      </dgm:t>
    </dgm:pt>
    <dgm:pt modelId="{DE572B02-97A4-47D1-A262-3AAB4FBE92C7}" type="parTrans" cxnId="{C82C2C1C-C3FF-4979-A77B-B77490441378}">
      <dgm:prSet/>
      <dgm:spPr/>
      <dgm:t>
        <a:bodyPr/>
        <a:lstStyle/>
        <a:p>
          <a:endParaRPr lang="en-US"/>
        </a:p>
      </dgm:t>
    </dgm:pt>
    <dgm:pt modelId="{1B4F82A0-BB25-4F96-B2EB-D5C699B52C88}" type="sibTrans" cxnId="{C82C2C1C-C3FF-4979-A77B-B77490441378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61126776-917B-4D9D-9544-4FF378D3DCC2}" type="pres">
      <dgm:prSet presAssocID="{989D1AA2-88FD-4C5C-BBE5-83EAF52BACD0}" presName="Name0" presStyleCnt="0">
        <dgm:presLayoutVars>
          <dgm:animLvl val="lvl"/>
          <dgm:resizeHandles val="exact"/>
        </dgm:presLayoutVars>
      </dgm:prSet>
      <dgm:spPr/>
    </dgm:pt>
    <dgm:pt modelId="{4E4D9AFD-DEF2-447F-8ED5-80721C6116B1}" type="pres">
      <dgm:prSet presAssocID="{6B710631-C899-4730-9A0E-C6D003DF44DF}" presName="compositeNode" presStyleCnt="0">
        <dgm:presLayoutVars>
          <dgm:bulletEnabled val="1"/>
        </dgm:presLayoutVars>
      </dgm:prSet>
      <dgm:spPr/>
    </dgm:pt>
    <dgm:pt modelId="{065A08C7-C7A5-4AA3-B79C-A5CCA8692299}" type="pres">
      <dgm:prSet presAssocID="{6B710631-C899-4730-9A0E-C6D003DF44DF}" presName="bgRect" presStyleLbl="bgAccFollowNode1" presStyleIdx="0" presStyleCnt="3"/>
      <dgm:spPr/>
    </dgm:pt>
    <dgm:pt modelId="{5DF60A30-142E-4725-A1B0-3A8A8F58E3EA}" type="pres">
      <dgm:prSet presAssocID="{A4BB90E5-74D2-4D7A-847C-F0495A5EBC30}" presName="sibTransNodeCircle" presStyleLbl="alignNode1" presStyleIdx="0" presStyleCnt="6">
        <dgm:presLayoutVars>
          <dgm:chMax val="0"/>
          <dgm:bulletEnabled/>
        </dgm:presLayoutVars>
      </dgm:prSet>
      <dgm:spPr/>
    </dgm:pt>
    <dgm:pt modelId="{973AA94C-0B3C-40F7-9BDA-D45974FA31CA}" type="pres">
      <dgm:prSet presAssocID="{6B710631-C899-4730-9A0E-C6D003DF44DF}" presName="bottomLine" presStyleLbl="alignNode1" presStyleIdx="1" presStyleCnt="6">
        <dgm:presLayoutVars/>
      </dgm:prSet>
      <dgm:spPr/>
    </dgm:pt>
    <dgm:pt modelId="{C90E5110-449C-44E6-86EB-A924D373BEE1}" type="pres">
      <dgm:prSet presAssocID="{6B710631-C899-4730-9A0E-C6D003DF44DF}" presName="nodeText" presStyleLbl="bgAccFollowNode1" presStyleIdx="0" presStyleCnt="3">
        <dgm:presLayoutVars>
          <dgm:bulletEnabled val="1"/>
        </dgm:presLayoutVars>
      </dgm:prSet>
      <dgm:spPr/>
    </dgm:pt>
    <dgm:pt modelId="{BF5DD755-AE83-4EF1-8D7D-89E0693DB91C}" type="pres">
      <dgm:prSet presAssocID="{A4BB90E5-74D2-4D7A-847C-F0495A5EBC30}" presName="sibTrans" presStyleCnt="0"/>
      <dgm:spPr/>
    </dgm:pt>
    <dgm:pt modelId="{35DE1658-968C-4E38-A01D-78426A11936C}" type="pres">
      <dgm:prSet presAssocID="{5F4F49F4-7238-453F-9027-F0756F2815D4}" presName="compositeNode" presStyleCnt="0">
        <dgm:presLayoutVars>
          <dgm:bulletEnabled val="1"/>
        </dgm:presLayoutVars>
      </dgm:prSet>
      <dgm:spPr/>
    </dgm:pt>
    <dgm:pt modelId="{96D51671-EEFC-4A3A-A48E-B133533E9857}" type="pres">
      <dgm:prSet presAssocID="{5F4F49F4-7238-453F-9027-F0756F2815D4}" presName="bgRect" presStyleLbl="bgAccFollowNode1" presStyleIdx="1" presStyleCnt="3"/>
      <dgm:spPr/>
    </dgm:pt>
    <dgm:pt modelId="{4D6B1D1E-DB12-4E4A-8E62-F5AA8AD948FF}" type="pres">
      <dgm:prSet presAssocID="{40CB84B0-EF73-4581-BDEF-5BCE1708D0B2}" presName="sibTransNodeCircle" presStyleLbl="alignNode1" presStyleIdx="2" presStyleCnt="6">
        <dgm:presLayoutVars>
          <dgm:chMax val="0"/>
          <dgm:bulletEnabled/>
        </dgm:presLayoutVars>
      </dgm:prSet>
      <dgm:spPr/>
    </dgm:pt>
    <dgm:pt modelId="{B32EA3D3-6C43-445B-8002-C21A5F2CED24}" type="pres">
      <dgm:prSet presAssocID="{5F4F49F4-7238-453F-9027-F0756F2815D4}" presName="bottomLine" presStyleLbl="alignNode1" presStyleIdx="3" presStyleCnt="6">
        <dgm:presLayoutVars/>
      </dgm:prSet>
      <dgm:spPr/>
    </dgm:pt>
    <dgm:pt modelId="{BFD46EA6-29AA-4000-A88E-9A01C46B463D}" type="pres">
      <dgm:prSet presAssocID="{5F4F49F4-7238-453F-9027-F0756F2815D4}" presName="nodeText" presStyleLbl="bgAccFollowNode1" presStyleIdx="1" presStyleCnt="3">
        <dgm:presLayoutVars>
          <dgm:bulletEnabled val="1"/>
        </dgm:presLayoutVars>
      </dgm:prSet>
      <dgm:spPr/>
    </dgm:pt>
    <dgm:pt modelId="{3E1AF575-5583-4949-8274-86CB48713FFC}" type="pres">
      <dgm:prSet presAssocID="{40CB84B0-EF73-4581-BDEF-5BCE1708D0B2}" presName="sibTrans" presStyleCnt="0"/>
      <dgm:spPr/>
    </dgm:pt>
    <dgm:pt modelId="{7A5318D3-31E3-44B4-B400-72910F89615E}" type="pres">
      <dgm:prSet presAssocID="{C65FD29E-0507-46DC-9297-FCC4C34DC7D2}" presName="compositeNode" presStyleCnt="0">
        <dgm:presLayoutVars>
          <dgm:bulletEnabled val="1"/>
        </dgm:presLayoutVars>
      </dgm:prSet>
      <dgm:spPr/>
    </dgm:pt>
    <dgm:pt modelId="{9FEAF0E0-34D4-4C53-B276-18BF786B75C9}" type="pres">
      <dgm:prSet presAssocID="{C65FD29E-0507-46DC-9297-FCC4C34DC7D2}" presName="bgRect" presStyleLbl="bgAccFollowNode1" presStyleIdx="2" presStyleCnt="3"/>
      <dgm:spPr/>
    </dgm:pt>
    <dgm:pt modelId="{8B5A1465-D0F2-469D-8B1C-7A5D63C9CF54}" type="pres">
      <dgm:prSet presAssocID="{1B4F82A0-BB25-4F96-B2EB-D5C699B52C88}" presName="sibTransNodeCircle" presStyleLbl="alignNode1" presStyleIdx="4" presStyleCnt="6">
        <dgm:presLayoutVars>
          <dgm:chMax val="0"/>
          <dgm:bulletEnabled/>
        </dgm:presLayoutVars>
      </dgm:prSet>
      <dgm:spPr/>
    </dgm:pt>
    <dgm:pt modelId="{1BABEBE3-6317-4447-AF69-161F019273E0}" type="pres">
      <dgm:prSet presAssocID="{C65FD29E-0507-46DC-9297-FCC4C34DC7D2}" presName="bottomLine" presStyleLbl="alignNode1" presStyleIdx="5" presStyleCnt="6">
        <dgm:presLayoutVars/>
      </dgm:prSet>
      <dgm:spPr/>
    </dgm:pt>
    <dgm:pt modelId="{5475EB51-5879-4E62-B6B9-9EF690E72799}" type="pres">
      <dgm:prSet presAssocID="{C65FD29E-0507-46DC-9297-FCC4C34DC7D2}" presName="nodeText" presStyleLbl="bgAccFollowNode1" presStyleIdx="2" presStyleCnt="3">
        <dgm:presLayoutVars>
          <dgm:bulletEnabled val="1"/>
        </dgm:presLayoutVars>
      </dgm:prSet>
      <dgm:spPr/>
    </dgm:pt>
  </dgm:ptLst>
  <dgm:cxnLst>
    <dgm:cxn modelId="{6E1BC709-AD9E-42A4-9FC2-94797194B5D0}" srcId="{989D1AA2-88FD-4C5C-BBE5-83EAF52BACD0}" destId="{6B710631-C899-4730-9A0E-C6D003DF44DF}" srcOrd="0" destOrd="0" parTransId="{919B589D-1EB8-423F-9461-F0B546375340}" sibTransId="{A4BB90E5-74D2-4D7A-847C-F0495A5EBC30}"/>
    <dgm:cxn modelId="{C82C2C1C-C3FF-4979-A77B-B77490441378}" srcId="{989D1AA2-88FD-4C5C-BBE5-83EAF52BACD0}" destId="{C65FD29E-0507-46DC-9297-FCC4C34DC7D2}" srcOrd="2" destOrd="0" parTransId="{DE572B02-97A4-47D1-A262-3AAB4FBE92C7}" sibTransId="{1B4F82A0-BB25-4F96-B2EB-D5C699B52C88}"/>
    <dgm:cxn modelId="{B857B926-D9D3-415E-9B40-B50CF0B0C5B0}" type="presOf" srcId="{C65FD29E-0507-46DC-9297-FCC4C34DC7D2}" destId="{9FEAF0E0-34D4-4C53-B276-18BF786B75C9}" srcOrd="0" destOrd="0" presId="urn:microsoft.com/office/officeart/2016/7/layout/BasicLinearProcessNumbered"/>
    <dgm:cxn modelId="{F6035A38-213B-48AA-9FA0-2C6094BDA7F8}" type="presOf" srcId="{C65FD29E-0507-46DC-9297-FCC4C34DC7D2}" destId="{5475EB51-5879-4E62-B6B9-9EF690E72799}" srcOrd="1" destOrd="0" presId="urn:microsoft.com/office/officeart/2016/7/layout/BasicLinearProcessNumbered"/>
    <dgm:cxn modelId="{BB64333F-B060-4BC6-9027-CE837DB7CB27}" type="presOf" srcId="{1B4F82A0-BB25-4F96-B2EB-D5C699B52C88}" destId="{8B5A1465-D0F2-469D-8B1C-7A5D63C9CF54}" srcOrd="0" destOrd="0" presId="urn:microsoft.com/office/officeart/2016/7/layout/BasicLinearProcessNumbered"/>
    <dgm:cxn modelId="{E9AD2641-BEA3-4523-89F6-70659C8F6022}" type="presOf" srcId="{6B710631-C899-4730-9A0E-C6D003DF44DF}" destId="{C90E5110-449C-44E6-86EB-A924D373BEE1}" srcOrd="1" destOrd="0" presId="urn:microsoft.com/office/officeart/2016/7/layout/BasicLinearProcessNumbered"/>
    <dgm:cxn modelId="{306BF064-0538-4FF1-9EB3-A1B3B4143E70}" type="presOf" srcId="{A4BB90E5-74D2-4D7A-847C-F0495A5EBC30}" destId="{5DF60A30-142E-4725-A1B0-3A8A8F58E3EA}" srcOrd="0" destOrd="0" presId="urn:microsoft.com/office/officeart/2016/7/layout/BasicLinearProcessNumbered"/>
    <dgm:cxn modelId="{E77FB454-5B39-4664-A1B3-4D0CCE4AFA9D}" type="presOf" srcId="{5F4F49F4-7238-453F-9027-F0756F2815D4}" destId="{BFD46EA6-29AA-4000-A88E-9A01C46B463D}" srcOrd="1" destOrd="0" presId="urn:microsoft.com/office/officeart/2016/7/layout/BasicLinearProcessNumbered"/>
    <dgm:cxn modelId="{0863D176-AD8E-4BF1-B96A-747B4C5F3B5D}" type="presOf" srcId="{5F4F49F4-7238-453F-9027-F0756F2815D4}" destId="{96D51671-EEFC-4A3A-A48E-B133533E9857}" srcOrd="0" destOrd="0" presId="urn:microsoft.com/office/officeart/2016/7/layout/BasicLinearProcessNumbered"/>
    <dgm:cxn modelId="{A4612695-9D90-4F73-8147-B677D9DFD1AA}" type="presOf" srcId="{6B710631-C899-4730-9A0E-C6D003DF44DF}" destId="{065A08C7-C7A5-4AA3-B79C-A5CCA8692299}" srcOrd="0" destOrd="0" presId="urn:microsoft.com/office/officeart/2016/7/layout/BasicLinearProcessNumbered"/>
    <dgm:cxn modelId="{EE8A889D-B3DF-422E-89EE-119DFA637994}" srcId="{989D1AA2-88FD-4C5C-BBE5-83EAF52BACD0}" destId="{5F4F49F4-7238-453F-9027-F0756F2815D4}" srcOrd="1" destOrd="0" parTransId="{C7E171F7-5344-4811-A917-400EA64A8AC6}" sibTransId="{40CB84B0-EF73-4581-BDEF-5BCE1708D0B2}"/>
    <dgm:cxn modelId="{C6D0A4B3-D9B6-4F33-8E55-1DE09CB4BC64}" type="presOf" srcId="{989D1AA2-88FD-4C5C-BBE5-83EAF52BACD0}" destId="{61126776-917B-4D9D-9544-4FF378D3DCC2}" srcOrd="0" destOrd="0" presId="urn:microsoft.com/office/officeart/2016/7/layout/BasicLinearProcessNumbered"/>
    <dgm:cxn modelId="{7C5F7ED6-0CE7-4E4F-88E9-A3EB4A814CED}" type="presOf" srcId="{40CB84B0-EF73-4581-BDEF-5BCE1708D0B2}" destId="{4D6B1D1E-DB12-4E4A-8E62-F5AA8AD948FF}" srcOrd="0" destOrd="0" presId="urn:microsoft.com/office/officeart/2016/7/layout/BasicLinearProcessNumbered"/>
    <dgm:cxn modelId="{1C9D172B-D92B-4F7E-B6CB-EC45DA0567D4}" type="presParOf" srcId="{61126776-917B-4D9D-9544-4FF378D3DCC2}" destId="{4E4D9AFD-DEF2-447F-8ED5-80721C6116B1}" srcOrd="0" destOrd="0" presId="urn:microsoft.com/office/officeart/2016/7/layout/BasicLinearProcessNumbered"/>
    <dgm:cxn modelId="{3ACAB616-F0FB-4204-9219-D00426263BDE}" type="presParOf" srcId="{4E4D9AFD-DEF2-447F-8ED5-80721C6116B1}" destId="{065A08C7-C7A5-4AA3-B79C-A5CCA8692299}" srcOrd="0" destOrd="0" presId="urn:microsoft.com/office/officeart/2016/7/layout/BasicLinearProcessNumbered"/>
    <dgm:cxn modelId="{141290E0-899B-48D5-BA52-1CD20B66930C}" type="presParOf" srcId="{4E4D9AFD-DEF2-447F-8ED5-80721C6116B1}" destId="{5DF60A30-142E-4725-A1B0-3A8A8F58E3EA}" srcOrd="1" destOrd="0" presId="urn:microsoft.com/office/officeart/2016/7/layout/BasicLinearProcessNumbered"/>
    <dgm:cxn modelId="{66D85D0F-A245-4820-B61C-039D7521824B}" type="presParOf" srcId="{4E4D9AFD-DEF2-447F-8ED5-80721C6116B1}" destId="{973AA94C-0B3C-40F7-9BDA-D45974FA31CA}" srcOrd="2" destOrd="0" presId="urn:microsoft.com/office/officeart/2016/7/layout/BasicLinearProcessNumbered"/>
    <dgm:cxn modelId="{A8D07550-4B8F-455D-AA2B-5E8FD5D4BE99}" type="presParOf" srcId="{4E4D9AFD-DEF2-447F-8ED5-80721C6116B1}" destId="{C90E5110-449C-44E6-86EB-A924D373BEE1}" srcOrd="3" destOrd="0" presId="urn:microsoft.com/office/officeart/2016/7/layout/BasicLinearProcessNumbered"/>
    <dgm:cxn modelId="{6B0A3957-4CAD-49AE-A72F-E5F77F57717C}" type="presParOf" srcId="{61126776-917B-4D9D-9544-4FF378D3DCC2}" destId="{BF5DD755-AE83-4EF1-8D7D-89E0693DB91C}" srcOrd="1" destOrd="0" presId="urn:microsoft.com/office/officeart/2016/7/layout/BasicLinearProcessNumbered"/>
    <dgm:cxn modelId="{7395662C-40B2-4156-B782-3094A6642609}" type="presParOf" srcId="{61126776-917B-4D9D-9544-4FF378D3DCC2}" destId="{35DE1658-968C-4E38-A01D-78426A11936C}" srcOrd="2" destOrd="0" presId="urn:microsoft.com/office/officeart/2016/7/layout/BasicLinearProcessNumbered"/>
    <dgm:cxn modelId="{B57892EC-B584-44C6-A270-D828012075ED}" type="presParOf" srcId="{35DE1658-968C-4E38-A01D-78426A11936C}" destId="{96D51671-EEFC-4A3A-A48E-B133533E9857}" srcOrd="0" destOrd="0" presId="urn:microsoft.com/office/officeart/2016/7/layout/BasicLinearProcessNumbered"/>
    <dgm:cxn modelId="{E00BF4FA-549D-406A-83BD-772F5E2D5F92}" type="presParOf" srcId="{35DE1658-968C-4E38-A01D-78426A11936C}" destId="{4D6B1D1E-DB12-4E4A-8E62-F5AA8AD948FF}" srcOrd="1" destOrd="0" presId="urn:microsoft.com/office/officeart/2016/7/layout/BasicLinearProcessNumbered"/>
    <dgm:cxn modelId="{E50796E3-2768-4F8A-99BC-3AF58A6675C3}" type="presParOf" srcId="{35DE1658-968C-4E38-A01D-78426A11936C}" destId="{B32EA3D3-6C43-445B-8002-C21A5F2CED24}" srcOrd="2" destOrd="0" presId="urn:microsoft.com/office/officeart/2016/7/layout/BasicLinearProcessNumbered"/>
    <dgm:cxn modelId="{51A05781-F2C6-4CD2-8D2D-091793CA3EDA}" type="presParOf" srcId="{35DE1658-968C-4E38-A01D-78426A11936C}" destId="{BFD46EA6-29AA-4000-A88E-9A01C46B463D}" srcOrd="3" destOrd="0" presId="urn:microsoft.com/office/officeart/2016/7/layout/BasicLinearProcessNumbered"/>
    <dgm:cxn modelId="{FA359064-1AE2-4F80-A260-B28855809A62}" type="presParOf" srcId="{61126776-917B-4D9D-9544-4FF378D3DCC2}" destId="{3E1AF575-5583-4949-8274-86CB48713FFC}" srcOrd="3" destOrd="0" presId="urn:microsoft.com/office/officeart/2016/7/layout/BasicLinearProcessNumbered"/>
    <dgm:cxn modelId="{1D5B4832-3282-4108-8443-7AD8EA5CEB96}" type="presParOf" srcId="{61126776-917B-4D9D-9544-4FF378D3DCC2}" destId="{7A5318D3-31E3-44B4-B400-72910F89615E}" srcOrd="4" destOrd="0" presId="urn:microsoft.com/office/officeart/2016/7/layout/BasicLinearProcessNumbered"/>
    <dgm:cxn modelId="{E1B07DB3-4FC2-4411-A051-399B1C299178}" type="presParOf" srcId="{7A5318D3-31E3-44B4-B400-72910F89615E}" destId="{9FEAF0E0-34D4-4C53-B276-18BF786B75C9}" srcOrd="0" destOrd="0" presId="urn:microsoft.com/office/officeart/2016/7/layout/BasicLinearProcessNumbered"/>
    <dgm:cxn modelId="{2C5C8DA2-F249-4385-A90B-A51F8A70AD5F}" type="presParOf" srcId="{7A5318D3-31E3-44B4-B400-72910F89615E}" destId="{8B5A1465-D0F2-469D-8B1C-7A5D63C9CF54}" srcOrd="1" destOrd="0" presId="urn:microsoft.com/office/officeart/2016/7/layout/BasicLinearProcessNumbered"/>
    <dgm:cxn modelId="{6AB64E53-69DD-4350-A348-30935AFB19A2}" type="presParOf" srcId="{7A5318D3-31E3-44B4-B400-72910F89615E}" destId="{1BABEBE3-6317-4447-AF69-161F019273E0}" srcOrd="2" destOrd="0" presId="urn:microsoft.com/office/officeart/2016/7/layout/BasicLinearProcessNumbered"/>
    <dgm:cxn modelId="{2B9599C6-7751-4A77-9302-E5AB814410C8}" type="presParOf" srcId="{7A5318D3-31E3-44B4-B400-72910F89615E}" destId="{5475EB51-5879-4E62-B6B9-9EF690E72799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5A08C7-C7A5-4AA3-B79C-A5CCA8692299}">
      <dsp:nvSpPr>
        <dsp:cNvPr id="0" name=""/>
        <dsp:cNvSpPr/>
      </dsp:nvSpPr>
      <dsp:spPr>
        <a:xfrm>
          <a:off x="0" y="0"/>
          <a:ext cx="3286125" cy="3948876"/>
        </a:xfrm>
        <a:prstGeom prst="rect">
          <a:avLst/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199" tIns="330200" rIns="256199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Consider an optional GitHub student account</a:t>
          </a:r>
        </a:p>
      </dsp:txBody>
      <dsp:txXfrm>
        <a:off x="0" y="1500572"/>
        <a:ext cx="3286125" cy="2369325"/>
      </dsp:txXfrm>
    </dsp:sp>
    <dsp:sp modelId="{5DF60A30-142E-4725-A1B0-3A8A8F58E3EA}">
      <dsp:nvSpPr>
        <dsp:cNvPr id="0" name=""/>
        <dsp:cNvSpPr/>
      </dsp:nvSpPr>
      <dsp:spPr>
        <a:xfrm>
          <a:off x="1050731" y="394887"/>
          <a:ext cx="1184662" cy="118466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361" tIns="12700" rIns="92361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01</a:t>
          </a:r>
        </a:p>
      </dsp:txBody>
      <dsp:txXfrm>
        <a:off x="1224221" y="568377"/>
        <a:ext cx="837682" cy="837682"/>
      </dsp:txXfrm>
    </dsp:sp>
    <dsp:sp modelId="{973AA94C-0B3C-40F7-9BDA-D45974FA31CA}">
      <dsp:nvSpPr>
        <dsp:cNvPr id="0" name=""/>
        <dsp:cNvSpPr/>
      </dsp:nvSpPr>
      <dsp:spPr>
        <a:xfrm>
          <a:off x="0" y="3948804"/>
          <a:ext cx="3286125" cy="72"/>
        </a:xfrm>
        <a:prstGeom prst="rect">
          <a:avLst/>
        </a:prstGeom>
        <a:solidFill>
          <a:schemeClr val="accent2">
            <a:hueOff val="1288723"/>
            <a:satOff val="-3699"/>
            <a:lumOff val="-5922"/>
            <a:alphaOff val="0"/>
          </a:schemeClr>
        </a:solidFill>
        <a:ln w="19050" cap="flat" cmpd="sng" algn="ctr">
          <a:solidFill>
            <a:schemeClr val="accent2">
              <a:hueOff val="1288723"/>
              <a:satOff val="-3699"/>
              <a:lumOff val="-5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D51671-EEFC-4A3A-A48E-B133533E9857}">
      <dsp:nvSpPr>
        <dsp:cNvPr id="0" name=""/>
        <dsp:cNvSpPr/>
      </dsp:nvSpPr>
      <dsp:spPr>
        <a:xfrm>
          <a:off x="3614737" y="0"/>
          <a:ext cx="3286125" cy="3948876"/>
        </a:xfrm>
        <a:prstGeom prst="rect">
          <a:avLst/>
        </a:prstGeom>
        <a:solidFill>
          <a:schemeClr val="accent2">
            <a:tint val="40000"/>
            <a:alpha val="90000"/>
            <a:hueOff val="3367359"/>
            <a:satOff val="-31116"/>
            <a:lumOff val="-3508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3367359"/>
              <a:satOff val="-31116"/>
              <a:lumOff val="-350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199" tIns="330200" rIns="256199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Consider an optional GitHub Copilot</a:t>
          </a:r>
        </a:p>
      </dsp:txBody>
      <dsp:txXfrm>
        <a:off x="3614737" y="1500572"/>
        <a:ext cx="3286125" cy="2369325"/>
      </dsp:txXfrm>
    </dsp:sp>
    <dsp:sp modelId="{4D6B1D1E-DB12-4E4A-8E62-F5AA8AD948FF}">
      <dsp:nvSpPr>
        <dsp:cNvPr id="0" name=""/>
        <dsp:cNvSpPr/>
      </dsp:nvSpPr>
      <dsp:spPr>
        <a:xfrm>
          <a:off x="4665468" y="394887"/>
          <a:ext cx="1184662" cy="1184662"/>
        </a:xfrm>
        <a:prstGeom prst="ellipse">
          <a:avLst/>
        </a:prstGeom>
        <a:solidFill>
          <a:schemeClr val="accent2">
            <a:hueOff val="2577445"/>
            <a:satOff val="-7397"/>
            <a:lumOff val="-11844"/>
            <a:alphaOff val="0"/>
          </a:schemeClr>
        </a:solidFill>
        <a:ln w="19050" cap="flat" cmpd="sng" algn="ctr">
          <a:solidFill>
            <a:schemeClr val="accent2">
              <a:hueOff val="2577445"/>
              <a:satOff val="-7397"/>
              <a:lumOff val="-1184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361" tIns="12700" rIns="92361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02</a:t>
          </a:r>
        </a:p>
      </dsp:txBody>
      <dsp:txXfrm>
        <a:off x="4838958" y="568377"/>
        <a:ext cx="837682" cy="837682"/>
      </dsp:txXfrm>
    </dsp:sp>
    <dsp:sp modelId="{B32EA3D3-6C43-445B-8002-C21A5F2CED24}">
      <dsp:nvSpPr>
        <dsp:cNvPr id="0" name=""/>
        <dsp:cNvSpPr/>
      </dsp:nvSpPr>
      <dsp:spPr>
        <a:xfrm>
          <a:off x="3614737" y="3948804"/>
          <a:ext cx="3286125" cy="72"/>
        </a:xfrm>
        <a:prstGeom prst="rect">
          <a:avLst/>
        </a:prstGeom>
        <a:solidFill>
          <a:schemeClr val="accent2">
            <a:hueOff val="3866169"/>
            <a:satOff val="-11096"/>
            <a:lumOff val="-17765"/>
            <a:alphaOff val="0"/>
          </a:schemeClr>
        </a:solidFill>
        <a:ln w="19050" cap="flat" cmpd="sng" algn="ctr">
          <a:solidFill>
            <a:schemeClr val="accent2">
              <a:hueOff val="3866169"/>
              <a:satOff val="-11096"/>
              <a:lumOff val="-17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EAF0E0-34D4-4C53-B276-18BF786B75C9}">
      <dsp:nvSpPr>
        <dsp:cNvPr id="0" name=""/>
        <dsp:cNvSpPr/>
      </dsp:nvSpPr>
      <dsp:spPr>
        <a:xfrm>
          <a:off x="7229475" y="0"/>
          <a:ext cx="3286125" cy="3948876"/>
        </a:xfrm>
        <a:prstGeom prst="rect">
          <a:avLst/>
        </a:prstGeom>
        <a:solidFill>
          <a:schemeClr val="accent2">
            <a:tint val="40000"/>
            <a:alpha val="90000"/>
            <a:hueOff val="6734718"/>
            <a:satOff val="-62232"/>
            <a:lumOff val="-7015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6734718"/>
              <a:satOff val="-62232"/>
              <a:lumOff val="-701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6199" tIns="330200" rIns="256199" bIns="330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Email a screenshot of your Repository website to </a:t>
          </a:r>
          <a:r>
            <a:rPr lang="en-US" sz="2000" kern="1200">
              <a:hlinkClick xmlns:r="http://schemas.openxmlformats.org/officeDocument/2006/relationships" r:id="rId1"/>
            </a:rPr>
            <a:t>js5497@georgetown.edu</a:t>
          </a:r>
          <a:endParaRPr lang="en-US" sz="2000" kern="1200"/>
        </a:p>
      </dsp:txBody>
      <dsp:txXfrm>
        <a:off x="7229475" y="1500572"/>
        <a:ext cx="3286125" cy="2369325"/>
      </dsp:txXfrm>
    </dsp:sp>
    <dsp:sp modelId="{8B5A1465-D0F2-469D-8B1C-7A5D63C9CF54}">
      <dsp:nvSpPr>
        <dsp:cNvPr id="0" name=""/>
        <dsp:cNvSpPr/>
      </dsp:nvSpPr>
      <dsp:spPr>
        <a:xfrm>
          <a:off x="8280206" y="394887"/>
          <a:ext cx="1184662" cy="1184662"/>
        </a:xfrm>
        <a:prstGeom prst="ellipse">
          <a:avLst/>
        </a:prstGeom>
        <a:solidFill>
          <a:schemeClr val="accent2">
            <a:hueOff val="5154891"/>
            <a:satOff val="-14794"/>
            <a:lumOff val="-23687"/>
            <a:alphaOff val="0"/>
          </a:schemeClr>
        </a:solidFill>
        <a:ln w="19050" cap="flat" cmpd="sng" algn="ctr">
          <a:solidFill>
            <a:schemeClr val="accent2">
              <a:hueOff val="5154891"/>
              <a:satOff val="-14794"/>
              <a:lumOff val="-2368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2361" tIns="12700" rIns="92361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03</a:t>
          </a:r>
        </a:p>
      </dsp:txBody>
      <dsp:txXfrm>
        <a:off x="8453696" y="568377"/>
        <a:ext cx="837682" cy="837682"/>
      </dsp:txXfrm>
    </dsp:sp>
    <dsp:sp modelId="{1BABEBE3-6317-4447-AF69-161F019273E0}">
      <dsp:nvSpPr>
        <dsp:cNvPr id="0" name=""/>
        <dsp:cNvSpPr/>
      </dsp:nvSpPr>
      <dsp:spPr>
        <a:xfrm>
          <a:off x="7229475" y="3948804"/>
          <a:ext cx="3286125" cy="72"/>
        </a:xfrm>
        <a:prstGeom prst="rec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accent2">
              <a:hueOff val="6443614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4A021-8D41-632F-C430-65DE6EB063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BC8481-DEF5-84F2-E2E0-A6C5F41271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238CCE-C694-FEDE-20F0-EC9CEAA94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71B2A-C9DC-49E9-9A65-B379E53BE314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BF3829-A3D7-3722-B2C4-F73C798C6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ABE40F-7CB9-5AC8-A997-D792B4CEC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9543E-6646-4F6D-BD54-2B13A4921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834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045C6-B8DE-FBB6-ABE2-DD7C2D8F6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760279-FA22-80EA-EC2D-7B1A67FF74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154DA5-2690-75A4-B3BA-2CD9C2FC87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71B2A-C9DC-49E9-9A65-B379E53BE314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9A7131-5017-4CA4-448A-803171E2B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93D766-4C8D-588C-20B3-1E5E774A7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9543E-6646-4F6D-BD54-2B13A4921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047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5A81DE-D693-CC81-ADFB-A6528D0379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EE5C5F-D4A6-EB6A-5845-982159A27A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B31D70-E4C8-F7C5-F552-06EB6AEFED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71B2A-C9DC-49E9-9A65-B379E53BE314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67B7A1-4B99-46E6-35FD-B80C65CA3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B95488-6C81-F8E3-09D7-564E81699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9543E-6646-4F6D-BD54-2B13A4921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282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0E30AD-ECA7-C8AF-5EA0-7D58E9D59D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6F3146-4D09-6EFB-C0EF-D7441C660A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59BE7D-10D3-C54A-1784-2A518D0265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71B2A-C9DC-49E9-9A65-B379E53BE314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C76C9E-9ADD-ED56-5D63-349CE512B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E9BF48-2092-DFBA-84B8-90DD1168CE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9543E-6646-4F6D-BD54-2B13A4921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446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60422B-4C58-AA4C-74A9-5531DAF29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21B402-2DB6-E150-7C65-55F290F3AF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C132FB-05CC-C320-4308-4BD27D547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71B2A-C9DC-49E9-9A65-B379E53BE314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C7CEA8-44A3-DE25-3415-1281E3E96D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5308E2-2B4B-82F4-3DE1-5E224B59F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9543E-6646-4F6D-BD54-2B13A4921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16705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ADA1F3-BB0B-AF94-765A-B72548306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99FA08-2712-6F61-8237-EE7263B86B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EAE759-73CF-3FA4-0267-CC677A1513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4AD50E-FC83-B084-3812-F84377719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71B2A-C9DC-49E9-9A65-B379E53BE314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849237-BFFD-CCA5-AD68-EA102BB13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57B298-7C6D-B07D-F01C-70B8FD4BAF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9543E-6646-4F6D-BD54-2B13A4921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029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28A4C-1B71-7AE5-27B5-4ACB35C16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FF6988-E663-10FC-D4AF-FC5EEFE665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CE4F32-F580-7381-1DEA-892AEFB001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E75D53C-1FF4-C32E-4A1A-73AD2B7562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4D8C3B6-8372-B26A-A458-24032B7EB3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EDF8C5-F1F2-22BE-3037-E1F438D7C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71B2A-C9DC-49E9-9A65-B379E53BE314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DE26E0-C10B-8EBB-A06F-C852D98AA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6C4DB2-730A-DF24-CF22-5B4A21108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9543E-6646-4F6D-BD54-2B13A4921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12156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562C26-45FD-B064-D7D7-1C979EBB5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6D3F0C6-1A00-7A7F-5B0A-8813344BC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71B2A-C9DC-49E9-9A65-B379E53BE314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A31EDD0-4917-6B1D-1E2D-41920E49B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F0B34A-2B80-B21D-CF4D-911C6D465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9543E-6646-4F6D-BD54-2B13A4921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0552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D9CEAD6-671D-D880-2ECA-71DD103392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71B2A-C9DC-49E9-9A65-B379E53BE314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22C67A-F756-38BB-4DE7-D9CE3D02E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B80153-BFCE-4745-D803-FDF5E4067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9543E-6646-4F6D-BD54-2B13A4921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0956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703BA-A49A-CF32-3F10-E0210FBEC9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AAB15A-84DA-F3F8-F9CC-50912FE491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EEC892-00E4-63E2-4572-576244185F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07EF50-AD82-8F18-2A0F-900EA4701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71B2A-C9DC-49E9-9A65-B379E53BE314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18CA68-DD5C-D647-3A0E-D7D858C26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D1A8504-ED4E-68BC-C7DE-46DA842767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9543E-6646-4F6D-BD54-2B13A4921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812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1DD9DD-5A76-573C-44BF-E3C72E645D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56DF03-7FB1-0F46-F6A0-37751065B7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8F02B7B-A61A-1933-DA83-AA898A9DA99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024EE8-F546-1D21-5638-CCB50B7AAD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371B2A-C9DC-49E9-9A65-B379E53BE314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F8C05C-CC3B-64E0-6956-9225A5D94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5AC5A8-7D2F-9E25-CCAF-E834A409D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29543E-6646-4F6D-BD54-2B13A4921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5814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78362F-102F-3C12-DCD9-3D5C8E45B9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DF066B-A957-E32F-833A-7DF2407AC6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DCE9F2-901F-6C35-BC93-BE56590964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6371B2A-C9DC-49E9-9A65-B379E53BE314}" type="datetimeFigureOut">
              <a:rPr lang="en-US" smtClean="0"/>
              <a:t>1/9/2025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3E5D3E-17BF-E991-B7F1-C00109874C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13848F-74D0-E3B0-E130-AB4AA561D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29543E-6646-4F6D-BD54-2B13A49218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5159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username.github.io/MDF2025/" TargetMode="External"/><Relationship Id="rId2" Type="http://schemas.openxmlformats.org/officeDocument/2006/relationships/hyperlink" Target="https://github.com/username/MDF2025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79DAA-4A78-358C-9A63-0D07EDB0E9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LAB 01: GitHub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B46E63-6D53-F6E3-447B-468FFB9A895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PPOL 5206: Spring 2025</a:t>
            </a:r>
          </a:p>
        </p:txBody>
      </p:sp>
    </p:spTree>
    <p:extLst>
      <p:ext uri="{BB962C8B-B14F-4D97-AF65-F5344CB8AC3E}">
        <p14:creationId xmlns:p14="http://schemas.microsoft.com/office/powerpoint/2010/main" val="8874200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6D00028-387C-D103-180B-0B70DC686A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116262AA-C8C2-16A3-F99D-19FB3F3BEA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3A30C0-92C0-2345-F139-9E24C39F95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anchor="ctr">
            <a:normAutofit/>
          </a:bodyPr>
          <a:lstStyle/>
          <a:p>
            <a:r>
              <a:rPr lang="en-US" sz="4800" dirty="0"/>
              <a:t>Upload the index file</a:t>
            </a: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62B65C74-657B-D7E3-2FD6-16F6EDB96C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06EB8C-6A35-47E0-6748-91C6A39361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502920"/>
            <a:ext cx="6894576" cy="146304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200" dirty="0"/>
              <a:t>Select “Add File” from within your repository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69A47E7-48C7-1E3D-5E7B-929E59A555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4982" y="2168241"/>
            <a:ext cx="7682507" cy="45789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3735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66FBF9A-0E7C-C6EE-5296-69E4B79540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B65D4A72-2133-668C-1507-737F9E6214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EEA83D-1CEE-E92C-84D6-FCAD4C0E6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anchor="ctr">
            <a:normAutofit/>
          </a:bodyPr>
          <a:lstStyle/>
          <a:p>
            <a:r>
              <a:rPr lang="en-US" sz="4800" dirty="0"/>
              <a:t>Commit the Changes</a:t>
            </a: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AAC47891-A084-FD18-2956-975FDD5AB7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41BB10-ACBD-3B76-C6A6-F9E12135D4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502920"/>
            <a:ext cx="6894576" cy="146304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200" dirty="0"/>
              <a:t>Commit the Changes using the button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9414AE-F047-D08B-9C80-324DD728D0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0864" y="2076773"/>
            <a:ext cx="7503739" cy="44399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5491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18F87E7-07A1-92F3-CC8E-242C4ED654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A3494181-BB0D-626A-E90A-779BEB0DA2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7622"/>
            <a:ext cx="12192000" cy="6894986"/>
            <a:chOff x="0" y="-7622"/>
            <a:chExt cx="12192000" cy="689498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99CB5A4-7BB0-F0B6-CD56-6B0CB7398F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-7621"/>
              <a:ext cx="12192000" cy="6887364"/>
            </a:xfrm>
            <a:prstGeom prst="rect">
              <a:avLst/>
            </a:prstGeom>
            <a:gradFill>
              <a:gsLst>
                <a:gs pos="8000">
                  <a:schemeClr val="accent5"/>
                </a:gs>
                <a:gs pos="100000">
                  <a:schemeClr val="accent2"/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4936911-4CD1-1AE2-217F-2FAF34B83B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9" y="0"/>
              <a:ext cx="8216919" cy="6887364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75000"/>
                    <a:alpha val="79000"/>
                  </a:schemeClr>
                </a:gs>
                <a:gs pos="40000">
                  <a:schemeClr val="accent5">
                    <a:lumMod val="60000"/>
                    <a:lumOff val="40000"/>
                    <a:alpha val="0"/>
                  </a:schemeClr>
                </a:gs>
              </a:gsLst>
              <a:lin ang="19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1CCED4B-0CE6-8EF9-9A3A-E2D2A5A60E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39978" y="-7622"/>
              <a:ext cx="8451623" cy="6887367"/>
            </a:xfrm>
            <a:prstGeom prst="rect">
              <a:avLst/>
            </a:prstGeom>
            <a:gradFill>
              <a:gsLst>
                <a:gs pos="0">
                  <a:schemeClr val="accent5">
                    <a:lumMod val="75000"/>
                    <a:alpha val="67000"/>
                  </a:schemeClr>
                </a:gs>
                <a:gs pos="60000">
                  <a:schemeClr val="accent5">
                    <a:alpha val="0"/>
                  </a:schemeClr>
                </a:gs>
              </a:gsLst>
              <a:lin ang="11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8310D9D6-B177-AEFC-147C-ADCB762850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9127281" y="7060"/>
              <a:ext cx="3064320" cy="6872683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58000"/>
                  </a:schemeClr>
                </a:gs>
                <a:gs pos="41000">
                  <a:schemeClr val="accent2">
                    <a:alpha val="0"/>
                  </a:schemeClr>
                </a:gs>
              </a:gsLst>
              <a:lin ang="1200000" scaled="0"/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AD2696AD-37CC-E1F5-59F9-8D9A481DCC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67" y="2270336"/>
            <a:ext cx="10905066" cy="2317326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784318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Freeform: Shape 16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4818889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8" name="Freeform: Shape 17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811477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E75CF7A-4AF5-598D-8F8C-DDE77607FC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1161288"/>
            <a:ext cx="3602736" cy="4526280"/>
          </a:xfrm>
        </p:spPr>
        <p:txBody>
          <a:bodyPr>
            <a:normAutofit/>
          </a:bodyPr>
          <a:lstStyle/>
          <a:p>
            <a:r>
              <a:rPr lang="en-US" sz="4000"/>
              <a:t>About the “readme.md” file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8016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561248-1D4A-7C8B-CCA4-7B2D4E160B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4149" y="932688"/>
            <a:ext cx="5916603" cy="4992624"/>
          </a:xfrm>
        </p:spPr>
        <p:txBody>
          <a:bodyPr anchor="ctr">
            <a:noAutofit/>
          </a:bodyPr>
          <a:lstStyle/>
          <a:p>
            <a:r>
              <a:rPr lang="en-US" sz="1800" dirty="0"/>
              <a:t>The index.html file takes precedence over the README.md file for rendering the homepage of your GitHub Pages site.</a:t>
            </a:r>
          </a:p>
          <a:p>
            <a:pPr lvl="1"/>
            <a:r>
              <a:rPr lang="en-US" sz="1800" dirty="0"/>
              <a:t>The README.md file will still appear as the default content when viewing the repository directly on GitHub (e.g., </a:t>
            </a:r>
            <a:r>
              <a:rPr lang="en-US" sz="1800" dirty="0">
                <a:hlinkClick r:id="rId2"/>
              </a:rPr>
              <a:t>https://github.com/username/MDF2025</a:t>
            </a:r>
            <a:r>
              <a:rPr lang="en-US" sz="1800" dirty="0"/>
              <a:t>).</a:t>
            </a:r>
          </a:p>
          <a:p>
            <a:r>
              <a:rPr lang="en-US" sz="1800" dirty="0"/>
              <a:t>Reasons to Keep the README File</a:t>
            </a:r>
          </a:p>
          <a:p>
            <a:pPr lvl="1"/>
            <a:r>
              <a:rPr lang="en-US" sz="1800" dirty="0"/>
              <a:t>Repository Documentation:</a:t>
            </a:r>
          </a:p>
          <a:p>
            <a:pPr lvl="2"/>
            <a:r>
              <a:rPr lang="en-US" sz="1800" dirty="0"/>
              <a:t>The README.md provides useful context for anyone browsing the repository on GitHub, such as an overview of the project, setup instructions, or contributor guidelines.</a:t>
            </a:r>
          </a:p>
          <a:p>
            <a:pPr lvl="1"/>
            <a:r>
              <a:rPr lang="en-US" sz="1800" dirty="0"/>
              <a:t>No Conflict:</a:t>
            </a:r>
          </a:p>
          <a:p>
            <a:pPr lvl="2"/>
            <a:r>
              <a:rPr lang="en-US" sz="1800" dirty="0"/>
              <a:t>GitHub Pages will prioritize the index.html for the site at </a:t>
            </a:r>
            <a:r>
              <a:rPr lang="en-US" sz="1800" dirty="0">
                <a:hlinkClick r:id="rId3"/>
              </a:rPr>
              <a:t>https://username.github.io/MDF2025/</a:t>
            </a:r>
            <a:r>
              <a:rPr lang="en-US" sz="1800" dirty="0"/>
              <a:t>.</a:t>
            </a:r>
          </a:p>
          <a:p>
            <a:pPr lvl="2"/>
            <a:r>
              <a:rPr lang="en-US" sz="1800" dirty="0"/>
              <a:t>The README.md will remain visible on the repository page (</a:t>
            </a:r>
            <a:r>
              <a:rPr lang="en-US" sz="1800" dirty="0">
                <a:hlinkClick r:id="rId2"/>
              </a:rPr>
              <a:t>https://github.com/username/MDF2025</a:t>
            </a:r>
            <a:r>
              <a:rPr lang="en-US" sz="1800" dirty="0"/>
              <a:t>).</a:t>
            </a:r>
          </a:p>
          <a:p>
            <a:r>
              <a:rPr lang="en-US" sz="1800" dirty="0"/>
              <a:t>Best Practice:</a:t>
            </a:r>
          </a:p>
          <a:p>
            <a:pPr lvl="1"/>
            <a:r>
              <a:rPr lang="en-US" sz="1800" dirty="0"/>
              <a:t>Keeping the README.md alongside the index.html file is considered good practice to ensure clarity for different audiences.</a:t>
            </a:r>
          </a:p>
        </p:txBody>
      </p:sp>
    </p:spTree>
    <p:extLst>
      <p:ext uri="{BB962C8B-B14F-4D97-AF65-F5344CB8AC3E}">
        <p14:creationId xmlns:p14="http://schemas.microsoft.com/office/powerpoint/2010/main" val="37872151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3BE199-0C81-8983-2A37-8E24D4DF2F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GitHub Copilot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7D2A99D-5BD7-A86C-9C73-1B78252BCA6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7316" y="1597047"/>
            <a:ext cx="6780700" cy="3661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517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37F15C7-329F-769A-F5F7-6F9406F4E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On your own:</a:t>
            </a:r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4" name="Content Placeholder 2">
            <a:extLst>
              <a:ext uri="{FF2B5EF4-FFF2-40B4-BE49-F238E27FC236}">
                <a16:creationId xmlns:a16="http://schemas.microsoft.com/office/drawing/2014/main" id="{4B2897DC-B371-D4DC-A6A0-DC4DFA4B51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3431074"/>
              </p:ext>
            </p:extLst>
          </p:nvPr>
        </p:nvGraphicFramePr>
        <p:xfrm>
          <a:off x="838200" y="2228087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490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192A5-BF43-9E84-5B85-E44A10169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GitHub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338C9-2C3C-1F2D-1027-A0287B1F5D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platform for version control and collaboration, allowing users to manage code and track changes using Git</a:t>
            </a:r>
          </a:p>
          <a:p>
            <a:r>
              <a:rPr lang="en-US" dirty="0"/>
              <a:t>A repository hosting service where you can store and share code, documentation, and other files with a global audience</a:t>
            </a:r>
          </a:p>
          <a:p>
            <a:r>
              <a:rPr lang="en-US" dirty="0"/>
              <a:t>Works with GitHub Desktop</a:t>
            </a:r>
          </a:p>
          <a:p>
            <a:r>
              <a:rPr lang="en-US" dirty="0"/>
              <a:t>Owned by Microsoft</a:t>
            </a:r>
          </a:p>
        </p:txBody>
      </p:sp>
    </p:spTree>
    <p:extLst>
      <p:ext uri="{BB962C8B-B14F-4D97-AF65-F5344CB8AC3E}">
        <p14:creationId xmlns:p14="http://schemas.microsoft.com/office/powerpoint/2010/main" val="1926783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F6169-82A5-FE93-A8E3-60E2B7516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GitHub can be Useful for the Class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22C567-D2C7-F220-E754-1146E50190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Project Collaboration: </a:t>
            </a:r>
          </a:p>
          <a:p>
            <a:pPr lvl="1"/>
            <a:r>
              <a:rPr lang="en-US" dirty="0"/>
              <a:t>Share and collaborate on code, making teamwork easier and more organized</a:t>
            </a:r>
          </a:p>
          <a:p>
            <a:r>
              <a:rPr lang="en-US" dirty="0"/>
              <a:t>Version Tracking: </a:t>
            </a:r>
          </a:p>
          <a:p>
            <a:pPr lvl="1"/>
            <a:r>
              <a:rPr lang="en-US" dirty="0"/>
              <a:t>Track changes in your code over time, making it easy to undo mistakes and understand development history</a:t>
            </a:r>
          </a:p>
          <a:p>
            <a:r>
              <a:rPr lang="en-US" dirty="0"/>
              <a:t>Portfolio Building: </a:t>
            </a:r>
          </a:p>
          <a:p>
            <a:pPr lvl="1"/>
            <a:r>
              <a:rPr lang="en-US" dirty="0"/>
              <a:t>Showcase your projects on GitHub Pages, creating a professional portfolio for potential employers</a:t>
            </a:r>
          </a:p>
          <a:p>
            <a:r>
              <a:rPr lang="en-US" dirty="0"/>
              <a:t>Skill Development: </a:t>
            </a:r>
          </a:p>
          <a:p>
            <a:pPr lvl="1"/>
            <a:r>
              <a:rPr lang="en-US" dirty="0"/>
              <a:t>Provides hands-on experience with an industry-standard tool used by data scientists and engineers</a:t>
            </a:r>
          </a:p>
        </p:txBody>
      </p:sp>
    </p:spTree>
    <p:extLst>
      <p:ext uri="{BB962C8B-B14F-4D97-AF65-F5344CB8AC3E}">
        <p14:creationId xmlns:p14="http://schemas.microsoft.com/office/powerpoint/2010/main" val="990673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117AB3D3-3C9C-4DED-809A-78734805B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424632-0FD0-A92E-5730-211294CAB7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4800"/>
              <a:t>Signing Up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DB329F-3350-063E-5CF9-10508F964F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4530898" cy="3639450"/>
          </a:xfrm>
        </p:spPr>
        <p:txBody>
          <a:bodyPr anchor="ctr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1700"/>
              <a:t>Go to </a:t>
            </a:r>
            <a:r>
              <a:rPr lang="en-US" sz="1700">
                <a:hlinkClick r:id="rId2"/>
              </a:rPr>
              <a:t>https://github.com</a:t>
            </a:r>
            <a:endParaRPr lang="en-US" sz="1700"/>
          </a:p>
          <a:p>
            <a:pPr marL="457200" indent="-457200">
              <a:buFont typeface="+mj-lt"/>
              <a:buAutoNum type="arabicPeriod"/>
            </a:pPr>
            <a:r>
              <a:rPr lang="en-US" sz="1700"/>
              <a:t>Click Sign Up and complete the registration form.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700"/>
              <a:t>Enter email, create a username and password.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sz="1700"/>
              <a:t>Choose whether to opt into GitHub marketing emails.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700"/>
              <a:t>Verify your email address (check inbox for confirmation email).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700"/>
              <a:t>Select a free or pro plan (students can apply for free Pro access via the GitHub Student Developer Pack).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01F78E-577D-5EC2-8FF8-C9AA9DB8137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759" r="20711" b="3"/>
          <a:stretch/>
        </p:blipFill>
        <p:spPr>
          <a:xfrm>
            <a:off x="5911532" y="2484255"/>
            <a:ext cx="5150277" cy="3714244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199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FE72328-C55D-A34E-5793-90D6834698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5" name="Rectangle 44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900D6A2-7D30-FBBF-F769-060235D4C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9560" y="856180"/>
            <a:ext cx="4560584" cy="1128068"/>
          </a:xfrm>
        </p:spPr>
        <p:txBody>
          <a:bodyPr anchor="ctr">
            <a:normAutofit/>
          </a:bodyPr>
          <a:lstStyle/>
          <a:p>
            <a:r>
              <a:rPr lang="en-US" sz="3700"/>
              <a:t>Creating a Repository</a:t>
            </a: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1" name="Rectangle 50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C0CD67-7E3E-BA0F-3817-F64E81E1F9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0719" y="2330505"/>
            <a:ext cx="4559425" cy="3979585"/>
          </a:xfrm>
        </p:spPr>
        <p:txBody>
          <a:bodyPr anchor="ctr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Log in to GitHub and click the New Repository button.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Fill out: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/>
              <a:t>Repository name: username.github.io (replace username with your GitHub username).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/>
              <a:t>Set the repository to public.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000"/>
              <a:t>Initialize with a README.md file.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Click Create Repository.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278C33C-DA92-E8B3-5F41-ECAC7605C1B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589" r="39964" b="1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69715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A182C109-9E4C-3C96-8794-9411573CBD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7622"/>
            <a:ext cx="12192000" cy="6894986"/>
            <a:chOff x="0" y="-7622"/>
            <a:chExt cx="12192000" cy="689498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1C864660-C52B-BC40-9AE0-D900B4B67B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-7621"/>
              <a:ext cx="12192000" cy="6887364"/>
            </a:xfrm>
            <a:prstGeom prst="rect">
              <a:avLst/>
            </a:prstGeom>
            <a:gradFill>
              <a:gsLst>
                <a:gs pos="8000">
                  <a:schemeClr val="accent5"/>
                </a:gs>
                <a:gs pos="100000">
                  <a:schemeClr val="accent2"/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FD81F2E-754B-ACB7-ECD1-E1DADAD079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9" y="0"/>
              <a:ext cx="8216919" cy="6887364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75000"/>
                    <a:alpha val="79000"/>
                  </a:schemeClr>
                </a:gs>
                <a:gs pos="40000">
                  <a:schemeClr val="accent5">
                    <a:lumMod val="60000"/>
                    <a:lumOff val="40000"/>
                    <a:alpha val="0"/>
                  </a:schemeClr>
                </a:gs>
              </a:gsLst>
              <a:lin ang="19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9B2A2591-0296-4CF4-E75F-51D7CB8EC5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39978" y="-7622"/>
              <a:ext cx="8451623" cy="6887367"/>
            </a:xfrm>
            <a:prstGeom prst="rect">
              <a:avLst/>
            </a:prstGeom>
            <a:gradFill>
              <a:gsLst>
                <a:gs pos="0">
                  <a:schemeClr val="accent5">
                    <a:lumMod val="75000"/>
                    <a:alpha val="67000"/>
                  </a:schemeClr>
                </a:gs>
                <a:gs pos="60000">
                  <a:schemeClr val="accent5">
                    <a:alpha val="0"/>
                  </a:schemeClr>
                </a:gs>
              </a:gsLst>
              <a:lin ang="11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78A07A2-FD92-5AD1-01EE-9D7AEAB887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9127281" y="7060"/>
              <a:ext cx="3064320" cy="6872683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58000"/>
                  </a:schemeClr>
                </a:gs>
                <a:gs pos="41000">
                  <a:schemeClr val="accent2">
                    <a:alpha val="0"/>
                  </a:schemeClr>
                </a:gs>
              </a:gsLst>
              <a:lin ang="1200000" scaled="0"/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959D5EA-82CB-EF2A-08C8-325CBA9FE0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r="-1" b="336"/>
          <a:stretch/>
        </p:blipFill>
        <p:spPr>
          <a:xfrm>
            <a:off x="567526" y="559901"/>
            <a:ext cx="11056947" cy="573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406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EFD7ED7-ADFB-AB4F-911D-BE12F03B7D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" name="Rectangle 101">
            <a:extLst>
              <a:ext uri="{FF2B5EF4-FFF2-40B4-BE49-F238E27FC236}">
                <a16:creationId xmlns:a16="http://schemas.microsoft.com/office/drawing/2014/main" id="{058A14AF-9FB5-4CC7-BA35-E8E85D3ED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B6B159-11DE-EC60-363D-427676A9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3662" y="386930"/>
            <a:ext cx="10066122" cy="1298448"/>
          </a:xfrm>
        </p:spPr>
        <p:txBody>
          <a:bodyPr anchor="b">
            <a:normAutofit/>
          </a:bodyPr>
          <a:lstStyle/>
          <a:p>
            <a:r>
              <a:rPr lang="en-US" sz="4800"/>
              <a:t>Creating a GitHub Page</a:t>
            </a:r>
            <a:endParaRPr lang="en-US" sz="4800" dirty="0"/>
          </a:p>
        </p:txBody>
      </p:sp>
      <p:sp>
        <p:nvSpPr>
          <p:cNvPr id="104" name="Rectangle 103">
            <a:extLst>
              <a:ext uri="{FF2B5EF4-FFF2-40B4-BE49-F238E27FC236}">
                <a16:creationId xmlns:a16="http://schemas.microsoft.com/office/drawing/2014/main" id="{3A9A4357-BD1D-4622-A4FE-766E6AB8D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 flipV="1">
            <a:off x="-2" y="1998845"/>
            <a:ext cx="11454595" cy="781699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1" name="Rectangle 100">
            <a:extLst>
              <a:ext uri="{FF2B5EF4-FFF2-40B4-BE49-F238E27FC236}">
                <a16:creationId xmlns:a16="http://schemas.microsoft.com/office/drawing/2014/main" id="{E659831F-0D9A-4C63-9EBB-8435B85A4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203079"/>
            <a:ext cx="11383362" cy="4267991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72508F-77CF-1F98-A06D-E8D62B4FA8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3661" y="2599509"/>
            <a:ext cx="3680183" cy="3639450"/>
          </a:xfrm>
        </p:spPr>
        <p:txBody>
          <a:bodyPr anchor="ctr">
            <a:norm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US" sz="2000" dirty="0"/>
              <a:t>Go to the repository's Settings &gt; Pages.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Under "Source," select main (or master) branch and the /root folder.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Click Save.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/>
              <a:t>Your website will be live at https://username.github.io/.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443E8D23-ED6E-7522-B42A-595405B53F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5183" y="2376407"/>
            <a:ext cx="6486627" cy="3275747"/>
          </a:xfrm>
          <a:prstGeom prst="rect">
            <a:avLst/>
          </a:prstGeom>
        </p:spPr>
      </p:pic>
      <p:sp>
        <p:nvSpPr>
          <p:cNvPr id="103" name="Rectangle 102">
            <a:extLst>
              <a:ext uri="{FF2B5EF4-FFF2-40B4-BE49-F238E27FC236}">
                <a16:creationId xmlns:a16="http://schemas.microsoft.com/office/drawing/2014/main" id="{E6995CE5-F890-4ABA-82A2-26507CE8D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28040" y="2313027"/>
            <a:ext cx="781700" cy="15238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03210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28ABCBC-965B-9CC3-D3FC-BC5F5F9C83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7B0E16CD-7A31-6364-0473-E45430E91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7622"/>
            <a:ext cx="12192000" cy="6894986"/>
            <a:chOff x="0" y="-7622"/>
            <a:chExt cx="12192000" cy="689498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782F7CC-0921-2F98-62E8-AC13991DAA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-7621"/>
              <a:ext cx="12192000" cy="6887364"/>
            </a:xfrm>
            <a:prstGeom prst="rect">
              <a:avLst/>
            </a:prstGeom>
            <a:gradFill>
              <a:gsLst>
                <a:gs pos="8000">
                  <a:schemeClr val="accent5"/>
                </a:gs>
                <a:gs pos="100000">
                  <a:schemeClr val="accent2"/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8AB9C7E-722C-5DE2-7799-68D955E0B8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9" y="0"/>
              <a:ext cx="8216919" cy="6887364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75000"/>
                    <a:alpha val="79000"/>
                  </a:schemeClr>
                </a:gs>
                <a:gs pos="40000">
                  <a:schemeClr val="accent5">
                    <a:lumMod val="60000"/>
                    <a:lumOff val="40000"/>
                    <a:alpha val="0"/>
                  </a:schemeClr>
                </a:gs>
              </a:gsLst>
              <a:lin ang="19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DAC691C2-264A-AB9A-FDEE-A3E762BCAF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739978" y="-7622"/>
              <a:ext cx="8451623" cy="6887367"/>
            </a:xfrm>
            <a:prstGeom prst="rect">
              <a:avLst/>
            </a:prstGeom>
            <a:gradFill>
              <a:gsLst>
                <a:gs pos="0">
                  <a:schemeClr val="accent5">
                    <a:lumMod val="75000"/>
                    <a:alpha val="67000"/>
                  </a:schemeClr>
                </a:gs>
                <a:gs pos="60000">
                  <a:schemeClr val="accent5">
                    <a:alpha val="0"/>
                  </a:schemeClr>
                </a:gs>
              </a:gsLst>
              <a:lin ang="11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8BA5E59-62D4-A1FF-C5FA-809B86E576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9127281" y="7060"/>
              <a:ext cx="3064320" cy="6872683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58000"/>
                  </a:schemeClr>
                </a:gs>
                <a:gs pos="41000">
                  <a:schemeClr val="accent2">
                    <a:alpha val="0"/>
                  </a:schemeClr>
                </a:gs>
              </a:gsLst>
              <a:lin ang="1200000" scaled="0"/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5AD6CD36-8547-CEFD-04DB-FF5DD68620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4482" y="1614494"/>
            <a:ext cx="10283036" cy="3771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23503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C1D90AC-441C-F64D-4562-0FB1B0045B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02920"/>
            <a:ext cx="3419856" cy="1463040"/>
          </a:xfrm>
        </p:spPr>
        <p:txBody>
          <a:bodyPr anchor="ctr">
            <a:normAutofit/>
          </a:bodyPr>
          <a:lstStyle/>
          <a:p>
            <a:r>
              <a:rPr lang="en-US" sz="4800" dirty="0"/>
              <a:t>Add an index file</a:t>
            </a:r>
          </a:p>
        </p:txBody>
      </p:sp>
      <p:sp>
        <p:nvSpPr>
          <p:cNvPr id="19" name="sketch line">
            <a:extLst>
              <a:ext uri="{FF2B5EF4-FFF2-40B4-BE49-F238E27FC236}">
                <a16:creationId xmlns:a16="http://schemas.microsoft.com/office/drawing/2014/main" id="{2E92FA66-67D7-4CB4-94D3-E643A9AD47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225296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AF758-C688-4D1A-9B10-2D1AAAB239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54295" y="502920"/>
            <a:ext cx="6894576" cy="1463040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200" dirty="0"/>
              <a:t>Use your preferred text editor to make a file named </a:t>
            </a:r>
            <a:br>
              <a:rPr lang="en-US" sz="2200" dirty="0"/>
            </a:br>
            <a:r>
              <a:rPr lang="en-US" sz="2200" dirty="0"/>
              <a:t>“index.html”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FB87DF-F338-4C02-CAB7-B3983EFAED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8066" y="2290936"/>
            <a:ext cx="10023676" cy="3959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055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551</Words>
  <Application>Microsoft Office PowerPoint</Application>
  <PresentationFormat>Widescreen</PresentationFormat>
  <Paragraphs>60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Aptos</vt:lpstr>
      <vt:lpstr>Aptos Display</vt:lpstr>
      <vt:lpstr>Arial</vt:lpstr>
      <vt:lpstr>Calibri</vt:lpstr>
      <vt:lpstr>Office Theme</vt:lpstr>
      <vt:lpstr>LAB 01: GitHub</vt:lpstr>
      <vt:lpstr>Introduction to GitHub</vt:lpstr>
      <vt:lpstr>How GitHub can be Useful for the Class</vt:lpstr>
      <vt:lpstr>Signing Up</vt:lpstr>
      <vt:lpstr>Creating a Repository</vt:lpstr>
      <vt:lpstr>PowerPoint Presentation</vt:lpstr>
      <vt:lpstr>Creating a GitHub Page</vt:lpstr>
      <vt:lpstr>PowerPoint Presentation</vt:lpstr>
      <vt:lpstr>Add an index file</vt:lpstr>
      <vt:lpstr>Upload the index file</vt:lpstr>
      <vt:lpstr>Commit the Changes</vt:lpstr>
      <vt:lpstr>PowerPoint Presentation</vt:lpstr>
      <vt:lpstr>About the “readme.md” file</vt:lpstr>
      <vt:lpstr>GitHub Copilot</vt:lpstr>
      <vt:lpstr>On your own: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Jeremy Skog</dc:creator>
  <cp:lastModifiedBy>Jeremy Skog</cp:lastModifiedBy>
  <cp:revision>1</cp:revision>
  <dcterms:created xsi:type="dcterms:W3CDTF">2025-01-09T19:50:40Z</dcterms:created>
  <dcterms:modified xsi:type="dcterms:W3CDTF">2025-01-10T01:04:12Z</dcterms:modified>
</cp:coreProperties>
</file>