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5143500" type="screen16x9"/>
  <p:notesSz cx="6858000" cy="9144000"/>
  <p:embeddedFontLst>
    <p:embeddedFont>
      <p:font typeface="Old Standard TT" panose="020B0604020202020204" charset="0"/>
      <p:regular r:id="rId37"/>
      <p:bold r:id="rId38"/>
      <p:italic r:id="rId39"/>
    </p:embeddedFont>
    <p:embeddedFont>
      <p:font typeface="Proxima Nova" panose="020B060402020202020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F2D3A3B-B130-4F66-BE2A-67A340B94475}">
  <a:tblStyle styleId="{6F2D3A3B-B130-4F66-BE2A-67A340B94475}"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682"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33933513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888618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91019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7275319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solidFill>
                <a:schemeClr val="dk1"/>
              </a:solidFill>
            </a:endParaRPr>
          </a:p>
        </p:txBody>
      </p:sp>
    </p:spTree>
    <p:extLst>
      <p:ext uri="{BB962C8B-B14F-4D97-AF65-F5344CB8AC3E}">
        <p14:creationId xmlns:p14="http://schemas.microsoft.com/office/powerpoint/2010/main" val="507407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solidFill>
                <a:schemeClr val="dk1"/>
              </a:solidFill>
            </a:endParaRPr>
          </a:p>
        </p:txBody>
      </p:sp>
    </p:spTree>
    <p:extLst>
      <p:ext uri="{BB962C8B-B14F-4D97-AF65-F5344CB8AC3E}">
        <p14:creationId xmlns:p14="http://schemas.microsoft.com/office/powerpoint/2010/main" val="19114793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solidFill>
                <a:schemeClr val="dk1"/>
              </a:solidFill>
            </a:endParaRPr>
          </a:p>
        </p:txBody>
      </p:sp>
    </p:spTree>
    <p:extLst>
      <p:ext uri="{BB962C8B-B14F-4D97-AF65-F5344CB8AC3E}">
        <p14:creationId xmlns:p14="http://schemas.microsoft.com/office/powerpoint/2010/main" val="5096120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solidFill>
                <a:schemeClr val="dk1"/>
              </a:solidFill>
            </a:endParaRPr>
          </a:p>
        </p:txBody>
      </p:sp>
    </p:spTree>
    <p:extLst>
      <p:ext uri="{BB962C8B-B14F-4D97-AF65-F5344CB8AC3E}">
        <p14:creationId xmlns:p14="http://schemas.microsoft.com/office/powerpoint/2010/main" val="37065026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solidFill>
                <a:schemeClr val="dk1"/>
              </a:solidFill>
            </a:endParaRPr>
          </a:p>
        </p:txBody>
      </p:sp>
    </p:spTree>
    <p:extLst>
      <p:ext uri="{BB962C8B-B14F-4D97-AF65-F5344CB8AC3E}">
        <p14:creationId xmlns:p14="http://schemas.microsoft.com/office/powerpoint/2010/main" val="40094758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8" name="Shape 1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solidFill>
                <a:schemeClr val="dk1"/>
              </a:solidFill>
            </a:endParaRPr>
          </a:p>
        </p:txBody>
      </p:sp>
    </p:spTree>
    <p:extLst>
      <p:ext uri="{BB962C8B-B14F-4D97-AF65-F5344CB8AC3E}">
        <p14:creationId xmlns:p14="http://schemas.microsoft.com/office/powerpoint/2010/main" val="39065330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solidFill>
                <a:schemeClr val="dk1"/>
              </a:solidFill>
            </a:endParaRPr>
          </a:p>
        </p:txBody>
      </p:sp>
    </p:spTree>
    <p:extLst>
      <p:ext uri="{BB962C8B-B14F-4D97-AF65-F5344CB8AC3E}">
        <p14:creationId xmlns:p14="http://schemas.microsoft.com/office/powerpoint/2010/main" val="2681160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solidFill>
                <a:schemeClr val="dk1"/>
              </a:solidFill>
            </a:endParaRPr>
          </a:p>
        </p:txBody>
      </p:sp>
    </p:spTree>
    <p:extLst>
      <p:ext uri="{BB962C8B-B14F-4D97-AF65-F5344CB8AC3E}">
        <p14:creationId xmlns:p14="http://schemas.microsoft.com/office/powerpoint/2010/main" val="2591703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20000"/>
              </a:lnSpc>
              <a:spcBef>
                <a:spcPts val="0"/>
              </a:spcBef>
              <a:buClr>
                <a:schemeClr val="dk1"/>
              </a:buClr>
              <a:buSzPct val="100000"/>
              <a:buFont typeface="Arial"/>
              <a:buNone/>
            </a:pPr>
            <a:r>
              <a:rPr lang="en"/>
              <a:t>Simply put, specifications are an established agreement between a server and its client(s).  Which, in our case, happens to mean between commonly used software and the entities using it; customer, developer, other software, you name it.</a:t>
            </a:r>
          </a:p>
          <a:p>
            <a:pPr lvl="0" rtl="0">
              <a:lnSpc>
                <a:spcPct val="115000"/>
              </a:lnSpc>
              <a:spcBef>
                <a:spcPts val="0"/>
              </a:spcBef>
              <a:buClr>
                <a:schemeClr val="dk1"/>
              </a:buClr>
              <a:buSzPct val="100000"/>
              <a:buFont typeface="Arial"/>
              <a:buNone/>
            </a:pPr>
            <a:endParaRPr/>
          </a:p>
          <a:p>
            <a:pPr lvl="0" rtl="0">
              <a:lnSpc>
                <a:spcPct val="120000"/>
              </a:lnSpc>
              <a:spcBef>
                <a:spcPts val="0"/>
              </a:spcBef>
              <a:buClr>
                <a:schemeClr val="dk1"/>
              </a:buClr>
              <a:buSzPct val="100000"/>
              <a:buFont typeface="Arial"/>
              <a:buNone/>
            </a:pPr>
            <a:r>
              <a:rPr lang="en"/>
              <a:t>Behavioral specifications are pretty straightforward; they’re specifications as to how the code behaves.</a:t>
            </a:r>
          </a:p>
          <a:p>
            <a:pPr lvl="0" rtl="0">
              <a:lnSpc>
                <a:spcPct val="115000"/>
              </a:lnSpc>
              <a:spcBef>
                <a:spcPts val="0"/>
              </a:spcBef>
              <a:buClr>
                <a:schemeClr val="dk1"/>
              </a:buClr>
              <a:buSzPct val="100000"/>
              <a:buFont typeface="Arial"/>
              <a:buNone/>
            </a:pPr>
            <a:endParaRPr/>
          </a:p>
          <a:p>
            <a:pPr lvl="0" rtl="0">
              <a:lnSpc>
                <a:spcPct val="120000"/>
              </a:lnSpc>
              <a:spcBef>
                <a:spcPts val="0"/>
              </a:spcBef>
              <a:buClr>
                <a:schemeClr val="dk1"/>
              </a:buClr>
              <a:buSzPct val="100000"/>
              <a:buFont typeface="Arial"/>
              <a:buNone/>
            </a:pPr>
            <a:r>
              <a:rPr lang="en"/>
              <a:t>We’re focusing on formal behavioral specifications; behavioral specifications which are organized in a structured, machine-understandable format, much like a code representation of the documentation.</a:t>
            </a:r>
          </a:p>
          <a:p>
            <a:pPr lvl="0" rtl="0">
              <a:lnSpc>
                <a:spcPct val="115000"/>
              </a:lnSpc>
              <a:spcBef>
                <a:spcPts val="0"/>
              </a:spcBef>
              <a:buClr>
                <a:schemeClr val="dk1"/>
              </a:buClr>
              <a:buSzPct val="100000"/>
              <a:buFont typeface="Arial"/>
              <a:buNone/>
            </a:pPr>
            <a:endParaRPr/>
          </a:p>
          <a:p>
            <a:pPr lvl="0" rtl="0">
              <a:lnSpc>
                <a:spcPct val="120000"/>
              </a:lnSpc>
              <a:spcBef>
                <a:spcPts val="0"/>
              </a:spcBef>
              <a:buClr>
                <a:schemeClr val="dk1"/>
              </a:buClr>
              <a:buSzPct val="100000"/>
              <a:buFont typeface="Arial"/>
              <a:buNone/>
            </a:pPr>
            <a:r>
              <a:rPr lang="en"/>
              <a:t>If such information were available to test automation software, we can achieve both greater error detection rates and faster programming and debugging rates, all of which leads to more testable and reliable software.</a:t>
            </a:r>
          </a:p>
          <a:p>
            <a:pPr lvl="0" rtl="0">
              <a:lnSpc>
                <a:spcPct val="115000"/>
              </a:lnSpc>
              <a:spcBef>
                <a:spcPts val="0"/>
              </a:spcBef>
              <a:buClr>
                <a:schemeClr val="dk1"/>
              </a:buClr>
              <a:buSzPct val="100000"/>
              <a:buFont typeface="Arial"/>
              <a:buNone/>
            </a:pPr>
            <a:endParaRPr/>
          </a:p>
          <a:p>
            <a:pPr lvl="0" rtl="0">
              <a:lnSpc>
                <a:spcPct val="120000"/>
              </a:lnSpc>
              <a:spcBef>
                <a:spcPts val="0"/>
              </a:spcBef>
              <a:buNone/>
            </a:pPr>
            <a:r>
              <a:rPr lang="en"/>
              <a:t>So what’s the problem?</a:t>
            </a:r>
          </a:p>
        </p:txBody>
      </p:sp>
    </p:spTree>
    <p:extLst>
      <p:ext uri="{BB962C8B-B14F-4D97-AF65-F5344CB8AC3E}">
        <p14:creationId xmlns:p14="http://schemas.microsoft.com/office/powerpoint/2010/main" val="21463207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7" name="Shape 1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solidFill>
                <a:schemeClr val="dk1"/>
              </a:solidFill>
            </a:endParaRPr>
          </a:p>
        </p:txBody>
      </p:sp>
    </p:spTree>
    <p:extLst>
      <p:ext uri="{BB962C8B-B14F-4D97-AF65-F5344CB8AC3E}">
        <p14:creationId xmlns:p14="http://schemas.microsoft.com/office/powerpoint/2010/main" val="16107710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 name="Shape 1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solidFill>
                <a:schemeClr val="dk1"/>
              </a:solidFill>
            </a:endParaRPr>
          </a:p>
        </p:txBody>
      </p:sp>
    </p:spTree>
    <p:extLst>
      <p:ext uri="{BB962C8B-B14F-4D97-AF65-F5344CB8AC3E}">
        <p14:creationId xmlns:p14="http://schemas.microsoft.com/office/powerpoint/2010/main" val="24720121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9" name="Shape 1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solidFill>
                <a:schemeClr val="dk1"/>
              </a:solidFill>
            </a:endParaRPr>
          </a:p>
        </p:txBody>
      </p:sp>
    </p:spTree>
    <p:extLst>
      <p:ext uri="{BB962C8B-B14F-4D97-AF65-F5344CB8AC3E}">
        <p14:creationId xmlns:p14="http://schemas.microsoft.com/office/powerpoint/2010/main" val="8303370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5" name="Shape 19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solidFill>
                  <a:schemeClr val="dk1"/>
                </a:solidFill>
              </a:rPr>
              <a:t>The last of our key requirements was that JavaSpecs can provide 3</a:t>
            </a:r>
            <a:r>
              <a:rPr lang="en" baseline="30000">
                <a:solidFill>
                  <a:schemeClr val="dk1"/>
                </a:solidFill>
              </a:rPr>
              <a:t>rd</a:t>
            </a:r>
            <a:r>
              <a:rPr lang="en">
                <a:solidFill>
                  <a:schemeClr val="dk1"/>
                </a:solidFill>
              </a:rPr>
              <a:t>-party software with the information that our site tracks.  The reason being is that there’s currently research on specification inference going on at ISU, and the data that JavaSpecs gathers and tracks will prove valuable to them.</a:t>
            </a:r>
          </a:p>
          <a:p>
            <a:pPr lvl="0">
              <a:spcBef>
                <a:spcPts val="0"/>
              </a:spcBef>
              <a:buNone/>
            </a:pPr>
            <a:endParaRPr>
              <a:solidFill>
                <a:schemeClr val="dk1"/>
              </a:solidFill>
            </a:endParaRPr>
          </a:p>
          <a:p>
            <a:pPr lvl="0">
              <a:spcBef>
                <a:spcPts val="0"/>
              </a:spcBef>
              <a:buNone/>
            </a:pPr>
            <a:r>
              <a:rPr lang="en">
                <a:solidFill>
                  <a:schemeClr val="dk1"/>
                </a:solidFill>
              </a:rPr>
              <a:t>Our API allows users to request for and receive a JSON-formatted list of callable data objects.  At the moment, the API supports 6 different types; Users, Posts, Comments, Questions, Answers, or Tags.  A User may have multiple Posts and/or Comments associated with it, a Post is either a Question or an Answer and may have multiple Comments associated with it, and a Question may have multiple Answers and/or Tags associated with it.  The API system allows for easy integration of additional callable data object types via a standardized modular design.</a:t>
            </a:r>
          </a:p>
        </p:txBody>
      </p:sp>
    </p:spTree>
    <p:extLst>
      <p:ext uri="{BB962C8B-B14F-4D97-AF65-F5344CB8AC3E}">
        <p14:creationId xmlns:p14="http://schemas.microsoft.com/office/powerpoint/2010/main" val="41191759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4" name="Shape 20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Clr>
                <a:schemeClr val="dk1"/>
              </a:buClr>
              <a:buSzPct val="100000"/>
              <a:buFont typeface="Arial"/>
              <a:buNone/>
            </a:pPr>
            <a:r>
              <a:rPr lang="en">
                <a:solidFill>
                  <a:schemeClr val="dk1"/>
                </a:solidFill>
              </a:rPr>
              <a:t>Problem: Input/Output structure</a:t>
            </a:r>
          </a:p>
          <a:p>
            <a:pPr lvl="0">
              <a:spcBef>
                <a:spcPts val="0"/>
              </a:spcBef>
              <a:buClr>
                <a:schemeClr val="dk1"/>
              </a:buClr>
              <a:buSzPct val="100000"/>
              <a:buFont typeface="Arial"/>
              <a:buNone/>
            </a:pPr>
            <a:r>
              <a:rPr lang="en">
                <a:solidFill>
                  <a:schemeClr val="dk1"/>
                </a:solidFill>
              </a:rPr>
              <a:t>	Original objective; develop API that emulates the StackExchange API</a:t>
            </a:r>
          </a:p>
          <a:p>
            <a:pPr lvl="0">
              <a:spcBef>
                <a:spcPts val="0"/>
              </a:spcBef>
              <a:buClr>
                <a:schemeClr val="dk1"/>
              </a:buClr>
              <a:buSzPct val="100000"/>
              <a:buFont typeface="Arial"/>
              <a:buNone/>
            </a:pPr>
            <a:r>
              <a:rPr lang="en">
                <a:solidFill>
                  <a:schemeClr val="dk1"/>
                </a:solidFill>
              </a:rPr>
              <a:t>		Many StackExchange Queries were not applicable for our API’s purposes</a:t>
            </a:r>
          </a:p>
          <a:p>
            <a:pPr lvl="0">
              <a:spcBef>
                <a:spcPts val="0"/>
              </a:spcBef>
              <a:buClr>
                <a:schemeClr val="dk1"/>
              </a:buClr>
              <a:buSzPct val="100000"/>
              <a:buFont typeface="Arial"/>
              <a:buNone/>
            </a:pPr>
            <a:r>
              <a:rPr lang="en">
                <a:solidFill>
                  <a:schemeClr val="dk1"/>
                </a:solidFill>
              </a:rPr>
              <a:t>		Filtering and sorting of results were extremely limited</a:t>
            </a:r>
          </a:p>
          <a:p>
            <a:pPr lvl="0">
              <a:spcBef>
                <a:spcPts val="0"/>
              </a:spcBef>
              <a:buClr>
                <a:schemeClr val="dk1"/>
              </a:buClr>
              <a:buSzPct val="100000"/>
              <a:buFont typeface="Arial"/>
              <a:buNone/>
            </a:pPr>
            <a:endParaRPr>
              <a:solidFill>
                <a:schemeClr val="dk1"/>
              </a:solidFill>
            </a:endParaRPr>
          </a:p>
          <a:p>
            <a:pPr lvl="0">
              <a:spcBef>
                <a:spcPts val="0"/>
              </a:spcBef>
              <a:buClr>
                <a:schemeClr val="dk1"/>
              </a:buClr>
              <a:buSzPct val="100000"/>
              <a:buFont typeface="Arial"/>
              <a:buNone/>
            </a:pPr>
            <a:r>
              <a:rPr lang="en">
                <a:solidFill>
                  <a:schemeClr val="dk1"/>
                </a:solidFill>
              </a:rPr>
              <a:t>Solutions:</a:t>
            </a:r>
          </a:p>
          <a:p>
            <a:pPr lvl="0">
              <a:spcBef>
                <a:spcPts val="0"/>
              </a:spcBef>
              <a:buClr>
                <a:schemeClr val="dk1"/>
              </a:buClr>
              <a:buSzPct val="100000"/>
              <a:buFont typeface="Arial"/>
              <a:buNone/>
            </a:pPr>
            <a:r>
              <a:rPr lang="en">
                <a:solidFill>
                  <a:schemeClr val="dk1"/>
                </a:solidFill>
              </a:rPr>
              <a:t>	Coalesced API calls down to 6 types; one for each callable data object</a:t>
            </a:r>
          </a:p>
          <a:p>
            <a:pPr lvl="0">
              <a:spcBef>
                <a:spcPts val="0"/>
              </a:spcBef>
              <a:buClr>
                <a:schemeClr val="dk1"/>
              </a:buClr>
              <a:buSzPct val="100000"/>
              <a:buFont typeface="Arial"/>
              <a:buNone/>
            </a:pPr>
            <a:r>
              <a:rPr lang="en">
                <a:solidFill>
                  <a:schemeClr val="dk1"/>
                </a:solidFill>
              </a:rPr>
              <a:t>		Modular design allows easy integration of new callable data objects</a:t>
            </a:r>
          </a:p>
          <a:p>
            <a:pPr lvl="0">
              <a:spcBef>
                <a:spcPts val="0"/>
              </a:spcBef>
              <a:buClr>
                <a:schemeClr val="dk1"/>
              </a:buClr>
              <a:buSzPct val="100000"/>
              <a:buFont typeface="Arial"/>
              <a:buNone/>
            </a:pPr>
            <a:r>
              <a:rPr lang="en">
                <a:solidFill>
                  <a:schemeClr val="dk1"/>
                </a:solidFill>
              </a:rPr>
              <a:t>	Partially modeled input structure after the ‘search repositories’ API call from GitHub</a:t>
            </a:r>
          </a:p>
          <a:p>
            <a:pPr lvl="0">
              <a:spcBef>
                <a:spcPts val="0"/>
              </a:spcBef>
              <a:buClr>
                <a:schemeClr val="dk1"/>
              </a:buClr>
              <a:buSzPct val="100000"/>
              <a:buFont typeface="Arial"/>
              <a:buNone/>
            </a:pPr>
            <a:r>
              <a:rPr lang="en">
                <a:solidFill>
                  <a:schemeClr val="dk1"/>
                </a:solidFill>
              </a:rPr>
              <a:t>		Allowed for far more powerful, complex and flexible searching/sorting parameters</a:t>
            </a:r>
          </a:p>
        </p:txBody>
      </p:sp>
    </p:spTree>
    <p:extLst>
      <p:ext uri="{BB962C8B-B14F-4D97-AF65-F5344CB8AC3E}">
        <p14:creationId xmlns:p14="http://schemas.microsoft.com/office/powerpoint/2010/main" val="24541992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solidFill>
                  <a:schemeClr val="dk1"/>
                </a:solidFill>
              </a:rPr>
              <a:t>Our API implementation allows users to set any number of minimums, maximums, equal_to values, and/or not_equal_to values for any number of integer and/or date_time variables.  Furthermore, users can include any number of search strings by which they can filter the results of any number of string variables.  Our modified input design allows for significantly more complex queries than the input structure modeled after the StackExchange API.</a:t>
            </a:r>
          </a:p>
        </p:txBody>
      </p:sp>
    </p:spTree>
    <p:extLst>
      <p:ext uri="{BB962C8B-B14F-4D97-AF65-F5344CB8AC3E}">
        <p14:creationId xmlns:p14="http://schemas.microsoft.com/office/powerpoint/2010/main" val="10510849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6" name="Shape 21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solidFill>
                  <a:schemeClr val="dk1"/>
                </a:solidFill>
              </a:rPr>
              <a:t>In addition, users can sort (and sub-sort) results by any number of variables, and can optionally specify either ASC or DESC for each one.  Finally, users are able to limit the number of results at get returned, and can select which page of results that will be returned.</a:t>
            </a:r>
          </a:p>
        </p:txBody>
      </p:sp>
    </p:spTree>
    <p:extLst>
      <p:ext uri="{BB962C8B-B14F-4D97-AF65-F5344CB8AC3E}">
        <p14:creationId xmlns:p14="http://schemas.microsoft.com/office/powerpoint/2010/main" val="36382522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2" name="Shape 22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solidFill>
                  <a:schemeClr val="dk1"/>
                </a:solidFill>
              </a:rPr>
              <a:t>Here we have the variables for a Question type object; let’s take a note of the integer variable `question_id` and the string variable `title`,</a:t>
            </a:r>
          </a:p>
        </p:txBody>
      </p:sp>
    </p:spTree>
    <p:extLst>
      <p:ext uri="{BB962C8B-B14F-4D97-AF65-F5344CB8AC3E}">
        <p14:creationId xmlns:p14="http://schemas.microsoft.com/office/powerpoint/2010/main" val="25222410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8" name="Shape 22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solidFill>
                <a:schemeClr val="dk1"/>
              </a:solidFill>
            </a:endParaRPr>
          </a:p>
        </p:txBody>
      </p:sp>
    </p:spTree>
    <p:extLst>
      <p:ext uri="{BB962C8B-B14F-4D97-AF65-F5344CB8AC3E}">
        <p14:creationId xmlns:p14="http://schemas.microsoft.com/office/powerpoint/2010/main" val="12407867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solidFill>
                <a:schemeClr val="dk1"/>
              </a:solidFill>
            </a:endParaRPr>
          </a:p>
        </p:txBody>
      </p:sp>
    </p:spTree>
    <p:extLst>
      <p:ext uri="{BB962C8B-B14F-4D97-AF65-F5344CB8AC3E}">
        <p14:creationId xmlns:p14="http://schemas.microsoft.com/office/powerpoint/2010/main" val="1787856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20000"/>
              </a:lnSpc>
              <a:spcBef>
                <a:spcPts val="0"/>
              </a:spcBef>
              <a:buClr>
                <a:schemeClr val="dk1"/>
              </a:buClr>
              <a:buSzPct val="100000"/>
              <a:buFont typeface="Arial"/>
              <a:buNone/>
            </a:pPr>
            <a:r>
              <a:rPr lang="en"/>
              <a:t>The issue is that, despite this great potential, formal behavioral specifications are scarce, especially for some of the most common software libraries, for several reasons.</a:t>
            </a:r>
          </a:p>
          <a:p>
            <a:pPr lvl="0" rtl="0">
              <a:lnSpc>
                <a:spcPct val="115000"/>
              </a:lnSpc>
              <a:spcBef>
                <a:spcPts val="0"/>
              </a:spcBef>
              <a:buClr>
                <a:schemeClr val="dk1"/>
              </a:buClr>
              <a:buSzPct val="100000"/>
              <a:buFont typeface="Arial"/>
              <a:buNone/>
            </a:pPr>
            <a:endParaRPr/>
          </a:p>
          <a:p>
            <a:pPr lvl="0" rtl="0">
              <a:lnSpc>
                <a:spcPct val="120000"/>
              </a:lnSpc>
              <a:spcBef>
                <a:spcPts val="0"/>
              </a:spcBef>
              <a:buClr>
                <a:schemeClr val="dk1"/>
              </a:buClr>
              <a:buSzPct val="100000"/>
              <a:buFont typeface="Arial"/>
              <a:buNone/>
            </a:pPr>
            <a:r>
              <a:rPr lang="en"/>
              <a:t>Firstly, in order to truly and properly create formal behavioral specifications for a piece of software, all inner code that the software relies on needs to be specified as well.  </a:t>
            </a:r>
          </a:p>
          <a:p>
            <a:pPr lvl="0" rtl="0">
              <a:lnSpc>
                <a:spcPct val="115000"/>
              </a:lnSpc>
              <a:spcBef>
                <a:spcPts val="0"/>
              </a:spcBef>
              <a:buClr>
                <a:schemeClr val="dk1"/>
              </a:buClr>
              <a:buSzPct val="100000"/>
              <a:buFont typeface="Arial"/>
              <a:buNone/>
            </a:pPr>
            <a:endParaRPr/>
          </a:p>
          <a:p>
            <a:pPr lvl="0" rtl="0">
              <a:lnSpc>
                <a:spcPct val="120000"/>
              </a:lnSpc>
              <a:spcBef>
                <a:spcPts val="0"/>
              </a:spcBef>
              <a:buClr>
                <a:schemeClr val="dk1"/>
              </a:buClr>
              <a:buSzPct val="100000"/>
              <a:buFont typeface="Arial"/>
              <a:buNone/>
            </a:pPr>
            <a:r>
              <a:rPr lang="en"/>
              <a:t>Secondly, creating non-trivial formal behavioral specifications can prove quite difficult, even if you have intimate knowledge regarding the code’s structure.</a:t>
            </a:r>
          </a:p>
          <a:p>
            <a:pPr lvl="0" rtl="0">
              <a:lnSpc>
                <a:spcPct val="115000"/>
              </a:lnSpc>
              <a:spcBef>
                <a:spcPts val="0"/>
              </a:spcBef>
              <a:buClr>
                <a:schemeClr val="dk1"/>
              </a:buClr>
              <a:buSzPct val="100000"/>
              <a:buFont typeface="Arial"/>
              <a:buNone/>
            </a:pPr>
            <a:endParaRPr/>
          </a:p>
          <a:p>
            <a:pPr lvl="0" rtl="0">
              <a:lnSpc>
                <a:spcPct val="120000"/>
              </a:lnSpc>
              <a:spcBef>
                <a:spcPts val="0"/>
              </a:spcBef>
              <a:buNone/>
            </a:pPr>
            <a:r>
              <a:rPr lang="en"/>
              <a:t>Finally, creating such specifications can be time consuming, so many companies don’t grant them much consideration, despite their inherent promise of quality gained and time saved in the long run.</a:t>
            </a:r>
          </a:p>
        </p:txBody>
      </p:sp>
    </p:spTree>
    <p:extLst>
      <p:ext uri="{BB962C8B-B14F-4D97-AF65-F5344CB8AC3E}">
        <p14:creationId xmlns:p14="http://schemas.microsoft.com/office/powerpoint/2010/main" val="31161503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0" name="Shape 24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solidFill>
                <a:schemeClr val="dk1"/>
              </a:solidFill>
            </a:endParaRPr>
          </a:p>
        </p:txBody>
      </p:sp>
    </p:spTree>
    <p:extLst>
      <p:ext uri="{BB962C8B-B14F-4D97-AF65-F5344CB8AC3E}">
        <p14:creationId xmlns:p14="http://schemas.microsoft.com/office/powerpoint/2010/main" val="39812489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68036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2" name="Shape 2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723624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8" name="Shape 2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349330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4" name="Shape 2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39451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Clr>
                <a:schemeClr val="dk1"/>
              </a:buClr>
              <a:buSzPct val="100000"/>
              <a:buFont typeface="Arial"/>
              <a:buNone/>
            </a:pPr>
            <a:endParaRPr>
              <a:solidFill>
                <a:schemeClr val="dk1"/>
              </a:solidFill>
            </a:endParaRPr>
          </a:p>
          <a:p>
            <a:pPr lvl="0">
              <a:spcBef>
                <a:spcPts val="0"/>
              </a:spcBef>
              <a:buNone/>
            </a:pPr>
            <a:endParaRPr>
              <a:solidFill>
                <a:schemeClr val="dk1"/>
              </a:solidFill>
            </a:endParaRPr>
          </a:p>
        </p:txBody>
      </p:sp>
    </p:spTree>
    <p:extLst>
      <p:ext uri="{BB962C8B-B14F-4D97-AF65-F5344CB8AC3E}">
        <p14:creationId xmlns:p14="http://schemas.microsoft.com/office/powerpoint/2010/main" val="3807216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Clr>
                <a:schemeClr val="dk1"/>
              </a:buClr>
              <a:buSzPct val="100000"/>
              <a:buFont typeface="Arial"/>
              <a:buNone/>
            </a:pPr>
            <a:r>
              <a:rPr lang="en">
                <a:solidFill>
                  <a:schemeClr val="dk1"/>
                </a:solidFill>
              </a:rPr>
              <a:t>JavaSpecs was designed with these three objectives in mind;</a:t>
            </a:r>
          </a:p>
          <a:p>
            <a:pPr lvl="0">
              <a:spcBef>
                <a:spcPts val="0"/>
              </a:spcBef>
              <a:buClr>
                <a:schemeClr val="dk1"/>
              </a:buClr>
              <a:buSzPct val="100000"/>
              <a:buFont typeface="Arial"/>
              <a:buNone/>
            </a:pPr>
            <a:endParaRPr>
              <a:solidFill>
                <a:schemeClr val="dk1"/>
              </a:solidFill>
            </a:endParaRPr>
          </a:p>
          <a:p>
            <a:pPr marL="457200" lvl="0" indent="-228600" rtl="0">
              <a:spcBef>
                <a:spcPts val="0"/>
              </a:spcBef>
              <a:buClr>
                <a:schemeClr val="dk1"/>
              </a:buClr>
              <a:buAutoNum type="arabicPeriod"/>
            </a:pPr>
            <a:r>
              <a:rPr lang="en">
                <a:solidFill>
                  <a:schemeClr val="dk1"/>
                </a:solidFill>
              </a:rPr>
              <a:t>Receive and parse source code libraries, and display the code to the user.</a:t>
            </a:r>
          </a:p>
          <a:p>
            <a:pPr marL="457200" lvl="0" indent="-228600" rtl="0">
              <a:spcBef>
                <a:spcPts val="0"/>
              </a:spcBef>
              <a:buClr>
                <a:schemeClr val="dk1"/>
              </a:buClr>
              <a:buAutoNum type="arabicPeriod"/>
            </a:pPr>
            <a:r>
              <a:rPr lang="en">
                <a:solidFill>
                  <a:schemeClr val="dk1"/>
                </a:solidFill>
              </a:rPr>
              <a:t>Provide the user with meaningful posts to from Stack Overflow that relate to the currently viewed source code.</a:t>
            </a:r>
          </a:p>
          <a:p>
            <a:pPr marL="457200" lvl="0" indent="-228600">
              <a:spcBef>
                <a:spcPts val="0"/>
              </a:spcBef>
              <a:buClr>
                <a:schemeClr val="dk1"/>
              </a:buClr>
              <a:buAutoNum type="arabicPeriod"/>
            </a:pPr>
            <a:r>
              <a:rPr lang="en">
                <a:solidFill>
                  <a:schemeClr val="dk1"/>
                </a:solidFill>
              </a:rPr>
              <a:t>Hosts a RESTful API for 3</a:t>
            </a:r>
            <a:r>
              <a:rPr lang="en" baseline="30000">
                <a:solidFill>
                  <a:schemeClr val="dk1"/>
                </a:solidFill>
              </a:rPr>
              <a:t>rd</a:t>
            </a:r>
            <a:r>
              <a:rPr lang="en">
                <a:solidFill>
                  <a:schemeClr val="dk1"/>
                </a:solidFill>
              </a:rPr>
              <a:t>-party software to access the information our website tracks.</a:t>
            </a:r>
          </a:p>
          <a:p>
            <a:pPr lvl="0">
              <a:spcBef>
                <a:spcPts val="0"/>
              </a:spcBef>
              <a:buNone/>
            </a:pPr>
            <a:endParaRPr>
              <a:solidFill>
                <a:schemeClr val="dk1"/>
              </a:solidFill>
            </a:endParaRPr>
          </a:p>
        </p:txBody>
      </p:sp>
    </p:spTree>
    <p:extLst>
      <p:ext uri="{BB962C8B-B14F-4D97-AF65-F5344CB8AC3E}">
        <p14:creationId xmlns:p14="http://schemas.microsoft.com/office/powerpoint/2010/main" val="988174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Clr>
                <a:schemeClr val="dk1"/>
              </a:buClr>
              <a:buSzPct val="100000"/>
              <a:buFont typeface="Arial"/>
              <a:buNone/>
            </a:pPr>
            <a:endParaRPr>
              <a:solidFill>
                <a:schemeClr val="dk1"/>
              </a:solidFill>
            </a:endParaRPr>
          </a:p>
          <a:p>
            <a:pPr lvl="0">
              <a:spcBef>
                <a:spcPts val="0"/>
              </a:spcBef>
              <a:buNone/>
            </a:pPr>
            <a:endParaRPr/>
          </a:p>
        </p:txBody>
      </p:sp>
    </p:spTree>
    <p:extLst>
      <p:ext uri="{BB962C8B-B14F-4D97-AF65-F5344CB8AC3E}">
        <p14:creationId xmlns:p14="http://schemas.microsoft.com/office/powerpoint/2010/main" val="504195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solidFill>
                  <a:schemeClr val="dk1"/>
                </a:solidFill>
              </a:rPr>
              <a:t>Problem 1: MyBB</a:t>
            </a:r>
          </a:p>
          <a:p>
            <a:pPr lvl="0">
              <a:spcBef>
                <a:spcPts val="0"/>
              </a:spcBef>
              <a:buNone/>
            </a:pPr>
            <a:r>
              <a:rPr lang="en">
                <a:solidFill>
                  <a:schemeClr val="dk1"/>
                </a:solidFill>
              </a:rPr>
              <a:t>	Original requirements specified a ‘web forum’; MyBB was chosen</a:t>
            </a:r>
          </a:p>
          <a:p>
            <a:pPr lvl="0">
              <a:spcBef>
                <a:spcPts val="0"/>
              </a:spcBef>
              <a:buNone/>
            </a:pPr>
            <a:r>
              <a:rPr lang="en">
                <a:solidFill>
                  <a:schemeClr val="dk1"/>
                </a:solidFill>
              </a:rPr>
              <a:t>	Requirements changed to a Q&amp;A website; MyBB had significant differences from the new requirements</a:t>
            </a:r>
          </a:p>
          <a:p>
            <a:pPr lvl="0">
              <a:spcBef>
                <a:spcPts val="0"/>
              </a:spcBef>
              <a:buNone/>
            </a:pPr>
            <a:r>
              <a:rPr lang="en">
                <a:solidFill>
                  <a:schemeClr val="dk1"/>
                </a:solidFill>
              </a:rPr>
              <a:t>Solution: Question2Answer</a:t>
            </a:r>
          </a:p>
          <a:p>
            <a:pPr lvl="0">
              <a:spcBef>
                <a:spcPts val="0"/>
              </a:spcBef>
              <a:buNone/>
            </a:pPr>
            <a:r>
              <a:rPr lang="en">
                <a:solidFill>
                  <a:schemeClr val="dk1"/>
                </a:solidFill>
              </a:rPr>
              <a:t>	Fits current requirements for a Q&amp;A site, more flexibility in adaptation</a:t>
            </a:r>
          </a:p>
          <a:p>
            <a:pPr lvl="0">
              <a:spcBef>
                <a:spcPts val="0"/>
              </a:spcBef>
              <a:buNone/>
            </a:pPr>
            <a:r>
              <a:rPr lang="en">
                <a:solidFill>
                  <a:schemeClr val="dk1"/>
                </a:solidFill>
              </a:rPr>
              <a:t>	Implementation Time: &lt;= 1 week</a:t>
            </a:r>
          </a:p>
          <a:p>
            <a:pPr lvl="0">
              <a:spcBef>
                <a:spcPts val="0"/>
              </a:spcBef>
              <a:buNone/>
            </a:pPr>
            <a:endParaRPr>
              <a:solidFill>
                <a:schemeClr val="dk1"/>
              </a:solidFill>
            </a:endParaRPr>
          </a:p>
          <a:p>
            <a:pPr lvl="0">
              <a:spcBef>
                <a:spcPts val="0"/>
              </a:spcBef>
              <a:buNone/>
            </a:pPr>
            <a:r>
              <a:rPr lang="en">
                <a:solidFill>
                  <a:schemeClr val="dk1"/>
                </a:solidFill>
              </a:rPr>
              <a:t>Problem 2: Server Space</a:t>
            </a:r>
          </a:p>
          <a:p>
            <a:pPr lvl="0">
              <a:spcBef>
                <a:spcPts val="0"/>
              </a:spcBef>
              <a:buNone/>
            </a:pPr>
            <a:r>
              <a:rPr lang="en">
                <a:solidFill>
                  <a:schemeClr val="dk1"/>
                </a:solidFill>
              </a:rPr>
              <a:t>	Originally assigned a server space for project website</a:t>
            </a:r>
          </a:p>
          <a:p>
            <a:pPr lvl="0">
              <a:spcBef>
                <a:spcPts val="0"/>
              </a:spcBef>
              <a:buNone/>
            </a:pPr>
            <a:r>
              <a:rPr lang="en">
                <a:solidFill>
                  <a:schemeClr val="dk1"/>
                </a:solidFill>
              </a:rPr>
              <a:t>	Required command-line access to compile and execute library-parsing code on the server; server space did not offer this functionality</a:t>
            </a:r>
          </a:p>
          <a:p>
            <a:pPr lvl="0">
              <a:spcBef>
                <a:spcPts val="0"/>
              </a:spcBef>
              <a:buNone/>
            </a:pPr>
            <a:r>
              <a:rPr lang="en">
                <a:solidFill>
                  <a:schemeClr val="dk1"/>
                </a:solidFill>
              </a:rPr>
              <a:t>Solution 2: Virtual Machine</a:t>
            </a:r>
          </a:p>
          <a:p>
            <a:pPr lvl="0">
              <a:spcBef>
                <a:spcPts val="0"/>
              </a:spcBef>
              <a:buNone/>
            </a:pPr>
            <a:r>
              <a:rPr lang="en">
                <a:solidFill>
                  <a:schemeClr val="dk1"/>
                </a:solidFill>
              </a:rPr>
              <a:t>	Requisitioned new VM from ETG, migrated project work over; command-line access granted.</a:t>
            </a:r>
          </a:p>
          <a:p>
            <a:pPr lvl="0">
              <a:spcBef>
                <a:spcPts val="0"/>
              </a:spcBef>
              <a:buNone/>
            </a:pPr>
            <a:r>
              <a:rPr lang="en">
                <a:solidFill>
                  <a:schemeClr val="dk1"/>
                </a:solidFill>
              </a:rPr>
              <a:t>	Implementation Time: &gt;= 1 week</a:t>
            </a:r>
          </a:p>
          <a:p>
            <a:pPr lvl="0">
              <a:spcBef>
                <a:spcPts val="0"/>
              </a:spcBef>
              <a:buNone/>
            </a:pPr>
            <a:endParaRPr>
              <a:solidFill>
                <a:schemeClr val="dk1"/>
              </a:solidFill>
            </a:endParaRPr>
          </a:p>
          <a:p>
            <a:pPr lvl="0">
              <a:spcBef>
                <a:spcPts val="0"/>
              </a:spcBef>
              <a:buNone/>
            </a:pPr>
            <a:endParaRPr>
              <a:solidFill>
                <a:schemeClr val="dk1"/>
              </a:solidFill>
            </a:endParaRPr>
          </a:p>
          <a:p>
            <a:pPr lvl="0">
              <a:spcBef>
                <a:spcPts val="0"/>
              </a:spcBef>
              <a:buNone/>
            </a:pPr>
            <a:endParaRPr>
              <a:solidFill>
                <a:schemeClr val="dk1"/>
              </a:solidFill>
            </a:endParaRPr>
          </a:p>
        </p:txBody>
      </p:sp>
    </p:spTree>
    <p:extLst>
      <p:ext uri="{BB962C8B-B14F-4D97-AF65-F5344CB8AC3E}">
        <p14:creationId xmlns:p14="http://schemas.microsoft.com/office/powerpoint/2010/main" val="13085775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solidFill>
                <a:schemeClr val="dk1"/>
              </a:solidFill>
            </a:endParaRPr>
          </a:p>
        </p:txBody>
      </p:sp>
    </p:spTree>
    <p:extLst>
      <p:ext uri="{BB962C8B-B14F-4D97-AF65-F5344CB8AC3E}">
        <p14:creationId xmlns:p14="http://schemas.microsoft.com/office/powerpoint/2010/main" val="3750250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43634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sp>
        <p:nvSpPr>
          <p:cNvPr id="10" name="Shape 10"/>
          <p:cNvSpPr/>
          <p:nvPr/>
        </p:nvSpPr>
        <p:spPr>
          <a:xfrm>
            <a:off x="0" y="100"/>
            <a:ext cx="9144000" cy="1711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cxnSp>
        <p:nvCxnSpPr>
          <p:cNvPr id="11" name="Shape 11"/>
          <p:cNvCxnSpPr/>
          <p:nvPr/>
        </p:nvCxnSpPr>
        <p:spPr>
          <a:xfrm>
            <a:off x="641934" y="3597500"/>
            <a:ext cx="390299" cy="0"/>
          </a:xfrm>
          <a:prstGeom prst="straightConnector1">
            <a:avLst/>
          </a:prstGeom>
          <a:noFill/>
          <a:ln w="28575" cap="flat" cmpd="sng">
            <a:solidFill>
              <a:schemeClr val="accent1"/>
            </a:solidFill>
            <a:prstDash val="solid"/>
            <a:round/>
            <a:headEnd type="none" w="med" len="med"/>
            <a:tailEnd type="none" w="med" len="med"/>
          </a:ln>
        </p:spPr>
      </p:cxnSp>
      <p:sp>
        <p:nvSpPr>
          <p:cNvPr id="12" name="Shape 12"/>
          <p:cNvSpPr txBox="1">
            <a:spLocks noGrp="1"/>
          </p:cNvSpPr>
          <p:nvPr>
            <p:ph type="ctrTitle"/>
          </p:nvPr>
        </p:nvSpPr>
        <p:spPr>
          <a:xfrm>
            <a:off x="512700" y="1893300"/>
            <a:ext cx="8118600" cy="1522800"/>
          </a:xfrm>
          <a:prstGeom prst="rect">
            <a:avLst/>
          </a:prstGeom>
        </p:spPr>
        <p:txBody>
          <a:bodyPr lIns="91425" tIns="91425" rIns="91425" bIns="91425" anchor="b" anchorCtr="0"/>
          <a:lstStyle>
            <a:lvl1pPr lvl="0">
              <a:spcBef>
                <a:spcPts val="0"/>
              </a:spcBef>
              <a:buClr>
                <a:schemeClr val="accent1"/>
              </a:buClr>
              <a:buSzPct val="100000"/>
              <a:defRPr sz="4200">
                <a:solidFill>
                  <a:schemeClr val="accent1"/>
                </a:solidFill>
              </a:defRPr>
            </a:lvl1pPr>
            <a:lvl2pPr lvl="1">
              <a:spcBef>
                <a:spcPts val="0"/>
              </a:spcBef>
              <a:buClr>
                <a:schemeClr val="accent1"/>
              </a:buClr>
              <a:buSzPct val="100000"/>
              <a:defRPr sz="4200">
                <a:solidFill>
                  <a:schemeClr val="accent1"/>
                </a:solidFill>
              </a:defRPr>
            </a:lvl2pPr>
            <a:lvl3pPr lvl="2">
              <a:spcBef>
                <a:spcPts val="0"/>
              </a:spcBef>
              <a:buClr>
                <a:schemeClr val="accent1"/>
              </a:buClr>
              <a:buSzPct val="100000"/>
              <a:defRPr sz="4200">
                <a:solidFill>
                  <a:schemeClr val="accent1"/>
                </a:solidFill>
              </a:defRPr>
            </a:lvl3pPr>
            <a:lvl4pPr lvl="3">
              <a:spcBef>
                <a:spcPts val="0"/>
              </a:spcBef>
              <a:buClr>
                <a:schemeClr val="accent1"/>
              </a:buClr>
              <a:buSzPct val="100000"/>
              <a:defRPr sz="4200">
                <a:solidFill>
                  <a:schemeClr val="accent1"/>
                </a:solidFill>
              </a:defRPr>
            </a:lvl4pPr>
            <a:lvl5pPr lvl="4">
              <a:spcBef>
                <a:spcPts val="0"/>
              </a:spcBef>
              <a:buClr>
                <a:schemeClr val="accent1"/>
              </a:buClr>
              <a:buSzPct val="100000"/>
              <a:defRPr sz="4200">
                <a:solidFill>
                  <a:schemeClr val="accent1"/>
                </a:solidFill>
              </a:defRPr>
            </a:lvl5pPr>
            <a:lvl6pPr lvl="5">
              <a:spcBef>
                <a:spcPts val="0"/>
              </a:spcBef>
              <a:buClr>
                <a:schemeClr val="accent1"/>
              </a:buClr>
              <a:buSzPct val="100000"/>
              <a:defRPr sz="4200">
                <a:solidFill>
                  <a:schemeClr val="accent1"/>
                </a:solidFill>
              </a:defRPr>
            </a:lvl6pPr>
            <a:lvl7pPr lvl="6">
              <a:spcBef>
                <a:spcPts val="0"/>
              </a:spcBef>
              <a:buClr>
                <a:schemeClr val="accent1"/>
              </a:buClr>
              <a:buSzPct val="100000"/>
              <a:defRPr sz="4200">
                <a:solidFill>
                  <a:schemeClr val="accent1"/>
                </a:solidFill>
              </a:defRPr>
            </a:lvl7pPr>
            <a:lvl8pPr lvl="7">
              <a:spcBef>
                <a:spcPts val="0"/>
              </a:spcBef>
              <a:buClr>
                <a:schemeClr val="accent1"/>
              </a:buClr>
              <a:buSzPct val="100000"/>
              <a:defRPr sz="4200">
                <a:solidFill>
                  <a:schemeClr val="accent1"/>
                </a:solidFill>
              </a:defRPr>
            </a:lvl8pPr>
            <a:lvl9pPr lvl="8">
              <a:spcBef>
                <a:spcPts val="0"/>
              </a:spcBef>
              <a:buClr>
                <a:schemeClr val="accent1"/>
              </a:buClr>
              <a:buSzPct val="100000"/>
              <a:defRPr sz="4200">
                <a:solidFill>
                  <a:schemeClr val="accent1"/>
                </a:solidFill>
              </a:defRPr>
            </a:lvl9pPr>
          </a:lstStyle>
          <a:p>
            <a:endParaRPr/>
          </a:p>
        </p:txBody>
      </p:sp>
      <p:sp>
        <p:nvSpPr>
          <p:cNvPr id="13" name="Shape 13"/>
          <p:cNvSpPr txBox="1">
            <a:spLocks noGrp="1"/>
          </p:cNvSpPr>
          <p:nvPr>
            <p:ph type="subTitle" idx="1"/>
          </p:nvPr>
        </p:nvSpPr>
        <p:spPr>
          <a:xfrm>
            <a:off x="512700" y="3840639"/>
            <a:ext cx="8118600" cy="787500"/>
          </a:xfrm>
          <a:prstGeom prst="rect">
            <a:avLst/>
          </a:prstGeom>
        </p:spPr>
        <p:txBody>
          <a:bodyPr lIns="91425" tIns="91425" rIns="91425" bIns="91425" anchor="t" anchorCtr="0"/>
          <a:lstStyle>
            <a:lvl1pPr lvl="0">
              <a:lnSpc>
                <a:spcPct val="100000"/>
              </a:lnSpc>
              <a:spcBef>
                <a:spcPts val="0"/>
              </a:spcBef>
              <a:spcAft>
                <a:spcPts val="0"/>
              </a:spcAft>
              <a:buClr>
                <a:schemeClr val="accent2"/>
              </a:buClr>
              <a:buSzPct val="100000"/>
              <a:buNone/>
              <a:defRPr sz="2400">
                <a:solidFill>
                  <a:schemeClr val="accent2"/>
                </a:solidFill>
              </a:defRPr>
            </a:lvl1pPr>
            <a:lvl2pPr lvl="1">
              <a:lnSpc>
                <a:spcPct val="100000"/>
              </a:lnSpc>
              <a:spcBef>
                <a:spcPts val="0"/>
              </a:spcBef>
              <a:spcAft>
                <a:spcPts val="0"/>
              </a:spcAft>
              <a:buClr>
                <a:schemeClr val="accent2"/>
              </a:buClr>
              <a:buSzPct val="100000"/>
              <a:buNone/>
              <a:defRPr sz="2400">
                <a:solidFill>
                  <a:schemeClr val="accent2"/>
                </a:solidFill>
              </a:defRPr>
            </a:lvl2pPr>
            <a:lvl3pPr lvl="2">
              <a:lnSpc>
                <a:spcPct val="100000"/>
              </a:lnSpc>
              <a:spcBef>
                <a:spcPts val="0"/>
              </a:spcBef>
              <a:spcAft>
                <a:spcPts val="0"/>
              </a:spcAft>
              <a:buClr>
                <a:schemeClr val="accent2"/>
              </a:buClr>
              <a:buSzPct val="100000"/>
              <a:buNone/>
              <a:defRPr sz="2400">
                <a:solidFill>
                  <a:schemeClr val="accent2"/>
                </a:solidFill>
              </a:defRPr>
            </a:lvl3pPr>
            <a:lvl4pPr lvl="3">
              <a:lnSpc>
                <a:spcPct val="100000"/>
              </a:lnSpc>
              <a:spcBef>
                <a:spcPts val="0"/>
              </a:spcBef>
              <a:spcAft>
                <a:spcPts val="0"/>
              </a:spcAft>
              <a:buClr>
                <a:schemeClr val="accent2"/>
              </a:buClr>
              <a:buSzPct val="100000"/>
              <a:buNone/>
              <a:defRPr sz="2400">
                <a:solidFill>
                  <a:schemeClr val="accent2"/>
                </a:solidFill>
              </a:defRPr>
            </a:lvl4pPr>
            <a:lvl5pPr lvl="4">
              <a:lnSpc>
                <a:spcPct val="100000"/>
              </a:lnSpc>
              <a:spcBef>
                <a:spcPts val="0"/>
              </a:spcBef>
              <a:spcAft>
                <a:spcPts val="0"/>
              </a:spcAft>
              <a:buClr>
                <a:schemeClr val="accent2"/>
              </a:buClr>
              <a:buSzPct val="100000"/>
              <a:buNone/>
              <a:defRPr sz="2400">
                <a:solidFill>
                  <a:schemeClr val="accent2"/>
                </a:solidFill>
              </a:defRPr>
            </a:lvl5pPr>
            <a:lvl6pPr lvl="5">
              <a:lnSpc>
                <a:spcPct val="100000"/>
              </a:lnSpc>
              <a:spcBef>
                <a:spcPts val="0"/>
              </a:spcBef>
              <a:spcAft>
                <a:spcPts val="0"/>
              </a:spcAft>
              <a:buClr>
                <a:schemeClr val="accent2"/>
              </a:buClr>
              <a:buSzPct val="100000"/>
              <a:buNone/>
              <a:defRPr sz="2400">
                <a:solidFill>
                  <a:schemeClr val="accent2"/>
                </a:solidFill>
              </a:defRPr>
            </a:lvl6pPr>
            <a:lvl7pPr lvl="6">
              <a:lnSpc>
                <a:spcPct val="100000"/>
              </a:lnSpc>
              <a:spcBef>
                <a:spcPts val="0"/>
              </a:spcBef>
              <a:spcAft>
                <a:spcPts val="0"/>
              </a:spcAft>
              <a:buClr>
                <a:schemeClr val="accent2"/>
              </a:buClr>
              <a:buSzPct val="100000"/>
              <a:buNone/>
              <a:defRPr sz="2400">
                <a:solidFill>
                  <a:schemeClr val="accent2"/>
                </a:solidFill>
              </a:defRPr>
            </a:lvl7pPr>
            <a:lvl8pPr lvl="7">
              <a:lnSpc>
                <a:spcPct val="100000"/>
              </a:lnSpc>
              <a:spcBef>
                <a:spcPts val="0"/>
              </a:spcBef>
              <a:spcAft>
                <a:spcPts val="0"/>
              </a:spcAft>
              <a:buClr>
                <a:schemeClr val="accent2"/>
              </a:buClr>
              <a:buSzPct val="100000"/>
              <a:buNone/>
              <a:defRPr sz="2400">
                <a:solidFill>
                  <a:schemeClr val="accent2"/>
                </a:solidFill>
              </a:defRPr>
            </a:lvl8pPr>
            <a:lvl9pPr lvl="8">
              <a:lnSpc>
                <a:spcPct val="100000"/>
              </a:lnSpc>
              <a:spcBef>
                <a:spcPts val="0"/>
              </a:spcBef>
              <a:spcAft>
                <a:spcPts val="0"/>
              </a:spcAft>
              <a:buClr>
                <a:schemeClr val="accent2"/>
              </a:buClr>
              <a:buSzPct val="100000"/>
              <a:buNone/>
              <a:defRPr sz="2400">
                <a:solidFill>
                  <a:schemeClr val="accent2"/>
                </a:solidFill>
              </a:defRPr>
            </a:lvl9pPr>
          </a:lstStyle>
          <a:p>
            <a:endParaRPr/>
          </a:p>
        </p:txBody>
      </p:sp>
      <p:sp>
        <p:nvSpPr>
          <p:cNvPr id="14" name="Shape 1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accent1"/>
                </a:solidFill>
              </a:rPr>
              <a:t>‹#›</a:t>
            </a:fld>
            <a:endParaRPr lang="en">
              <a:solidFill>
                <a:schemeClr val="accent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311700" y="1039650"/>
            <a:ext cx="8520600" cy="2106300"/>
          </a:xfrm>
          <a:prstGeom prst="rect">
            <a:avLst/>
          </a:prstGeom>
        </p:spPr>
        <p:txBody>
          <a:bodyPr lIns="91425" tIns="91425" rIns="91425" bIns="91425" anchor="b" anchorCtr="0"/>
          <a:lstStyle>
            <a:lvl1pPr lvl="0" algn="ctr">
              <a:spcBef>
                <a:spcPts val="0"/>
              </a:spcBef>
              <a:buSzPct val="100000"/>
              <a:defRPr sz="14000" b="1"/>
            </a:lvl1pPr>
            <a:lvl2pPr lvl="1" algn="ctr">
              <a:spcBef>
                <a:spcPts val="0"/>
              </a:spcBef>
              <a:buSzPct val="100000"/>
              <a:defRPr sz="14000" b="1"/>
            </a:lvl2pPr>
            <a:lvl3pPr lvl="2" algn="ctr">
              <a:spcBef>
                <a:spcPts val="0"/>
              </a:spcBef>
              <a:buSzPct val="100000"/>
              <a:defRPr sz="14000" b="1"/>
            </a:lvl3pPr>
            <a:lvl4pPr lvl="3" algn="ctr">
              <a:spcBef>
                <a:spcPts val="0"/>
              </a:spcBef>
              <a:buSzPct val="100000"/>
              <a:defRPr sz="14000" b="1"/>
            </a:lvl4pPr>
            <a:lvl5pPr lvl="4" algn="ctr">
              <a:spcBef>
                <a:spcPts val="0"/>
              </a:spcBef>
              <a:buSzPct val="100000"/>
              <a:defRPr sz="14000" b="1"/>
            </a:lvl5pPr>
            <a:lvl6pPr lvl="5" algn="ctr">
              <a:spcBef>
                <a:spcPts val="0"/>
              </a:spcBef>
              <a:buSzPct val="100000"/>
              <a:defRPr sz="14000" b="1"/>
            </a:lvl6pPr>
            <a:lvl7pPr lvl="6" algn="ctr">
              <a:spcBef>
                <a:spcPts val="0"/>
              </a:spcBef>
              <a:buSzPct val="100000"/>
              <a:defRPr sz="14000" b="1"/>
            </a:lvl7pPr>
            <a:lvl8pPr lvl="7" algn="ctr">
              <a:spcBef>
                <a:spcPts val="0"/>
              </a:spcBef>
              <a:buSzPct val="100000"/>
              <a:defRPr sz="14000" b="1"/>
            </a:lvl8pPr>
            <a:lvl9pPr lvl="8" algn="ctr">
              <a:spcBef>
                <a:spcPts val="0"/>
              </a:spcBef>
              <a:buSzPct val="100000"/>
              <a:defRPr sz="14000" b="1"/>
            </a:lvl9pPr>
          </a:lstStyle>
          <a:p>
            <a:endParaRPr/>
          </a:p>
        </p:txBody>
      </p:sp>
      <p:sp>
        <p:nvSpPr>
          <p:cNvPr id="51" name="Shape 51"/>
          <p:cNvSpPr txBox="1">
            <a:spLocks noGrp="1"/>
          </p:cNvSpPr>
          <p:nvPr>
            <p:ph type="body" idx="1"/>
          </p:nvPr>
        </p:nvSpPr>
        <p:spPr>
          <a:xfrm>
            <a:off x="311700" y="32284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2" name="Shape 5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5"/>
        <p:cNvGrpSpPr/>
        <p:nvPr/>
      </p:nvGrpSpPr>
      <p:grpSpPr>
        <a:xfrm>
          <a:off x="0" y="0"/>
          <a:ext cx="0" cy="0"/>
          <a:chOff x="0" y="0"/>
          <a:chExt cx="0" cy="0"/>
        </a:xfrm>
      </p:grpSpPr>
      <p:cxnSp>
        <p:nvCxnSpPr>
          <p:cNvPr id="16" name="Shape 16"/>
          <p:cNvCxnSpPr/>
          <p:nvPr/>
        </p:nvCxnSpPr>
        <p:spPr>
          <a:xfrm>
            <a:off x="641934" y="3597500"/>
            <a:ext cx="390299" cy="0"/>
          </a:xfrm>
          <a:prstGeom prst="straightConnector1">
            <a:avLst/>
          </a:prstGeom>
          <a:noFill/>
          <a:ln w="28575" cap="flat" cmpd="sng">
            <a:solidFill>
              <a:schemeClr val="lt2"/>
            </a:solidFill>
            <a:prstDash val="solid"/>
            <a:round/>
            <a:headEnd type="none" w="med" len="med"/>
            <a:tailEnd type="none" w="med" len="med"/>
          </a:ln>
        </p:spPr>
      </p:cxnSp>
      <p:sp>
        <p:nvSpPr>
          <p:cNvPr id="17" name="Shape 17"/>
          <p:cNvSpPr txBox="1">
            <a:spLocks noGrp="1"/>
          </p:cNvSpPr>
          <p:nvPr>
            <p:ph type="title"/>
          </p:nvPr>
        </p:nvSpPr>
        <p:spPr>
          <a:xfrm>
            <a:off x="512700" y="1893300"/>
            <a:ext cx="8118600" cy="1522800"/>
          </a:xfrm>
          <a:prstGeom prst="rect">
            <a:avLst/>
          </a:prstGeom>
        </p:spPr>
        <p:txBody>
          <a:bodyPr lIns="91425" tIns="91425" rIns="91425" bIns="91425" anchor="b" anchorCtr="0"/>
          <a:lstStyle>
            <a:lvl1pPr lvl="0">
              <a:spcBef>
                <a:spcPts val="0"/>
              </a:spcBef>
              <a:buClr>
                <a:schemeClr val="accent1"/>
              </a:buClr>
              <a:buSzPct val="100000"/>
              <a:defRPr sz="6000">
                <a:solidFill>
                  <a:schemeClr val="accent1"/>
                </a:solidFill>
              </a:defRPr>
            </a:lvl1pPr>
            <a:lvl2pPr lvl="1">
              <a:spcBef>
                <a:spcPts val="0"/>
              </a:spcBef>
              <a:buClr>
                <a:schemeClr val="accent1"/>
              </a:buClr>
              <a:buSzPct val="100000"/>
              <a:defRPr sz="6000">
                <a:solidFill>
                  <a:schemeClr val="accent1"/>
                </a:solidFill>
              </a:defRPr>
            </a:lvl2pPr>
            <a:lvl3pPr lvl="2">
              <a:spcBef>
                <a:spcPts val="0"/>
              </a:spcBef>
              <a:buClr>
                <a:schemeClr val="accent1"/>
              </a:buClr>
              <a:buSzPct val="100000"/>
              <a:defRPr sz="6000">
                <a:solidFill>
                  <a:schemeClr val="accent1"/>
                </a:solidFill>
              </a:defRPr>
            </a:lvl3pPr>
            <a:lvl4pPr lvl="3">
              <a:spcBef>
                <a:spcPts val="0"/>
              </a:spcBef>
              <a:buClr>
                <a:schemeClr val="accent1"/>
              </a:buClr>
              <a:buSzPct val="100000"/>
              <a:defRPr sz="6000">
                <a:solidFill>
                  <a:schemeClr val="accent1"/>
                </a:solidFill>
              </a:defRPr>
            </a:lvl4pPr>
            <a:lvl5pPr lvl="4">
              <a:spcBef>
                <a:spcPts val="0"/>
              </a:spcBef>
              <a:buClr>
                <a:schemeClr val="accent1"/>
              </a:buClr>
              <a:buSzPct val="100000"/>
              <a:defRPr sz="6000">
                <a:solidFill>
                  <a:schemeClr val="accent1"/>
                </a:solidFill>
              </a:defRPr>
            </a:lvl5pPr>
            <a:lvl6pPr lvl="5">
              <a:spcBef>
                <a:spcPts val="0"/>
              </a:spcBef>
              <a:buClr>
                <a:schemeClr val="accent1"/>
              </a:buClr>
              <a:buSzPct val="100000"/>
              <a:defRPr sz="6000">
                <a:solidFill>
                  <a:schemeClr val="accent1"/>
                </a:solidFill>
              </a:defRPr>
            </a:lvl6pPr>
            <a:lvl7pPr lvl="6">
              <a:spcBef>
                <a:spcPts val="0"/>
              </a:spcBef>
              <a:buClr>
                <a:schemeClr val="accent1"/>
              </a:buClr>
              <a:buSzPct val="100000"/>
              <a:defRPr sz="6000">
                <a:solidFill>
                  <a:schemeClr val="accent1"/>
                </a:solidFill>
              </a:defRPr>
            </a:lvl7pPr>
            <a:lvl8pPr lvl="7">
              <a:spcBef>
                <a:spcPts val="0"/>
              </a:spcBef>
              <a:buClr>
                <a:schemeClr val="accent1"/>
              </a:buClr>
              <a:buSzPct val="100000"/>
              <a:defRPr sz="6000">
                <a:solidFill>
                  <a:schemeClr val="accent1"/>
                </a:solidFill>
              </a:defRPr>
            </a:lvl8pPr>
            <a:lvl9pPr lvl="8">
              <a:spcBef>
                <a:spcPts val="0"/>
              </a:spcBef>
              <a:buClr>
                <a:schemeClr val="accent1"/>
              </a:buClr>
              <a:buSzPct val="100000"/>
              <a:defRPr sz="6000">
                <a:solidFill>
                  <a:schemeClr val="accent1"/>
                </a:solidFill>
              </a:defRPr>
            </a:lvl9pPr>
          </a:lstStyle>
          <a:p>
            <a:endParaRPr/>
          </a:p>
        </p:txBody>
      </p:sp>
      <p:sp>
        <p:nvSpPr>
          <p:cNvPr id="18" name="Shape 1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accent1"/>
                </a:solidFill>
              </a:rPr>
              <a:t>‹#›</a:t>
            </a:fld>
            <a:endParaRPr lang="en">
              <a:solidFill>
                <a:schemeClr val="accen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9"/>
        <p:cNvGrpSpPr/>
        <p:nvPr/>
      </p:nvGrpSpPr>
      <p:grpSpPr>
        <a:xfrm>
          <a:off x="0" y="0"/>
          <a:ext cx="0" cy="0"/>
          <a:chOff x="0" y="0"/>
          <a:chExt cx="0" cy="0"/>
        </a:xfrm>
      </p:grpSpPr>
      <p:sp>
        <p:nvSpPr>
          <p:cNvPr id="20" name="Shape 20"/>
          <p:cNvSpPr/>
          <p:nvPr/>
        </p:nvSpPr>
        <p:spPr>
          <a:xfrm>
            <a:off x="0"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21" name="Shape 21"/>
          <p:cNvSpPr txBox="1">
            <a:spLocks noGrp="1"/>
          </p:cNvSpPr>
          <p:nvPr>
            <p:ph type="title"/>
          </p:nvPr>
        </p:nvSpPr>
        <p:spPr>
          <a:xfrm>
            <a:off x="311700" y="445025"/>
            <a:ext cx="8520600" cy="613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71600"/>
            <a:ext cx="8520600" cy="3397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311700" y="445025"/>
            <a:ext cx="8520600" cy="613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6" name="Shape 26"/>
          <p:cNvSpPr txBox="1">
            <a:spLocks noGrp="1"/>
          </p:cNvSpPr>
          <p:nvPr>
            <p:ph type="body" idx="1"/>
          </p:nvPr>
        </p:nvSpPr>
        <p:spPr>
          <a:xfrm>
            <a:off x="311700" y="1171675"/>
            <a:ext cx="3999900" cy="33972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7" name="Shape 27"/>
          <p:cNvSpPr txBox="1">
            <a:spLocks noGrp="1"/>
          </p:cNvSpPr>
          <p:nvPr>
            <p:ph type="body" idx="2"/>
          </p:nvPr>
        </p:nvSpPr>
        <p:spPr>
          <a:xfrm>
            <a:off x="4832400" y="1171675"/>
            <a:ext cx="3999900" cy="33972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8" name="Shape 2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445025"/>
            <a:ext cx="8520600" cy="613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4" name="Shape 34"/>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5" name="Shape 3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lt2"/>
        </a:solidFill>
        <a:effectLst/>
      </p:bgPr>
    </p:bg>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90250" y="526350"/>
            <a:ext cx="5604000" cy="4090800"/>
          </a:xfrm>
          <a:prstGeom prst="rect">
            <a:avLst/>
          </a:prstGeom>
        </p:spPr>
        <p:txBody>
          <a:bodyPr lIns="91425" tIns="91425" rIns="91425" bIns="91425" anchor="ctr" anchorCtr="0"/>
          <a:lstStyle>
            <a:lvl1pPr lvl="0">
              <a:spcBef>
                <a:spcPts val="0"/>
              </a:spcBef>
              <a:buClr>
                <a:schemeClr val="accent1"/>
              </a:buClr>
              <a:buSzPct val="100000"/>
              <a:defRPr sz="5400">
                <a:solidFill>
                  <a:schemeClr val="accent1"/>
                </a:solidFill>
              </a:defRPr>
            </a:lvl1pPr>
            <a:lvl2pPr lvl="1">
              <a:spcBef>
                <a:spcPts val="0"/>
              </a:spcBef>
              <a:buClr>
                <a:schemeClr val="accent1"/>
              </a:buClr>
              <a:buSzPct val="100000"/>
              <a:defRPr sz="5400">
                <a:solidFill>
                  <a:schemeClr val="accent1"/>
                </a:solidFill>
              </a:defRPr>
            </a:lvl2pPr>
            <a:lvl3pPr lvl="2">
              <a:spcBef>
                <a:spcPts val="0"/>
              </a:spcBef>
              <a:buClr>
                <a:schemeClr val="accent1"/>
              </a:buClr>
              <a:buSzPct val="100000"/>
              <a:defRPr sz="5400">
                <a:solidFill>
                  <a:schemeClr val="accent1"/>
                </a:solidFill>
              </a:defRPr>
            </a:lvl3pPr>
            <a:lvl4pPr lvl="3">
              <a:spcBef>
                <a:spcPts val="0"/>
              </a:spcBef>
              <a:buClr>
                <a:schemeClr val="accent1"/>
              </a:buClr>
              <a:buSzPct val="100000"/>
              <a:defRPr sz="5400">
                <a:solidFill>
                  <a:schemeClr val="accent1"/>
                </a:solidFill>
              </a:defRPr>
            </a:lvl4pPr>
            <a:lvl5pPr lvl="4">
              <a:spcBef>
                <a:spcPts val="0"/>
              </a:spcBef>
              <a:buClr>
                <a:schemeClr val="accent1"/>
              </a:buClr>
              <a:buSzPct val="100000"/>
              <a:defRPr sz="5400">
                <a:solidFill>
                  <a:schemeClr val="accent1"/>
                </a:solidFill>
              </a:defRPr>
            </a:lvl5pPr>
            <a:lvl6pPr lvl="5">
              <a:spcBef>
                <a:spcPts val="0"/>
              </a:spcBef>
              <a:buClr>
                <a:schemeClr val="accent1"/>
              </a:buClr>
              <a:buSzPct val="100000"/>
              <a:defRPr sz="5400">
                <a:solidFill>
                  <a:schemeClr val="accent1"/>
                </a:solidFill>
              </a:defRPr>
            </a:lvl6pPr>
            <a:lvl7pPr lvl="6">
              <a:spcBef>
                <a:spcPts val="0"/>
              </a:spcBef>
              <a:buClr>
                <a:schemeClr val="accent1"/>
              </a:buClr>
              <a:buSzPct val="100000"/>
              <a:defRPr sz="5400">
                <a:solidFill>
                  <a:schemeClr val="accent1"/>
                </a:solidFill>
              </a:defRPr>
            </a:lvl7pPr>
            <a:lvl8pPr lvl="7">
              <a:spcBef>
                <a:spcPts val="0"/>
              </a:spcBef>
              <a:buClr>
                <a:schemeClr val="accent1"/>
              </a:buClr>
              <a:buSzPct val="100000"/>
              <a:defRPr sz="5400">
                <a:solidFill>
                  <a:schemeClr val="accent1"/>
                </a:solidFill>
              </a:defRPr>
            </a:lvl8pPr>
            <a:lvl9pPr lvl="8">
              <a:spcBef>
                <a:spcPts val="0"/>
              </a:spcBef>
              <a:buClr>
                <a:schemeClr val="accent1"/>
              </a:buClr>
              <a:buSzPct val="100000"/>
              <a:defRPr sz="5400">
                <a:solidFill>
                  <a:schemeClr val="accent1"/>
                </a:solidFill>
              </a:defRPr>
            </a:lvl9pPr>
          </a:lstStyle>
          <a:p>
            <a:endParaRPr/>
          </a:p>
        </p:txBody>
      </p:sp>
      <p:sp>
        <p:nvSpPr>
          <p:cNvPr id="38" name="Shape 3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accent1"/>
                </a:solidFill>
              </a:rPr>
              <a:t>‹#›</a:t>
            </a:fld>
            <a:endParaRPr lang="en">
              <a:solidFill>
                <a:schemeClr val="accen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9"/>
        <p:cNvGrpSpPr/>
        <p:nvPr/>
      </p:nvGrpSpPr>
      <p:grpSpPr>
        <a:xfrm>
          <a:off x="0" y="0"/>
          <a:ext cx="0" cy="0"/>
          <a:chOff x="0" y="0"/>
          <a:chExt cx="0" cy="0"/>
        </a:xfrm>
      </p:grpSpPr>
      <p:sp>
        <p:nvSpPr>
          <p:cNvPr id="40" name="Shape 40"/>
          <p:cNvSpPr/>
          <p:nvPr/>
        </p:nvSpPr>
        <p:spPr>
          <a:xfrm>
            <a:off x="4572000" y="-25"/>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41" name="Shape 41"/>
          <p:cNvCxnSpPr/>
          <p:nvPr/>
        </p:nvCxnSpPr>
        <p:spPr>
          <a:xfrm>
            <a:off x="5029675" y="4495500"/>
            <a:ext cx="686400" cy="0"/>
          </a:xfrm>
          <a:prstGeom prst="straightConnector1">
            <a:avLst/>
          </a:prstGeom>
          <a:noFill/>
          <a:ln w="19050" cap="flat" cmpd="sng">
            <a:solidFill>
              <a:schemeClr val="lt2"/>
            </a:solidFill>
            <a:prstDash val="solid"/>
            <a:round/>
            <a:headEnd type="none" w="med" len="med"/>
            <a:tailEnd type="none" w="med" len="med"/>
          </a:ln>
        </p:spPr>
      </p:cxnSp>
      <p:sp>
        <p:nvSpPr>
          <p:cNvPr id="42" name="Shape 42"/>
          <p:cNvSpPr txBox="1">
            <a:spLocks noGrp="1"/>
          </p:cNvSpPr>
          <p:nvPr>
            <p:ph type="title"/>
          </p:nvPr>
        </p:nvSpPr>
        <p:spPr>
          <a:xfrm>
            <a:off x="265500" y="1382350"/>
            <a:ext cx="4045200" cy="1333200"/>
          </a:xfrm>
          <a:prstGeom prst="rect">
            <a:avLst/>
          </a:prstGeom>
        </p:spPr>
        <p:txBody>
          <a:bodyPr lIns="91425" tIns="91425" rIns="91425" bIns="91425" anchor="b" anchorCtr="0"/>
          <a:lstStyle>
            <a:lvl1pPr lvl="0" algn="ctr">
              <a:spcBef>
                <a:spcPts val="0"/>
              </a:spcBef>
              <a:buClr>
                <a:schemeClr val="lt2"/>
              </a:buClr>
              <a:buSzPct val="100000"/>
              <a:defRPr sz="4200">
                <a:solidFill>
                  <a:schemeClr val="lt2"/>
                </a:solidFill>
              </a:defRPr>
            </a:lvl1pPr>
            <a:lvl2pPr lvl="1" algn="ctr">
              <a:spcBef>
                <a:spcPts val="0"/>
              </a:spcBef>
              <a:buClr>
                <a:schemeClr val="lt2"/>
              </a:buClr>
              <a:buSzPct val="100000"/>
              <a:defRPr sz="4200">
                <a:solidFill>
                  <a:schemeClr val="lt2"/>
                </a:solidFill>
              </a:defRPr>
            </a:lvl2pPr>
            <a:lvl3pPr lvl="2" algn="ctr">
              <a:spcBef>
                <a:spcPts val="0"/>
              </a:spcBef>
              <a:buClr>
                <a:schemeClr val="lt2"/>
              </a:buClr>
              <a:buSzPct val="100000"/>
              <a:defRPr sz="4200">
                <a:solidFill>
                  <a:schemeClr val="lt2"/>
                </a:solidFill>
              </a:defRPr>
            </a:lvl3pPr>
            <a:lvl4pPr lvl="3" algn="ctr">
              <a:spcBef>
                <a:spcPts val="0"/>
              </a:spcBef>
              <a:buClr>
                <a:schemeClr val="lt2"/>
              </a:buClr>
              <a:buSzPct val="100000"/>
              <a:defRPr sz="4200">
                <a:solidFill>
                  <a:schemeClr val="lt2"/>
                </a:solidFill>
              </a:defRPr>
            </a:lvl4pPr>
            <a:lvl5pPr lvl="4" algn="ctr">
              <a:spcBef>
                <a:spcPts val="0"/>
              </a:spcBef>
              <a:buClr>
                <a:schemeClr val="lt2"/>
              </a:buClr>
              <a:buSzPct val="100000"/>
              <a:defRPr sz="4200">
                <a:solidFill>
                  <a:schemeClr val="lt2"/>
                </a:solidFill>
              </a:defRPr>
            </a:lvl5pPr>
            <a:lvl6pPr lvl="5" algn="ctr">
              <a:spcBef>
                <a:spcPts val="0"/>
              </a:spcBef>
              <a:buClr>
                <a:schemeClr val="lt2"/>
              </a:buClr>
              <a:buSzPct val="100000"/>
              <a:defRPr sz="4200">
                <a:solidFill>
                  <a:schemeClr val="lt2"/>
                </a:solidFill>
              </a:defRPr>
            </a:lvl6pPr>
            <a:lvl7pPr lvl="6" algn="ctr">
              <a:spcBef>
                <a:spcPts val="0"/>
              </a:spcBef>
              <a:buClr>
                <a:schemeClr val="lt2"/>
              </a:buClr>
              <a:buSzPct val="100000"/>
              <a:defRPr sz="4200">
                <a:solidFill>
                  <a:schemeClr val="lt2"/>
                </a:solidFill>
              </a:defRPr>
            </a:lvl7pPr>
            <a:lvl8pPr lvl="7" algn="ctr">
              <a:spcBef>
                <a:spcPts val="0"/>
              </a:spcBef>
              <a:buClr>
                <a:schemeClr val="lt2"/>
              </a:buClr>
              <a:buSzPct val="100000"/>
              <a:defRPr sz="4200">
                <a:solidFill>
                  <a:schemeClr val="lt2"/>
                </a:solidFill>
              </a:defRPr>
            </a:lvl8pPr>
            <a:lvl9pPr lvl="8" algn="ctr">
              <a:spcBef>
                <a:spcPts val="0"/>
              </a:spcBef>
              <a:buClr>
                <a:schemeClr val="lt2"/>
              </a:buClr>
              <a:buSzPct val="100000"/>
              <a:defRPr sz="4200">
                <a:solidFill>
                  <a:schemeClr val="lt2"/>
                </a:solidFill>
              </a:defRPr>
            </a:lvl9pPr>
          </a:lstStyle>
          <a:p>
            <a:endParaRPr/>
          </a:p>
        </p:txBody>
      </p:sp>
      <p:sp>
        <p:nvSpPr>
          <p:cNvPr id="43" name="Shape 43"/>
          <p:cNvSpPr txBox="1">
            <a:spLocks noGrp="1"/>
          </p:cNvSpPr>
          <p:nvPr>
            <p:ph type="subTitle" idx="1"/>
          </p:nvPr>
        </p:nvSpPr>
        <p:spPr>
          <a:xfrm>
            <a:off x="265500" y="2769000"/>
            <a:ext cx="4045200" cy="13455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44" name="Shape 44"/>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accent1"/>
              </a:buClr>
              <a:defRPr>
                <a:solidFill>
                  <a:schemeClr val="accent1"/>
                </a:solidFill>
              </a:defRPr>
            </a:lvl1pPr>
            <a:lvl2pPr lvl="1">
              <a:spcBef>
                <a:spcPts val="0"/>
              </a:spcBef>
              <a:buClr>
                <a:schemeClr val="accent1"/>
              </a:buClr>
              <a:defRPr>
                <a:solidFill>
                  <a:schemeClr val="accent1"/>
                </a:solidFill>
              </a:defRPr>
            </a:lvl2pPr>
            <a:lvl3pPr lvl="2">
              <a:spcBef>
                <a:spcPts val="0"/>
              </a:spcBef>
              <a:buClr>
                <a:schemeClr val="accent1"/>
              </a:buClr>
              <a:defRPr>
                <a:solidFill>
                  <a:schemeClr val="accent1"/>
                </a:solidFill>
              </a:defRPr>
            </a:lvl3pPr>
            <a:lvl4pPr lvl="3">
              <a:spcBef>
                <a:spcPts val="0"/>
              </a:spcBef>
              <a:buClr>
                <a:schemeClr val="accent1"/>
              </a:buClr>
              <a:defRPr>
                <a:solidFill>
                  <a:schemeClr val="accent1"/>
                </a:solidFill>
              </a:defRPr>
            </a:lvl4pPr>
            <a:lvl5pPr lvl="4">
              <a:spcBef>
                <a:spcPts val="0"/>
              </a:spcBef>
              <a:buClr>
                <a:schemeClr val="accent1"/>
              </a:buClr>
              <a:defRPr>
                <a:solidFill>
                  <a:schemeClr val="accent1"/>
                </a:solidFill>
              </a:defRPr>
            </a:lvl5pPr>
            <a:lvl6pPr lvl="5">
              <a:spcBef>
                <a:spcPts val="0"/>
              </a:spcBef>
              <a:buClr>
                <a:schemeClr val="accent1"/>
              </a:buClr>
              <a:defRPr>
                <a:solidFill>
                  <a:schemeClr val="accent1"/>
                </a:solidFill>
              </a:defRPr>
            </a:lvl6pPr>
            <a:lvl7pPr lvl="6">
              <a:spcBef>
                <a:spcPts val="0"/>
              </a:spcBef>
              <a:buClr>
                <a:schemeClr val="accent1"/>
              </a:buClr>
              <a:defRPr>
                <a:solidFill>
                  <a:schemeClr val="accent1"/>
                </a:solidFill>
              </a:defRPr>
            </a:lvl7pPr>
            <a:lvl8pPr lvl="7">
              <a:spcBef>
                <a:spcPts val="0"/>
              </a:spcBef>
              <a:buClr>
                <a:schemeClr val="accent1"/>
              </a:buClr>
              <a:defRPr>
                <a:solidFill>
                  <a:schemeClr val="accent1"/>
                </a:solidFill>
              </a:defRPr>
            </a:lvl8pPr>
            <a:lvl9pPr lvl="8">
              <a:spcBef>
                <a:spcPts val="0"/>
              </a:spcBef>
              <a:buClr>
                <a:schemeClr val="accent1"/>
              </a:buClr>
              <a:defRPr>
                <a:solidFill>
                  <a:schemeClr val="accent1"/>
                </a:solidFill>
              </a:defRPr>
            </a:lvl9pPr>
          </a:lstStyle>
          <a:p>
            <a:endParaRPr/>
          </a:p>
        </p:txBody>
      </p:sp>
      <p:sp>
        <p:nvSpPr>
          <p:cNvPr id="45" name="Shape 4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accent1"/>
                </a:solidFill>
              </a:rPr>
              <a:t>‹#›</a:t>
            </a:fld>
            <a:endParaRPr lang="en">
              <a:solidFill>
                <a:schemeClr val="accen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8" name="Shape 4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613200"/>
          </a:xfrm>
          <a:prstGeom prst="rect">
            <a:avLst/>
          </a:prstGeom>
          <a:noFill/>
          <a:ln>
            <a:noFill/>
          </a:ln>
        </p:spPr>
        <p:txBody>
          <a:bodyPr lIns="91425" tIns="91425" rIns="91425" bIns="91425" anchor="t" anchorCtr="0"/>
          <a:lstStyle>
            <a:lvl1pPr lvl="0">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1pPr>
            <a:lvl2pPr lvl="1">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2pPr>
            <a:lvl3pPr lvl="2">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3pPr>
            <a:lvl4pPr lvl="3">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4pPr>
            <a:lvl5pPr lvl="4">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5pPr>
            <a:lvl6pPr lvl="5">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6pPr>
            <a:lvl7pPr lvl="6">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7pPr>
            <a:lvl8pPr lvl="7">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8pPr>
            <a:lvl9pPr lvl="8">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Shape 7"/>
          <p:cNvSpPr txBox="1">
            <a:spLocks noGrp="1"/>
          </p:cNvSpPr>
          <p:nvPr>
            <p:ph type="body" idx="1"/>
          </p:nvPr>
        </p:nvSpPr>
        <p:spPr>
          <a:xfrm>
            <a:off x="311700" y="1171600"/>
            <a:ext cx="8520600" cy="33972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1"/>
              </a:buClr>
              <a:buSzPct val="100000"/>
              <a:buFont typeface="Old Standard TT"/>
              <a:defRPr sz="1800">
                <a:solidFill>
                  <a:schemeClr val="dk1"/>
                </a:solidFill>
                <a:latin typeface="Old Standard TT"/>
                <a:ea typeface="Old Standard TT"/>
                <a:cs typeface="Old Standard TT"/>
                <a:sym typeface="Old Standard TT"/>
              </a:defRPr>
            </a:lvl1pPr>
            <a:lvl2pPr lvl="1">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2pPr>
            <a:lvl3pPr lvl="2">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3pPr>
            <a:lvl4pPr lvl="3">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4pPr>
            <a:lvl5pPr lvl="4">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5pPr>
            <a:lvl6pPr lvl="5">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6pPr>
            <a:lvl7pPr lvl="6">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7pPr>
            <a:lvl8pPr lvl="7">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8pPr>
            <a:lvl9pPr lvl="8">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1"/>
                </a:solidFill>
                <a:latin typeface="Old Standard TT"/>
                <a:ea typeface="Old Standard TT"/>
                <a:cs typeface="Old Standard TT"/>
                <a:sym typeface="Old Standard TT"/>
              </a:rPr>
              <a:t>‹#›</a:t>
            </a:fld>
            <a:endParaRPr lang="en" sz="1000">
              <a:solidFill>
                <a:schemeClr val="dk1"/>
              </a:solidFill>
              <a:latin typeface="Old Standard TT"/>
              <a:ea typeface="Old Standard TT"/>
              <a:cs typeface="Old Standard TT"/>
              <a:sym typeface="Old Standard TT"/>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youtube.com/v/xnDmrKkmQOk"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hyperlink" Target="http://youtube.com/v/dNA-SPSc-NE"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5.jp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youtube.com/v/cpdU9zkmQTQ"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7.jp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youtube.com/v/NwEfBcouCCI"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9.jp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may1639-2.ece.iastate.edu/q2a/api.php/questions" TargetMode="External"/><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may1639-2.ece.iastate.edu/q2a/api.php/questions?conditions=question_id:%3e2" TargetMode="External"/><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may1639-2.ece.iastate.edu/q2a/api.php/questions?conditions=Widget+question_id:%3e2"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hyperlink" Target="http://may1639.github.io/documents.html" TargetMode="External"/><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667775" y="1904150"/>
            <a:ext cx="8118600" cy="1522800"/>
          </a:xfrm>
          <a:prstGeom prst="rect">
            <a:avLst/>
          </a:prstGeom>
        </p:spPr>
        <p:txBody>
          <a:bodyPr lIns="91425" tIns="91425" rIns="91425" bIns="91425" anchor="b" anchorCtr="0">
            <a:noAutofit/>
          </a:bodyPr>
          <a:lstStyle/>
          <a:p>
            <a:pPr lvl="0">
              <a:spcBef>
                <a:spcPts val="0"/>
              </a:spcBef>
              <a:buNone/>
            </a:pPr>
            <a:r>
              <a:rPr lang="en" sz="6000"/>
              <a:t>JavaSpecs</a:t>
            </a:r>
          </a:p>
          <a:p>
            <a:pPr lvl="0">
              <a:spcBef>
                <a:spcPts val="0"/>
              </a:spcBef>
              <a:buNone/>
            </a:pPr>
            <a:r>
              <a:rPr lang="en" sz="2500"/>
              <a:t>A Web-Based Platform for Java Specifications</a:t>
            </a:r>
          </a:p>
        </p:txBody>
      </p:sp>
      <p:sp>
        <p:nvSpPr>
          <p:cNvPr id="60" name="Shape 60"/>
          <p:cNvSpPr txBox="1">
            <a:spLocks noGrp="1"/>
          </p:cNvSpPr>
          <p:nvPr>
            <p:ph type="subTitle" idx="1"/>
          </p:nvPr>
        </p:nvSpPr>
        <p:spPr>
          <a:xfrm>
            <a:off x="667775" y="3878650"/>
            <a:ext cx="5783400" cy="900900"/>
          </a:xfrm>
          <a:prstGeom prst="rect">
            <a:avLst/>
          </a:prstGeom>
        </p:spPr>
        <p:txBody>
          <a:bodyPr lIns="91425" tIns="91425" rIns="91425" bIns="91425" anchor="t" anchorCtr="0">
            <a:noAutofit/>
          </a:bodyPr>
          <a:lstStyle/>
          <a:p>
            <a:pPr lvl="0" rtl="0">
              <a:spcBef>
                <a:spcPts val="0"/>
              </a:spcBef>
              <a:buNone/>
            </a:pPr>
            <a:r>
              <a:rPr lang="en"/>
              <a:t>Team May1639</a:t>
            </a:r>
          </a:p>
          <a:p>
            <a:pPr lvl="0" rtl="0">
              <a:spcBef>
                <a:spcPts val="0"/>
              </a:spcBef>
              <a:buNone/>
            </a:pPr>
            <a:r>
              <a:rPr lang="en"/>
              <a:t>Arik Coats | Evan Dye | Robert Kloster</a:t>
            </a: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311700" y="445025"/>
            <a:ext cx="8520600" cy="613200"/>
          </a:xfrm>
          <a:prstGeom prst="rect">
            <a:avLst/>
          </a:prstGeom>
        </p:spPr>
        <p:txBody>
          <a:bodyPr lIns="91425" tIns="91425" rIns="91425" bIns="91425" anchor="t" anchorCtr="0">
            <a:noAutofit/>
          </a:bodyPr>
          <a:lstStyle/>
          <a:p>
            <a:pPr lvl="0">
              <a:spcBef>
                <a:spcPts val="0"/>
              </a:spcBef>
              <a:buNone/>
            </a:pPr>
            <a:r>
              <a:rPr lang="en"/>
              <a:t>Navigation</a:t>
            </a:r>
          </a:p>
        </p:txBody>
      </p:sp>
      <p:sp>
        <p:nvSpPr>
          <p:cNvPr id="115" name="Shape 115"/>
          <p:cNvSpPr txBox="1">
            <a:spLocks noGrp="1"/>
          </p:cNvSpPr>
          <p:nvPr>
            <p:ph type="body" idx="1"/>
          </p:nvPr>
        </p:nvSpPr>
        <p:spPr>
          <a:xfrm>
            <a:off x="311700" y="1171600"/>
            <a:ext cx="3948600" cy="3397200"/>
          </a:xfrm>
          <a:prstGeom prst="rect">
            <a:avLst/>
          </a:prstGeom>
        </p:spPr>
        <p:txBody>
          <a:bodyPr lIns="91425" tIns="91425" rIns="91425" bIns="91425" anchor="t" anchorCtr="0">
            <a:noAutofit/>
          </a:bodyPr>
          <a:lstStyle/>
          <a:p>
            <a:pPr marL="514350" lvl="0" indent="-285750" rtl="0">
              <a:spcBef>
                <a:spcPts val="0"/>
              </a:spcBef>
              <a:buFont typeface="Arial" panose="020B0604020202020204" pitchFamily="34" charset="0"/>
              <a:buChar char="•"/>
            </a:pPr>
            <a:r>
              <a:rPr lang="en" dirty="0"/>
              <a:t>Navigate library structure for supported libraries</a:t>
            </a:r>
          </a:p>
          <a:p>
            <a:pPr marL="514350" lvl="0" indent="-285750" rtl="0">
              <a:spcBef>
                <a:spcPts val="0"/>
              </a:spcBef>
              <a:buFont typeface="Arial" panose="020B0604020202020204" pitchFamily="34" charset="0"/>
              <a:buChar char="•"/>
            </a:pPr>
            <a:r>
              <a:rPr lang="en" dirty="0"/>
              <a:t>View source code</a:t>
            </a:r>
          </a:p>
          <a:p>
            <a:pPr marL="514350" lvl="0" indent="-285750" rtl="0">
              <a:spcBef>
                <a:spcPts val="0"/>
              </a:spcBef>
              <a:buFont typeface="Arial" panose="020B0604020202020204" pitchFamily="34" charset="0"/>
              <a:buChar char="•"/>
            </a:pPr>
            <a:r>
              <a:rPr lang="en" dirty="0"/>
              <a:t>Navigation bar maintains a path with clickable links similar to how a file explorer maintains a path to the current directory</a:t>
            </a:r>
            <a:r>
              <a:rPr lang="en" dirty="0" smtClean="0"/>
              <a:t>.</a:t>
            </a:r>
            <a:endParaRPr lang="en" dirty="0"/>
          </a:p>
        </p:txBody>
      </p:sp>
      <p:pic>
        <p:nvPicPr>
          <p:cNvPr id="116" name="Shape 116"/>
          <p:cNvPicPr preferRelativeResize="0"/>
          <p:nvPr/>
        </p:nvPicPr>
        <p:blipFill>
          <a:blip r:embed="rId3">
            <a:alphaModFix/>
          </a:blip>
          <a:stretch>
            <a:fillRect/>
          </a:stretch>
        </p:blipFill>
        <p:spPr>
          <a:xfrm>
            <a:off x="4447325" y="1058225"/>
            <a:ext cx="4572000" cy="2276475"/>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311700" y="445025"/>
            <a:ext cx="8520600" cy="613200"/>
          </a:xfrm>
          <a:prstGeom prst="rect">
            <a:avLst/>
          </a:prstGeom>
        </p:spPr>
        <p:txBody>
          <a:bodyPr lIns="91425" tIns="91425" rIns="91425" bIns="91425" anchor="t" anchorCtr="0">
            <a:noAutofit/>
          </a:bodyPr>
          <a:lstStyle/>
          <a:p>
            <a:pPr lvl="0">
              <a:spcBef>
                <a:spcPts val="0"/>
              </a:spcBef>
              <a:buNone/>
            </a:pPr>
            <a:r>
              <a:rPr lang="en"/>
              <a:t>Navigation</a:t>
            </a:r>
          </a:p>
        </p:txBody>
      </p:sp>
      <p:sp>
        <p:nvSpPr>
          <p:cNvPr id="122" name="Shape 122"/>
          <p:cNvSpPr txBox="1">
            <a:spLocks noGrp="1"/>
          </p:cNvSpPr>
          <p:nvPr>
            <p:ph type="body" idx="1"/>
          </p:nvPr>
        </p:nvSpPr>
        <p:spPr>
          <a:xfrm>
            <a:off x="311700" y="1171600"/>
            <a:ext cx="8520600" cy="3397200"/>
          </a:xfrm>
          <a:prstGeom prst="rect">
            <a:avLst/>
          </a:prstGeom>
        </p:spPr>
        <p:txBody>
          <a:bodyPr lIns="91425" tIns="91425" rIns="91425" bIns="91425" anchor="t" anchorCtr="0">
            <a:noAutofit/>
          </a:bodyPr>
          <a:lstStyle/>
          <a:p>
            <a:pPr marL="228600" lvl="0" rtl="0">
              <a:spcBef>
                <a:spcPts val="0"/>
              </a:spcBef>
              <a:spcAft>
                <a:spcPts val="0"/>
              </a:spcAft>
            </a:pPr>
            <a:r>
              <a:rPr lang="en" sz="2000" dirty="0" smtClean="0"/>
              <a:t>Challenge: MyBB</a:t>
            </a:r>
            <a:endParaRPr lang="en" sz="2000" dirty="0"/>
          </a:p>
          <a:p>
            <a:pPr marL="514350" lvl="0" indent="-285750" rtl="0">
              <a:spcBef>
                <a:spcPts val="0"/>
              </a:spcBef>
              <a:spcAft>
                <a:spcPts val="0"/>
              </a:spcAft>
              <a:buFont typeface="Arial" panose="020B0604020202020204" pitchFamily="34" charset="0"/>
              <a:buChar char="•"/>
            </a:pPr>
            <a:r>
              <a:rPr lang="en" dirty="0" smtClean="0"/>
              <a:t>No </a:t>
            </a:r>
            <a:r>
              <a:rPr lang="en" dirty="0"/>
              <a:t>feasible way to implement navigation on </a:t>
            </a:r>
            <a:r>
              <a:rPr lang="en" dirty="0" smtClean="0"/>
              <a:t>MyBB</a:t>
            </a:r>
          </a:p>
          <a:p>
            <a:pPr marL="514350" lvl="0" indent="-285750" rtl="0">
              <a:spcBef>
                <a:spcPts val="0"/>
              </a:spcBef>
              <a:spcAft>
                <a:spcPts val="0"/>
              </a:spcAft>
              <a:buFont typeface="Arial" panose="020B0604020202020204" pitchFamily="34" charset="0"/>
              <a:buChar char="•"/>
            </a:pPr>
            <a:r>
              <a:rPr lang="en" dirty="0" smtClean="0"/>
              <a:t>Attempted </a:t>
            </a:r>
            <a:r>
              <a:rPr lang="en" dirty="0"/>
              <a:t>directly inserting forums into database, nearly broke website</a:t>
            </a:r>
            <a:r>
              <a:rPr lang="en" dirty="0" smtClean="0"/>
              <a:t>.</a:t>
            </a:r>
          </a:p>
          <a:p>
            <a:pPr marL="228600" lvl="0" rtl="0">
              <a:spcBef>
                <a:spcPts val="0"/>
              </a:spcBef>
              <a:spcAft>
                <a:spcPts val="0"/>
              </a:spcAft>
            </a:pPr>
            <a:endParaRPr lang="en" dirty="0"/>
          </a:p>
          <a:p>
            <a:pPr marL="228600" lvl="0" rtl="0">
              <a:spcBef>
                <a:spcPts val="0"/>
              </a:spcBef>
              <a:spcAft>
                <a:spcPts val="0"/>
              </a:spcAft>
            </a:pPr>
            <a:r>
              <a:rPr lang="en" sz="2000" dirty="0" smtClean="0"/>
              <a:t>Solution: Question2Answer </a:t>
            </a:r>
            <a:r>
              <a:rPr lang="en" sz="2000" dirty="0"/>
              <a:t>(</a:t>
            </a:r>
            <a:r>
              <a:rPr lang="en" sz="2000" dirty="0" smtClean="0"/>
              <a:t>Q2A)</a:t>
            </a:r>
          </a:p>
          <a:p>
            <a:pPr marL="514350" lvl="0" indent="-285750" rtl="0">
              <a:spcBef>
                <a:spcPts val="0"/>
              </a:spcBef>
              <a:spcAft>
                <a:spcPts val="0"/>
              </a:spcAft>
              <a:buFont typeface="Arial" panose="020B0604020202020204" pitchFamily="34" charset="0"/>
              <a:buChar char="•"/>
            </a:pPr>
            <a:r>
              <a:rPr lang="en" dirty="0" smtClean="0"/>
              <a:t>Lightweight</a:t>
            </a:r>
            <a:r>
              <a:rPr lang="en" dirty="0"/>
              <a:t>, non restrictive platform similar to </a:t>
            </a:r>
            <a:r>
              <a:rPr lang="en" dirty="0" smtClean="0"/>
              <a:t>StackExchange</a:t>
            </a:r>
          </a:p>
          <a:p>
            <a:pPr marL="514350" lvl="0" indent="-285750" rtl="0">
              <a:spcBef>
                <a:spcPts val="0"/>
              </a:spcBef>
              <a:spcAft>
                <a:spcPts val="0"/>
              </a:spcAft>
              <a:buFont typeface="Arial" panose="020B0604020202020204" pitchFamily="34" charset="0"/>
              <a:buChar char="•"/>
            </a:pPr>
            <a:r>
              <a:rPr lang="en" dirty="0" smtClean="0"/>
              <a:t>Given </a:t>
            </a:r>
            <a:r>
              <a:rPr lang="en" dirty="0"/>
              <a:t>a week to transition website to Q2A and prove that it is </a:t>
            </a:r>
            <a:r>
              <a:rPr lang="en" dirty="0" smtClean="0"/>
              <a:t>feasible.</a:t>
            </a:r>
          </a:p>
          <a:p>
            <a:pPr marL="514350" lvl="0" indent="-285750" rtl="0">
              <a:spcBef>
                <a:spcPts val="0"/>
              </a:spcBef>
              <a:spcAft>
                <a:spcPts val="0"/>
              </a:spcAft>
              <a:buFont typeface="Arial" panose="020B0604020202020204" pitchFamily="34" charset="0"/>
              <a:buChar char="•"/>
            </a:pPr>
            <a:r>
              <a:rPr lang="en" dirty="0" smtClean="0"/>
              <a:t>Set </a:t>
            </a:r>
            <a:r>
              <a:rPr lang="en" dirty="0"/>
              <a:t>up Q2A and developed navigation system using AJAX and PHP.</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0" y="0"/>
            <a:ext cx="8520600" cy="457800"/>
          </a:xfrm>
          <a:prstGeom prst="rect">
            <a:avLst/>
          </a:prstGeom>
        </p:spPr>
        <p:txBody>
          <a:bodyPr lIns="91425" tIns="91425" rIns="91425" bIns="91425" anchor="t" anchorCtr="0">
            <a:noAutofit/>
          </a:bodyPr>
          <a:lstStyle/>
          <a:p>
            <a:pPr lvl="0">
              <a:spcBef>
                <a:spcPts val="0"/>
              </a:spcBef>
              <a:buNone/>
            </a:pPr>
            <a:r>
              <a:rPr lang="en" sz="2600"/>
              <a:t>Navigation Demo</a:t>
            </a:r>
          </a:p>
        </p:txBody>
      </p:sp>
      <p:sp>
        <p:nvSpPr>
          <p:cNvPr id="128" name="Shape 128">
            <a:hlinkClick r:id="rId3"/>
          </p:cNvPr>
          <p:cNvSpPr/>
          <p:nvPr/>
        </p:nvSpPr>
        <p:spPr>
          <a:xfrm>
            <a:off x="1753425" y="457825"/>
            <a:ext cx="5637133" cy="4227849"/>
          </a:xfrm>
          <a:prstGeom prst="rect">
            <a:avLst/>
          </a:prstGeom>
          <a:blipFill>
            <a:blip r:embed="rId4">
              <a:alphaModFix/>
            </a:blip>
            <a:stretch>
              <a:fillRect/>
            </a:stretch>
          </a:blipFill>
          <a:ln>
            <a:noFill/>
          </a:ln>
        </p:spPr>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311700" y="445025"/>
            <a:ext cx="8520600" cy="613200"/>
          </a:xfrm>
          <a:prstGeom prst="rect">
            <a:avLst/>
          </a:prstGeom>
        </p:spPr>
        <p:txBody>
          <a:bodyPr lIns="91425" tIns="91425" rIns="91425" bIns="91425" anchor="t" anchorCtr="0">
            <a:noAutofit/>
          </a:bodyPr>
          <a:lstStyle/>
          <a:p>
            <a:pPr lvl="0">
              <a:spcBef>
                <a:spcPts val="0"/>
              </a:spcBef>
              <a:buNone/>
            </a:pPr>
            <a:r>
              <a:rPr lang="en"/>
              <a:t>Search</a:t>
            </a:r>
          </a:p>
        </p:txBody>
      </p:sp>
      <p:sp>
        <p:nvSpPr>
          <p:cNvPr id="134" name="Shape 134"/>
          <p:cNvSpPr txBox="1">
            <a:spLocks noGrp="1"/>
          </p:cNvSpPr>
          <p:nvPr>
            <p:ph type="body" idx="1"/>
          </p:nvPr>
        </p:nvSpPr>
        <p:spPr>
          <a:xfrm>
            <a:off x="311700" y="1171600"/>
            <a:ext cx="4945800" cy="3397200"/>
          </a:xfrm>
          <a:prstGeom prst="rect">
            <a:avLst/>
          </a:prstGeom>
        </p:spPr>
        <p:txBody>
          <a:bodyPr lIns="91425" tIns="91425" rIns="91425" bIns="91425" anchor="t" anchorCtr="0">
            <a:noAutofit/>
          </a:bodyPr>
          <a:lstStyle/>
          <a:p>
            <a:pPr marL="514350" lvl="0" indent="-285750" rtl="0">
              <a:spcBef>
                <a:spcPts val="0"/>
              </a:spcBef>
              <a:buFont typeface="Arial" panose="020B0604020202020204" pitchFamily="34" charset="0"/>
              <a:buChar char="•"/>
            </a:pPr>
            <a:r>
              <a:rPr lang="en" dirty="0"/>
              <a:t>Search for name of library, package, class or method to quickly find the information you want.</a:t>
            </a:r>
          </a:p>
          <a:p>
            <a:pPr marL="514350" lvl="0" indent="-285750" rtl="0">
              <a:spcBef>
                <a:spcPts val="0"/>
              </a:spcBef>
              <a:buFont typeface="Arial" panose="020B0604020202020204" pitchFamily="34" charset="0"/>
              <a:buChar char="•"/>
            </a:pPr>
            <a:r>
              <a:rPr lang="en" dirty="0"/>
              <a:t>Returns list of paths to matches with working links for each item.</a:t>
            </a:r>
          </a:p>
          <a:p>
            <a:pPr marL="514350" lvl="0" indent="-285750">
              <a:spcBef>
                <a:spcPts val="0"/>
              </a:spcBef>
              <a:buFont typeface="Arial" panose="020B0604020202020204" pitchFamily="34" charset="0"/>
              <a:buChar char="•"/>
            </a:pPr>
            <a:r>
              <a:rPr lang="en" dirty="0"/>
              <a:t>On selection, navigates to location and updates main navigation bar</a:t>
            </a:r>
          </a:p>
        </p:txBody>
      </p:sp>
      <p:pic>
        <p:nvPicPr>
          <p:cNvPr id="135" name="Shape 135"/>
          <p:cNvPicPr preferRelativeResize="0"/>
          <p:nvPr/>
        </p:nvPicPr>
        <p:blipFill>
          <a:blip r:embed="rId3">
            <a:alphaModFix/>
          </a:blip>
          <a:stretch>
            <a:fillRect/>
          </a:stretch>
        </p:blipFill>
        <p:spPr>
          <a:xfrm>
            <a:off x="5257487" y="1171600"/>
            <a:ext cx="3895725" cy="876300"/>
          </a:xfrm>
          <a:prstGeom prst="rect">
            <a:avLst/>
          </a:prstGeom>
          <a:noFill/>
          <a:ln>
            <a:noFill/>
          </a:ln>
        </p:spPr>
      </p:pic>
      <p:pic>
        <p:nvPicPr>
          <p:cNvPr id="136" name="Shape 136"/>
          <p:cNvPicPr preferRelativeResize="0"/>
          <p:nvPr/>
        </p:nvPicPr>
        <p:blipFill>
          <a:blip r:embed="rId4">
            <a:alphaModFix/>
          </a:blip>
          <a:stretch>
            <a:fillRect/>
          </a:stretch>
        </p:blipFill>
        <p:spPr>
          <a:xfrm>
            <a:off x="5352737" y="2543762"/>
            <a:ext cx="3800475" cy="809625"/>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0" y="0"/>
            <a:ext cx="8520600" cy="518100"/>
          </a:xfrm>
          <a:prstGeom prst="rect">
            <a:avLst/>
          </a:prstGeom>
        </p:spPr>
        <p:txBody>
          <a:bodyPr lIns="91425" tIns="91425" rIns="91425" bIns="91425" anchor="t" anchorCtr="0">
            <a:noAutofit/>
          </a:bodyPr>
          <a:lstStyle/>
          <a:p>
            <a:pPr lvl="0">
              <a:spcBef>
                <a:spcPts val="0"/>
              </a:spcBef>
              <a:buNone/>
            </a:pPr>
            <a:r>
              <a:rPr lang="en"/>
              <a:t>Search Demo</a:t>
            </a:r>
          </a:p>
        </p:txBody>
      </p:sp>
      <p:sp>
        <p:nvSpPr>
          <p:cNvPr id="142" name="Shape 142">
            <a:hlinkClick r:id="rId3"/>
          </p:cNvPr>
          <p:cNvSpPr/>
          <p:nvPr/>
        </p:nvSpPr>
        <p:spPr>
          <a:xfrm>
            <a:off x="1475575" y="483212"/>
            <a:ext cx="5569449" cy="4177074"/>
          </a:xfrm>
          <a:prstGeom prst="rect">
            <a:avLst/>
          </a:prstGeom>
          <a:blipFill>
            <a:blip r:embed="rId4">
              <a:alphaModFix/>
            </a:blip>
            <a:stretch>
              <a:fillRect/>
            </a:stretch>
          </a:blipFill>
          <a:ln>
            <a:noFill/>
          </a:ln>
        </p:spPr>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311700" y="445025"/>
            <a:ext cx="8520600" cy="613200"/>
          </a:xfrm>
          <a:prstGeom prst="rect">
            <a:avLst/>
          </a:prstGeom>
        </p:spPr>
        <p:txBody>
          <a:bodyPr lIns="91425" tIns="91425" rIns="91425" bIns="91425" anchor="t" anchorCtr="0">
            <a:noAutofit/>
          </a:bodyPr>
          <a:lstStyle/>
          <a:p>
            <a:pPr lvl="0">
              <a:spcBef>
                <a:spcPts val="0"/>
              </a:spcBef>
              <a:buNone/>
            </a:pPr>
            <a:r>
              <a:rPr lang="en"/>
              <a:t>Upload</a:t>
            </a:r>
          </a:p>
        </p:txBody>
      </p:sp>
      <p:sp>
        <p:nvSpPr>
          <p:cNvPr id="148" name="Shape 148"/>
          <p:cNvSpPr txBox="1">
            <a:spLocks noGrp="1"/>
          </p:cNvSpPr>
          <p:nvPr>
            <p:ph type="body" idx="1"/>
          </p:nvPr>
        </p:nvSpPr>
        <p:spPr>
          <a:xfrm>
            <a:off x="311700" y="1171600"/>
            <a:ext cx="4567200" cy="3397200"/>
          </a:xfrm>
          <a:prstGeom prst="rect">
            <a:avLst/>
          </a:prstGeom>
        </p:spPr>
        <p:txBody>
          <a:bodyPr lIns="91425" tIns="91425" rIns="91425" bIns="91425" anchor="t" anchorCtr="0">
            <a:noAutofit/>
          </a:bodyPr>
          <a:lstStyle/>
          <a:p>
            <a:pPr lvl="0" indent="-342900" rtl="0">
              <a:lnSpc>
                <a:spcPct val="100000"/>
              </a:lnSpc>
              <a:spcBef>
                <a:spcPts val="0"/>
              </a:spcBef>
              <a:spcAft>
                <a:spcPts val="0"/>
              </a:spcAft>
              <a:buFont typeface="+mj-lt"/>
              <a:buAutoNum type="arabicPeriod"/>
            </a:pPr>
            <a:r>
              <a:rPr lang="en" dirty="0"/>
              <a:t>Allow admins to upload new libraries </a:t>
            </a:r>
            <a:r>
              <a:rPr lang="en" dirty="0" smtClean="0"/>
              <a:t>from:</a:t>
            </a:r>
          </a:p>
          <a:p>
            <a:pPr marL="228600" lvl="0" rtl="0">
              <a:lnSpc>
                <a:spcPct val="100000"/>
              </a:lnSpc>
              <a:spcBef>
                <a:spcPts val="0"/>
              </a:spcBef>
              <a:spcAft>
                <a:spcPts val="0"/>
              </a:spcAft>
            </a:pPr>
            <a:endParaRPr lang="en" sz="1400" dirty="0" smtClean="0"/>
          </a:p>
          <a:p>
            <a:pPr marL="914400" lvl="0" indent="-285750" rtl="0">
              <a:lnSpc>
                <a:spcPct val="100000"/>
              </a:lnSpc>
              <a:spcBef>
                <a:spcPts val="0"/>
              </a:spcBef>
              <a:spcAft>
                <a:spcPts val="0"/>
              </a:spcAft>
              <a:buFont typeface="Arial" panose="020B0604020202020204" pitchFamily="34" charset="0"/>
              <a:buChar char="•"/>
            </a:pPr>
            <a:r>
              <a:rPr lang="en" sz="1400" dirty="0" smtClean="0"/>
              <a:t>A </a:t>
            </a:r>
            <a:r>
              <a:rPr lang="en" sz="1400" dirty="0"/>
              <a:t>file on the user’s </a:t>
            </a:r>
            <a:r>
              <a:rPr lang="en" sz="1400" dirty="0" smtClean="0"/>
              <a:t>machine</a:t>
            </a:r>
          </a:p>
          <a:p>
            <a:pPr marL="914400" lvl="0" indent="-285750" rtl="0">
              <a:lnSpc>
                <a:spcPct val="100000"/>
              </a:lnSpc>
              <a:spcBef>
                <a:spcPts val="0"/>
              </a:spcBef>
              <a:spcAft>
                <a:spcPts val="0"/>
              </a:spcAft>
              <a:buFont typeface="Arial" panose="020B0604020202020204" pitchFamily="34" charset="0"/>
              <a:buChar char="•"/>
            </a:pPr>
            <a:r>
              <a:rPr lang="en" sz="1400" dirty="0" smtClean="0"/>
              <a:t>A </a:t>
            </a:r>
            <a:r>
              <a:rPr lang="en" sz="1400" dirty="0"/>
              <a:t>url to a downloadable </a:t>
            </a:r>
            <a:r>
              <a:rPr lang="en" sz="1400" dirty="0" smtClean="0"/>
              <a:t>archive</a:t>
            </a:r>
            <a:endParaRPr lang="en" sz="1400" dirty="0"/>
          </a:p>
          <a:p>
            <a:pPr marL="571500" lvl="0" indent="-342900" rtl="0">
              <a:lnSpc>
                <a:spcPct val="100000"/>
              </a:lnSpc>
              <a:spcBef>
                <a:spcPts val="0"/>
              </a:spcBef>
              <a:spcAft>
                <a:spcPts val="0"/>
              </a:spcAft>
              <a:buFont typeface="+mj-lt"/>
              <a:buAutoNum type="arabicPeriod" startAt="2"/>
            </a:pPr>
            <a:endParaRPr lang="en" sz="1400" dirty="0" smtClean="0"/>
          </a:p>
          <a:p>
            <a:pPr lvl="0" indent="-342900" rtl="0">
              <a:lnSpc>
                <a:spcPct val="100000"/>
              </a:lnSpc>
              <a:spcBef>
                <a:spcPts val="0"/>
              </a:spcBef>
              <a:spcAft>
                <a:spcPts val="0"/>
              </a:spcAft>
              <a:buFont typeface="+mj-lt"/>
              <a:buAutoNum type="arabicPeriod" startAt="2"/>
            </a:pPr>
            <a:r>
              <a:rPr lang="en" dirty="0" smtClean="0"/>
              <a:t>Display </a:t>
            </a:r>
            <a:r>
              <a:rPr lang="en" dirty="0"/>
              <a:t>all uploaded files and provide buttons </a:t>
            </a:r>
            <a:r>
              <a:rPr lang="en" dirty="0" smtClean="0"/>
              <a:t>to:</a:t>
            </a:r>
          </a:p>
          <a:p>
            <a:pPr marL="228600" lvl="0" rtl="0">
              <a:lnSpc>
                <a:spcPct val="100000"/>
              </a:lnSpc>
              <a:spcBef>
                <a:spcPts val="0"/>
              </a:spcBef>
              <a:spcAft>
                <a:spcPts val="0"/>
              </a:spcAft>
            </a:pPr>
            <a:endParaRPr lang="en" sz="1400" dirty="0" smtClean="0"/>
          </a:p>
          <a:p>
            <a:pPr marL="914400" lvl="0" indent="-285750" rtl="0">
              <a:lnSpc>
                <a:spcPct val="100000"/>
              </a:lnSpc>
              <a:spcBef>
                <a:spcPts val="0"/>
              </a:spcBef>
              <a:spcAft>
                <a:spcPts val="0"/>
              </a:spcAft>
              <a:buFont typeface="Arial" panose="020B0604020202020204" pitchFamily="34" charset="0"/>
              <a:buChar char="•"/>
            </a:pPr>
            <a:r>
              <a:rPr lang="en" sz="1400" dirty="0" smtClean="0"/>
              <a:t>Download </a:t>
            </a:r>
            <a:r>
              <a:rPr lang="en" sz="1400" dirty="0"/>
              <a:t>the </a:t>
            </a:r>
            <a:r>
              <a:rPr lang="en" sz="1400" dirty="0" smtClean="0"/>
              <a:t>file</a:t>
            </a:r>
          </a:p>
          <a:p>
            <a:pPr marL="914400" lvl="0" indent="-285750" rtl="0">
              <a:lnSpc>
                <a:spcPct val="100000"/>
              </a:lnSpc>
              <a:spcBef>
                <a:spcPts val="0"/>
              </a:spcBef>
              <a:spcAft>
                <a:spcPts val="0"/>
              </a:spcAft>
              <a:buFont typeface="Arial" panose="020B0604020202020204" pitchFamily="34" charset="0"/>
              <a:buChar char="•"/>
            </a:pPr>
            <a:r>
              <a:rPr lang="en" sz="1400" dirty="0" smtClean="0"/>
              <a:t>Extract </a:t>
            </a:r>
            <a:r>
              <a:rPr lang="en" sz="1400" dirty="0"/>
              <a:t>and parse source code into </a:t>
            </a:r>
            <a:r>
              <a:rPr lang="en" sz="1400" dirty="0" smtClean="0"/>
              <a:t>database</a:t>
            </a:r>
          </a:p>
          <a:p>
            <a:pPr marL="914400" lvl="0" indent="-285750" rtl="0">
              <a:lnSpc>
                <a:spcPct val="100000"/>
              </a:lnSpc>
              <a:spcBef>
                <a:spcPts val="0"/>
              </a:spcBef>
              <a:spcAft>
                <a:spcPts val="0"/>
              </a:spcAft>
              <a:buFont typeface="Arial" panose="020B0604020202020204" pitchFamily="34" charset="0"/>
              <a:buChar char="•"/>
            </a:pPr>
            <a:r>
              <a:rPr lang="en" sz="1400" dirty="0" smtClean="0"/>
              <a:t>Remove </a:t>
            </a:r>
            <a:r>
              <a:rPr lang="en" sz="1400" dirty="0"/>
              <a:t>library from </a:t>
            </a:r>
            <a:r>
              <a:rPr lang="en" sz="1400" dirty="0" smtClean="0"/>
              <a:t>database</a:t>
            </a:r>
          </a:p>
          <a:p>
            <a:pPr marL="914400" lvl="0" indent="-285750" rtl="0">
              <a:lnSpc>
                <a:spcPct val="100000"/>
              </a:lnSpc>
              <a:spcBef>
                <a:spcPts val="0"/>
              </a:spcBef>
              <a:spcAft>
                <a:spcPts val="0"/>
              </a:spcAft>
              <a:buFont typeface="Arial" panose="020B0604020202020204" pitchFamily="34" charset="0"/>
              <a:buChar char="•"/>
            </a:pPr>
            <a:r>
              <a:rPr lang="en" sz="1400" dirty="0" smtClean="0"/>
              <a:t>Delete file</a:t>
            </a:r>
            <a:endParaRPr lang="en" sz="1400" dirty="0"/>
          </a:p>
        </p:txBody>
      </p:sp>
      <p:pic>
        <p:nvPicPr>
          <p:cNvPr id="149" name="Shape 149"/>
          <p:cNvPicPr preferRelativeResize="0"/>
          <p:nvPr/>
        </p:nvPicPr>
        <p:blipFill>
          <a:blip r:embed="rId3">
            <a:alphaModFix/>
          </a:blip>
          <a:stretch>
            <a:fillRect/>
          </a:stretch>
        </p:blipFill>
        <p:spPr>
          <a:xfrm>
            <a:off x="4780650" y="740099"/>
            <a:ext cx="4363350" cy="3663300"/>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311700" y="445025"/>
            <a:ext cx="8520600" cy="613200"/>
          </a:xfrm>
          <a:prstGeom prst="rect">
            <a:avLst/>
          </a:prstGeom>
        </p:spPr>
        <p:txBody>
          <a:bodyPr lIns="91425" tIns="91425" rIns="91425" bIns="91425" anchor="t" anchorCtr="0">
            <a:noAutofit/>
          </a:bodyPr>
          <a:lstStyle/>
          <a:p>
            <a:pPr lvl="0">
              <a:spcBef>
                <a:spcPts val="0"/>
              </a:spcBef>
              <a:buNone/>
            </a:pPr>
            <a:r>
              <a:rPr lang="en"/>
              <a:t>Upload</a:t>
            </a:r>
          </a:p>
        </p:txBody>
      </p:sp>
      <p:sp>
        <p:nvSpPr>
          <p:cNvPr id="155" name="Shape 155"/>
          <p:cNvSpPr txBox="1">
            <a:spLocks noGrp="1"/>
          </p:cNvSpPr>
          <p:nvPr>
            <p:ph type="body" idx="1"/>
          </p:nvPr>
        </p:nvSpPr>
        <p:spPr>
          <a:xfrm>
            <a:off x="311700" y="1171600"/>
            <a:ext cx="8520600" cy="3397200"/>
          </a:xfrm>
          <a:prstGeom prst="rect">
            <a:avLst/>
          </a:prstGeom>
        </p:spPr>
        <p:txBody>
          <a:bodyPr lIns="91425" tIns="91425" rIns="91425" bIns="91425" anchor="t" anchorCtr="0">
            <a:noAutofit/>
          </a:bodyPr>
          <a:lstStyle/>
          <a:p>
            <a:pPr lvl="0" indent="-228600" rtl="0">
              <a:lnSpc>
                <a:spcPct val="100000"/>
              </a:lnSpc>
              <a:spcBef>
                <a:spcPts val="0"/>
              </a:spcBef>
              <a:spcAft>
                <a:spcPts val="0"/>
              </a:spcAft>
            </a:pPr>
            <a:r>
              <a:rPr lang="en" sz="2000" dirty="0" smtClean="0"/>
              <a:t>Challenges</a:t>
            </a:r>
            <a:r>
              <a:rPr lang="en" sz="2000" dirty="0" smtClean="0"/>
              <a:t>: </a:t>
            </a:r>
            <a:r>
              <a:rPr lang="en" sz="2000" dirty="0" smtClean="0"/>
              <a:t>Project </a:t>
            </a:r>
            <a:r>
              <a:rPr lang="en" sz="2000" dirty="0"/>
              <a:t>File </a:t>
            </a:r>
            <a:r>
              <a:rPr lang="en" sz="2000" dirty="0" smtClean="0"/>
              <a:t>Space</a:t>
            </a:r>
          </a:p>
          <a:p>
            <a:pPr marL="457200" lvl="0" indent="-228600" rtl="0">
              <a:lnSpc>
                <a:spcPct val="100000"/>
              </a:lnSpc>
              <a:spcBef>
                <a:spcPts val="0"/>
              </a:spcBef>
              <a:spcAft>
                <a:spcPts val="0"/>
              </a:spcAft>
            </a:pPr>
            <a:endParaRPr lang="en" dirty="0" smtClean="0"/>
          </a:p>
          <a:p>
            <a:pPr marL="514350" lvl="0" indent="-285750" rtl="0">
              <a:lnSpc>
                <a:spcPct val="100000"/>
              </a:lnSpc>
              <a:spcBef>
                <a:spcPts val="0"/>
              </a:spcBef>
              <a:spcAft>
                <a:spcPts val="0"/>
              </a:spcAft>
              <a:buFont typeface="Arial" panose="020B0604020202020204" pitchFamily="34" charset="0"/>
              <a:buChar char="•"/>
            </a:pPr>
            <a:r>
              <a:rPr lang="en" dirty="0" smtClean="0"/>
              <a:t>No </a:t>
            </a:r>
            <a:r>
              <a:rPr lang="en" dirty="0"/>
              <a:t>Command line </a:t>
            </a:r>
            <a:r>
              <a:rPr lang="en" dirty="0" smtClean="0"/>
              <a:t>access: Java</a:t>
            </a:r>
            <a:endParaRPr lang="en" dirty="0" smtClean="0"/>
          </a:p>
          <a:p>
            <a:pPr marL="514350" lvl="0" indent="-285750" rtl="0">
              <a:lnSpc>
                <a:spcPct val="100000"/>
              </a:lnSpc>
              <a:spcBef>
                <a:spcPts val="0"/>
              </a:spcBef>
              <a:spcAft>
                <a:spcPts val="0"/>
              </a:spcAft>
              <a:buFont typeface="Arial" panose="020B0604020202020204" pitchFamily="34" charset="0"/>
              <a:buChar char="•"/>
            </a:pPr>
            <a:endParaRPr lang="en" dirty="0" smtClean="0"/>
          </a:p>
          <a:p>
            <a:pPr marL="514350" lvl="0" indent="-285750" rtl="0">
              <a:lnSpc>
                <a:spcPct val="100000"/>
              </a:lnSpc>
              <a:spcBef>
                <a:spcPts val="0"/>
              </a:spcBef>
              <a:spcAft>
                <a:spcPts val="0"/>
              </a:spcAft>
              <a:buFont typeface="Arial" panose="020B0604020202020204" pitchFamily="34" charset="0"/>
              <a:buChar char="•"/>
            </a:pPr>
            <a:r>
              <a:rPr lang="en" dirty="0" smtClean="0"/>
              <a:t>PHP </a:t>
            </a:r>
            <a:r>
              <a:rPr lang="en" dirty="0"/>
              <a:t>file upload restrictions</a:t>
            </a:r>
          </a:p>
          <a:p>
            <a:pPr marL="457200" lvl="0" indent="-228600" rtl="0">
              <a:lnSpc>
                <a:spcPct val="100000"/>
              </a:lnSpc>
              <a:spcBef>
                <a:spcPts val="0"/>
              </a:spcBef>
              <a:spcAft>
                <a:spcPts val="0"/>
              </a:spcAft>
            </a:pPr>
            <a:endParaRPr lang="en" dirty="0" smtClean="0"/>
          </a:p>
          <a:p>
            <a:pPr lvl="0" indent="-228600" rtl="0">
              <a:lnSpc>
                <a:spcPct val="100000"/>
              </a:lnSpc>
              <a:spcBef>
                <a:spcPts val="0"/>
              </a:spcBef>
              <a:spcAft>
                <a:spcPts val="0"/>
              </a:spcAft>
            </a:pPr>
            <a:r>
              <a:rPr lang="en" sz="2000" dirty="0" smtClean="0"/>
              <a:t>Solutions</a:t>
            </a:r>
          </a:p>
          <a:p>
            <a:pPr marL="514350" lvl="0" indent="-285750" rtl="0">
              <a:lnSpc>
                <a:spcPct val="100000"/>
              </a:lnSpc>
              <a:spcBef>
                <a:spcPts val="0"/>
              </a:spcBef>
              <a:spcAft>
                <a:spcPts val="0"/>
              </a:spcAft>
              <a:buFont typeface="Arial" panose="020B0604020202020204" pitchFamily="34" charset="0"/>
              <a:buChar char="•"/>
            </a:pPr>
            <a:endParaRPr lang="en" dirty="0" smtClean="0"/>
          </a:p>
          <a:p>
            <a:pPr marL="514350" lvl="0" indent="-285750" rtl="0">
              <a:lnSpc>
                <a:spcPct val="100000"/>
              </a:lnSpc>
              <a:spcBef>
                <a:spcPts val="0"/>
              </a:spcBef>
              <a:spcAft>
                <a:spcPts val="0"/>
              </a:spcAft>
              <a:buFont typeface="Arial" panose="020B0604020202020204" pitchFamily="34" charset="0"/>
              <a:buChar char="•"/>
            </a:pPr>
            <a:r>
              <a:rPr lang="en" dirty="0" smtClean="0"/>
              <a:t>XAMPP: Developed </a:t>
            </a:r>
            <a:r>
              <a:rPr lang="en" dirty="0"/>
              <a:t>upload system </a:t>
            </a:r>
            <a:r>
              <a:rPr lang="en" dirty="0" smtClean="0"/>
              <a:t>locally</a:t>
            </a:r>
          </a:p>
          <a:p>
            <a:pPr marL="514350" lvl="0" indent="-285750" rtl="0">
              <a:lnSpc>
                <a:spcPct val="100000"/>
              </a:lnSpc>
              <a:spcBef>
                <a:spcPts val="0"/>
              </a:spcBef>
              <a:spcAft>
                <a:spcPts val="0"/>
              </a:spcAft>
              <a:buFont typeface="Arial" panose="020B0604020202020204" pitchFamily="34" charset="0"/>
              <a:buChar char="•"/>
            </a:pPr>
            <a:endParaRPr lang="en" dirty="0" smtClean="0"/>
          </a:p>
          <a:p>
            <a:pPr marL="514350" lvl="0" indent="-285750" rtl="0">
              <a:lnSpc>
                <a:spcPct val="100000"/>
              </a:lnSpc>
              <a:spcBef>
                <a:spcPts val="0"/>
              </a:spcBef>
              <a:spcAft>
                <a:spcPts val="0"/>
              </a:spcAft>
              <a:buFont typeface="Arial" panose="020B0604020202020204" pitchFamily="34" charset="0"/>
              <a:buChar char="•"/>
            </a:pPr>
            <a:r>
              <a:rPr lang="en" dirty="0" smtClean="0"/>
              <a:t>Web Server: Integrated </a:t>
            </a:r>
            <a:r>
              <a:rPr lang="en" dirty="0"/>
              <a:t>upload system into website on our new project web server</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0" y="0"/>
            <a:ext cx="8520600" cy="613200"/>
          </a:xfrm>
          <a:prstGeom prst="rect">
            <a:avLst/>
          </a:prstGeom>
        </p:spPr>
        <p:txBody>
          <a:bodyPr lIns="91425" tIns="91425" rIns="91425" bIns="91425" anchor="t" anchorCtr="0">
            <a:noAutofit/>
          </a:bodyPr>
          <a:lstStyle/>
          <a:p>
            <a:pPr lvl="0">
              <a:spcBef>
                <a:spcPts val="0"/>
              </a:spcBef>
              <a:buNone/>
            </a:pPr>
            <a:r>
              <a:rPr lang="en"/>
              <a:t>Upload Demo</a:t>
            </a:r>
          </a:p>
        </p:txBody>
      </p:sp>
      <p:sp>
        <p:nvSpPr>
          <p:cNvPr id="161" name="Shape 161">
            <a:hlinkClick r:id="rId3"/>
          </p:cNvPr>
          <p:cNvSpPr/>
          <p:nvPr/>
        </p:nvSpPr>
        <p:spPr>
          <a:xfrm>
            <a:off x="1768337" y="613200"/>
            <a:ext cx="5607325" cy="4205500"/>
          </a:xfrm>
          <a:prstGeom prst="rect">
            <a:avLst/>
          </a:prstGeom>
          <a:blipFill>
            <a:blip r:embed="rId4">
              <a:alphaModFix/>
            </a:blip>
            <a:stretch>
              <a:fillRect/>
            </a:stretch>
          </a:blipFill>
          <a:ln>
            <a:noFill/>
          </a:ln>
        </p:spPr>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311700" y="445025"/>
            <a:ext cx="8520600" cy="613200"/>
          </a:xfrm>
          <a:prstGeom prst="rect">
            <a:avLst/>
          </a:prstGeom>
        </p:spPr>
        <p:txBody>
          <a:bodyPr lIns="91425" tIns="91425" rIns="91425" bIns="91425" anchor="t" anchorCtr="0">
            <a:noAutofit/>
          </a:bodyPr>
          <a:lstStyle/>
          <a:p>
            <a:pPr lvl="0">
              <a:spcBef>
                <a:spcPts val="0"/>
              </a:spcBef>
              <a:buNone/>
            </a:pPr>
            <a:r>
              <a:rPr lang="en"/>
              <a:t>Related Posts: Goal</a:t>
            </a:r>
          </a:p>
        </p:txBody>
      </p:sp>
      <p:sp>
        <p:nvSpPr>
          <p:cNvPr id="167" name="Shape 167"/>
          <p:cNvSpPr txBox="1">
            <a:spLocks noGrp="1"/>
          </p:cNvSpPr>
          <p:nvPr>
            <p:ph type="body" idx="1"/>
          </p:nvPr>
        </p:nvSpPr>
        <p:spPr>
          <a:xfrm>
            <a:off x="141550" y="1073925"/>
            <a:ext cx="2408400" cy="3397200"/>
          </a:xfrm>
          <a:prstGeom prst="rect">
            <a:avLst/>
          </a:prstGeom>
        </p:spPr>
        <p:txBody>
          <a:bodyPr lIns="91425" tIns="91425" rIns="91425" bIns="91425" anchor="t" anchorCtr="0">
            <a:noAutofit/>
          </a:bodyPr>
          <a:lstStyle/>
          <a:p>
            <a:pPr lvl="0" rtl="0">
              <a:spcBef>
                <a:spcPts val="0"/>
              </a:spcBef>
              <a:spcAft>
                <a:spcPts val="0"/>
              </a:spcAft>
              <a:buNone/>
            </a:pPr>
            <a:r>
              <a:rPr lang="en" dirty="0">
                <a:solidFill>
                  <a:srgbClr val="000000"/>
                </a:solidFill>
              </a:rPr>
              <a:t>For each class/method:</a:t>
            </a:r>
          </a:p>
          <a:p>
            <a:pPr marL="457200" lvl="0" indent="-311150" rtl="0">
              <a:spcBef>
                <a:spcPts val="0"/>
              </a:spcBef>
              <a:spcAft>
                <a:spcPts val="0"/>
              </a:spcAft>
              <a:buClr>
                <a:srgbClr val="000000"/>
              </a:buClr>
              <a:buSzPct val="100000"/>
              <a:buFont typeface="Arial" panose="020B0604020202020204" pitchFamily="34" charset="0"/>
              <a:buChar char="•"/>
            </a:pPr>
            <a:r>
              <a:rPr lang="en" sz="1400" dirty="0">
                <a:solidFill>
                  <a:srgbClr val="000000"/>
                </a:solidFill>
              </a:rPr>
              <a:t>Generate a list of links to related Stack Overflow posts.</a:t>
            </a:r>
          </a:p>
          <a:p>
            <a:pPr lvl="0" rtl="0">
              <a:spcBef>
                <a:spcPts val="0"/>
              </a:spcBef>
              <a:spcAft>
                <a:spcPts val="0"/>
              </a:spcAft>
              <a:buNone/>
            </a:pPr>
            <a:endParaRPr sz="1300" dirty="0">
              <a:solidFill>
                <a:srgbClr val="000000"/>
              </a:solidFill>
            </a:endParaRPr>
          </a:p>
          <a:p>
            <a:pPr lvl="0" rtl="0">
              <a:spcBef>
                <a:spcPts val="0"/>
              </a:spcBef>
              <a:spcAft>
                <a:spcPts val="0"/>
              </a:spcAft>
              <a:buNone/>
            </a:pPr>
            <a:r>
              <a:rPr lang="en" dirty="0">
                <a:solidFill>
                  <a:srgbClr val="000000"/>
                </a:solidFill>
              </a:rPr>
              <a:t>Purpose:</a:t>
            </a:r>
          </a:p>
          <a:p>
            <a:pPr marL="457200" lvl="0" indent="-311150" rtl="0">
              <a:spcBef>
                <a:spcPts val="0"/>
              </a:spcBef>
              <a:spcAft>
                <a:spcPts val="0"/>
              </a:spcAft>
              <a:buClr>
                <a:srgbClr val="000000"/>
              </a:buClr>
              <a:buSzPct val="100000"/>
              <a:buFont typeface="Arial" panose="020B0604020202020204" pitchFamily="34" charset="0"/>
              <a:buChar char="•"/>
            </a:pPr>
            <a:r>
              <a:rPr lang="en" sz="1400" dirty="0">
                <a:solidFill>
                  <a:srgbClr val="000000"/>
                </a:solidFill>
              </a:rPr>
              <a:t>Provide resources to research the class/method under discussion.</a:t>
            </a:r>
          </a:p>
          <a:p>
            <a:pPr lvl="0" rtl="0">
              <a:spcBef>
                <a:spcPts val="0"/>
              </a:spcBef>
              <a:buNone/>
            </a:pPr>
            <a:endParaRPr dirty="0">
              <a:solidFill>
                <a:srgbClr val="000000"/>
              </a:solidFill>
            </a:endParaRPr>
          </a:p>
          <a:p>
            <a:pPr lvl="0">
              <a:spcBef>
                <a:spcPts val="0"/>
              </a:spcBef>
              <a:buNone/>
            </a:pPr>
            <a:endParaRPr dirty="0"/>
          </a:p>
        </p:txBody>
      </p:sp>
      <p:pic>
        <p:nvPicPr>
          <p:cNvPr id="168" name="Shape 168"/>
          <p:cNvPicPr preferRelativeResize="0"/>
          <p:nvPr/>
        </p:nvPicPr>
        <p:blipFill>
          <a:blip r:embed="rId3">
            <a:alphaModFix/>
          </a:blip>
          <a:stretch>
            <a:fillRect/>
          </a:stretch>
        </p:blipFill>
        <p:spPr>
          <a:xfrm>
            <a:off x="2456950" y="1073912"/>
            <a:ext cx="6600250" cy="2995674"/>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311700" y="445025"/>
            <a:ext cx="8520600" cy="613200"/>
          </a:xfrm>
          <a:prstGeom prst="rect">
            <a:avLst/>
          </a:prstGeom>
        </p:spPr>
        <p:txBody>
          <a:bodyPr lIns="91425" tIns="91425" rIns="91425" bIns="91425" anchor="t" anchorCtr="0">
            <a:noAutofit/>
          </a:bodyPr>
          <a:lstStyle/>
          <a:p>
            <a:pPr lvl="0">
              <a:spcBef>
                <a:spcPts val="0"/>
              </a:spcBef>
              <a:buNone/>
            </a:pPr>
            <a:r>
              <a:rPr lang="en"/>
              <a:t>Related Posts: Post Information</a:t>
            </a:r>
          </a:p>
        </p:txBody>
      </p:sp>
      <p:sp>
        <p:nvSpPr>
          <p:cNvPr id="174" name="Shape 174"/>
          <p:cNvSpPr txBox="1">
            <a:spLocks noGrp="1"/>
          </p:cNvSpPr>
          <p:nvPr>
            <p:ph type="body" idx="1"/>
          </p:nvPr>
        </p:nvSpPr>
        <p:spPr>
          <a:xfrm>
            <a:off x="311700" y="1171600"/>
            <a:ext cx="8520600" cy="3397200"/>
          </a:xfrm>
          <a:prstGeom prst="rect">
            <a:avLst/>
          </a:prstGeom>
        </p:spPr>
        <p:txBody>
          <a:bodyPr lIns="91425" tIns="91425" rIns="91425" bIns="91425" anchor="t" anchorCtr="0">
            <a:noAutofit/>
          </a:bodyPr>
          <a:lstStyle/>
          <a:p>
            <a:pPr lvl="0" rtl="0">
              <a:spcBef>
                <a:spcPts val="0"/>
              </a:spcBef>
              <a:spcAft>
                <a:spcPts val="0"/>
              </a:spcAft>
            </a:pPr>
            <a:r>
              <a:rPr lang="en" sz="2000" dirty="0"/>
              <a:t>Stack Exchange Data Dumps provide all necessary </a:t>
            </a:r>
            <a:r>
              <a:rPr lang="en" sz="2000" dirty="0" smtClean="0"/>
              <a:t>information.</a:t>
            </a:r>
          </a:p>
          <a:p>
            <a:pPr marL="514350" lvl="0" indent="-285750" rtl="0">
              <a:spcBef>
                <a:spcPts val="0"/>
              </a:spcBef>
              <a:spcAft>
                <a:spcPts val="0"/>
              </a:spcAft>
              <a:buFont typeface="Arial" panose="020B0604020202020204" pitchFamily="34" charset="0"/>
              <a:buChar char="•"/>
            </a:pPr>
            <a:r>
              <a:rPr lang="en" sz="1600" dirty="0" smtClean="0"/>
              <a:t>Stack </a:t>
            </a:r>
            <a:r>
              <a:rPr lang="en" sz="1600" dirty="0"/>
              <a:t>Overflow Posts XML Data (~36 </a:t>
            </a:r>
            <a:r>
              <a:rPr lang="en" sz="1600" dirty="0" smtClean="0"/>
              <a:t>GB)</a:t>
            </a:r>
          </a:p>
          <a:p>
            <a:pPr marL="228600" lvl="0" rtl="0">
              <a:spcBef>
                <a:spcPts val="0"/>
              </a:spcBef>
              <a:spcAft>
                <a:spcPts val="0"/>
              </a:spcAft>
            </a:pPr>
            <a:endParaRPr lang="en" sz="2000" dirty="0" smtClean="0"/>
          </a:p>
          <a:p>
            <a:pPr lvl="0" rtl="0">
              <a:spcBef>
                <a:spcPts val="0"/>
              </a:spcBef>
              <a:spcAft>
                <a:spcPts val="0"/>
              </a:spcAft>
            </a:pPr>
            <a:r>
              <a:rPr lang="en" sz="2000" dirty="0" smtClean="0"/>
              <a:t>Parsing </a:t>
            </a:r>
            <a:r>
              <a:rPr lang="en" sz="2000" dirty="0"/>
              <a:t>the </a:t>
            </a:r>
            <a:r>
              <a:rPr lang="en" sz="2000" dirty="0" smtClean="0"/>
              <a:t>Information</a:t>
            </a:r>
          </a:p>
          <a:p>
            <a:pPr marL="514350" lvl="0" indent="-285750" rtl="0">
              <a:spcBef>
                <a:spcPts val="0"/>
              </a:spcBef>
              <a:spcAft>
                <a:spcPts val="0"/>
              </a:spcAft>
              <a:buFont typeface="Arial" panose="020B0604020202020204" pitchFamily="34" charset="0"/>
              <a:buChar char="•"/>
            </a:pPr>
            <a:r>
              <a:rPr lang="en" sz="1600" dirty="0" smtClean="0"/>
              <a:t>Used </a:t>
            </a:r>
            <a:r>
              <a:rPr lang="en" sz="1600" dirty="0"/>
              <a:t>PHP XMLReader for sequential </a:t>
            </a:r>
            <a:r>
              <a:rPr lang="en" sz="1600" dirty="0" smtClean="0"/>
              <a:t>parsing.</a:t>
            </a:r>
          </a:p>
          <a:p>
            <a:pPr marL="514350" lvl="0" indent="-285750" rtl="0">
              <a:spcBef>
                <a:spcPts val="0"/>
              </a:spcBef>
              <a:spcAft>
                <a:spcPts val="0"/>
              </a:spcAft>
              <a:buFont typeface="Arial" panose="020B0604020202020204" pitchFamily="34" charset="0"/>
              <a:buChar char="•"/>
            </a:pPr>
            <a:r>
              <a:rPr lang="en" sz="1600" dirty="0" smtClean="0"/>
              <a:t>Parsed </a:t>
            </a:r>
            <a:r>
              <a:rPr lang="en" sz="1600" dirty="0"/>
              <a:t>necessary post information into a database, </a:t>
            </a:r>
            <a:r>
              <a:rPr lang="en" sz="1600" dirty="0" smtClean="0"/>
              <a:t>including:</a:t>
            </a:r>
          </a:p>
          <a:p>
            <a:pPr marL="1371600" lvl="4" indent="-285750">
              <a:spcAft>
                <a:spcPts val="0"/>
              </a:spcAft>
              <a:buFont typeface="Arial" panose="020B0604020202020204" pitchFamily="34" charset="0"/>
              <a:buChar char="•"/>
            </a:pPr>
            <a:r>
              <a:rPr lang="en" sz="1000" dirty="0" smtClean="0"/>
              <a:t>Title</a:t>
            </a:r>
            <a:endParaRPr lang="en" sz="1000" dirty="0"/>
          </a:p>
          <a:p>
            <a:pPr marL="1371600" lvl="4" indent="-285750">
              <a:spcAft>
                <a:spcPts val="0"/>
              </a:spcAft>
              <a:buFont typeface="Arial" panose="020B0604020202020204" pitchFamily="34" charset="0"/>
              <a:buChar char="•"/>
            </a:pPr>
            <a:r>
              <a:rPr lang="en" sz="1000" dirty="0" smtClean="0"/>
              <a:t>Tags</a:t>
            </a:r>
            <a:endParaRPr lang="en" sz="1000" dirty="0"/>
          </a:p>
          <a:p>
            <a:pPr marL="1371600" lvl="4" indent="-285750">
              <a:spcAft>
                <a:spcPts val="0"/>
              </a:spcAft>
              <a:buFont typeface="Arial" panose="020B0604020202020204" pitchFamily="34" charset="0"/>
              <a:buChar char="•"/>
            </a:pPr>
            <a:r>
              <a:rPr lang="en" sz="1000" dirty="0" smtClean="0"/>
              <a:t>Score</a:t>
            </a:r>
            <a:endParaRPr lang="en" sz="1000" dirty="0"/>
          </a:p>
          <a:p>
            <a:pPr marL="1371600" lvl="4" indent="-285750">
              <a:spcAft>
                <a:spcPts val="0"/>
              </a:spcAft>
              <a:buFont typeface="Arial" panose="020B0604020202020204" pitchFamily="34" charset="0"/>
              <a:buChar char="•"/>
            </a:pPr>
            <a:r>
              <a:rPr lang="en" sz="1000" dirty="0" smtClean="0"/>
              <a:t>Accepted Answers</a:t>
            </a:r>
          </a:p>
          <a:p>
            <a:pPr marL="514350" lvl="0" indent="-285750" rtl="0">
              <a:spcBef>
                <a:spcPts val="0"/>
              </a:spcBef>
              <a:spcAft>
                <a:spcPts val="0"/>
              </a:spcAft>
              <a:buFont typeface="Arial" panose="020B0604020202020204" pitchFamily="34" charset="0"/>
              <a:buChar char="•"/>
            </a:pPr>
            <a:r>
              <a:rPr lang="en" sz="1400" dirty="0" smtClean="0"/>
              <a:t>Created </a:t>
            </a:r>
            <a:r>
              <a:rPr lang="en" sz="1400" dirty="0"/>
              <a:t>a dictionary of all title words and tags.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311700" y="445025"/>
            <a:ext cx="8520600" cy="613200"/>
          </a:xfrm>
          <a:prstGeom prst="rect">
            <a:avLst/>
          </a:prstGeom>
        </p:spPr>
        <p:txBody>
          <a:bodyPr lIns="91425" tIns="91425" rIns="91425" bIns="91425" anchor="t" anchorCtr="0">
            <a:noAutofit/>
          </a:bodyPr>
          <a:lstStyle/>
          <a:p>
            <a:pPr lvl="0">
              <a:spcBef>
                <a:spcPts val="0"/>
              </a:spcBef>
              <a:buNone/>
            </a:pPr>
            <a:r>
              <a:rPr lang="en"/>
              <a:t>Specifications</a:t>
            </a:r>
          </a:p>
        </p:txBody>
      </p:sp>
      <p:sp>
        <p:nvSpPr>
          <p:cNvPr id="66" name="Shape 66"/>
          <p:cNvSpPr txBox="1">
            <a:spLocks noGrp="1"/>
          </p:cNvSpPr>
          <p:nvPr>
            <p:ph type="body" idx="1"/>
          </p:nvPr>
        </p:nvSpPr>
        <p:spPr>
          <a:xfrm>
            <a:off x="311700" y="1171600"/>
            <a:ext cx="8520600" cy="3397200"/>
          </a:xfrm>
          <a:prstGeom prst="rect">
            <a:avLst/>
          </a:prstGeom>
        </p:spPr>
        <p:txBody>
          <a:bodyPr lIns="91425" tIns="91425" rIns="91425" bIns="91425" anchor="t" anchorCtr="0">
            <a:noAutofit/>
          </a:bodyPr>
          <a:lstStyle/>
          <a:p>
            <a:pPr lvl="0" rtl="0">
              <a:lnSpc>
                <a:spcPct val="120000"/>
              </a:lnSpc>
              <a:spcBef>
                <a:spcPts val="0"/>
              </a:spcBef>
              <a:spcAft>
                <a:spcPts val="0"/>
              </a:spcAft>
              <a:buClr>
                <a:schemeClr val="dk1"/>
              </a:buClr>
              <a:buSzPct val="45833"/>
              <a:buFont typeface="Arial"/>
              <a:buNone/>
            </a:pPr>
            <a:r>
              <a:rPr lang="en" sz="2400" dirty="0">
                <a:solidFill>
                  <a:schemeClr val="dk1"/>
                </a:solidFill>
              </a:rPr>
              <a:t>What are specifications?</a:t>
            </a:r>
          </a:p>
          <a:p>
            <a:pPr marL="457200" lvl="0" indent="-342900" rtl="0">
              <a:lnSpc>
                <a:spcPct val="138000"/>
              </a:lnSpc>
              <a:spcBef>
                <a:spcPts val="0"/>
              </a:spcBef>
              <a:spcAft>
                <a:spcPts val="0"/>
              </a:spcAft>
              <a:buClr>
                <a:srgbClr val="616161"/>
              </a:buClr>
              <a:buSzPct val="100000"/>
              <a:buFont typeface="Arial" panose="020B0604020202020204" pitchFamily="34" charset="0"/>
              <a:buChar char="•"/>
            </a:pPr>
            <a:r>
              <a:rPr lang="en" dirty="0">
                <a:solidFill>
                  <a:srgbClr val="616161"/>
                </a:solidFill>
              </a:rPr>
              <a:t>Formal contract between the software (provider) and the user (client)</a:t>
            </a:r>
          </a:p>
          <a:p>
            <a:pPr marL="457200" lvl="0" indent="-342900" rtl="0">
              <a:lnSpc>
                <a:spcPct val="138000"/>
              </a:lnSpc>
              <a:spcBef>
                <a:spcPts val="0"/>
              </a:spcBef>
              <a:spcAft>
                <a:spcPts val="0"/>
              </a:spcAft>
              <a:buClr>
                <a:srgbClr val="616161"/>
              </a:buClr>
              <a:buSzPct val="100000"/>
              <a:buFont typeface="Arial" panose="020B0604020202020204" pitchFamily="34" charset="0"/>
              <a:buChar char="•"/>
            </a:pPr>
            <a:r>
              <a:rPr lang="en" dirty="0">
                <a:solidFill>
                  <a:srgbClr val="616161"/>
                </a:solidFill>
              </a:rPr>
              <a:t>Defines code behavior: preconditions, postconditions, invariants, etc.</a:t>
            </a:r>
          </a:p>
          <a:p>
            <a:pPr marL="457200" lvl="0" indent="-342900" rtl="0">
              <a:lnSpc>
                <a:spcPct val="138000"/>
              </a:lnSpc>
              <a:spcBef>
                <a:spcPts val="0"/>
              </a:spcBef>
              <a:buClr>
                <a:srgbClr val="616161"/>
              </a:buClr>
              <a:buSzPct val="100000"/>
              <a:buFont typeface="Arial" panose="020B0604020202020204" pitchFamily="34" charset="0"/>
              <a:buChar char="•"/>
            </a:pPr>
            <a:r>
              <a:rPr lang="en" dirty="0">
                <a:solidFill>
                  <a:srgbClr val="616161"/>
                </a:solidFill>
              </a:rPr>
              <a:t>Similar to formatted pseudo code documentation</a:t>
            </a:r>
          </a:p>
          <a:p>
            <a:pPr lvl="0" rtl="0">
              <a:lnSpc>
                <a:spcPct val="120000"/>
              </a:lnSpc>
              <a:spcBef>
                <a:spcPts val="0"/>
              </a:spcBef>
              <a:spcAft>
                <a:spcPts val="0"/>
              </a:spcAft>
              <a:buClr>
                <a:schemeClr val="dk1"/>
              </a:buClr>
              <a:buSzPct val="45833"/>
              <a:buFont typeface="Arial"/>
              <a:buNone/>
            </a:pPr>
            <a:r>
              <a:rPr lang="en" sz="2400" dirty="0">
                <a:solidFill>
                  <a:schemeClr val="dk1"/>
                </a:solidFill>
              </a:rPr>
              <a:t>Benefits</a:t>
            </a:r>
          </a:p>
          <a:p>
            <a:pPr marL="457200" lvl="0" indent="-342900" rtl="0">
              <a:lnSpc>
                <a:spcPct val="138000"/>
              </a:lnSpc>
              <a:spcBef>
                <a:spcPts val="0"/>
              </a:spcBef>
              <a:spcAft>
                <a:spcPts val="0"/>
              </a:spcAft>
              <a:buClr>
                <a:srgbClr val="616161"/>
              </a:buClr>
              <a:buSzPct val="100000"/>
              <a:buFont typeface="Arial" panose="020B0604020202020204" pitchFamily="34" charset="0"/>
              <a:buChar char="•"/>
            </a:pPr>
            <a:r>
              <a:rPr lang="en" dirty="0">
                <a:solidFill>
                  <a:srgbClr val="616161"/>
                </a:solidFill>
              </a:rPr>
              <a:t>Avoid more errors while coding</a:t>
            </a:r>
          </a:p>
          <a:p>
            <a:pPr marL="457200" lvl="0" indent="-342900" rtl="0">
              <a:lnSpc>
                <a:spcPct val="138000"/>
              </a:lnSpc>
              <a:spcBef>
                <a:spcPts val="0"/>
              </a:spcBef>
              <a:buClr>
                <a:srgbClr val="616161"/>
              </a:buClr>
              <a:buSzPct val="100000"/>
              <a:buFont typeface="Arial" panose="020B0604020202020204" pitchFamily="34" charset="0"/>
              <a:buChar char="•"/>
            </a:pPr>
            <a:r>
              <a:rPr lang="en" dirty="0">
                <a:solidFill>
                  <a:srgbClr val="616161"/>
                </a:solidFill>
              </a:rPr>
              <a:t>Faster coding and debugging.</a:t>
            </a:r>
          </a:p>
          <a:p>
            <a:pPr marL="457200" lvl="0" indent="-342900" rtl="0">
              <a:spcBef>
                <a:spcPts val="0"/>
              </a:spcBef>
              <a:spcAft>
                <a:spcPts val="0"/>
              </a:spcAft>
              <a:buClr>
                <a:srgbClr val="616161"/>
              </a:buClr>
              <a:buSzPct val="100000"/>
              <a:buFont typeface="Arial" panose="020B0604020202020204" pitchFamily="34" charset="0"/>
              <a:buChar char="•"/>
            </a:pPr>
            <a:r>
              <a:rPr lang="en" dirty="0">
                <a:solidFill>
                  <a:srgbClr val="616161"/>
                </a:solidFill>
              </a:rPr>
              <a:t>Reliable, testable code.</a:t>
            </a:r>
          </a:p>
          <a:p>
            <a:pPr lvl="0">
              <a:spcBef>
                <a:spcPts val="0"/>
              </a:spcBef>
              <a:buNone/>
            </a:pPr>
            <a:endParaRPr dirty="0"/>
          </a:p>
        </p:txBody>
      </p:sp>
      <p:sp>
        <p:nvSpPr>
          <p:cNvPr id="67" name="Shape 67"/>
          <p:cNvSpPr txBox="1"/>
          <p:nvPr/>
        </p:nvSpPr>
        <p:spPr>
          <a:xfrm>
            <a:off x="4598125" y="3178725"/>
            <a:ext cx="4325400" cy="1513800"/>
          </a:xfrm>
          <a:prstGeom prst="rect">
            <a:avLst/>
          </a:prstGeom>
          <a:noFill/>
          <a:ln>
            <a:noFill/>
          </a:ln>
        </p:spPr>
        <p:txBody>
          <a:bodyPr lIns="91425" tIns="91425" rIns="91425" bIns="91425" anchor="t" anchorCtr="0">
            <a:noAutofit/>
          </a:bodyPr>
          <a:lstStyle/>
          <a:p>
            <a:pPr lvl="0" rtl="0">
              <a:lnSpc>
                <a:spcPct val="115000"/>
              </a:lnSpc>
              <a:spcBef>
                <a:spcPts val="0"/>
              </a:spcBef>
              <a:buClr>
                <a:schemeClr val="dk1"/>
              </a:buClr>
              <a:buSzPct val="110000"/>
              <a:buFont typeface="Arial"/>
              <a:buNone/>
            </a:pPr>
            <a:r>
              <a:rPr lang="en" sz="1000" i="1">
                <a:solidFill>
                  <a:schemeClr val="dk1"/>
                </a:solidFill>
                <a:latin typeface="Proxima Nova"/>
                <a:ea typeface="Proxima Nova"/>
                <a:cs typeface="Proxima Nova"/>
                <a:sym typeface="Proxima Nova"/>
              </a:rPr>
              <a:t>/*@</a:t>
            </a:r>
          </a:p>
          <a:p>
            <a:pPr lvl="0" indent="387350" rtl="0">
              <a:lnSpc>
                <a:spcPct val="115000"/>
              </a:lnSpc>
              <a:spcBef>
                <a:spcPts val="0"/>
              </a:spcBef>
              <a:buClr>
                <a:schemeClr val="dk1"/>
              </a:buClr>
              <a:buSzPct val="110000"/>
              <a:buFont typeface="Arial"/>
              <a:buNone/>
            </a:pPr>
            <a:r>
              <a:rPr lang="en" sz="1000" i="1">
                <a:solidFill>
                  <a:schemeClr val="dk1"/>
                </a:solidFill>
                <a:latin typeface="Proxima Nova"/>
                <a:ea typeface="Proxima Nova"/>
                <a:cs typeface="Proxima Nova"/>
                <a:sym typeface="Proxima Nova"/>
              </a:rPr>
              <a:t>requires 0 &lt;= amount;</a:t>
            </a:r>
          </a:p>
          <a:p>
            <a:pPr lvl="0" indent="457200" rtl="0">
              <a:lnSpc>
                <a:spcPct val="115000"/>
              </a:lnSpc>
              <a:spcBef>
                <a:spcPts val="0"/>
              </a:spcBef>
              <a:buNone/>
            </a:pPr>
            <a:r>
              <a:rPr lang="en" sz="1000" i="1">
                <a:solidFill>
                  <a:schemeClr val="dk1"/>
                </a:solidFill>
                <a:latin typeface="Proxima Nova"/>
                <a:ea typeface="Proxima Nova"/>
                <a:cs typeface="Proxima Nova"/>
                <a:sym typeface="Proxima Nova"/>
              </a:rPr>
              <a:t>ensures \result == balance</a:t>
            </a:r>
          </a:p>
          <a:p>
            <a:pPr lvl="0" indent="457200" rtl="0">
              <a:lnSpc>
                <a:spcPct val="115000"/>
              </a:lnSpc>
              <a:spcBef>
                <a:spcPts val="0"/>
              </a:spcBef>
              <a:buNone/>
            </a:pPr>
            <a:r>
              <a:rPr lang="en" sz="1000" i="1">
                <a:solidFill>
                  <a:schemeClr val="dk1"/>
                </a:solidFill>
                <a:latin typeface="Proxima Nova"/>
                <a:ea typeface="Proxima Nova"/>
                <a:cs typeface="Proxima Nova"/>
                <a:sym typeface="Proxima Nova"/>
              </a:rPr>
              <a:t>&amp;&amp; balance == \old(balance - amount) ;</a:t>
            </a:r>
          </a:p>
          <a:p>
            <a:pPr lvl="0" rtl="0">
              <a:lnSpc>
                <a:spcPct val="115000"/>
              </a:lnSpc>
              <a:spcBef>
                <a:spcPts val="0"/>
              </a:spcBef>
              <a:buClr>
                <a:schemeClr val="dk1"/>
              </a:buClr>
              <a:buSzPct val="110000"/>
              <a:buFont typeface="Arial"/>
              <a:buNone/>
            </a:pPr>
            <a:r>
              <a:rPr lang="en" sz="1000" i="1">
                <a:solidFill>
                  <a:schemeClr val="dk1"/>
                </a:solidFill>
                <a:latin typeface="Proxima Nova"/>
                <a:ea typeface="Proxima Nova"/>
                <a:cs typeface="Proxima Nova"/>
                <a:sym typeface="Proxima Nova"/>
              </a:rPr>
              <a:t>@*/</a:t>
            </a:r>
          </a:p>
          <a:p>
            <a:pPr lvl="0" rtl="0">
              <a:lnSpc>
                <a:spcPct val="115000"/>
              </a:lnSpc>
              <a:spcBef>
                <a:spcPts val="0"/>
              </a:spcBef>
              <a:buClr>
                <a:schemeClr val="dk1"/>
              </a:buClr>
              <a:buSzPct val="110000"/>
              <a:buFont typeface="Arial"/>
              <a:buNone/>
            </a:pPr>
            <a:r>
              <a:rPr lang="en" sz="1000" i="1">
                <a:solidFill>
                  <a:schemeClr val="dk1"/>
                </a:solidFill>
                <a:latin typeface="Proxima Nova"/>
                <a:ea typeface="Proxima Nova"/>
                <a:cs typeface="Proxima Nova"/>
                <a:sym typeface="Proxima Nova"/>
              </a:rPr>
              <a:t>public int withdraw_amount(int amount)</a:t>
            </a:r>
          </a:p>
          <a:p>
            <a:pPr lvl="0" rtl="0">
              <a:lnSpc>
                <a:spcPct val="115000"/>
              </a:lnSpc>
              <a:spcBef>
                <a:spcPts val="0"/>
              </a:spcBef>
              <a:buClr>
                <a:schemeClr val="dk1"/>
              </a:buClr>
              <a:buSzPct val="110000"/>
              <a:buFont typeface="Arial"/>
              <a:buNone/>
            </a:pPr>
            <a:r>
              <a:rPr lang="en" sz="1000" i="1">
                <a:solidFill>
                  <a:schemeClr val="dk1"/>
                </a:solidFill>
                <a:latin typeface="Proxima Nova"/>
                <a:ea typeface="Proxima Nova"/>
                <a:cs typeface="Proxima Nova"/>
                <a:sym typeface="Proxima Nova"/>
              </a:rPr>
              <a:t>{</a:t>
            </a:r>
          </a:p>
          <a:p>
            <a:pPr lvl="0" indent="387350" rtl="0">
              <a:lnSpc>
                <a:spcPct val="115000"/>
              </a:lnSpc>
              <a:spcBef>
                <a:spcPts val="0"/>
              </a:spcBef>
              <a:buClr>
                <a:schemeClr val="dk1"/>
              </a:buClr>
              <a:buSzPct val="110000"/>
              <a:buFont typeface="Arial"/>
              <a:buNone/>
            </a:pPr>
            <a:r>
              <a:rPr lang="en" sz="1000" i="1">
                <a:solidFill>
                  <a:schemeClr val="dk1"/>
                </a:solidFill>
                <a:latin typeface="Proxima Nova"/>
                <a:ea typeface="Proxima Nova"/>
                <a:cs typeface="Proxima Nova"/>
                <a:sym typeface="Proxima Nova"/>
              </a:rPr>
              <a:t>...</a:t>
            </a:r>
          </a:p>
          <a:p>
            <a:pPr lvl="0" rtl="0">
              <a:lnSpc>
                <a:spcPct val="115000"/>
              </a:lnSpc>
              <a:spcBef>
                <a:spcPts val="0"/>
              </a:spcBef>
              <a:buClr>
                <a:schemeClr val="dk1"/>
              </a:buClr>
              <a:buSzPct val="110000"/>
              <a:buFont typeface="Arial"/>
              <a:buNone/>
            </a:pPr>
            <a:r>
              <a:rPr lang="en" sz="1000" i="1">
                <a:solidFill>
                  <a:schemeClr val="dk1"/>
                </a:solidFill>
                <a:latin typeface="Proxima Nova"/>
                <a:ea typeface="Proxima Nova"/>
                <a:cs typeface="Proxima Nova"/>
                <a:sym typeface="Proxima Nova"/>
              </a:rPr>
              <a:t>}</a:t>
            </a:r>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311700" y="445025"/>
            <a:ext cx="8520600" cy="613200"/>
          </a:xfrm>
          <a:prstGeom prst="rect">
            <a:avLst/>
          </a:prstGeom>
        </p:spPr>
        <p:txBody>
          <a:bodyPr lIns="91425" tIns="91425" rIns="91425" bIns="91425" anchor="t" anchorCtr="0">
            <a:noAutofit/>
          </a:bodyPr>
          <a:lstStyle/>
          <a:p>
            <a:pPr lvl="0">
              <a:spcBef>
                <a:spcPts val="0"/>
              </a:spcBef>
              <a:buNone/>
            </a:pPr>
            <a:r>
              <a:rPr lang="en"/>
              <a:t>Related Posts: Ranking</a:t>
            </a:r>
          </a:p>
        </p:txBody>
      </p:sp>
      <p:sp>
        <p:nvSpPr>
          <p:cNvPr id="180" name="Shape 180"/>
          <p:cNvSpPr txBox="1">
            <a:spLocks noGrp="1"/>
          </p:cNvSpPr>
          <p:nvPr>
            <p:ph type="body" idx="1"/>
          </p:nvPr>
        </p:nvSpPr>
        <p:spPr>
          <a:xfrm>
            <a:off x="311700" y="1171600"/>
            <a:ext cx="8520600" cy="3397200"/>
          </a:xfrm>
          <a:prstGeom prst="rect">
            <a:avLst/>
          </a:prstGeom>
        </p:spPr>
        <p:txBody>
          <a:bodyPr lIns="91425" tIns="91425" rIns="91425" bIns="91425" anchor="t" anchorCtr="0">
            <a:noAutofit/>
          </a:bodyPr>
          <a:lstStyle/>
          <a:p>
            <a:pPr lvl="0" indent="-342900" rtl="0">
              <a:lnSpc>
                <a:spcPct val="100000"/>
              </a:lnSpc>
              <a:spcBef>
                <a:spcPts val="0"/>
              </a:spcBef>
              <a:spcAft>
                <a:spcPts val="0"/>
              </a:spcAft>
              <a:buSzPct val="100000"/>
              <a:buFont typeface="+mj-lt"/>
              <a:buAutoNum type="arabicPeriod"/>
            </a:pPr>
            <a:r>
              <a:rPr lang="en" sz="2000" dirty="0"/>
              <a:t>Consider relevant post information for a given class or </a:t>
            </a:r>
            <a:r>
              <a:rPr lang="en" sz="2000" dirty="0" smtClean="0"/>
              <a:t>method:</a:t>
            </a:r>
          </a:p>
          <a:p>
            <a:pPr marL="457200" lvl="0" indent="-317500" rtl="0">
              <a:lnSpc>
                <a:spcPct val="100000"/>
              </a:lnSpc>
              <a:spcBef>
                <a:spcPts val="0"/>
              </a:spcBef>
              <a:spcAft>
                <a:spcPts val="0"/>
              </a:spcAft>
              <a:buSzPct val="100000"/>
              <a:buFont typeface="Arial" panose="020B0604020202020204" pitchFamily="34" charset="0"/>
              <a:buChar char="•"/>
            </a:pPr>
            <a:r>
              <a:rPr lang="en" sz="1400" dirty="0" smtClean="0"/>
              <a:t>Tags </a:t>
            </a:r>
            <a:r>
              <a:rPr lang="en" sz="1400" dirty="0"/>
              <a:t>- the class and/or method name is a tag for a </a:t>
            </a:r>
            <a:r>
              <a:rPr lang="en" sz="1400" dirty="0" smtClean="0"/>
              <a:t>question.</a:t>
            </a:r>
          </a:p>
          <a:p>
            <a:pPr marL="457200" lvl="0" indent="-317500" rtl="0">
              <a:lnSpc>
                <a:spcPct val="100000"/>
              </a:lnSpc>
              <a:spcBef>
                <a:spcPts val="0"/>
              </a:spcBef>
              <a:spcAft>
                <a:spcPts val="0"/>
              </a:spcAft>
              <a:buSzPct val="100000"/>
              <a:buFont typeface="Arial" panose="020B0604020202020204" pitchFamily="34" charset="0"/>
              <a:buChar char="•"/>
            </a:pPr>
            <a:r>
              <a:rPr lang="en" sz="1400" dirty="0" smtClean="0"/>
              <a:t>Title </a:t>
            </a:r>
            <a:r>
              <a:rPr lang="en" sz="1400" dirty="0"/>
              <a:t>- the class and/or method name is in the title of a </a:t>
            </a:r>
            <a:r>
              <a:rPr lang="en" sz="1400" dirty="0" smtClean="0"/>
              <a:t>question.</a:t>
            </a:r>
          </a:p>
          <a:p>
            <a:pPr marL="457200" lvl="0" indent="-317500" rtl="0">
              <a:lnSpc>
                <a:spcPct val="100000"/>
              </a:lnSpc>
              <a:spcBef>
                <a:spcPts val="0"/>
              </a:spcBef>
              <a:spcAft>
                <a:spcPts val="0"/>
              </a:spcAft>
              <a:buSzPct val="100000"/>
              <a:buFont typeface="Arial" panose="020B0604020202020204" pitchFamily="34" charset="0"/>
              <a:buChar char="•"/>
            </a:pPr>
            <a:r>
              <a:rPr lang="en" sz="1400" dirty="0" smtClean="0"/>
              <a:t>View </a:t>
            </a:r>
            <a:r>
              <a:rPr lang="en" sz="1400" dirty="0"/>
              <a:t>Count - indicates popular question, likely with reliable </a:t>
            </a:r>
            <a:r>
              <a:rPr lang="en" sz="1400" dirty="0" smtClean="0"/>
              <a:t>answers.</a:t>
            </a:r>
          </a:p>
          <a:p>
            <a:pPr marL="457200" lvl="0" indent="-317500" rtl="0">
              <a:lnSpc>
                <a:spcPct val="100000"/>
              </a:lnSpc>
              <a:spcBef>
                <a:spcPts val="0"/>
              </a:spcBef>
              <a:spcAft>
                <a:spcPts val="0"/>
              </a:spcAft>
              <a:buSzPct val="100000"/>
              <a:buFont typeface="Arial" panose="020B0604020202020204" pitchFamily="34" charset="0"/>
              <a:buChar char="•"/>
            </a:pPr>
            <a:r>
              <a:rPr lang="en" sz="1400" dirty="0" smtClean="0"/>
              <a:t>Score </a:t>
            </a:r>
            <a:r>
              <a:rPr lang="en" sz="1400" dirty="0"/>
              <a:t>- indicates quality question or </a:t>
            </a:r>
            <a:r>
              <a:rPr lang="en" sz="1400" dirty="0" smtClean="0"/>
              <a:t>answer.</a:t>
            </a:r>
          </a:p>
          <a:p>
            <a:pPr marL="139700" lvl="0" rtl="0">
              <a:lnSpc>
                <a:spcPct val="100000"/>
              </a:lnSpc>
              <a:spcBef>
                <a:spcPts val="0"/>
              </a:spcBef>
              <a:spcAft>
                <a:spcPts val="0"/>
              </a:spcAft>
              <a:buSzPct val="100000"/>
            </a:pPr>
            <a:endParaRPr lang="en" sz="1400" dirty="0" smtClean="0"/>
          </a:p>
          <a:p>
            <a:pPr lvl="0" indent="-457200" rtl="0">
              <a:lnSpc>
                <a:spcPct val="100000"/>
              </a:lnSpc>
              <a:spcBef>
                <a:spcPts val="0"/>
              </a:spcBef>
              <a:spcAft>
                <a:spcPts val="0"/>
              </a:spcAft>
              <a:buSzPct val="100000"/>
              <a:buFont typeface="+mj-lt"/>
              <a:buAutoNum type="arabicPeriod" startAt="2"/>
            </a:pPr>
            <a:r>
              <a:rPr lang="en" sz="2000" dirty="0" smtClean="0"/>
              <a:t>Rank </a:t>
            </a:r>
            <a:r>
              <a:rPr lang="en" sz="2000" dirty="0"/>
              <a:t>potentially relevant </a:t>
            </a:r>
            <a:r>
              <a:rPr lang="en" sz="2000" dirty="0" smtClean="0"/>
              <a:t>posts.</a:t>
            </a:r>
          </a:p>
          <a:p>
            <a:pPr marL="457200" lvl="0" indent="-317500" rtl="0">
              <a:lnSpc>
                <a:spcPct val="100000"/>
              </a:lnSpc>
              <a:spcBef>
                <a:spcPts val="0"/>
              </a:spcBef>
              <a:spcAft>
                <a:spcPts val="0"/>
              </a:spcAft>
              <a:buSzPct val="100000"/>
              <a:buFont typeface="Arial" panose="020B0604020202020204" pitchFamily="34" charset="0"/>
              <a:buChar char="•"/>
            </a:pPr>
            <a:r>
              <a:rPr lang="en" sz="1400" dirty="0" smtClean="0"/>
              <a:t>Rank = C</a:t>
            </a:r>
            <a:r>
              <a:rPr lang="en" sz="1400" baseline="-25000" dirty="0" smtClean="0"/>
              <a:t>1</a:t>
            </a:r>
            <a:r>
              <a:rPr lang="en" sz="1400" dirty="0" smtClean="0"/>
              <a:t>* Normalize(R) + C</a:t>
            </a:r>
            <a:r>
              <a:rPr lang="en" sz="1400" baseline="-25000" dirty="0" smtClean="0"/>
              <a:t>2 </a:t>
            </a:r>
            <a:r>
              <a:rPr lang="en" sz="1400" dirty="0" smtClean="0"/>
              <a:t>* Normalize(T) + C</a:t>
            </a:r>
            <a:r>
              <a:rPr lang="en" sz="1400" baseline="-25000" dirty="0" smtClean="0"/>
              <a:t>3</a:t>
            </a:r>
            <a:r>
              <a:rPr lang="en" sz="1400" dirty="0" smtClean="0"/>
              <a:t> * Normalize(V) + C</a:t>
            </a:r>
            <a:r>
              <a:rPr lang="en" sz="1400" baseline="-25000" dirty="0" smtClean="0"/>
              <a:t>4 </a:t>
            </a:r>
            <a:r>
              <a:rPr lang="en" sz="1400" dirty="0" smtClean="0"/>
              <a:t>* Normalize(S) </a:t>
            </a:r>
          </a:p>
          <a:p>
            <a:pPr marL="1371600" lvl="1" indent="-317500">
              <a:lnSpc>
                <a:spcPct val="100000"/>
              </a:lnSpc>
              <a:spcAft>
                <a:spcPts val="0"/>
              </a:spcAft>
              <a:buSzPct val="100000"/>
              <a:buFont typeface="Arial" panose="020B0604020202020204" pitchFamily="34" charset="0"/>
              <a:buChar char="•"/>
            </a:pPr>
            <a:r>
              <a:rPr lang="en" sz="1000" dirty="0" smtClean="0"/>
              <a:t>R </a:t>
            </a:r>
            <a:r>
              <a:rPr lang="en" sz="1000" dirty="0"/>
              <a:t>= Number of relevant tags (i.e. class, method) for a </a:t>
            </a:r>
            <a:r>
              <a:rPr lang="en" sz="1000" dirty="0" smtClean="0"/>
              <a:t>question.</a:t>
            </a:r>
          </a:p>
          <a:p>
            <a:pPr marL="1371600" lvl="1" indent="-317500">
              <a:lnSpc>
                <a:spcPct val="100000"/>
              </a:lnSpc>
              <a:spcAft>
                <a:spcPts val="0"/>
              </a:spcAft>
              <a:buSzPct val="100000"/>
              <a:buFont typeface="Arial" panose="020B0604020202020204" pitchFamily="34" charset="0"/>
              <a:buChar char="•"/>
            </a:pPr>
            <a:r>
              <a:rPr lang="en" sz="1000" dirty="0" smtClean="0"/>
              <a:t>T </a:t>
            </a:r>
            <a:r>
              <a:rPr lang="en" sz="1000" dirty="0"/>
              <a:t>= Number of relevant words (i.e. class, method) in a post </a:t>
            </a:r>
            <a:r>
              <a:rPr lang="en" sz="1000" dirty="0" smtClean="0"/>
              <a:t>question.</a:t>
            </a:r>
          </a:p>
          <a:p>
            <a:pPr marL="1371600" lvl="1" indent="-317500">
              <a:lnSpc>
                <a:spcPct val="100000"/>
              </a:lnSpc>
              <a:spcAft>
                <a:spcPts val="0"/>
              </a:spcAft>
              <a:buSzPct val="100000"/>
              <a:buFont typeface="Arial" panose="020B0604020202020204" pitchFamily="34" charset="0"/>
              <a:buChar char="•"/>
            </a:pPr>
            <a:r>
              <a:rPr lang="en" sz="1000" dirty="0" smtClean="0"/>
              <a:t>V </a:t>
            </a:r>
            <a:r>
              <a:rPr lang="en" sz="1000" dirty="0"/>
              <a:t>= View count of a </a:t>
            </a:r>
            <a:r>
              <a:rPr lang="en" sz="1000" dirty="0" smtClean="0"/>
              <a:t>question.</a:t>
            </a:r>
          </a:p>
          <a:p>
            <a:pPr marL="1371600" lvl="1" indent="-317500">
              <a:lnSpc>
                <a:spcPct val="100000"/>
              </a:lnSpc>
              <a:spcAft>
                <a:spcPts val="0"/>
              </a:spcAft>
              <a:buSzPct val="100000"/>
              <a:buFont typeface="Arial" panose="020B0604020202020204" pitchFamily="34" charset="0"/>
              <a:buChar char="•"/>
            </a:pPr>
            <a:r>
              <a:rPr lang="en" sz="1000" dirty="0" smtClean="0"/>
              <a:t>S </a:t>
            </a:r>
            <a:r>
              <a:rPr lang="en" sz="1000" dirty="0"/>
              <a:t>= Score of a </a:t>
            </a:r>
            <a:r>
              <a:rPr lang="en" sz="1000" dirty="0" smtClean="0"/>
              <a:t>question.</a:t>
            </a:r>
          </a:p>
          <a:p>
            <a:pPr marL="1371600" lvl="1" indent="-317500">
              <a:lnSpc>
                <a:spcPct val="100000"/>
              </a:lnSpc>
              <a:spcAft>
                <a:spcPts val="0"/>
              </a:spcAft>
              <a:buSzPct val="100000"/>
              <a:buFont typeface="Arial" panose="020B0604020202020204" pitchFamily="34" charset="0"/>
              <a:buChar char="•"/>
            </a:pPr>
            <a:r>
              <a:rPr lang="en" sz="1000" dirty="0" smtClean="0"/>
              <a:t>Where </a:t>
            </a:r>
            <a:r>
              <a:rPr lang="en" sz="1000" dirty="0"/>
              <a:t>C</a:t>
            </a:r>
            <a:r>
              <a:rPr lang="en" sz="1000" baseline="-25000" dirty="0"/>
              <a:t>i</a:t>
            </a:r>
            <a:r>
              <a:rPr lang="en" sz="1000" dirty="0"/>
              <a:t> is a weighted constant.</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311700" y="445025"/>
            <a:ext cx="8520600" cy="613200"/>
          </a:xfrm>
          <a:prstGeom prst="rect">
            <a:avLst/>
          </a:prstGeom>
        </p:spPr>
        <p:txBody>
          <a:bodyPr lIns="91425" tIns="91425" rIns="91425" bIns="91425" anchor="t" anchorCtr="0">
            <a:noAutofit/>
          </a:bodyPr>
          <a:lstStyle/>
          <a:p>
            <a:pPr lvl="0">
              <a:spcBef>
                <a:spcPts val="0"/>
              </a:spcBef>
              <a:buNone/>
            </a:pPr>
            <a:r>
              <a:rPr lang="en"/>
              <a:t>Related Posts: Challenges</a:t>
            </a:r>
          </a:p>
        </p:txBody>
      </p:sp>
      <p:sp>
        <p:nvSpPr>
          <p:cNvPr id="186" name="Shape 186"/>
          <p:cNvSpPr txBox="1">
            <a:spLocks noGrp="1"/>
          </p:cNvSpPr>
          <p:nvPr>
            <p:ph type="body" idx="1"/>
          </p:nvPr>
        </p:nvSpPr>
        <p:spPr>
          <a:xfrm>
            <a:off x="311700" y="1171600"/>
            <a:ext cx="8520600" cy="3397200"/>
          </a:xfrm>
          <a:prstGeom prst="rect">
            <a:avLst/>
          </a:prstGeom>
        </p:spPr>
        <p:txBody>
          <a:bodyPr lIns="91425" tIns="91425" rIns="91425" bIns="91425" anchor="t" anchorCtr="0">
            <a:noAutofit/>
          </a:bodyPr>
          <a:lstStyle/>
          <a:p>
            <a:pPr marL="571500" lvl="0" indent="-342900" rtl="0">
              <a:lnSpc>
                <a:spcPct val="100000"/>
              </a:lnSpc>
              <a:spcBef>
                <a:spcPts val="0"/>
              </a:spcBef>
              <a:spcAft>
                <a:spcPts val="0"/>
              </a:spcAft>
              <a:buFont typeface="+mj-lt"/>
              <a:buAutoNum type="arabicPeriod"/>
            </a:pPr>
            <a:r>
              <a:rPr lang="en" dirty="0"/>
              <a:t>Stack Exchange API Method</a:t>
            </a:r>
          </a:p>
          <a:p>
            <a:pPr marL="914400" lvl="1" indent="-317500" rtl="0">
              <a:lnSpc>
                <a:spcPct val="100000"/>
              </a:lnSpc>
              <a:spcBef>
                <a:spcPts val="0"/>
              </a:spcBef>
              <a:spcAft>
                <a:spcPts val="0"/>
              </a:spcAft>
              <a:buSzPct val="100000"/>
              <a:buFont typeface="Arial" panose="020B0604020202020204" pitchFamily="34" charset="0"/>
              <a:buChar char="•"/>
            </a:pPr>
            <a:r>
              <a:rPr lang="en" sz="1800" dirty="0"/>
              <a:t>Problem</a:t>
            </a:r>
            <a:endParaRPr lang="en" sz="2000" dirty="0"/>
          </a:p>
          <a:p>
            <a:pPr marL="1371600" lvl="2" indent="-317500" rtl="0">
              <a:lnSpc>
                <a:spcPct val="100000"/>
              </a:lnSpc>
              <a:spcBef>
                <a:spcPts val="0"/>
              </a:spcBef>
              <a:spcAft>
                <a:spcPts val="0"/>
              </a:spcAft>
              <a:buSzPct val="100000"/>
              <a:buFont typeface="Arial" panose="020B0604020202020204" pitchFamily="34" charset="0"/>
              <a:buChar char="•"/>
            </a:pPr>
            <a:r>
              <a:rPr lang="en" dirty="0"/>
              <a:t>300 queries per day limit per IP (10,000 with Key).</a:t>
            </a:r>
          </a:p>
          <a:p>
            <a:pPr marL="1371600" lvl="2" indent="-317500" rtl="0">
              <a:lnSpc>
                <a:spcPct val="100000"/>
              </a:lnSpc>
              <a:spcBef>
                <a:spcPts val="0"/>
              </a:spcBef>
              <a:spcAft>
                <a:spcPts val="0"/>
              </a:spcAft>
              <a:buSzPct val="100000"/>
              <a:buFont typeface="Arial" panose="020B0604020202020204" pitchFamily="34" charset="0"/>
              <a:buChar char="•"/>
            </a:pPr>
            <a:r>
              <a:rPr lang="en" dirty="0"/>
              <a:t>30 requests per second limit per IP.</a:t>
            </a:r>
          </a:p>
          <a:p>
            <a:pPr marL="1371600" lvl="2" indent="-317500" rtl="0">
              <a:lnSpc>
                <a:spcPct val="100000"/>
              </a:lnSpc>
              <a:spcBef>
                <a:spcPts val="0"/>
              </a:spcBef>
              <a:spcAft>
                <a:spcPts val="0"/>
              </a:spcAft>
              <a:buSzPct val="100000"/>
              <a:buFont typeface="Arial" panose="020B0604020202020204" pitchFamily="34" charset="0"/>
              <a:buChar char="•"/>
            </a:pPr>
            <a:r>
              <a:rPr lang="en" dirty="0"/>
              <a:t>Expensive to parse all interesting content in real time.</a:t>
            </a:r>
          </a:p>
          <a:p>
            <a:pPr marL="914400" lvl="1" indent="-285750" rtl="0">
              <a:lnSpc>
                <a:spcPct val="100000"/>
              </a:lnSpc>
              <a:spcBef>
                <a:spcPts val="0"/>
              </a:spcBef>
              <a:spcAft>
                <a:spcPts val="0"/>
              </a:spcAft>
              <a:buFont typeface="Arial" panose="020B0604020202020204" pitchFamily="34" charset="0"/>
              <a:buChar char="•"/>
            </a:pPr>
            <a:r>
              <a:rPr lang="en" sz="1800" dirty="0"/>
              <a:t>Solution - Stack Exchange Data Dump</a:t>
            </a:r>
          </a:p>
          <a:p>
            <a:pPr marL="1371600" lvl="2" indent="-285750" rtl="0">
              <a:lnSpc>
                <a:spcPct val="100000"/>
              </a:lnSpc>
              <a:spcBef>
                <a:spcPts val="0"/>
              </a:spcBef>
              <a:spcAft>
                <a:spcPts val="0"/>
              </a:spcAft>
              <a:buFont typeface="Arial" panose="020B0604020202020204" pitchFamily="34" charset="0"/>
              <a:buChar char="•"/>
            </a:pPr>
            <a:r>
              <a:rPr lang="en" dirty="0"/>
              <a:t>Store information in a local database.</a:t>
            </a:r>
          </a:p>
          <a:p>
            <a:pPr marL="1371600" lvl="2" indent="-285750" rtl="0">
              <a:lnSpc>
                <a:spcPct val="100000"/>
              </a:lnSpc>
              <a:spcBef>
                <a:spcPts val="0"/>
              </a:spcBef>
              <a:spcAft>
                <a:spcPts val="0"/>
              </a:spcAft>
              <a:buFont typeface="Arial" panose="020B0604020202020204" pitchFamily="34" charset="0"/>
              <a:buChar char="•"/>
            </a:pPr>
            <a:r>
              <a:rPr lang="en" dirty="0"/>
              <a:t>Provides easy access to any required information.</a:t>
            </a:r>
          </a:p>
          <a:p>
            <a:pPr marL="571500" lvl="0" indent="-342900" rtl="0">
              <a:lnSpc>
                <a:spcPct val="100000"/>
              </a:lnSpc>
              <a:spcBef>
                <a:spcPts val="0"/>
              </a:spcBef>
              <a:spcAft>
                <a:spcPts val="0"/>
              </a:spcAft>
              <a:buFont typeface="+mj-lt"/>
              <a:buAutoNum type="arabicPeriod"/>
            </a:pPr>
            <a:endParaRPr lang="en" sz="1400" dirty="0" smtClean="0"/>
          </a:p>
          <a:p>
            <a:pPr marL="571500" lvl="0" indent="-342900" rtl="0">
              <a:lnSpc>
                <a:spcPct val="100000"/>
              </a:lnSpc>
              <a:spcBef>
                <a:spcPts val="0"/>
              </a:spcBef>
              <a:spcAft>
                <a:spcPts val="0"/>
              </a:spcAft>
              <a:buFont typeface="+mj-lt"/>
              <a:buAutoNum type="arabicPeriod"/>
            </a:pPr>
            <a:r>
              <a:rPr lang="en" dirty="0" smtClean="0"/>
              <a:t>Stack </a:t>
            </a:r>
            <a:r>
              <a:rPr lang="en" dirty="0"/>
              <a:t>Exchange Data Dump Method</a:t>
            </a:r>
          </a:p>
          <a:p>
            <a:pPr marL="914400" lvl="1" indent="-285750" rtl="0">
              <a:lnSpc>
                <a:spcPct val="100000"/>
              </a:lnSpc>
              <a:spcBef>
                <a:spcPts val="0"/>
              </a:spcBef>
              <a:spcAft>
                <a:spcPts val="0"/>
              </a:spcAft>
              <a:buFont typeface="Arial" panose="020B0604020202020204" pitchFamily="34" charset="0"/>
              <a:buChar char="•"/>
            </a:pPr>
            <a:r>
              <a:rPr lang="en" sz="1800" dirty="0"/>
              <a:t>Problem</a:t>
            </a:r>
          </a:p>
          <a:p>
            <a:pPr marL="1371600" lvl="2" indent="-285750" rtl="0">
              <a:lnSpc>
                <a:spcPct val="100000"/>
              </a:lnSpc>
              <a:spcBef>
                <a:spcPts val="0"/>
              </a:spcBef>
              <a:spcAft>
                <a:spcPts val="0"/>
              </a:spcAft>
              <a:buFont typeface="Arial" panose="020B0604020202020204" pitchFamily="34" charset="0"/>
              <a:buChar char="•"/>
            </a:pPr>
            <a:r>
              <a:rPr lang="en" dirty="0"/>
              <a:t>Expensive to search through millions of posts.</a:t>
            </a:r>
          </a:p>
          <a:p>
            <a:pPr marL="914400" lvl="1" indent="-285750" rtl="0">
              <a:lnSpc>
                <a:spcPct val="100000"/>
              </a:lnSpc>
              <a:spcBef>
                <a:spcPts val="0"/>
              </a:spcBef>
              <a:spcAft>
                <a:spcPts val="0"/>
              </a:spcAft>
              <a:buFont typeface="Arial" panose="020B0604020202020204" pitchFamily="34" charset="0"/>
              <a:buChar char="•"/>
            </a:pPr>
            <a:r>
              <a:rPr lang="en" sz="1800" dirty="0"/>
              <a:t>Proposed Solution - Pre-Rank Posts</a:t>
            </a:r>
          </a:p>
          <a:p>
            <a:pPr marL="1371600" lvl="2" indent="-285750" rtl="0">
              <a:lnSpc>
                <a:spcPct val="100000"/>
              </a:lnSpc>
              <a:spcBef>
                <a:spcPts val="0"/>
              </a:spcBef>
              <a:spcAft>
                <a:spcPts val="0"/>
              </a:spcAft>
              <a:buFont typeface="Arial" panose="020B0604020202020204" pitchFamily="34" charset="0"/>
              <a:buChar char="•"/>
            </a:pPr>
            <a:r>
              <a:rPr lang="en" dirty="0"/>
              <a:t>For each class/method, determine related posts in advance.</a:t>
            </a:r>
          </a:p>
          <a:p>
            <a:pPr marL="1371600" lvl="2" indent="-285750">
              <a:lnSpc>
                <a:spcPct val="100000"/>
              </a:lnSpc>
              <a:spcBef>
                <a:spcPts val="0"/>
              </a:spcBef>
              <a:spcAft>
                <a:spcPts val="0"/>
              </a:spcAft>
              <a:buFont typeface="Arial" panose="020B0604020202020204" pitchFamily="34" charset="0"/>
              <a:buChar char="•"/>
            </a:pPr>
            <a:r>
              <a:rPr lang="en" dirty="0"/>
              <a:t>Store ranks in database.</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311700" y="445025"/>
            <a:ext cx="8520600" cy="613200"/>
          </a:xfrm>
          <a:prstGeom prst="rect">
            <a:avLst/>
          </a:prstGeom>
        </p:spPr>
        <p:txBody>
          <a:bodyPr lIns="91425" tIns="91425" rIns="91425" bIns="91425" anchor="t" anchorCtr="0">
            <a:noAutofit/>
          </a:bodyPr>
          <a:lstStyle/>
          <a:p>
            <a:pPr lvl="0">
              <a:spcBef>
                <a:spcPts val="0"/>
              </a:spcBef>
              <a:buNone/>
            </a:pPr>
            <a:endParaRPr/>
          </a:p>
        </p:txBody>
      </p:sp>
      <p:sp>
        <p:nvSpPr>
          <p:cNvPr id="192" name="Shape 192">
            <a:hlinkClick r:id="rId3"/>
          </p:cNvPr>
          <p:cNvSpPr/>
          <p:nvPr/>
        </p:nvSpPr>
        <p:spPr>
          <a:xfrm>
            <a:off x="1714500" y="428625"/>
            <a:ext cx="5715000" cy="4286250"/>
          </a:xfrm>
          <a:prstGeom prst="rect">
            <a:avLst/>
          </a:prstGeom>
          <a:blipFill>
            <a:blip r:embed="rId4">
              <a:alphaModFix/>
            </a:blip>
            <a:stretch>
              <a:fillRect/>
            </a:stretch>
          </a:blipFill>
          <a:ln>
            <a:noFill/>
          </a:ln>
        </p:spPr>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title"/>
          </p:nvPr>
        </p:nvSpPr>
        <p:spPr>
          <a:xfrm>
            <a:off x="311700" y="445025"/>
            <a:ext cx="8520600" cy="613200"/>
          </a:xfrm>
          <a:prstGeom prst="rect">
            <a:avLst/>
          </a:prstGeom>
        </p:spPr>
        <p:txBody>
          <a:bodyPr lIns="91425" tIns="91425" rIns="91425" bIns="91425" anchor="t" anchorCtr="0">
            <a:noAutofit/>
          </a:bodyPr>
          <a:lstStyle/>
          <a:p>
            <a:pPr lvl="0">
              <a:spcBef>
                <a:spcPts val="0"/>
              </a:spcBef>
              <a:buNone/>
            </a:pPr>
            <a:r>
              <a:rPr lang="en"/>
              <a:t>API Implementation:	Goal</a:t>
            </a:r>
          </a:p>
        </p:txBody>
      </p:sp>
      <p:sp>
        <p:nvSpPr>
          <p:cNvPr id="198" name="Shape 198"/>
          <p:cNvSpPr txBox="1">
            <a:spLocks noGrp="1"/>
          </p:cNvSpPr>
          <p:nvPr>
            <p:ph type="body" idx="1"/>
          </p:nvPr>
        </p:nvSpPr>
        <p:spPr>
          <a:xfrm>
            <a:off x="345425" y="1144125"/>
            <a:ext cx="3681600" cy="1177200"/>
          </a:xfrm>
          <a:prstGeom prst="rect">
            <a:avLst/>
          </a:prstGeom>
        </p:spPr>
        <p:txBody>
          <a:bodyPr lIns="91425" tIns="91425" rIns="91425" bIns="91425" anchor="t" anchorCtr="0">
            <a:noAutofit/>
          </a:bodyPr>
          <a:lstStyle/>
          <a:p>
            <a:pPr lvl="0" rtl="0">
              <a:spcBef>
                <a:spcPts val="0"/>
              </a:spcBef>
              <a:buNone/>
            </a:pPr>
            <a:r>
              <a:rPr lang="en"/>
              <a:t>Provide 3</a:t>
            </a:r>
            <a:r>
              <a:rPr lang="en" baseline="30000"/>
              <a:t>rd</a:t>
            </a:r>
            <a:r>
              <a:rPr lang="en"/>
              <a:t>-party software with information from the database about:</a:t>
            </a:r>
          </a:p>
        </p:txBody>
      </p:sp>
      <p:graphicFrame>
        <p:nvGraphicFramePr>
          <p:cNvPr id="199" name="Shape 199"/>
          <p:cNvGraphicFramePr/>
          <p:nvPr>
            <p:extLst>
              <p:ext uri="{D42A27DB-BD31-4B8C-83A1-F6EECF244321}">
                <p14:modId xmlns:p14="http://schemas.microsoft.com/office/powerpoint/2010/main" val="4138620307"/>
              </p:ext>
            </p:extLst>
          </p:nvPr>
        </p:nvGraphicFramePr>
        <p:xfrm>
          <a:off x="488400" y="2329662"/>
          <a:ext cx="2956000" cy="1188630"/>
        </p:xfrm>
        <a:graphic>
          <a:graphicData uri="http://schemas.openxmlformats.org/drawingml/2006/table">
            <a:tbl>
              <a:tblPr>
                <a:noFill/>
                <a:tableStyleId>{6F2D3A3B-B130-4F66-BE2A-67A340B94475}</a:tableStyleId>
              </a:tblPr>
              <a:tblGrid>
                <a:gridCol w="1444125"/>
                <a:gridCol w="1511875"/>
              </a:tblGrid>
              <a:tr h="381000">
                <a:tc>
                  <a:txBody>
                    <a:bodyPr/>
                    <a:lstStyle/>
                    <a:p>
                      <a:pPr marL="228600" lvl="0" indent="0">
                        <a:spcBef>
                          <a:spcPts val="0"/>
                        </a:spcBef>
                        <a:buFont typeface="Old Standard TT"/>
                        <a:buNone/>
                      </a:pPr>
                      <a:r>
                        <a:rPr lang="en" dirty="0">
                          <a:latin typeface="Old Standard TT"/>
                          <a:ea typeface="Old Standard TT"/>
                          <a:cs typeface="Old Standard TT"/>
                          <a:sym typeface="Old Standard TT"/>
                        </a:rPr>
                        <a:t>Questions</a:t>
                      </a:r>
                    </a:p>
                  </a:txBody>
                  <a:tcPr marL="91425" marR="91425" marT="91425" marB="91425"/>
                </a:tc>
                <a:tc>
                  <a:txBody>
                    <a:bodyPr/>
                    <a:lstStyle/>
                    <a:p>
                      <a:pPr marL="228600" lvl="0" indent="0">
                        <a:spcBef>
                          <a:spcPts val="0"/>
                        </a:spcBef>
                        <a:buFont typeface="Old Standard TT"/>
                        <a:buNone/>
                      </a:pPr>
                      <a:r>
                        <a:rPr lang="en">
                          <a:latin typeface="Old Standard TT"/>
                          <a:ea typeface="Old Standard TT"/>
                          <a:cs typeface="Old Standard TT"/>
                          <a:sym typeface="Old Standard TT"/>
                        </a:rPr>
                        <a:t>Answers</a:t>
                      </a:r>
                    </a:p>
                  </a:txBody>
                  <a:tcPr marL="91425" marR="91425" marT="91425" marB="91425"/>
                </a:tc>
              </a:tr>
              <a:tr h="381000">
                <a:tc>
                  <a:txBody>
                    <a:bodyPr/>
                    <a:lstStyle/>
                    <a:p>
                      <a:pPr marL="228600" lvl="0" indent="0">
                        <a:spcBef>
                          <a:spcPts val="0"/>
                        </a:spcBef>
                        <a:buFont typeface="Old Standard TT"/>
                        <a:buNone/>
                      </a:pPr>
                      <a:r>
                        <a:rPr lang="en">
                          <a:latin typeface="Old Standard TT"/>
                          <a:ea typeface="Old Standard TT"/>
                          <a:cs typeface="Old Standard TT"/>
                          <a:sym typeface="Old Standard TT"/>
                        </a:rPr>
                        <a:t>Posts</a:t>
                      </a:r>
                    </a:p>
                  </a:txBody>
                  <a:tcPr marL="91425" marR="91425" marT="91425" marB="91425"/>
                </a:tc>
                <a:tc>
                  <a:txBody>
                    <a:bodyPr/>
                    <a:lstStyle/>
                    <a:p>
                      <a:pPr marL="228600" lvl="0" indent="0">
                        <a:spcBef>
                          <a:spcPts val="0"/>
                        </a:spcBef>
                        <a:buFont typeface="Old Standard TT"/>
                        <a:buNone/>
                      </a:pPr>
                      <a:r>
                        <a:rPr lang="en">
                          <a:latin typeface="Old Standard TT"/>
                          <a:ea typeface="Old Standard TT"/>
                          <a:cs typeface="Old Standard TT"/>
                          <a:sym typeface="Old Standard TT"/>
                        </a:rPr>
                        <a:t>Comments</a:t>
                      </a:r>
                    </a:p>
                  </a:txBody>
                  <a:tcPr marL="91425" marR="91425" marT="91425" marB="91425"/>
                </a:tc>
              </a:tr>
              <a:tr h="381000">
                <a:tc>
                  <a:txBody>
                    <a:bodyPr/>
                    <a:lstStyle/>
                    <a:p>
                      <a:pPr marL="228600" lvl="0" indent="0">
                        <a:spcBef>
                          <a:spcPts val="0"/>
                        </a:spcBef>
                        <a:buFont typeface="Old Standard TT"/>
                        <a:buNone/>
                      </a:pPr>
                      <a:r>
                        <a:rPr lang="en">
                          <a:latin typeface="Old Standard TT"/>
                          <a:ea typeface="Old Standard TT"/>
                          <a:cs typeface="Old Standard TT"/>
                          <a:sym typeface="Old Standard TT"/>
                        </a:rPr>
                        <a:t>Users</a:t>
                      </a:r>
                    </a:p>
                  </a:txBody>
                  <a:tcPr marL="91425" marR="91425" marT="91425" marB="91425"/>
                </a:tc>
                <a:tc>
                  <a:txBody>
                    <a:bodyPr/>
                    <a:lstStyle/>
                    <a:p>
                      <a:pPr marL="228600" lvl="0" indent="0">
                        <a:spcBef>
                          <a:spcPts val="0"/>
                        </a:spcBef>
                        <a:buFont typeface="Old Standard TT"/>
                        <a:buNone/>
                      </a:pPr>
                      <a:r>
                        <a:rPr lang="en" dirty="0">
                          <a:latin typeface="Old Standard TT"/>
                          <a:ea typeface="Old Standard TT"/>
                          <a:cs typeface="Old Standard TT"/>
                          <a:sym typeface="Old Standard TT"/>
                        </a:rPr>
                        <a:t>Tags</a:t>
                      </a:r>
                    </a:p>
                  </a:txBody>
                  <a:tcPr marL="91425" marR="91425" marT="91425" marB="91425"/>
                </a:tc>
              </a:tr>
            </a:tbl>
          </a:graphicData>
        </a:graphic>
      </p:graphicFrame>
      <p:sp>
        <p:nvSpPr>
          <p:cNvPr id="200" name="Shape 200"/>
          <p:cNvSpPr txBox="1">
            <a:spLocks noGrp="1"/>
          </p:cNvSpPr>
          <p:nvPr>
            <p:ph type="body" idx="1"/>
          </p:nvPr>
        </p:nvSpPr>
        <p:spPr>
          <a:xfrm>
            <a:off x="444750" y="3683275"/>
            <a:ext cx="3681600" cy="1177200"/>
          </a:xfrm>
          <a:prstGeom prst="rect">
            <a:avLst/>
          </a:prstGeom>
        </p:spPr>
        <p:txBody>
          <a:bodyPr lIns="91425" tIns="91425" rIns="91425" bIns="91425" anchor="t" anchorCtr="0">
            <a:noAutofit/>
          </a:bodyPr>
          <a:lstStyle/>
          <a:p>
            <a:pPr lvl="0" rtl="0">
              <a:spcBef>
                <a:spcPts val="0"/>
              </a:spcBef>
              <a:buNone/>
            </a:pPr>
            <a:r>
              <a:rPr lang="en"/>
              <a:t>through a RESTful API.</a:t>
            </a:r>
          </a:p>
        </p:txBody>
      </p:sp>
      <p:pic>
        <p:nvPicPr>
          <p:cNvPr id="201" name="Shape 201"/>
          <p:cNvPicPr preferRelativeResize="0"/>
          <p:nvPr/>
        </p:nvPicPr>
        <p:blipFill rotWithShape="1">
          <a:blip r:embed="rId3">
            <a:alphaModFix/>
          </a:blip>
          <a:srcRect/>
          <a:stretch/>
        </p:blipFill>
        <p:spPr>
          <a:xfrm>
            <a:off x="3919600" y="128024"/>
            <a:ext cx="5143499" cy="4887449"/>
          </a:xfrm>
          <a:prstGeom prst="rect">
            <a:avLst/>
          </a:prstGeom>
          <a:noFill/>
          <a:ln>
            <a:noFill/>
          </a:ln>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a:spLocks noGrp="1"/>
          </p:cNvSpPr>
          <p:nvPr>
            <p:ph type="title"/>
          </p:nvPr>
        </p:nvSpPr>
        <p:spPr>
          <a:xfrm>
            <a:off x="311700" y="445025"/>
            <a:ext cx="8520600" cy="613200"/>
          </a:xfrm>
          <a:prstGeom prst="rect">
            <a:avLst/>
          </a:prstGeom>
        </p:spPr>
        <p:txBody>
          <a:bodyPr lIns="91425" tIns="91425" rIns="91425" bIns="91425" anchor="t" anchorCtr="0">
            <a:noAutofit/>
          </a:bodyPr>
          <a:lstStyle/>
          <a:p>
            <a:pPr lvl="0">
              <a:spcBef>
                <a:spcPts val="0"/>
              </a:spcBef>
              <a:buNone/>
            </a:pPr>
            <a:r>
              <a:rPr lang="en"/>
              <a:t>API Implementation:	Challenges and Solutions</a:t>
            </a:r>
          </a:p>
        </p:txBody>
      </p:sp>
      <p:sp>
        <p:nvSpPr>
          <p:cNvPr id="207" name="Shape 207"/>
          <p:cNvSpPr txBox="1">
            <a:spLocks noGrp="1"/>
          </p:cNvSpPr>
          <p:nvPr>
            <p:ph type="body" idx="1"/>
          </p:nvPr>
        </p:nvSpPr>
        <p:spPr>
          <a:xfrm>
            <a:off x="311700" y="1171600"/>
            <a:ext cx="8520600" cy="3397200"/>
          </a:xfrm>
          <a:prstGeom prst="rect">
            <a:avLst/>
          </a:prstGeom>
        </p:spPr>
        <p:txBody>
          <a:bodyPr lIns="91425" tIns="91425" rIns="91425" bIns="91425" anchor="t" anchorCtr="0">
            <a:noAutofit/>
          </a:bodyPr>
          <a:lstStyle/>
          <a:p>
            <a:pPr lvl="0" rtl="0">
              <a:lnSpc>
                <a:spcPct val="100000"/>
              </a:lnSpc>
              <a:spcBef>
                <a:spcPts val="0"/>
              </a:spcBef>
              <a:spcAft>
                <a:spcPts val="600"/>
              </a:spcAft>
              <a:buNone/>
            </a:pPr>
            <a:r>
              <a:rPr lang="en" sz="2000" dirty="0" smtClean="0"/>
              <a:t>Challenge: Designed </a:t>
            </a:r>
            <a:r>
              <a:rPr lang="en" sz="2000" dirty="0"/>
              <a:t>after </a:t>
            </a:r>
            <a:r>
              <a:rPr lang="en" sz="2000" dirty="0" smtClean="0"/>
              <a:t>StackExchange</a:t>
            </a:r>
          </a:p>
          <a:p>
            <a:pPr marL="285750" lvl="0" indent="-285750" rtl="0">
              <a:lnSpc>
                <a:spcPct val="100000"/>
              </a:lnSpc>
              <a:spcBef>
                <a:spcPts val="0"/>
              </a:spcBef>
              <a:spcAft>
                <a:spcPts val="600"/>
              </a:spcAft>
              <a:buFont typeface="Arial" panose="020B0604020202020204" pitchFamily="34" charset="0"/>
              <a:buChar char="•"/>
            </a:pPr>
            <a:r>
              <a:rPr lang="en" dirty="0" smtClean="0"/>
              <a:t>Majority </a:t>
            </a:r>
            <a:r>
              <a:rPr lang="en" dirty="0"/>
              <a:t>of StackExchange API calls </a:t>
            </a:r>
            <a:r>
              <a:rPr lang="en" dirty="0" smtClean="0"/>
              <a:t>didn’t </a:t>
            </a:r>
            <a:r>
              <a:rPr lang="en" dirty="0"/>
              <a:t>apply for </a:t>
            </a:r>
            <a:r>
              <a:rPr lang="en" dirty="0" smtClean="0"/>
              <a:t>the </a:t>
            </a:r>
            <a:r>
              <a:rPr lang="en" dirty="0"/>
              <a:t>project’s intended </a:t>
            </a:r>
            <a:r>
              <a:rPr lang="en" dirty="0" smtClean="0"/>
              <a:t>use</a:t>
            </a:r>
          </a:p>
          <a:p>
            <a:pPr marL="285750" lvl="0" indent="-285750" rtl="0">
              <a:lnSpc>
                <a:spcPct val="100000"/>
              </a:lnSpc>
              <a:spcBef>
                <a:spcPts val="0"/>
              </a:spcBef>
              <a:spcAft>
                <a:spcPts val="600"/>
              </a:spcAft>
              <a:buFont typeface="Arial" panose="020B0604020202020204" pitchFamily="34" charset="0"/>
              <a:buChar char="•"/>
            </a:pPr>
            <a:r>
              <a:rPr lang="en" dirty="0" smtClean="0"/>
              <a:t>Limited/inflexible </a:t>
            </a:r>
            <a:r>
              <a:rPr lang="en" dirty="0"/>
              <a:t>searching and sorting </a:t>
            </a:r>
            <a:r>
              <a:rPr lang="en" dirty="0" smtClean="0"/>
              <a:t>abilities</a:t>
            </a:r>
            <a:endParaRPr lang="en" dirty="0"/>
          </a:p>
          <a:p>
            <a:pPr lvl="0" rtl="0">
              <a:lnSpc>
                <a:spcPct val="100000"/>
              </a:lnSpc>
              <a:spcBef>
                <a:spcPts val="0"/>
              </a:spcBef>
              <a:spcAft>
                <a:spcPts val="600"/>
              </a:spcAft>
              <a:buNone/>
            </a:pPr>
            <a:endParaRPr dirty="0"/>
          </a:p>
          <a:p>
            <a:pPr lvl="0" rtl="0">
              <a:lnSpc>
                <a:spcPct val="100000"/>
              </a:lnSpc>
              <a:spcBef>
                <a:spcPts val="0"/>
              </a:spcBef>
              <a:spcAft>
                <a:spcPts val="600"/>
              </a:spcAft>
              <a:buNone/>
            </a:pPr>
            <a:r>
              <a:rPr lang="en" sz="2000" dirty="0" smtClean="0"/>
              <a:t>Solutions</a:t>
            </a:r>
          </a:p>
          <a:p>
            <a:pPr marL="285750" lvl="0" indent="-285750" rtl="0">
              <a:lnSpc>
                <a:spcPct val="100000"/>
              </a:lnSpc>
              <a:spcBef>
                <a:spcPts val="0"/>
              </a:spcBef>
              <a:spcAft>
                <a:spcPts val="600"/>
              </a:spcAft>
              <a:buFont typeface="Arial" panose="020B0604020202020204" pitchFamily="34" charset="0"/>
              <a:buChar char="•"/>
            </a:pPr>
            <a:r>
              <a:rPr lang="en" dirty="0" smtClean="0"/>
              <a:t>Combined </a:t>
            </a:r>
            <a:r>
              <a:rPr lang="en" dirty="0"/>
              <a:t>and condensed API calls by returned type of </a:t>
            </a:r>
            <a:r>
              <a:rPr lang="en" dirty="0" smtClean="0"/>
              <a:t>data</a:t>
            </a:r>
          </a:p>
          <a:p>
            <a:pPr marL="457200" lvl="5" indent="-285750">
              <a:lnSpc>
                <a:spcPct val="100000"/>
              </a:lnSpc>
              <a:spcAft>
                <a:spcPts val="600"/>
              </a:spcAft>
              <a:buFont typeface="Arial" panose="020B0604020202020204" pitchFamily="34" charset="0"/>
              <a:buChar char="•"/>
            </a:pPr>
            <a:r>
              <a:rPr lang="en" dirty="0" smtClean="0"/>
              <a:t>Allows </a:t>
            </a:r>
            <a:r>
              <a:rPr lang="en" dirty="0"/>
              <a:t>for easy integration for new API calls in the </a:t>
            </a:r>
            <a:r>
              <a:rPr lang="en" dirty="0" smtClean="0"/>
              <a:t>future</a:t>
            </a:r>
          </a:p>
          <a:p>
            <a:pPr marL="285750" lvl="0" indent="-285750" rtl="0">
              <a:lnSpc>
                <a:spcPct val="100000"/>
              </a:lnSpc>
              <a:spcBef>
                <a:spcPts val="0"/>
              </a:spcBef>
              <a:spcAft>
                <a:spcPts val="600"/>
              </a:spcAft>
              <a:buFont typeface="Arial" panose="020B0604020202020204" pitchFamily="34" charset="0"/>
              <a:buChar char="•"/>
            </a:pPr>
            <a:r>
              <a:rPr lang="en" dirty="0" smtClean="0"/>
              <a:t>Designed </a:t>
            </a:r>
            <a:r>
              <a:rPr lang="en" dirty="0"/>
              <a:t>input structure after GitHub API repository search </a:t>
            </a:r>
            <a:r>
              <a:rPr lang="en" dirty="0" smtClean="0"/>
              <a:t>call</a:t>
            </a:r>
          </a:p>
          <a:p>
            <a:pPr marL="457200" lvl="1" indent="-285750">
              <a:lnSpc>
                <a:spcPct val="100000"/>
              </a:lnSpc>
              <a:spcAft>
                <a:spcPts val="600"/>
              </a:spcAft>
              <a:buFont typeface="Arial" panose="020B0604020202020204" pitchFamily="34" charset="0"/>
              <a:buChar char="•"/>
            </a:pPr>
            <a:r>
              <a:rPr lang="en" dirty="0" smtClean="0"/>
              <a:t>Significantly </a:t>
            </a:r>
            <a:r>
              <a:rPr lang="en" dirty="0"/>
              <a:t>increased flexibility of searching and </a:t>
            </a:r>
            <a:r>
              <a:rPr lang="en" dirty="0" smtClean="0"/>
              <a:t>sorting</a:t>
            </a:r>
            <a:endParaRPr lang="en" dirty="0"/>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311700" y="445025"/>
            <a:ext cx="8520600" cy="613200"/>
          </a:xfrm>
          <a:prstGeom prst="rect">
            <a:avLst/>
          </a:prstGeom>
        </p:spPr>
        <p:txBody>
          <a:bodyPr lIns="91425" tIns="91425" rIns="91425" bIns="91425" anchor="t" anchorCtr="0">
            <a:noAutofit/>
          </a:bodyPr>
          <a:lstStyle/>
          <a:p>
            <a:pPr lvl="0">
              <a:spcBef>
                <a:spcPts val="0"/>
              </a:spcBef>
              <a:buNone/>
            </a:pPr>
            <a:r>
              <a:rPr lang="en"/>
              <a:t>API Implementation:	Search Functionality</a:t>
            </a:r>
          </a:p>
        </p:txBody>
      </p:sp>
      <p:sp>
        <p:nvSpPr>
          <p:cNvPr id="213" name="Shape 213"/>
          <p:cNvSpPr txBox="1">
            <a:spLocks noGrp="1"/>
          </p:cNvSpPr>
          <p:nvPr>
            <p:ph type="body" idx="1"/>
          </p:nvPr>
        </p:nvSpPr>
        <p:spPr>
          <a:xfrm>
            <a:off x="311700" y="1171600"/>
            <a:ext cx="8520600" cy="3397200"/>
          </a:xfrm>
          <a:prstGeom prst="rect">
            <a:avLst/>
          </a:prstGeom>
        </p:spPr>
        <p:txBody>
          <a:bodyPr lIns="91425" tIns="91425" rIns="91425" bIns="91425" anchor="t" anchorCtr="0">
            <a:noAutofit/>
          </a:bodyPr>
          <a:lstStyle/>
          <a:p>
            <a:pPr lvl="0" rtl="0">
              <a:lnSpc>
                <a:spcPct val="100000"/>
              </a:lnSpc>
              <a:spcBef>
                <a:spcPts val="0"/>
              </a:spcBef>
              <a:spcAft>
                <a:spcPts val="0"/>
              </a:spcAft>
            </a:pPr>
            <a:r>
              <a:rPr lang="en" sz="2000" dirty="0"/>
              <a:t>Integer and Datetime </a:t>
            </a:r>
            <a:r>
              <a:rPr lang="en" sz="2000" dirty="0" smtClean="0"/>
              <a:t>Variables</a:t>
            </a:r>
            <a:endParaRPr sz="2000" dirty="0"/>
          </a:p>
          <a:p>
            <a:pPr marL="457200" lvl="2" indent="-342900">
              <a:lnSpc>
                <a:spcPct val="100000"/>
              </a:lnSpc>
              <a:spcAft>
                <a:spcPts val="0"/>
              </a:spcAft>
              <a:buFont typeface="Arial" panose="020B0604020202020204" pitchFamily="34" charset="0"/>
              <a:buChar char="•"/>
            </a:pPr>
            <a:r>
              <a:rPr lang="en" sz="1600" dirty="0"/>
              <a:t>Comparative conditions: =,  !=, &lt;, &gt;, &lt;=, </a:t>
            </a:r>
            <a:r>
              <a:rPr lang="en" sz="1600" dirty="0" smtClean="0"/>
              <a:t>&gt;=</a:t>
            </a:r>
            <a:endParaRPr sz="1600" dirty="0"/>
          </a:p>
          <a:p>
            <a:pPr marL="457200" lvl="1" indent="-342900" rtl="0">
              <a:lnSpc>
                <a:spcPct val="100000"/>
              </a:lnSpc>
              <a:spcBef>
                <a:spcPts val="0"/>
              </a:spcBef>
              <a:spcAft>
                <a:spcPts val="0"/>
              </a:spcAft>
              <a:buFont typeface="Arial" panose="020B0604020202020204" pitchFamily="34" charset="0"/>
              <a:buChar char="•"/>
            </a:pPr>
            <a:r>
              <a:rPr lang="en" sz="1600" dirty="0"/>
              <a:t>Range conditions:  low_value .. </a:t>
            </a:r>
            <a:r>
              <a:rPr lang="en" sz="1600" dirty="0" smtClean="0"/>
              <a:t>high_value</a:t>
            </a:r>
            <a:endParaRPr sz="1600" dirty="0"/>
          </a:p>
          <a:p>
            <a:pPr lvl="0" rtl="0">
              <a:lnSpc>
                <a:spcPct val="100000"/>
              </a:lnSpc>
              <a:spcBef>
                <a:spcPts val="0"/>
              </a:spcBef>
              <a:spcAft>
                <a:spcPts val="0"/>
              </a:spcAft>
            </a:pPr>
            <a:endParaRPr lang="en" sz="1400" dirty="0" smtClean="0"/>
          </a:p>
          <a:p>
            <a:pPr lvl="0" rtl="0">
              <a:lnSpc>
                <a:spcPct val="100000"/>
              </a:lnSpc>
              <a:spcBef>
                <a:spcPts val="0"/>
              </a:spcBef>
              <a:spcAft>
                <a:spcPts val="0"/>
              </a:spcAft>
            </a:pPr>
            <a:r>
              <a:rPr lang="en" sz="2000" dirty="0" smtClean="0"/>
              <a:t>Boolean Variables</a:t>
            </a:r>
            <a:endParaRPr sz="2000" dirty="0"/>
          </a:p>
          <a:p>
            <a:pPr marL="457200" lvl="1" indent="-342900" rtl="0">
              <a:lnSpc>
                <a:spcPct val="100000"/>
              </a:lnSpc>
              <a:spcBef>
                <a:spcPts val="0"/>
              </a:spcBef>
              <a:spcAft>
                <a:spcPts val="0"/>
              </a:spcAft>
              <a:buFont typeface="Arial" panose="020B0604020202020204" pitchFamily="34" charset="0"/>
              <a:buChar char="•"/>
            </a:pPr>
            <a:r>
              <a:rPr lang="en" sz="1600" dirty="0"/>
              <a:t>Comparative conditions: true, </a:t>
            </a:r>
            <a:r>
              <a:rPr lang="en" sz="1600" dirty="0" smtClean="0"/>
              <a:t>false</a:t>
            </a:r>
            <a:endParaRPr sz="1600" dirty="0"/>
          </a:p>
          <a:p>
            <a:pPr lvl="0" rtl="0">
              <a:lnSpc>
                <a:spcPct val="100000"/>
              </a:lnSpc>
              <a:spcBef>
                <a:spcPts val="0"/>
              </a:spcBef>
              <a:spcAft>
                <a:spcPts val="0"/>
              </a:spcAft>
            </a:pPr>
            <a:endParaRPr lang="en" sz="1400" dirty="0" smtClean="0"/>
          </a:p>
          <a:p>
            <a:pPr lvl="0" rtl="0">
              <a:lnSpc>
                <a:spcPct val="100000"/>
              </a:lnSpc>
              <a:spcBef>
                <a:spcPts val="0"/>
              </a:spcBef>
              <a:spcAft>
                <a:spcPts val="0"/>
              </a:spcAft>
            </a:pPr>
            <a:r>
              <a:rPr lang="en" sz="2000" dirty="0" smtClean="0"/>
              <a:t>String Variables</a:t>
            </a:r>
            <a:endParaRPr sz="2000" dirty="0"/>
          </a:p>
          <a:p>
            <a:pPr marL="457200" marR="0" lvl="1" indent="-342900" algn="l" rtl="0">
              <a:lnSpc>
                <a:spcPct val="100000"/>
              </a:lnSpc>
              <a:spcBef>
                <a:spcPts val="0"/>
              </a:spcBef>
              <a:spcAft>
                <a:spcPts val="0"/>
              </a:spcAft>
              <a:buClr>
                <a:schemeClr val="dk1"/>
              </a:buClr>
              <a:buFont typeface="Arial" panose="020B0604020202020204" pitchFamily="34" charset="0"/>
              <a:buChar char="•"/>
            </a:pPr>
            <a:r>
              <a:rPr lang="en" sz="1600" dirty="0"/>
              <a:t>Contains conditions: IN, NOT IN</a:t>
            </a:r>
          </a:p>
          <a:p>
            <a:pPr marL="914400" lvl="2" indent="-342900">
              <a:lnSpc>
                <a:spcPct val="100000"/>
              </a:lnSpc>
              <a:spcAft>
                <a:spcPts val="0"/>
              </a:spcAft>
              <a:buFont typeface="Arial" panose="020B0604020202020204" pitchFamily="34" charset="0"/>
              <a:buChar char="•"/>
            </a:pPr>
            <a:r>
              <a:rPr lang="en" dirty="0"/>
              <a:t>Performed across all string variables by </a:t>
            </a:r>
            <a:r>
              <a:rPr lang="en" dirty="0" smtClean="0"/>
              <a:t>default</a:t>
            </a:r>
            <a:endParaRPr dirty="0"/>
          </a:p>
          <a:p>
            <a:pPr marL="457200" marR="0" lvl="1" indent="-342900" algn="l" rtl="0">
              <a:lnSpc>
                <a:spcPct val="100000"/>
              </a:lnSpc>
              <a:spcBef>
                <a:spcPts val="0"/>
              </a:spcBef>
              <a:spcAft>
                <a:spcPts val="0"/>
              </a:spcAft>
              <a:buFont typeface="Arial" panose="020B0604020202020204" pitchFamily="34" charset="0"/>
              <a:buChar char="•"/>
            </a:pPr>
            <a:r>
              <a:rPr lang="en" sz="1600" dirty="0"/>
              <a:t>Can specify which string variables are included in the search</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a:spLocks noGrp="1"/>
          </p:cNvSpPr>
          <p:nvPr>
            <p:ph type="title"/>
          </p:nvPr>
        </p:nvSpPr>
        <p:spPr>
          <a:xfrm>
            <a:off x="311700" y="445025"/>
            <a:ext cx="8520600" cy="613200"/>
          </a:xfrm>
          <a:prstGeom prst="rect">
            <a:avLst/>
          </a:prstGeom>
        </p:spPr>
        <p:txBody>
          <a:bodyPr lIns="91425" tIns="91425" rIns="91425" bIns="91425" anchor="t" anchorCtr="0">
            <a:noAutofit/>
          </a:bodyPr>
          <a:lstStyle/>
          <a:p>
            <a:pPr lvl="0" rtl="0">
              <a:spcBef>
                <a:spcPts val="0"/>
              </a:spcBef>
              <a:buNone/>
            </a:pPr>
            <a:r>
              <a:rPr lang="en"/>
              <a:t>API Implementation:	Additional Functionality</a:t>
            </a:r>
          </a:p>
        </p:txBody>
      </p:sp>
      <p:sp>
        <p:nvSpPr>
          <p:cNvPr id="219" name="Shape 219"/>
          <p:cNvSpPr txBox="1">
            <a:spLocks noGrp="1"/>
          </p:cNvSpPr>
          <p:nvPr>
            <p:ph type="body" idx="1"/>
          </p:nvPr>
        </p:nvSpPr>
        <p:spPr>
          <a:xfrm>
            <a:off x="311700" y="1171600"/>
            <a:ext cx="8520600" cy="3397200"/>
          </a:xfrm>
          <a:prstGeom prst="rect">
            <a:avLst/>
          </a:prstGeom>
        </p:spPr>
        <p:txBody>
          <a:bodyPr lIns="91425" tIns="91425" rIns="91425" bIns="91425" anchor="t" anchorCtr="0">
            <a:noAutofit/>
          </a:bodyPr>
          <a:lstStyle/>
          <a:p>
            <a:pPr lvl="0" indent="-228600" rtl="0">
              <a:lnSpc>
                <a:spcPct val="100000"/>
              </a:lnSpc>
              <a:spcBef>
                <a:spcPts val="0"/>
              </a:spcBef>
              <a:spcAft>
                <a:spcPts val="0"/>
              </a:spcAft>
            </a:pPr>
            <a:endParaRPr lang="en" sz="2000" dirty="0" smtClean="0"/>
          </a:p>
          <a:p>
            <a:pPr lvl="0" indent="-228600" rtl="0">
              <a:lnSpc>
                <a:spcPct val="100000"/>
              </a:lnSpc>
              <a:spcBef>
                <a:spcPts val="0"/>
              </a:spcBef>
              <a:spcAft>
                <a:spcPts val="0"/>
              </a:spcAft>
            </a:pPr>
            <a:r>
              <a:rPr lang="en" sz="2000" dirty="0" smtClean="0"/>
              <a:t>Sort</a:t>
            </a:r>
            <a:endParaRPr sz="2000" dirty="0"/>
          </a:p>
          <a:p>
            <a:pPr marL="457200" lvl="1" indent="-317500" rtl="0">
              <a:lnSpc>
                <a:spcPct val="100000"/>
              </a:lnSpc>
              <a:spcBef>
                <a:spcPts val="0"/>
              </a:spcBef>
              <a:spcAft>
                <a:spcPts val="0"/>
              </a:spcAft>
              <a:buSzPct val="100000"/>
              <a:buFont typeface="Arial" panose="020B0604020202020204" pitchFamily="34" charset="0"/>
              <a:buChar char="•"/>
            </a:pPr>
            <a:r>
              <a:rPr lang="en" sz="1800" dirty="0"/>
              <a:t>Can sort by any number of given </a:t>
            </a:r>
            <a:r>
              <a:rPr lang="en" sz="1800" dirty="0" smtClean="0"/>
              <a:t>variables</a:t>
            </a:r>
            <a:endParaRPr sz="1800" dirty="0"/>
          </a:p>
          <a:p>
            <a:pPr marL="457200" lvl="1" indent="-317500" rtl="0">
              <a:lnSpc>
                <a:spcPct val="100000"/>
              </a:lnSpc>
              <a:spcBef>
                <a:spcPts val="0"/>
              </a:spcBef>
              <a:spcAft>
                <a:spcPts val="0"/>
              </a:spcAft>
              <a:buSzPct val="100000"/>
              <a:buFont typeface="Arial" panose="020B0604020202020204" pitchFamily="34" charset="0"/>
              <a:buChar char="•"/>
            </a:pPr>
            <a:r>
              <a:rPr lang="en" sz="1800" dirty="0"/>
              <a:t>Can select either ascending or descending for each sort </a:t>
            </a:r>
            <a:r>
              <a:rPr lang="en" sz="1800" dirty="0" smtClean="0"/>
              <a:t>variable</a:t>
            </a:r>
          </a:p>
          <a:p>
            <a:pPr lvl="1" rtl="0">
              <a:lnSpc>
                <a:spcPct val="100000"/>
              </a:lnSpc>
              <a:spcBef>
                <a:spcPts val="0"/>
              </a:spcBef>
              <a:spcAft>
                <a:spcPts val="0"/>
              </a:spcAft>
              <a:buSzPct val="100000"/>
            </a:pPr>
            <a:endParaRPr lang="en-US" sz="1800" dirty="0" smtClean="0"/>
          </a:p>
          <a:p>
            <a:pPr lvl="1" rtl="0">
              <a:lnSpc>
                <a:spcPct val="100000"/>
              </a:lnSpc>
              <a:spcBef>
                <a:spcPts val="0"/>
              </a:spcBef>
              <a:spcAft>
                <a:spcPts val="0"/>
              </a:spcAft>
              <a:buSzPct val="100000"/>
            </a:pPr>
            <a:endParaRPr sz="1800" dirty="0"/>
          </a:p>
          <a:p>
            <a:pPr lvl="0" indent="-228600" rtl="0">
              <a:lnSpc>
                <a:spcPct val="100000"/>
              </a:lnSpc>
              <a:spcBef>
                <a:spcPts val="0"/>
              </a:spcBef>
              <a:spcAft>
                <a:spcPts val="0"/>
              </a:spcAft>
            </a:pPr>
            <a:r>
              <a:rPr lang="en" sz="2000" dirty="0" smtClean="0"/>
              <a:t>Pagination</a:t>
            </a:r>
            <a:endParaRPr sz="2000" dirty="0"/>
          </a:p>
          <a:p>
            <a:pPr marL="457200" lvl="1" indent="-285750" rtl="0">
              <a:lnSpc>
                <a:spcPct val="100000"/>
              </a:lnSpc>
              <a:spcBef>
                <a:spcPts val="0"/>
              </a:spcBef>
              <a:spcAft>
                <a:spcPts val="0"/>
              </a:spcAft>
              <a:buFont typeface="Arial" panose="020B0604020202020204" pitchFamily="34" charset="0"/>
              <a:buChar char="•"/>
            </a:pPr>
            <a:r>
              <a:rPr lang="en" sz="1800" dirty="0"/>
              <a:t>Can set pagesize from 1 - 100 (default is 30</a:t>
            </a:r>
            <a:r>
              <a:rPr lang="en" sz="1800" dirty="0" smtClean="0"/>
              <a:t>)</a:t>
            </a:r>
            <a:endParaRPr sz="1800" dirty="0"/>
          </a:p>
          <a:p>
            <a:pPr marL="457200" lvl="1" indent="-285750" rtl="0">
              <a:lnSpc>
                <a:spcPct val="100000"/>
              </a:lnSpc>
              <a:spcBef>
                <a:spcPts val="0"/>
              </a:spcBef>
              <a:spcAft>
                <a:spcPts val="0"/>
              </a:spcAft>
              <a:buFont typeface="Arial" panose="020B0604020202020204" pitchFamily="34" charset="0"/>
              <a:buChar char="•"/>
            </a:pPr>
            <a:r>
              <a:rPr lang="en" sz="1800" dirty="0"/>
              <a:t>Can select specific page (default is page 1)</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title"/>
          </p:nvPr>
        </p:nvSpPr>
        <p:spPr>
          <a:xfrm>
            <a:off x="311700" y="445025"/>
            <a:ext cx="8520600" cy="613200"/>
          </a:xfrm>
          <a:prstGeom prst="rect">
            <a:avLst/>
          </a:prstGeom>
        </p:spPr>
        <p:txBody>
          <a:bodyPr lIns="91425" tIns="91425" rIns="91425" bIns="91425" anchor="t" anchorCtr="0">
            <a:noAutofit/>
          </a:bodyPr>
          <a:lstStyle/>
          <a:p>
            <a:pPr lvl="0">
              <a:spcBef>
                <a:spcPts val="0"/>
              </a:spcBef>
              <a:buNone/>
            </a:pPr>
            <a:r>
              <a:rPr lang="en"/>
              <a:t>Question Variables</a:t>
            </a:r>
          </a:p>
        </p:txBody>
      </p:sp>
      <p:graphicFrame>
        <p:nvGraphicFramePr>
          <p:cNvPr id="225" name="Shape 225"/>
          <p:cNvGraphicFramePr/>
          <p:nvPr/>
        </p:nvGraphicFramePr>
        <p:xfrm>
          <a:off x="1482925" y="1186350"/>
          <a:ext cx="5500125" cy="3565890"/>
        </p:xfrm>
        <a:graphic>
          <a:graphicData uri="http://schemas.openxmlformats.org/drawingml/2006/table">
            <a:tbl>
              <a:tblPr>
                <a:noFill/>
                <a:tableStyleId>{6F2D3A3B-B130-4F66-BE2A-67A340B94475}</a:tableStyleId>
              </a:tblPr>
              <a:tblGrid>
                <a:gridCol w="1879875"/>
                <a:gridCol w="705425"/>
                <a:gridCol w="1663300"/>
                <a:gridCol w="1251525"/>
              </a:tblGrid>
              <a:tr h="381000">
                <a:tc>
                  <a:txBody>
                    <a:bodyPr/>
                    <a:lstStyle/>
                    <a:p>
                      <a:pPr lvl="0" algn="ctr">
                        <a:spcBef>
                          <a:spcPts val="0"/>
                        </a:spcBef>
                        <a:buNone/>
                      </a:pPr>
                      <a:r>
                        <a:rPr lang="en" b="1" u="sng">
                          <a:latin typeface="Old Standard TT"/>
                          <a:ea typeface="Old Standard TT"/>
                          <a:cs typeface="Old Standard TT"/>
                          <a:sym typeface="Old Standard TT"/>
                        </a:rPr>
                        <a:t>Integer</a:t>
                      </a:r>
                    </a:p>
                  </a:txBody>
                  <a:tcPr marL="91425" marR="91425" marT="91425" marB="91425"/>
                </a:tc>
                <a:tc>
                  <a:txBody>
                    <a:bodyPr/>
                    <a:lstStyle/>
                    <a:p>
                      <a:pPr lvl="0" algn="ctr">
                        <a:spcBef>
                          <a:spcPts val="0"/>
                        </a:spcBef>
                        <a:buNone/>
                      </a:pPr>
                      <a:r>
                        <a:rPr lang="en" b="1" u="sng">
                          <a:latin typeface="Old Standard TT"/>
                          <a:ea typeface="Old Standard TT"/>
                          <a:cs typeface="Old Standard TT"/>
                          <a:sym typeface="Old Standard TT"/>
                        </a:rPr>
                        <a:t>String</a:t>
                      </a:r>
                    </a:p>
                  </a:txBody>
                  <a:tcPr marL="91425" marR="91425" marT="91425" marB="91425"/>
                </a:tc>
                <a:tc>
                  <a:txBody>
                    <a:bodyPr/>
                    <a:lstStyle/>
                    <a:p>
                      <a:pPr lvl="0" algn="ctr">
                        <a:spcBef>
                          <a:spcPts val="0"/>
                        </a:spcBef>
                        <a:buNone/>
                      </a:pPr>
                      <a:r>
                        <a:rPr lang="en" b="1" u="sng">
                          <a:latin typeface="Old Standard TT"/>
                          <a:ea typeface="Old Standard TT"/>
                          <a:cs typeface="Old Standard TT"/>
                          <a:sym typeface="Old Standard TT"/>
                        </a:rPr>
                        <a:t>Datetime</a:t>
                      </a:r>
                    </a:p>
                  </a:txBody>
                  <a:tcPr marL="91425" marR="91425" marT="91425" marB="91425"/>
                </a:tc>
                <a:tc>
                  <a:txBody>
                    <a:bodyPr/>
                    <a:lstStyle/>
                    <a:p>
                      <a:pPr lvl="0" algn="ctr">
                        <a:spcBef>
                          <a:spcPts val="0"/>
                        </a:spcBef>
                        <a:buNone/>
                      </a:pPr>
                      <a:r>
                        <a:rPr lang="en" b="1" u="sng">
                          <a:latin typeface="Old Standard TT"/>
                          <a:ea typeface="Old Standard TT"/>
                          <a:cs typeface="Old Standard TT"/>
                          <a:sym typeface="Old Standard TT"/>
                        </a:rPr>
                        <a:t>Boolean</a:t>
                      </a:r>
                    </a:p>
                  </a:txBody>
                  <a:tcPr marL="91425" marR="91425" marT="91425" marB="91425"/>
                </a:tc>
              </a:tr>
              <a:tr h="381000">
                <a:tc>
                  <a:txBody>
                    <a:bodyPr/>
                    <a:lstStyle/>
                    <a:p>
                      <a:pPr lvl="0" algn="ctr">
                        <a:spcBef>
                          <a:spcPts val="0"/>
                        </a:spcBef>
                        <a:buNone/>
                      </a:pPr>
                      <a:r>
                        <a:rPr lang="en">
                          <a:latin typeface="Old Standard TT"/>
                          <a:ea typeface="Old Standard TT"/>
                          <a:cs typeface="Old Standard TT"/>
                          <a:sym typeface="Old Standard TT"/>
                        </a:rPr>
                        <a:t>question_id</a:t>
                      </a:r>
                    </a:p>
                  </a:txBody>
                  <a:tcPr marL="91425" marR="91425" marT="91425" marB="91425"/>
                </a:tc>
                <a:tc>
                  <a:txBody>
                    <a:bodyPr/>
                    <a:lstStyle/>
                    <a:p>
                      <a:pPr lvl="0" algn="ctr">
                        <a:spcBef>
                          <a:spcPts val="0"/>
                        </a:spcBef>
                        <a:buNone/>
                      </a:pPr>
                      <a:r>
                        <a:rPr lang="en">
                          <a:latin typeface="Old Standard TT"/>
                          <a:ea typeface="Old Standard TT"/>
                          <a:cs typeface="Old Standard TT"/>
                          <a:sym typeface="Old Standard TT"/>
                        </a:rPr>
                        <a:t>title</a:t>
                      </a:r>
                    </a:p>
                  </a:txBody>
                  <a:tcPr marL="91425" marR="91425" marT="91425" marB="91425"/>
                </a:tc>
                <a:tc>
                  <a:txBody>
                    <a:bodyPr/>
                    <a:lstStyle/>
                    <a:p>
                      <a:pPr lvl="0" algn="ctr">
                        <a:spcBef>
                          <a:spcPts val="0"/>
                        </a:spcBef>
                        <a:buNone/>
                      </a:pPr>
                      <a:r>
                        <a:rPr lang="en">
                          <a:latin typeface="Old Standard TT"/>
                          <a:ea typeface="Old Standard TT"/>
                          <a:cs typeface="Old Standard TT"/>
                          <a:sym typeface="Old Standard TT"/>
                        </a:rPr>
                        <a:t>creation_date</a:t>
                      </a:r>
                    </a:p>
                  </a:txBody>
                  <a:tcPr marL="91425" marR="91425" marT="91425" marB="91425"/>
                </a:tc>
                <a:tc>
                  <a:txBody>
                    <a:bodyPr/>
                    <a:lstStyle/>
                    <a:p>
                      <a:pPr lvl="0" algn="ctr">
                        <a:spcBef>
                          <a:spcPts val="0"/>
                        </a:spcBef>
                        <a:buNone/>
                      </a:pPr>
                      <a:r>
                        <a:rPr lang="en">
                          <a:latin typeface="Old Standard TT"/>
                          <a:ea typeface="Old Standard TT"/>
                          <a:cs typeface="Old Standard TT"/>
                          <a:sym typeface="Old Standard TT"/>
                        </a:rPr>
                        <a:t>is_answered</a:t>
                      </a:r>
                    </a:p>
                  </a:txBody>
                  <a:tcPr marL="91425" marR="91425" marT="91425" marB="91425"/>
                </a:tc>
              </a:tr>
              <a:tr h="381000">
                <a:tc>
                  <a:txBody>
                    <a:bodyPr/>
                    <a:lstStyle/>
                    <a:p>
                      <a:pPr lvl="0" algn="ctr">
                        <a:spcBef>
                          <a:spcPts val="0"/>
                        </a:spcBef>
                        <a:buNone/>
                      </a:pPr>
                      <a:r>
                        <a:rPr lang="en">
                          <a:latin typeface="Old Standard TT"/>
                          <a:ea typeface="Old Standard TT"/>
                          <a:cs typeface="Old Standard TT"/>
                          <a:sym typeface="Old Standard TT"/>
                        </a:rPr>
                        <a:t>owner</a:t>
                      </a:r>
                    </a:p>
                  </a:txBody>
                  <a:tcPr marL="91425" marR="91425" marT="91425" marB="91425"/>
                </a:tc>
                <a:tc>
                  <a:txBody>
                    <a:bodyPr/>
                    <a:lstStyle/>
                    <a:p>
                      <a:pPr lvl="0" algn="ctr">
                        <a:spcBef>
                          <a:spcPts val="0"/>
                        </a:spcBef>
                        <a:buNone/>
                      </a:pPr>
                      <a:r>
                        <a:rPr lang="en">
                          <a:latin typeface="Old Standard TT"/>
                          <a:ea typeface="Old Standard TT"/>
                          <a:cs typeface="Old Standard TT"/>
                          <a:sym typeface="Old Standard TT"/>
                        </a:rPr>
                        <a:t>body</a:t>
                      </a:r>
                    </a:p>
                  </a:txBody>
                  <a:tcPr marL="91425" marR="91425" marT="91425" marB="91425"/>
                </a:tc>
                <a:tc>
                  <a:txBody>
                    <a:bodyPr/>
                    <a:lstStyle/>
                    <a:p>
                      <a:pPr lvl="0" algn="ctr">
                        <a:spcBef>
                          <a:spcPts val="0"/>
                        </a:spcBef>
                        <a:buNone/>
                      </a:pPr>
                      <a:r>
                        <a:rPr lang="en">
                          <a:latin typeface="Old Standard TT"/>
                          <a:ea typeface="Old Standard TT"/>
                          <a:cs typeface="Old Standard TT"/>
                          <a:sym typeface="Old Standard TT"/>
                        </a:rPr>
                        <a:t>last_activity_date</a:t>
                      </a:r>
                    </a:p>
                  </a:txBody>
                  <a:tcPr marL="91425" marR="91425" marT="91425" marB="91425"/>
                </a:tc>
                <a:tc>
                  <a:txBody>
                    <a:bodyPr/>
                    <a:lstStyle/>
                    <a:p>
                      <a:pPr lvl="0" algn="ctr">
                        <a:spcBef>
                          <a:spcPts val="0"/>
                        </a:spcBef>
                        <a:buNone/>
                      </a:pPr>
                      <a:endParaRPr>
                        <a:latin typeface="Old Standard TT"/>
                        <a:ea typeface="Old Standard TT"/>
                        <a:cs typeface="Old Standard TT"/>
                        <a:sym typeface="Old Standard TT"/>
                      </a:endParaRPr>
                    </a:p>
                  </a:txBody>
                  <a:tcPr marL="91425" marR="91425" marT="91425" marB="91425"/>
                </a:tc>
              </a:tr>
              <a:tr h="381000">
                <a:tc>
                  <a:txBody>
                    <a:bodyPr/>
                    <a:lstStyle/>
                    <a:p>
                      <a:pPr lvl="0" algn="ctr">
                        <a:spcBef>
                          <a:spcPts val="0"/>
                        </a:spcBef>
                        <a:buNone/>
                      </a:pPr>
                      <a:r>
                        <a:rPr lang="en">
                          <a:latin typeface="Old Standard TT"/>
                          <a:ea typeface="Old Standard TT"/>
                          <a:cs typeface="Old Standard TT"/>
                          <a:sym typeface="Old Standard TT"/>
                        </a:rPr>
                        <a:t>view_count</a:t>
                      </a:r>
                    </a:p>
                  </a:txBody>
                  <a:tcPr marL="91425" marR="91425" marT="91425" marB="91425"/>
                </a:tc>
                <a:tc>
                  <a:txBody>
                    <a:bodyPr/>
                    <a:lstStyle/>
                    <a:p>
                      <a:pPr lvl="0" algn="ctr">
                        <a:spcBef>
                          <a:spcPts val="0"/>
                        </a:spcBef>
                        <a:buNone/>
                      </a:pPr>
                      <a:r>
                        <a:rPr lang="en">
                          <a:latin typeface="Old Standard TT"/>
                          <a:ea typeface="Old Standard TT"/>
                          <a:cs typeface="Old Standard TT"/>
                          <a:sym typeface="Old Standard TT"/>
                        </a:rPr>
                        <a:t>tags</a:t>
                      </a:r>
                    </a:p>
                  </a:txBody>
                  <a:tcPr marL="91425" marR="91425" marT="91425" marB="91425"/>
                </a:tc>
                <a:tc>
                  <a:txBody>
                    <a:bodyPr/>
                    <a:lstStyle/>
                    <a:p>
                      <a:pPr lvl="0" algn="ctr">
                        <a:spcBef>
                          <a:spcPts val="0"/>
                        </a:spcBef>
                        <a:buNone/>
                      </a:pPr>
                      <a:r>
                        <a:rPr lang="en">
                          <a:latin typeface="Old Standard TT"/>
                          <a:ea typeface="Old Standard TT"/>
                          <a:cs typeface="Old Standard TT"/>
                          <a:sym typeface="Old Standard TT"/>
                        </a:rPr>
                        <a:t>last_edit_date</a:t>
                      </a:r>
                    </a:p>
                  </a:txBody>
                  <a:tcPr marL="91425" marR="91425" marT="91425" marB="91425"/>
                </a:tc>
                <a:tc>
                  <a:txBody>
                    <a:bodyPr/>
                    <a:lstStyle/>
                    <a:p>
                      <a:pPr lvl="0" algn="ctr">
                        <a:spcBef>
                          <a:spcPts val="0"/>
                        </a:spcBef>
                        <a:buNone/>
                      </a:pPr>
                      <a:endParaRPr>
                        <a:latin typeface="Old Standard TT"/>
                        <a:ea typeface="Old Standard TT"/>
                        <a:cs typeface="Old Standard TT"/>
                        <a:sym typeface="Old Standard TT"/>
                      </a:endParaRPr>
                    </a:p>
                  </a:txBody>
                  <a:tcPr marL="91425" marR="91425" marT="91425" marB="91425"/>
                </a:tc>
              </a:tr>
              <a:tr h="381000">
                <a:tc>
                  <a:txBody>
                    <a:bodyPr/>
                    <a:lstStyle/>
                    <a:p>
                      <a:pPr lvl="0" algn="ctr">
                        <a:spcBef>
                          <a:spcPts val="0"/>
                        </a:spcBef>
                        <a:buNone/>
                      </a:pPr>
                      <a:r>
                        <a:rPr lang="en">
                          <a:latin typeface="Old Standard TT"/>
                          <a:ea typeface="Old Standard TT"/>
                          <a:cs typeface="Old Standard TT"/>
                          <a:sym typeface="Old Standard TT"/>
                        </a:rPr>
                        <a:t>score</a:t>
                      </a:r>
                    </a:p>
                  </a:txBody>
                  <a:tcPr marL="91425" marR="91425" marT="91425" marB="91425"/>
                </a:tc>
                <a:tc>
                  <a:txBody>
                    <a:bodyPr/>
                    <a:lstStyle/>
                    <a:p>
                      <a:pPr lvl="0" algn="ctr">
                        <a:spcBef>
                          <a:spcPts val="0"/>
                        </a:spcBef>
                        <a:buNone/>
                      </a:pPr>
                      <a:endParaRPr>
                        <a:latin typeface="Old Standard TT"/>
                        <a:ea typeface="Old Standard TT"/>
                        <a:cs typeface="Old Standard TT"/>
                        <a:sym typeface="Old Standard TT"/>
                      </a:endParaRPr>
                    </a:p>
                  </a:txBody>
                  <a:tcPr marL="91425" marR="91425" marT="91425" marB="91425"/>
                </a:tc>
                <a:tc>
                  <a:txBody>
                    <a:bodyPr/>
                    <a:lstStyle/>
                    <a:p>
                      <a:pPr lvl="0" algn="ctr">
                        <a:spcBef>
                          <a:spcPts val="0"/>
                        </a:spcBef>
                        <a:buNone/>
                      </a:pPr>
                      <a:endParaRPr>
                        <a:latin typeface="Old Standard TT"/>
                        <a:ea typeface="Old Standard TT"/>
                        <a:cs typeface="Old Standard TT"/>
                        <a:sym typeface="Old Standard TT"/>
                      </a:endParaRPr>
                    </a:p>
                  </a:txBody>
                  <a:tcPr marL="91425" marR="91425" marT="91425" marB="91425"/>
                </a:tc>
                <a:tc>
                  <a:txBody>
                    <a:bodyPr/>
                    <a:lstStyle/>
                    <a:p>
                      <a:pPr lvl="0" algn="ctr">
                        <a:spcBef>
                          <a:spcPts val="0"/>
                        </a:spcBef>
                        <a:buNone/>
                      </a:pPr>
                      <a:endParaRPr>
                        <a:latin typeface="Old Standard TT"/>
                        <a:ea typeface="Old Standard TT"/>
                        <a:cs typeface="Old Standard TT"/>
                        <a:sym typeface="Old Standard TT"/>
                      </a:endParaRPr>
                    </a:p>
                  </a:txBody>
                  <a:tcPr marL="91425" marR="91425" marT="91425" marB="91425"/>
                </a:tc>
              </a:tr>
              <a:tr h="381000">
                <a:tc>
                  <a:txBody>
                    <a:bodyPr/>
                    <a:lstStyle/>
                    <a:p>
                      <a:pPr lvl="0" algn="ctr">
                        <a:spcBef>
                          <a:spcPts val="0"/>
                        </a:spcBef>
                        <a:buNone/>
                      </a:pPr>
                      <a:r>
                        <a:rPr lang="en">
                          <a:latin typeface="Old Standard TT"/>
                          <a:ea typeface="Old Standard TT"/>
                          <a:cs typeface="Old Standard TT"/>
                          <a:sym typeface="Old Standard TT"/>
                        </a:rPr>
                        <a:t>up_vote_count</a:t>
                      </a:r>
                    </a:p>
                  </a:txBody>
                  <a:tcPr marL="91425" marR="91425" marT="91425" marB="91425"/>
                </a:tc>
                <a:tc>
                  <a:txBody>
                    <a:bodyPr/>
                    <a:lstStyle/>
                    <a:p>
                      <a:pPr lvl="0" algn="ctr">
                        <a:spcBef>
                          <a:spcPts val="0"/>
                        </a:spcBef>
                        <a:buNone/>
                      </a:pPr>
                      <a:endParaRPr>
                        <a:latin typeface="Old Standard TT"/>
                        <a:ea typeface="Old Standard TT"/>
                        <a:cs typeface="Old Standard TT"/>
                        <a:sym typeface="Old Standard TT"/>
                      </a:endParaRPr>
                    </a:p>
                  </a:txBody>
                  <a:tcPr marL="91425" marR="91425" marT="91425" marB="91425"/>
                </a:tc>
                <a:tc>
                  <a:txBody>
                    <a:bodyPr/>
                    <a:lstStyle/>
                    <a:p>
                      <a:pPr lvl="0" algn="ctr">
                        <a:spcBef>
                          <a:spcPts val="0"/>
                        </a:spcBef>
                        <a:buNone/>
                      </a:pPr>
                      <a:endParaRPr>
                        <a:latin typeface="Old Standard TT"/>
                        <a:ea typeface="Old Standard TT"/>
                        <a:cs typeface="Old Standard TT"/>
                        <a:sym typeface="Old Standard TT"/>
                      </a:endParaRPr>
                    </a:p>
                  </a:txBody>
                  <a:tcPr marL="91425" marR="91425" marT="91425" marB="91425"/>
                </a:tc>
                <a:tc>
                  <a:txBody>
                    <a:bodyPr/>
                    <a:lstStyle/>
                    <a:p>
                      <a:pPr lvl="0" algn="ctr">
                        <a:spcBef>
                          <a:spcPts val="0"/>
                        </a:spcBef>
                        <a:buNone/>
                      </a:pPr>
                      <a:endParaRPr>
                        <a:latin typeface="Old Standard TT"/>
                        <a:ea typeface="Old Standard TT"/>
                        <a:cs typeface="Old Standard TT"/>
                        <a:sym typeface="Old Standard TT"/>
                      </a:endParaRPr>
                    </a:p>
                  </a:txBody>
                  <a:tcPr marL="91425" marR="91425" marT="91425" marB="91425"/>
                </a:tc>
              </a:tr>
              <a:tr h="381000">
                <a:tc>
                  <a:txBody>
                    <a:bodyPr/>
                    <a:lstStyle/>
                    <a:p>
                      <a:pPr lvl="0" algn="ctr" rtl="0">
                        <a:spcBef>
                          <a:spcPts val="0"/>
                        </a:spcBef>
                        <a:buNone/>
                      </a:pPr>
                      <a:r>
                        <a:rPr lang="en">
                          <a:latin typeface="Old Standard TT"/>
                          <a:ea typeface="Old Standard TT"/>
                          <a:cs typeface="Old Standard TT"/>
                          <a:sym typeface="Old Standard TT"/>
                        </a:rPr>
                        <a:t>down_vote_count</a:t>
                      </a:r>
                    </a:p>
                  </a:txBody>
                  <a:tcPr marL="91425" marR="91425" marT="91425" marB="91425"/>
                </a:tc>
                <a:tc>
                  <a:txBody>
                    <a:bodyPr/>
                    <a:lstStyle/>
                    <a:p>
                      <a:pPr lvl="0" algn="ctr" rtl="0">
                        <a:spcBef>
                          <a:spcPts val="0"/>
                        </a:spcBef>
                        <a:buNone/>
                      </a:pPr>
                      <a:endParaRPr>
                        <a:latin typeface="Old Standard TT"/>
                        <a:ea typeface="Old Standard TT"/>
                        <a:cs typeface="Old Standard TT"/>
                        <a:sym typeface="Old Standard TT"/>
                      </a:endParaRPr>
                    </a:p>
                  </a:txBody>
                  <a:tcPr marL="91425" marR="91425" marT="91425" marB="91425"/>
                </a:tc>
                <a:tc>
                  <a:txBody>
                    <a:bodyPr/>
                    <a:lstStyle/>
                    <a:p>
                      <a:pPr lvl="0" algn="ctr">
                        <a:spcBef>
                          <a:spcPts val="0"/>
                        </a:spcBef>
                        <a:buNone/>
                      </a:pPr>
                      <a:endParaRPr>
                        <a:latin typeface="Old Standard TT"/>
                        <a:ea typeface="Old Standard TT"/>
                        <a:cs typeface="Old Standard TT"/>
                        <a:sym typeface="Old Standard TT"/>
                      </a:endParaRPr>
                    </a:p>
                  </a:txBody>
                  <a:tcPr marL="91425" marR="91425" marT="91425" marB="91425"/>
                </a:tc>
                <a:tc>
                  <a:txBody>
                    <a:bodyPr/>
                    <a:lstStyle/>
                    <a:p>
                      <a:pPr lvl="0" algn="ctr">
                        <a:spcBef>
                          <a:spcPts val="0"/>
                        </a:spcBef>
                        <a:buNone/>
                      </a:pPr>
                      <a:endParaRPr>
                        <a:latin typeface="Old Standard TT"/>
                        <a:ea typeface="Old Standard TT"/>
                        <a:cs typeface="Old Standard TT"/>
                        <a:sym typeface="Old Standard TT"/>
                      </a:endParaRPr>
                    </a:p>
                  </a:txBody>
                  <a:tcPr marL="91425" marR="91425" marT="91425" marB="91425"/>
                </a:tc>
              </a:tr>
              <a:tr h="381000">
                <a:tc>
                  <a:txBody>
                    <a:bodyPr/>
                    <a:lstStyle/>
                    <a:p>
                      <a:pPr lvl="0" algn="ctr" rtl="0">
                        <a:spcBef>
                          <a:spcPts val="0"/>
                        </a:spcBef>
                        <a:buNone/>
                      </a:pPr>
                      <a:r>
                        <a:rPr lang="en">
                          <a:latin typeface="Old Standard TT"/>
                          <a:ea typeface="Old Standard TT"/>
                          <a:cs typeface="Old Standard TT"/>
                          <a:sym typeface="Old Standard TT"/>
                        </a:rPr>
                        <a:t>answer_count</a:t>
                      </a:r>
                    </a:p>
                  </a:txBody>
                  <a:tcPr marL="91425" marR="91425" marT="91425" marB="91425"/>
                </a:tc>
                <a:tc>
                  <a:txBody>
                    <a:bodyPr/>
                    <a:lstStyle/>
                    <a:p>
                      <a:pPr lvl="0" algn="ctr" rtl="0">
                        <a:spcBef>
                          <a:spcPts val="0"/>
                        </a:spcBef>
                        <a:buNone/>
                      </a:pPr>
                      <a:endParaRPr>
                        <a:latin typeface="Old Standard TT"/>
                        <a:ea typeface="Old Standard TT"/>
                        <a:cs typeface="Old Standard TT"/>
                        <a:sym typeface="Old Standard TT"/>
                      </a:endParaRPr>
                    </a:p>
                  </a:txBody>
                  <a:tcPr marL="91425" marR="91425" marT="91425" marB="91425"/>
                </a:tc>
                <a:tc>
                  <a:txBody>
                    <a:bodyPr/>
                    <a:lstStyle/>
                    <a:p>
                      <a:pPr lvl="0" algn="ctr">
                        <a:spcBef>
                          <a:spcPts val="0"/>
                        </a:spcBef>
                        <a:buNone/>
                      </a:pPr>
                      <a:endParaRPr>
                        <a:latin typeface="Old Standard TT"/>
                        <a:ea typeface="Old Standard TT"/>
                        <a:cs typeface="Old Standard TT"/>
                        <a:sym typeface="Old Standard TT"/>
                      </a:endParaRPr>
                    </a:p>
                  </a:txBody>
                  <a:tcPr marL="91425" marR="91425" marT="91425" marB="91425"/>
                </a:tc>
                <a:tc>
                  <a:txBody>
                    <a:bodyPr/>
                    <a:lstStyle/>
                    <a:p>
                      <a:pPr lvl="0" algn="ctr">
                        <a:spcBef>
                          <a:spcPts val="0"/>
                        </a:spcBef>
                        <a:buNone/>
                      </a:pPr>
                      <a:endParaRPr>
                        <a:latin typeface="Old Standard TT"/>
                        <a:ea typeface="Old Standard TT"/>
                        <a:cs typeface="Old Standard TT"/>
                        <a:sym typeface="Old Standard TT"/>
                      </a:endParaRPr>
                    </a:p>
                  </a:txBody>
                  <a:tcPr marL="91425" marR="91425" marT="91425" marB="91425"/>
                </a:tc>
              </a:tr>
              <a:tr h="381000">
                <a:tc>
                  <a:txBody>
                    <a:bodyPr/>
                    <a:lstStyle/>
                    <a:p>
                      <a:pPr lvl="0" algn="ctr" rtl="0">
                        <a:spcBef>
                          <a:spcPts val="0"/>
                        </a:spcBef>
                        <a:buNone/>
                      </a:pPr>
                      <a:r>
                        <a:rPr lang="en">
                          <a:latin typeface="Old Standard TT"/>
                          <a:ea typeface="Old Standard TT"/>
                          <a:cs typeface="Old Standard TT"/>
                          <a:sym typeface="Old Standard TT"/>
                        </a:rPr>
                        <a:t>accepted_answer_id</a:t>
                      </a:r>
                    </a:p>
                  </a:txBody>
                  <a:tcPr marL="91425" marR="91425" marT="91425" marB="91425"/>
                </a:tc>
                <a:tc>
                  <a:txBody>
                    <a:bodyPr/>
                    <a:lstStyle/>
                    <a:p>
                      <a:pPr lvl="0" algn="ctr" rtl="0">
                        <a:spcBef>
                          <a:spcPts val="0"/>
                        </a:spcBef>
                        <a:buNone/>
                      </a:pPr>
                      <a:endParaRPr>
                        <a:latin typeface="Old Standard TT"/>
                        <a:ea typeface="Old Standard TT"/>
                        <a:cs typeface="Old Standard TT"/>
                        <a:sym typeface="Old Standard TT"/>
                      </a:endParaRPr>
                    </a:p>
                  </a:txBody>
                  <a:tcPr marL="91425" marR="91425" marT="91425" marB="91425"/>
                </a:tc>
                <a:tc>
                  <a:txBody>
                    <a:bodyPr/>
                    <a:lstStyle/>
                    <a:p>
                      <a:pPr lvl="0" algn="ctr">
                        <a:spcBef>
                          <a:spcPts val="0"/>
                        </a:spcBef>
                        <a:buNone/>
                      </a:pPr>
                      <a:endParaRPr>
                        <a:latin typeface="Old Standard TT"/>
                        <a:ea typeface="Old Standard TT"/>
                        <a:cs typeface="Old Standard TT"/>
                        <a:sym typeface="Old Standard TT"/>
                      </a:endParaRPr>
                    </a:p>
                  </a:txBody>
                  <a:tcPr marL="91425" marR="91425" marT="91425" marB="91425"/>
                </a:tc>
                <a:tc>
                  <a:txBody>
                    <a:bodyPr/>
                    <a:lstStyle/>
                    <a:p>
                      <a:pPr lvl="0" algn="ctr">
                        <a:spcBef>
                          <a:spcPts val="0"/>
                        </a:spcBef>
                        <a:buNone/>
                      </a:pPr>
                      <a:endParaRPr>
                        <a:latin typeface="Old Standard TT"/>
                        <a:ea typeface="Old Standard TT"/>
                        <a:cs typeface="Old Standard TT"/>
                        <a:sym typeface="Old Standard TT"/>
                      </a:endParaRPr>
                    </a:p>
                  </a:txBody>
                  <a:tcPr marL="91425" marR="91425" marT="91425" marB="91425"/>
                </a:tc>
              </a:tr>
            </a:tbl>
          </a:graphicData>
        </a:graphic>
      </p:graphicFrame>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xfrm>
            <a:off x="311700" y="445025"/>
            <a:ext cx="8520600" cy="613200"/>
          </a:xfrm>
          <a:prstGeom prst="rect">
            <a:avLst/>
          </a:prstGeom>
        </p:spPr>
        <p:txBody>
          <a:bodyPr lIns="91425" tIns="91425" rIns="91425" bIns="91425" anchor="t" anchorCtr="0">
            <a:noAutofit/>
          </a:bodyPr>
          <a:lstStyle/>
          <a:p>
            <a:pPr lvl="0">
              <a:spcBef>
                <a:spcPts val="0"/>
              </a:spcBef>
              <a:buNone/>
            </a:pPr>
            <a:r>
              <a:rPr lang="en" sz="1400" u="sng">
                <a:solidFill>
                  <a:schemeClr val="hlink"/>
                </a:solidFill>
                <a:hlinkClick r:id="rId3"/>
              </a:rPr>
              <a:t>http://may1639-2.ece.iastate.edu/q2a/api.php</a:t>
            </a:r>
            <a:r>
              <a:rPr lang="en" sz="1400" b="1" u="sng">
                <a:solidFill>
                  <a:schemeClr val="hlink"/>
                </a:solidFill>
                <a:hlinkClick r:id="rId3"/>
              </a:rPr>
              <a:t>/questions</a:t>
            </a:r>
            <a:r>
              <a:rPr lang="en" sz="1400" b="1"/>
              <a:t> </a:t>
            </a:r>
          </a:p>
        </p:txBody>
      </p:sp>
      <p:sp>
        <p:nvSpPr>
          <p:cNvPr id="231" name="Shape 231"/>
          <p:cNvSpPr txBox="1">
            <a:spLocks noGrp="1"/>
          </p:cNvSpPr>
          <p:nvPr>
            <p:ph type="body" idx="1"/>
          </p:nvPr>
        </p:nvSpPr>
        <p:spPr>
          <a:xfrm>
            <a:off x="311700" y="1171600"/>
            <a:ext cx="8520600" cy="3397200"/>
          </a:xfrm>
          <a:prstGeom prst="rect">
            <a:avLst/>
          </a:prstGeom>
        </p:spPr>
        <p:txBody>
          <a:bodyPr lIns="91425" tIns="91425" rIns="91425" bIns="91425" anchor="t" anchorCtr="0">
            <a:noAutofit/>
          </a:bodyPr>
          <a:lstStyle/>
          <a:p>
            <a:pPr lvl="0" rtl="0">
              <a:spcBef>
                <a:spcPts val="0"/>
              </a:spcBef>
              <a:spcAft>
                <a:spcPts val="0"/>
              </a:spcAft>
              <a:buClr>
                <a:schemeClr val="dk1"/>
              </a:buClr>
              <a:buSzPct val="91666"/>
              <a:buFont typeface="Arial"/>
              <a:buNone/>
            </a:pPr>
            <a:r>
              <a:rPr lang="en" sz="1200"/>
              <a:t>{</a:t>
            </a:r>
          </a:p>
          <a:p>
            <a:pPr lvl="0" rtl="0">
              <a:spcBef>
                <a:spcPts val="0"/>
              </a:spcBef>
              <a:spcAft>
                <a:spcPts val="0"/>
              </a:spcAft>
              <a:buClr>
                <a:schemeClr val="dk1"/>
              </a:buClr>
              <a:buSzPct val="91666"/>
              <a:buFont typeface="Arial"/>
              <a:buNone/>
            </a:pPr>
            <a:r>
              <a:rPr lang="en" sz="1200"/>
              <a:t>  "Items":[</a:t>
            </a:r>
          </a:p>
          <a:p>
            <a:pPr lvl="0" rtl="0">
              <a:spcBef>
                <a:spcPts val="0"/>
              </a:spcBef>
              <a:spcAft>
                <a:spcPts val="0"/>
              </a:spcAft>
              <a:buClr>
                <a:schemeClr val="dk1"/>
              </a:buClr>
              <a:buSzPct val="91666"/>
              <a:buFont typeface="Arial"/>
              <a:buNone/>
            </a:pPr>
            <a:r>
              <a:rPr lang="en" sz="1200"/>
              <a:t>    {</a:t>
            </a:r>
          </a:p>
          <a:p>
            <a:pPr lvl="0" rtl="0">
              <a:spcBef>
                <a:spcPts val="0"/>
              </a:spcBef>
              <a:spcAft>
                <a:spcPts val="0"/>
              </a:spcAft>
              <a:buClr>
                <a:schemeClr val="dk1"/>
              </a:buClr>
              <a:buSzPct val="91666"/>
              <a:buFont typeface="Arial"/>
              <a:buNone/>
            </a:pPr>
            <a:r>
              <a:rPr lang="en" sz="1200"/>
              <a:t>      "question_id":1,</a:t>
            </a:r>
          </a:p>
          <a:p>
            <a:pPr lvl="0" rtl="0">
              <a:spcBef>
                <a:spcPts val="0"/>
              </a:spcBef>
              <a:spcAft>
                <a:spcPts val="0"/>
              </a:spcAft>
              <a:buNone/>
            </a:pPr>
            <a:r>
              <a:rPr lang="en" sz="1200"/>
              <a:t>      "title":"Is this forum better?",</a:t>
            </a:r>
          </a:p>
          <a:p>
            <a:pPr lvl="0" rtl="0">
              <a:spcBef>
                <a:spcPts val="0"/>
              </a:spcBef>
              <a:spcAft>
                <a:spcPts val="0"/>
              </a:spcAft>
              <a:buClr>
                <a:schemeClr val="dk1"/>
              </a:buClr>
              <a:buSzPct val="91666"/>
              <a:buFont typeface="Arial"/>
              <a:buNone/>
            </a:pPr>
            <a:r>
              <a:rPr lang="en" sz="1200"/>
              <a:t>      ...</a:t>
            </a:r>
          </a:p>
          <a:p>
            <a:pPr lvl="0" rtl="0">
              <a:spcBef>
                <a:spcPts val="0"/>
              </a:spcBef>
              <a:spcAft>
                <a:spcPts val="0"/>
              </a:spcAft>
              <a:buClr>
                <a:schemeClr val="dk1"/>
              </a:buClr>
              <a:buSzPct val="91666"/>
              <a:buFont typeface="Arial"/>
              <a:buNone/>
            </a:pPr>
            <a:r>
              <a:rPr lang="en" sz="1200"/>
              <a:t>    },</a:t>
            </a:r>
          </a:p>
          <a:p>
            <a:pPr lvl="0" rtl="0">
              <a:spcBef>
                <a:spcPts val="0"/>
              </a:spcBef>
              <a:spcAft>
                <a:spcPts val="0"/>
              </a:spcAft>
              <a:buClr>
                <a:schemeClr val="dk1"/>
              </a:buClr>
              <a:buSzPct val="91666"/>
              <a:buFont typeface="Arial"/>
              <a:buNone/>
            </a:pPr>
            <a:r>
              <a:rPr lang="en" sz="1200"/>
              <a:t>    {</a:t>
            </a:r>
          </a:p>
          <a:p>
            <a:pPr lvl="0" rtl="0">
              <a:spcBef>
                <a:spcPts val="0"/>
              </a:spcBef>
              <a:spcAft>
                <a:spcPts val="0"/>
              </a:spcAft>
              <a:buClr>
                <a:schemeClr val="dk1"/>
              </a:buClr>
              <a:buSzPct val="91666"/>
              <a:buFont typeface="Arial"/>
              <a:buNone/>
            </a:pPr>
            <a:r>
              <a:rPr lang="en" sz="1200"/>
              <a:t>      "question_id":2,</a:t>
            </a:r>
          </a:p>
          <a:p>
            <a:pPr lvl="0" rtl="0">
              <a:spcBef>
                <a:spcPts val="0"/>
              </a:spcBef>
              <a:spcAft>
                <a:spcPts val="0"/>
              </a:spcAft>
              <a:buNone/>
            </a:pPr>
            <a:r>
              <a:rPr lang="en" sz="1200"/>
              <a:t>      "title":"Test Question",</a:t>
            </a:r>
          </a:p>
          <a:p>
            <a:pPr lvl="0" rtl="0">
              <a:spcBef>
                <a:spcPts val="0"/>
              </a:spcBef>
              <a:spcAft>
                <a:spcPts val="0"/>
              </a:spcAft>
              <a:buClr>
                <a:schemeClr val="dk1"/>
              </a:buClr>
              <a:buSzPct val="91666"/>
              <a:buFont typeface="Arial"/>
              <a:buNone/>
            </a:pPr>
            <a:r>
              <a:rPr lang="en" sz="1200"/>
              <a:t>      ...</a:t>
            </a:r>
          </a:p>
          <a:p>
            <a:pPr lvl="0" rtl="0">
              <a:spcBef>
                <a:spcPts val="0"/>
              </a:spcBef>
              <a:spcAft>
                <a:spcPts val="0"/>
              </a:spcAft>
              <a:buClr>
                <a:schemeClr val="dk1"/>
              </a:buClr>
              <a:buSzPct val="91666"/>
              <a:buFont typeface="Arial"/>
              <a:buNone/>
            </a:pPr>
            <a:r>
              <a:rPr lang="en" sz="1200"/>
              <a:t>    },</a:t>
            </a:r>
          </a:p>
          <a:p>
            <a:pPr lvl="0" rtl="0">
              <a:spcBef>
                <a:spcPts val="0"/>
              </a:spcBef>
              <a:spcAft>
                <a:spcPts val="0"/>
              </a:spcAft>
              <a:buClr>
                <a:schemeClr val="dk1"/>
              </a:buClr>
              <a:buSzPct val="91666"/>
              <a:buFont typeface="Arial"/>
              <a:buNone/>
            </a:pPr>
            <a:r>
              <a:rPr lang="en" sz="1200"/>
              <a:t>    ...</a:t>
            </a:r>
          </a:p>
          <a:p>
            <a:pPr lvl="0" rtl="0">
              <a:spcBef>
                <a:spcPts val="0"/>
              </a:spcBef>
              <a:spcAft>
                <a:spcPts val="0"/>
              </a:spcAft>
              <a:buClr>
                <a:schemeClr val="dk1"/>
              </a:buClr>
              <a:buSzPct val="91666"/>
              <a:buFont typeface="Arial"/>
              <a:buNone/>
            </a:pPr>
            <a:r>
              <a:rPr lang="en" sz="1200"/>
              <a:t>  ]</a:t>
            </a:r>
          </a:p>
          <a:p>
            <a:pPr lvl="0">
              <a:spcBef>
                <a:spcPts val="0"/>
              </a:spcBef>
              <a:spcAft>
                <a:spcPts val="0"/>
              </a:spcAft>
              <a:buNone/>
            </a:pPr>
            <a:r>
              <a:rPr lang="en" sz="1200"/>
              <a:t>}</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311700" y="445025"/>
            <a:ext cx="8520600" cy="613200"/>
          </a:xfrm>
          <a:prstGeom prst="rect">
            <a:avLst/>
          </a:prstGeom>
        </p:spPr>
        <p:txBody>
          <a:bodyPr lIns="91425" tIns="91425" rIns="91425" bIns="91425" anchor="t" anchorCtr="0">
            <a:noAutofit/>
          </a:bodyPr>
          <a:lstStyle/>
          <a:p>
            <a:pPr lvl="0" rtl="0">
              <a:spcBef>
                <a:spcPts val="0"/>
              </a:spcBef>
              <a:buNone/>
            </a:pPr>
            <a:r>
              <a:rPr lang="en" sz="1400" u="sng">
                <a:solidFill>
                  <a:schemeClr val="hlink"/>
                </a:solidFill>
                <a:hlinkClick r:id="rId3"/>
              </a:rPr>
              <a:t>http://may1639-2.ece.iastate.edu/q2a/api.php/questions</a:t>
            </a:r>
            <a:r>
              <a:rPr lang="en" sz="1400" b="1" u="sng">
                <a:solidFill>
                  <a:schemeClr val="hlink"/>
                </a:solidFill>
                <a:hlinkClick r:id="rId3"/>
              </a:rPr>
              <a:t>?conditions=question_id:&gt;2</a:t>
            </a:r>
          </a:p>
        </p:txBody>
      </p:sp>
      <p:sp>
        <p:nvSpPr>
          <p:cNvPr id="237" name="Shape 237"/>
          <p:cNvSpPr txBox="1">
            <a:spLocks noGrp="1"/>
          </p:cNvSpPr>
          <p:nvPr>
            <p:ph type="body" idx="1"/>
          </p:nvPr>
        </p:nvSpPr>
        <p:spPr>
          <a:xfrm>
            <a:off x="311700" y="1171600"/>
            <a:ext cx="8520600" cy="3397200"/>
          </a:xfrm>
          <a:prstGeom prst="rect">
            <a:avLst/>
          </a:prstGeom>
        </p:spPr>
        <p:txBody>
          <a:bodyPr lIns="91425" tIns="91425" rIns="91425" bIns="91425" anchor="t" anchorCtr="0">
            <a:noAutofit/>
          </a:bodyPr>
          <a:lstStyle/>
          <a:p>
            <a:pPr lvl="0" rtl="0">
              <a:spcBef>
                <a:spcPts val="0"/>
              </a:spcBef>
              <a:spcAft>
                <a:spcPts val="0"/>
              </a:spcAft>
              <a:buClr>
                <a:schemeClr val="dk1"/>
              </a:buClr>
              <a:buSzPct val="91666"/>
              <a:buFont typeface="Arial"/>
              <a:buNone/>
            </a:pPr>
            <a:r>
              <a:rPr lang="en" sz="1200"/>
              <a:t>"Items":[</a:t>
            </a:r>
          </a:p>
          <a:p>
            <a:pPr lvl="0" rtl="0">
              <a:spcBef>
                <a:spcPts val="0"/>
              </a:spcBef>
              <a:spcAft>
                <a:spcPts val="0"/>
              </a:spcAft>
              <a:buClr>
                <a:schemeClr val="dk1"/>
              </a:buClr>
              <a:buSzPct val="91666"/>
              <a:buFont typeface="Arial"/>
              <a:buNone/>
            </a:pPr>
            <a:r>
              <a:rPr lang="en" sz="1200"/>
              <a:t>    {</a:t>
            </a:r>
          </a:p>
          <a:p>
            <a:pPr lvl="0" rtl="0">
              <a:spcBef>
                <a:spcPts val="0"/>
              </a:spcBef>
              <a:spcAft>
                <a:spcPts val="0"/>
              </a:spcAft>
              <a:buClr>
                <a:schemeClr val="dk1"/>
              </a:buClr>
              <a:buSzPct val="91666"/>
              <a:buFont typeface="Arial"/>
              <a:buNone/>
            </a:pPr>
            <a:r>
              <a:rPr lang="en" sz="1200"/>
              <a:t>      "question_id":3,</a:t>
            </a:r>
          </a:p>
          <a:p>
            <a:pPr lvl="0" rtl="0">
              <a:spcBef>
                <a:spcPts val="0"/>
              </a:spcBef>
              <a:spcAft>
                <a:spcPts val="0"/>
              </a:spcAft>
              <a:buClr>
                <a:schemeClr val="dk1"/>
              </a:buClr>
              <a:buSzPct val="91666"/>
              <a:buFont typeface="Arial"/>
              <a:buNone/>
            </a:pPr>
            <a:r>
              <a:rPr lang="en" sz="1200"/>
              <a:t>      "title":"Testing Tags",</a:t>
            </a:r>
          </a:p>
          <a:p>
            <a:pPr lvl="0" rtl="0">
              <a:spcBef>
                <a:spcPts val="0"/>
              </a:spcBef>
              <a:spcAft>
                <a:spcPts val="0"/>
              </a:spcAft>
              <a:buNone/>
            </a:pPr>
            <a:r>
              <a:rPr lang="en" sz="1200"/>
              <a:t>      ...</a:t>
            </a:r>
          </a:p>
          <a:p>
            <a:pPr lvl="0" rtl="0">
              <a:spcBef>
                <a:spcPts val="0"/>
              </a:spcBef>
              <a:spcAft>
                <a:spcPts val="0"/>
              </a:spcAft>
              <a:buClr>
                <a:schemeClr val="dk1"/>
              </a:buClr>
              <a:buSzPct val="91666"/>
              <a:buFont typeface="Arial"/>
              <a:buNone/>
            </a:pPr>
            <a:r>
              <a:rPr lang="en" sz="1200"/>
              <a:t>    },</a:t>
            </a:r>
          </a:p>
          <a:p>
            <a:pPr lvl="0" rtl="0">
              <a:spcBef>
                <a:spcPts val="0"/>
              </a:spcBef>
              <a:spcAft>
                <a:spcPts val="0"/>
              </a:spcAft>
              <a:buClr>
                <a:schemeClr val="dk1"/>
              </a:buClr>
              <a:buSzPct val="91666"/>
              <a:buFont typeface="Arial"/>
              <a:buNone/>
            </a:pPr>
            <a:r>
              <a:rPr lang="en" sz="1200"/>
              <a:t>    {</a:t>
            </a:r>
          </a:p>
          <a:p>
            <a:pPr lvl="0" rtl="0">
              <a:spcBef>
                <a:spcPts val="0"/>
              </a:spcBef>
              <a:spcAft>
                <a:spcPts val="0"/>
              </a:spcAft>
              <a:buClr>
                <a:schemeClr val="dk1"/>
              </a:buClr>
              <a:buSzPct val="91666"/>
              <a:buFont typeface="Arial"/>
              <a:buNone/>
            </a:pPr>
            <a:r>
              <a:rPr lang="en" sz="1200"/>
              <a:t>      "question_id":4,</a:t>
            </a:r>
          </a:p>
          <a:p>
            <a:pPr lvl="0" rtl="0">
              <a:spcBef>
                <a:spcPts val="0"/>
              </a:spcBef>
              <a:spcAft>
                <a:spcPts val="0"/>
              </a:spcAft>
              <a:buClr>
                <a:schemeClr val="dk1"/>
              </a:buClr>
              <a:buSzPct val="91666"/>
              <a:buFont typeface="Arial"/>
              <a:buNone/>
            </a:pPr>
            <a:r>
              <a:rPr lang="en" sz="1200"/>
              <a:t>      "title":"How to make Widgets?",</a:t>
            </a:r>
          </a:p>
          <a:p>
            <a:pPr lvl="0" rtl="0">
              <a:spcBef>
                <a:spcPts val="0"/>
              </a:spcBef>
              <a:spcAft>
                <a:spcPts val="0"/>
              </a:spcAft>
              <a:buClr>
                <a:schemeClr val="dk1"/>
              </a:buClr>
              <a:buSzPct val="91666"/>
              <a:buFont typeface="Arial"/>
              <a:buNone/>
            </a:pPr>
            <a:r>
              <a:rPr lang="en" sz="1200"/>
              <a:t>      ...</a:t>
            </a:r>
          </a:p>
          <a:p>
            <a:pPr lvl="0" rtl="0">
              <a:spcBef>
                <a:spcPts val="0"/>
              </a:spcBef>
              <a:spcAft>
                <a:spcPts val="0"/>
              </a:spcAft>
              <a:buClr>
                <a:schemeClr val="dk1"/>
              </a:buClr>
              <a:buSzPct val="91666"/>
              <a:buFont typeface="Arial"/>
              <a:buNone/>
            </a:pPr>
            <a:r>
              <a:rPr lang="en" sz="1200"/>
              <a:t>    },</a:t>
            </a:r>
          </a:p>
          <a:p>
            <a:pPr lvl="0" rtl="0">
              <a:spcBef>
                <a:spcPts val="0"/>
              </a:spcBef>
              <a:spcAft>
                <a:spcPts val="0"/>
              </a:spcAft>
              <a:buClr>
                <a:schemeClr val="dk1"/>
              </a:buClr>
              <a:buSzPct val="91666"/>
              <a:buFont typeface="Arial"/>
              <a:buNone/>
            </a:pPr>
            <a:r>
              <a:rPr lang="en" sz="1200"/>
              <a:t>    ...</a:t>
            </a:r>
          </a:p>
          <a:p>
            <a:pPr lvl="0" rtl="0">
              <a:spcBef>
                <a:spcPts val="0"/>
              </a:spcBef>
              <a:spcAft>
                <a:spcPts val="0"/>
              </a:spcAft>
              <a:buClr>
                <a:schemeClr val="dk1"/>
              </a:buClr>
              <a:buSzPct val="91666"/>
              <a:buFont typeface="Arial"/>
              <a:buNone/>
            </a:pPr>
            <a:r>
              <a:rPr lang="en" sz="1200"/>
              <a:t>  ]</a:t>
            </a:r>
          </a:p>
          <a:p>
            <a:pPr lvl="0" rtl="0">
              <a:spcBef>
                <a:spcPts val="0"/>
              </a:spcBef>
              <a:spcAft>
                <a:spcPts val="0"/>
              </a:spcAft>
              <a:buNone/>
            </a:pPr>
            <a:r>
              <a:rPr lang="en" sz="1200"/>
              <a:t>}</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445025"/>
            <a:ext cx="8520600" cy="613200"/>
          </a:xfrm>
          <a:prstGeom prst="rect">
            <a:avLst/>
          </a:prstGeom>
        </p:spPr>
        <p:txBody>
          <a:bodyPr lIns="91425" tIns="91425" rIns="91425" bIns="91425" anchor="t" anchorCtr="0">
            <a:noAutofit/>
          </a:bodyPr>
          <a:lstStyle/>
          <a:p>
            <a:pPr lvl="0" rtl="0">
              <a:lnSpc>
                <a:spcPct val="120000"/>
              </a:lnSpc>
              <a:spcBef>
                <a:spcPts val="0"/>
              </a:spcBef>
              <a:buClr>
                <a:schemeClr val="dk1"/>
              </a:buClr>
              <a:buSzPct val="36666"/>
              <a:buFont typeface="Arial"/>
              <a:buNone/>
            </a:pPr>
            <a:r>
              <a:rPr lang="en">
                <a:solidFill>
                  <a:srgbClr val="202729"/>
                </a:solidFill>
              </a:rPr>
              <a:t>Problem Statement</a:t>
            </a:r>
          </a:p>
          <a:p>
            <a:pPr lvl="0">
              <a:spcBef>
                <a:spcPts val="0"/>
              </a:spcBef>
              <a:buNone/>
            </a:pPr>
            <a:endParaRPr/>
          </a:p>
        </p:txBody>
      </p:sp>
      <p:sp>
        <p:nvSpPr>
          <p:cNvPr id="73" name="Shape 73"/>
          <p:cNvSpPr txBox="1">
            <a:spLocks noGrp="1"/>
          </p:cNvSpPr>
          <p:nvPr>
            <p:ph type="body" idx="1"/>
          </p:nvPr>
        </p:nvSpPr>
        <p:spPr>
          <a:xfrm>
            <a:off x="311700" y="1171600"/>
            <a:ext cx="8520600" cy="3397200"/>
          </a:xfrm>
          <a:prstGeom prst="rect">
            <a:avLst/>
          </a:prstGeom>
        </p:spPr>
        <p:txBody>
          <a:bodyPr lIns="91425" tIns="91425" rIns="91425" bIns="91425" anchor="t" anchorCtr="0">
            <a:noAutofit/>
          </a:bodyPr>
          <a:lstStyle/>
          <a:p>
            <a:pPr lvl="0" rtl="0">
              <a:lnSpc>
                <a:spcPct val="180000"/>
              </a:lnSpc>
              <a:spcBef>
                <a:spcPts val="0"/>
              </a:spcBef>
              <a:buClr>
                <a:schemeClr val="dk1"/>
              </a:buClr>
              <a:buSzPct val="68750"/>
              <a:buFont typeface="Arial"/>
              <a:buNone/>
            </a:pPr>
            <a:r>
              <a:rPr lang="en" sz="1600" dirty="0">
                <a:solidFill>
                  <a:schemeClr val="dk1"/>
                </a:solidFill>
              </a:rPr>
              <a:t>Despite their usefulness, there is a severe lack of formal specifications for common software libraries.  There are several reasons for this:</a:t>
            </a:r>
          </a:p>
          <a:p>
            <a:pPr marL="457200" lvl="0" indent="-330200" rtl="0">
              <a:lnSpc>
                <a:spcPct val="180000"/>
              </a:lnSpc>
              <a:spcBef>
                <a:spcPts val="0"/>
              </a:spcBef>
              <a:spcAft>
                <a:spcPts val="0"/>
              </a:spcAft>
              <a:buClr>
                <a:schemeClr val="dk1"/>
              </a:buClr>
              <a:buSzPct val="100000"/>
              <a:buFont typeface="Arial" panose="020B0604020202020204" pitchFamily="34" charset="0"/>
              <a:buChar char="•"/>
            </a:pPr>
            <a:r>
              <a:rPr lang="en" sz="1600" dirty="0">
                <a:solidFill>
                  <a:schemeClr val="dk1"/>
                </a:solidFill>
              </a:rPr>
              <a:t>In order to specify your software, all of the code the software relies on must be specified as well.</a:t>
            </a:r>
          </a:p>
          <a:p>
            <a:pPr marL="457200" lvl="0" indent="-330200" rtl="0">
              <a:lnSpc>
                <a:spcPct val="180000"/>
              </a:lnSpc>
              <a:spcBef>
                <a:spcPts val="0"/>
              </a:spcBef>
              <a:buClr>
                <a:schemeClr val="dk1"/>
              </a:buClr>
              <a:buSzPct val="100000"/>
              <a:buFont typeface="Arial" panose="020B0604020202020204" pitchFamily="34" charset="0"/>
              <a:buChar char="•"/>
            </a:pPr>
            <a:r>
              <a:rPr lang="en" sz="1600" dirty="0">
                <a:solidFill>
                  <a:schemeClr val="dk1"/>
                </a:solidFill>
              </a:rPr>
              <a:t>Formal specifications </a:t>
            </a:r>
            <a:r>
              <a:rPr lang="en" sz="1600" dirty="0"/>
              <a:t>can be</a:t>
            </a:r>
            <a:r>
              <a:rPr lang="en" sz="1600" dirty="0">
                <a:solidFill>
                  <a:schemeClr val="dk1"/>
                </a:solidFill>
              </a:rPr>
              <a:t> difficult to write and may require uncommon knowledge.</a:t>
            </a:r>
          </a:p>
          <a:p>
            <a:pPr marL="457200" lvl="0" indent="-330200" rtl="0">
              <a:spcBef>
                <a:spcPts val="0"/>
              </a:spcBef>
              <a:spcAft>
                <a:spcPts val="0"/>
              </a:spcAft>
              <a:buClr>
                <a:schemeClr val="dk1"/>
              </a:buClr>
              <a:buSzPct val="100000"/>
              <a:buFont typeface="Arial" panose="020B0604020202020204" pitchFamily="34" charset="0"/>
              <a:buChar char="•"/>
            </a:pPr>
            <a:r>
              <a:rPr lang="en" sz="1600" dirty="0">
                <a:solidFill>
                  <a:schemeClr val="dk1"/>
                </a:solidFill>
              </a:rPr>
              <a:t>Writing formal specifications </a:t>
            </a:r>
            <a:r>
              <a:rPr lang="en" sz="1600" dirty="0"/>
              <a:t>can be</a:t>
            </a:r>
            <a:r>
              <a:rPr lang="en" sz="1600" dirty="0">
                <a:solidFill>
                  <a:schemeClr val="dk1"/>
                </a:solidFill>
              </a:rPr>
              <a:t> time consuming, so many companies do not consider them worthwhile or cost effective.</a:t>
            </a:r>
          </a:p>
          <a:p>
            <a:pPr lvl="0">
              <a:spcBef>
                <a:spcPts val="0"/>
              </a:spcBef>
              <a:buNone/>
            </a:pPr>
            <a:endParaRPr dirty="0"/>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Shape 242"/>
          <p:cNvSpPr txBox="1">
            <a:spLocks noGrp="1"/>
          </p:cNvSpPr>
          <p:nvPr>
            <p:ph type="title"/>
          </p:nvPr>
        </p:nvSpPr>
        <p:spPr>
          <a:xfrm>
            <a:off x="311700" y="445025"/>
            <a:ext cx="8520600" cy="613200"/>
          </a:xfrm>
          <a:prstGeom prst="rect">
            <a:avLst/>
          </a:prstGeom>
        </p:spPr>
        <p:txBody>
          <a:bodyPr lIns="91425" tIns="91425" rIns="91425" bIns="91425" anchor="t" anchorCtr="0">
            <a:noAutofit/>
          </a:bodyPr>
          <a:lstStyle/>
          <a:p>
            <a:pPr lvl="0" rtl="0">
              <a:spcBef>
                <a:spcPts val="0"/>
              </a:spcBef>
              <a:buNone/>
            </a:pPr>
            <a:r>
              <a:rPr lang="en" sz="1400" u="sng">
                <a:solidFill>
                  <a:schemeClr val="hlink"/>
                </a:solidFill>
                <a:hlinkClick r:id="rId3"/>
              </a:rPr>
              <a:t>http://may1639-2.ece.iastate.edu/q2a/api.php/questions?conditions=</a:t>
            </a:r>
            <a:r>
              <a:rPr lang="en" sz="1400" b="1" u="sng">
                <a:solidFill>
                  <a:schemeClr val="hlink"/>
                </a:solidFill>
                <a:hlinkClick r:id="rId3"/>
              </a:rPr>
              <a:t>Widget</a:t>
            </a:r>
            <a:r>
              <a:rPr lang="en" sz="1400" u="sng">
                <a:solidFill>
                  <a:schemeClr val="hlink"/>
                </a:solidFill>
                <a:hlinkClick r:id="rId3"/>
              </a:rPr>
              <a:t> question_id:&gt;2</a:t>
            </a:r>
          </a:p>
        </p:txBody>
      </p:sp>
      <p:sp>
        <p:nvSpPr>
          <p:cNvPr id="243" name="Shape 243"/>
          <p:cNvSpPr txBox="1">
            <a:spLocks noGrp="1"/>
          </p:cNvSpPr>
          <p:nvPr>
            <p:ph type="body" idx="1"/>
          </p:nvPr>
        </p:nvSpPr>
        <p:spPr>
          <a:xfrm>
            <a:off x="311700" y="1171600"/>
            <a:ext cx="8520600" cy="3397200"/>
          </a:xfrm>
          <a:prstGeom prst="rect">
            <a:avLst/>
          </a:prstGeom>
        </p:spPr>
        <p:txBody>
          <a:bodyPr lIns="91425" tIns="91425" rIns="91425" bIns="91425" anchor="t" anchorCtr="0">
            <a:noAutofit/>
          </a:bodyPr>
          <a:lstStyle/>
          <a:p>
            <a:pPr lvl="0" rtl="0">
              <a:spcBef>
                <a:spcPts val="0"/>
              </a:spcBef>
              <a:spcAft>
                <a:spcPts val="0"/>
              </a:spcAft>
              <a:buClr>
                <a:schemeClr val="dk1"/>
              </a:buClr>
              <a:buSzPct val="91666"/>
              <a:buFont typeface="Arial"/>
              <a:buNone/>
            </a:pPr>
            <a:r>
              <a:rPr lang="en" sz="1200"/>
              <a:t>{</a:t>
            </a:r>
          </a:p>
          <a:p>
            <a:pPr lvl="0" rtl="0">
              <a:spcBef>
                <a:spcPts val="0"/>
              </a:spcBef>
              <a:spcAft>
                <a:spcPts val="0"/>
              </a:spcAft>
              <a:buClr>
                <a:schemeClr val="dk1"/>
              </a:buClr>
              <a:buSzPct val="91666"/>
              <a:buFont typeface="Arial"/>
              <a:buNone/>
            </a:pPr>
            <a:r>
              <a:rPr lang="en" sz="1200"/>
              <a:t>  "Items":[</a:t>
            </a:r>
          </a:p>
          <a:p>
            <a:pPr lvl="0" rtl="0">
              <a:spcBef>
                <a:spcPts val="0"/>
              </a:spcBef>
              <a:spcAft>
                <a:spcPts val="0"/>
              </a:spcAft>
              <a:buClr>
                <a:schemeClr val="dk1"/>
              </a:buClr>
              <a:buSzPct val="91666"/>
              <a:buFont typeface="Arial"/>
              <a:buNone/>
            </a:pPr>
            <a:r>
              <a:rPr lang="en" sz="1200"/>
              <a:t>    {</a:t>
            </a:r>
          </a:p>
          <a:p>
            <a:pPr lvl="0" rtl="0">
              <a:spcBef>
                <a:spcPts val="0"/>
              </a:spcBef>
              <a:spcAft>
                <a:spcPts val="0"/>
              </a:spcAft>
              <a:buClr>
                <a:schemeClr val="dk1"/>
              </a:buClr>
              <a:buSzPct val="91666"/>
              <a:buFont typeface="Arial"/>
              <a:buNone/>
            </a:pPr>
            <a:r>
              <a:rPr lang="en" sz="1200"/>
              <a:t>      "question_id":4,</a:t>
            </a:r>
          </a:p>
          <a:p>
            <a:pPr lvl="0" rtl="0">
              <a:spcBef>
                <a:spcPts val="0"/>
              </a:spcBef>
              <a:spcAft>
                <a:spcPts val="0"/>
              </a:spcAft>
              <a:buClr>
                <a:schemeClr val="dk1"/>
              </a:buClr>
              <a:buSzPct val="91666"/>
              <a:buFont typeface="Arial"/>
              <a:buNone/>
            </a:pPr>
            <a:r>
              <a:rPr lang="en" sz="1200"/>
              <a:t>      "title":"How to make Widgets?",</a:t>
            </a:r>
          </a:p>
          <a:p>
            <a:pPr lvl="0" rtl="0">
              <a:spcBef>
                <a:spcPts val="0"/>
              </a:spcBef>
              <a:spcAft>
                <a:spcPts val="0"/>
              </a:spcAft>
              <a:buClr>
                <a:schemeClr val="dk1"/>
              </a:buClr>
              <a:buSzPct val="91666"/>
              <a:buFont typeface="Arial"/>
              <a:buNone/>
            </a:pPr>
            <a:r>
              <a:rPr lang="en" sz="1200"/>
              <a:t>      ...</a:t>
            </a:r>
          </a:p>
          <a:p>
            <a:pPr lvl="0" rtl="0">
              <a:spcBef>
                <a:spcPts val="0"/>
              </a:spcBef>
              <a:spcAft>
                <a:spcPts val="0"/>
              </a:spcAft>
              <a:buClr>
                <a:schemeClr val="dk1"/>
              </a:buClr>
              <a:buSzPct val="91666"/>
              <a:buFont typeface="Arial"/>
              <a:buNone/>
            </a:pPr>
            <a:r>
              <a:rPr lang="en" sz="1200"/>
              <a:t>    }</a:t>
            </a:r>
          </a:p>
          <a:p>
            <a:pPr lvl="0" rtl="0">
              <a:spcBef>
                <a:spcPts val="0"/>
              </a:spcBef>
              <a:spcAft>
                <a:spcPts val="0"/>
              </a:spcAft>
              <a:buClr>
                <a:schemeClr val="dk1"/>
              </a:buClr>
              <a:buSzPct val="91666"/>
              <a:buFont typeface="Arial"/>
              <a:buNone/>
            </a:pPr>
            <a:r>
              <a:rPr lang="en" sz="1200"/>
              <a:t>  ]</a:t>
            </a:r>
          </a:p>
          <a:p>
            <a:pPr lvl="0" rtl="0">
              <a:spcBef>
                <a:spcPts val="0"/>
              </a:spcBef>
              <a:spcAft>
                <a:spcPts val="0"/>
              </a:spcAft>
              <a:buNone/>
            </a:pPr>
            <a:r>
              <a:rPr lang="en" sz="1200"/>
              <a:t>}</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txBox="1">
            <a:spLocks noGrp="1"/>
          </p:cNvSpPr>
          <p:nvPr>
            <p:ph type="title"/>
          </p:nvPr>
        </p:nvSpPr>
        <p:spPr>
          <a:xfrm>
            <a:off x="311700" y="445025"/>
            <a:ext cx="8520600" cy="613200"/>
          </a:xfrm>
          <a:prstGeom prst="rect">
            <a:avLst/>
          </a:prstGeom>
        </p:spPr>
        <p:txBody>
          <a:bodyPr lIns="91425" tIns="91425" rIns="91425" bIns="91425" anchor="t" anchorCtr="0">
            <a:noAutofit/>
          </a:bodyPr>
          <a:lstStyle/>
          <a:p>
            <a:pPr lvl="0">
              <a:spcBef>
                <a:spcPts val="0"/>
              </a:spcBef>
              <a:buNone/>
            </a:pPr>
            <a:r>
              <a:rPr lang="en"/>
              <a:t>Summary</a:t>
            </a:r>
          </a:p>
        </p:txBody>
      </p:sp>
      <p:sp>
        <p:nvSpPr>
          <p:cNvPr id="249" name="Shape 249"/>
          <p:cNvSpPr txBox="1">
            <a:spLocks noGrp="1"/>
          </p:cNvSpPr>
          <p:nvPr>
            <p:ph type="body" idx="1"/>
          </p:nvPr>
        </p:nvSpPr>
        <p:spPr>
          <a:xfrm>
            <a:off x="311700" y="1171600"/>
            <a:ext cx="8520600" cy="3397200"/>
          </a:xfrm>
          <a:prstGeom prst="rect">
            <a:avLst/>
          </a:prstGeom>
        </p:spPr>
        <p:txBody>
          <a:bodyPr lIns="91425" tIns="91425" rIns="91425" bIns="91425" anchor="t" anchorCtr="0">
            <a:noAutofit/>
          </a:bodyPr>
          <a:lstStyle/>
          <a:p>
            <a:pPr lvl="0" rtl="0">
              <a:lnSpc>
                <a:spcPct val="100000"/>
              </a:lnSpc>
              <a:spcBef>
                <a:spcPts val="0"/>
              </a:spcBef>
              <a:spcAft>
                <a:spcPts val="0"/>
              </a:spcAft>
            </a:pPr>
            <a:endParaRPr lang="en" sz="2000" dirty="0" smtClean="0"/>
          </a:p>
          <a:p>
            <a:pPr lvl="0" rtl="0">
              <a:lnSpc>
                <a:spcPct val="100000"/>
              </a:lnSpc>
              <a:spcBef>
                <a:spcPts val="0"/>
              </a:spcBef>
              <a:spcAft>
                <a:spcPts val="0"/>
              </a:spcAft>
            </a:pPr>
            <a:r>
              <a:rPr lang="en" sz="2000" dirty="0" smtClean="0"/>
              <a:t>Specifications</a:t>
            </a:r>
            <a:r>
              <a:rPr lang="en" sz="2000" dirty="0"/>
              <a:t>: beneficial for testing and quality </a:t>
            </a:r>
            <a:r>
              <a:rPr lang="en" sz="2000" dirty="0" smtClean="0"/>
              <a:t>assurance</a:t>
            </a:r>
          </a:p>
          <a:p>
            <a:pPr lvl="0" rtl="0">
              <a:lnSpc>
                <a:spcPct val="100000"/>
              </a:lnSpc>
              <a:spcBef>
                <a:spcPts val="0"/>
              </a:spcBef>
              <a:spcAft>
                <a:spcPts val="0"/>
              </a:spcAft>
            </a:pPr>
            <a:endParaRPr sz="2000" dirty="0"/>
          </a:p>
          <a:p>
            <a:pPr lvl="0" rtl="0">
              <a:lnSpc>
                <a:spcPct val="100000"/>
              </a:lnSpc>
              <a:spcBef>
                <a:spcPts val="0"/>
              </a:spcBef>
              <a:spcAft>
                <a:spcPts val="0"/>
              </a:spcAft>
              <a:buSzPct val="100000"/>
            </a:pPr>
            <a:r>
              <a:rPr lang="en" sz="2000" dirty="0" smtClean="0"/>
              <a:t>Problems</a:t>
            </a:r>
            <a:r>
              <a:rPr lang="en" sz="2000" dirty="0"/>
              <a:t>: time and knowledge constraints, specification </a:t>
            </a:r>
            <a:r>
              <a:rPr lang="en" sz="2000" dirty="0" smtClean="0"/>
              <a:t>dependencies</a:t>
            </a:r>
          </a:p>
          <a:p>
            <a:pPr lvl="0" rtl="0">
              <a:lnSpc>
                <a:spcPct val="100000"/>
              </a:lnSpc>
              <a:spcBef>
                <a:spcPts val="0"/>
              </a:spcBef>
              <a:spcAft>
                <a:spcPts val="0"/>
              </a:spcAft>
              <a:buSzPct val="100000"/>
            </a:pPr>
            <a:endParaRPr lang="en" sz="2000" dirty="0" smtClean="0"/>
          </a:p>
          <a:p>
            <a:pPr lvl="0" rtl="0">
              <a:lnSpc>
                <a:spcPct val="100000"/>
              </a:lnSpc>
              <a:spcBef>
                <a:spcPts val="0"/>
              </a:spcBef>
              <a:spcAft>
                <a:spcPts val="0"/>
              </a:spcAft>
              <a:buSzPct val="100000"/>
            </a:pPr>
            <a:r>
              <a:rPr lang="en" sz="2000" dirty="0" smtClean="0"/>
              <a:t>JavaSpecs</a:t>
            </a:r>
            <a:r>
              <a:rPr lang="en" sz="2000" dirty="0"/>
              <a:t>: Q&amp;A web platform for specifications of common Java </a:t>
            </a:r>
            <a:r>
              <a:rPr lang="en" sz="2000" dirty="0" smtClean="0"/>
              <a:t>libraries</a:t>
            </a:r>
          </a:p>
          <a:p>
            <a:pPr marL="342900" lvl="1" indent="-342900" rtl="0">
              <a:lnSpc>
                <a:spcPct val="100000"/>
              </a:lnSpc>
              <a:spcBef>
                <a:spcPts val="0"/>
              </a:spcBef>
              <a:spcAft>
                <a:spcPts val="0"/>
              </a:spcAft>
              <a:buSzPct val="100000"/>
              <a:buFont typeface="Arial" panose="020B0604020202020204" pitchFamily="34" charset="0"/>
              <a:buChar char="•"/>
            </a:pPr>
            <a:r>
              <a:rPr lang="en" sz="1800" dirty="0" smtClean="0"/>
              <a:t>Source </a:t>
            </a:r>
            <a:r>
              <a:rPr lang="en" sz="1800" dirty="0"/>
              <a:t>Code on server</a:t>
            </a:r>
          </a:p>
          <a:p>
            <a:pPr marL="342900" lvl="1" indent="-342900" rtl="0">
              <a:lnSpc>
                <a:spcPct val="100000"/>
              </a:lnSpc>
              <a:spcBef>
                <a:spcPts val="0"/>
              </a:spcBef>
              <a:spcAft>
                <a:spcPts val="0"/>
              </a:spcAft>
              <a:buSzPct val="100000"/>
              <a:buFont typeface="Arial" panose="020B0604020202020204" pitchFamily="34" charset="0"/>
              <a:buChar char="•"/>
            </a:pPr>
            <a:r>
              <a:rPr lang="en" sz="1800" dirty="0"/>
              <a:t>Can upload new libraries</a:t>
            </a:r>
          </a:p>
          <a:p>
            <a:pPr marL="342900" lvl="1" indent="-342900" rtl="0">
              <a:lnSpc>
                <a:spcPct val="100000"/>
              </a:lnSpc>
              <a:spcBef>
                <a:spcPts val="0"/>
              </a:spcBef>
              <a:spcAft>
                <a:spcPts val="0"/>
              </a:spcAft>
              <a:buSzPct val="100000"/>
              <a:buFont typeface="Arial" panose="020B0604020202020204" pitchFamily="34" charset="0"/>
              <a:buChar char="•"/>
            </a:pPr>
            <a:r>
              <a:rPr lang="en" sz="1800" dirty="0"/>
              <a:t>Display helpful posts from StackOverflow</a:t>
            </a:r>
          </a:p>
          <a:p>
            <a:pPr marL="342900" lvl="1" indent="-342900" rtl="0">
              <a:lnSpc>
                <a:spcPct val="100000"/>
              </a:lnSpc>
              <a:spcBef>
                <a:spcPts val="0"/>
              </a:spcBef>
              <a:spcAft>
                <a:spcPts val="0"/>
              </a:spcAft>
              <a:buSzPct val="100000"/>
              <a:buFont typeface="Arial" panose="020B0604020202020204" pitchFamily="34" charset="0"/>
              <a:buChar char="•"/>
            </a:pPr>
            <a:r>
              <a:rPr lang="en" sz="1800" dirty="0"/>
              <a:t>API offers connection between JavaSpecs and data-mining softwares.</a:t>
            </a:r>
            <a:endParaRPr lang="en" sz="2000" dirty="0"/>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title"/>
          </p:nvPr>
        </p:nvSpPr>
        <p:spPr>
          <a:xfrm>
            <a:off x="311700" y="445025"/>
            <a:ext cx="8520600" cy="613200"/>
          </a:xfrm>
          <a:prstGeom prst="rect">
            <a:avLst/>
          </a:prstGeom>
        </p:spPr>
        <p:txBody>
          <a:bodyPr lIns="91425" tIns="91425" rIns="91425" bIns="91425" anchor="t" anchorCtr="0">
            <a:noAutofit/>
          </a:bodyPr>
          <a:lstStyle/>
          <a:p>
            <a:pPr lvl="0">
              <a:spcBef>
                <a:spcPts val="0"/>
              </a:spcBef>
              <a:buNone/>
            </a:pPr>
            <a:r>
              <a:rPr lang="en"/>
              <a:t>Questions?</a:t>
            </a:r>
          </a:p>
        </p:txBody>
      </p:sp>
      <p:sp>
        <p:nvSpPr>
          <p:cNvPr id="255" name="Shape 255"/>
          <p:cNvSpPr txBox="1">
            <a:spLocks noGrp="1"/>
          </p:cNvSpPr>
          <p:nvPr>
            <p:ph type="body" idx="1"/>
          </p:nvPr>
        </p:nvSpPr>
        <p:spPr>
          <a:xfrm>
            <a:off x="311700" y="1171600"/>
            <a:ext cx="8520600" cy="33972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Shape 260"/>
          <p:cNvSpPr txBox="1">
            <a:spLocks noGrp="1"/>
          </p:cNvSpPr>
          <p:nvPr>
            <p:ph type="title"/>
          </p:nvPr>
        </p:nvSpPr>
        <p:spPr>
          <a:xfrm>
            <a:off x="311700" y="445025"/>
            <a:ext cx="8520600" cy="613200"/>
          </a:xfrm>
          <a:prstGeom prst="rect">
            <a:avLst/>
          </a:prstGeom>
        </p:spPr>
        <p:txBody>
          <a:bodyPr lIns="91425" tIns="91425" rIns="91425" bIns="91425" anchor="t" anchorCtr="0">
            <a:noAutofit/>
          </a:bodyPr>
          <a:lstStyle/>
          <a:p>
            <a:pPr lvl="0">
              <a:spcBef>
                <a:spcPts val="0"/>
              </a:spcBef>
              <a:buNone/>
            </a:pPr>
            <a:r>
              <a:rPr lang="en"/>
              <a:t>Resources</a:t>
            </a:r>
          </a:p>
        </p:txBody>
      </p:sp>
      <p:sp>
        <p:nvSpPr>
          <p:cNvPr id="261" name="Shape 261"/>
          <p:cNvSpPr txBox="1">
            <a:spLocks noGrp="1"/>
          </p:cNvSpPr>
          <p:nvPr>
            <p:ph type="body" idx="1"/>
          </p:nvPr>
        </p:nvSpPr>
        <p:spPr>
          <a:xfrm>
            <a:off x="311700" y="1171600"/>
            <a:ext cx="8520600" cy="3397200"/>
          </a:xfrm>
          <a:prstGeom prst="rect">
            <a:avLst/>
          </a:prstGeom>
        </p:spPr>
        <p:txBody>
          <a:bodyPr lIns="91425" tIns="91425" rIns="91425" bIns="91425" anchor="t" anchorCtr="0">
            <a:noAutofit/>
          </a:bodyPr>
          <a:lstStyle/>
          <a:p>
            <a:pPr marL="457200" lvl="0" indent="-317500" rtl="0">
              <a:spcBef>
                <a:spcPts val="0"/>
              </a:spcBef>
              <a:spcAft>
                <a:spcPts val="0"/>
              </a:spcAft>
              <a:buClr>
                <a:schemeClr val="dk1"/>
              </a:buClr>
              <a:buSzPct val="100000"/>
              <a:buFont typeface="Proxima Nova"/>
              <a:buAutoNum type="arabicPeriod"/>
            </a:pPr>
            <a:r>
              <a:rPr lang="en" sz="1400">
                <a:latin typeface="Proxima Nova"/>
                <a:ea typeface="Proxima Nova"/>
                <a:cs typeface="Proxima Nova"/>
                <a:sym typeface="Proxima Nova"/>
              </a:rPr>
              <a:t>Rajan, Hridesh, Tien N. Nguyen, Gary T. Leavens, and Robert Dyer. "Inferring Behavioral Specifications from Large­scale Repositories by Leveraging Collective Intelligence." “37th International Conference on Software Engineering: NIER Track” May 2015, ICSE’15, Florence, Italy.</a:t>
            </a:r>
          </a:p>
          <a:p>
            <a:pPr lvl="0">
              <a:spcBef>
                <a:spcPts val="0"/>
              </a:spcBef>
              <a:buNone/>
            </a:pPr>
            <a:endParaRP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Shape 266"/>
          <p:cNvSpPr txBox="1">
            <a:spLocks noGrp="1"/>
          </p:cNvSpPr>
          <p:nvPr>
            <p:ph type="title"/>
          </p:nvPr>
        </p:nvSpPr>
        <p:spPr>
          <a:xfrm>
            <a:off x="311700" y="445025"/>
            <a:ext cx="8520600" cy="613200"/>
          </a:xfrm>
          <a:prstGeom prst="rect">
            <a:avLst/>
          </a:prstGeom>
        </p:spPr>
        <p:txBody>
          <a:bodyPr lIns="91425" tIns="91425" rIns="91425" bIns="91425" anchor="t" anchorCtr="0">
            <a:noAutofit/>
          </a:bodyPr>
          <a:lstStyle/>
          <a:p>
            <a:pPr lvl="0">
              <a:spcBef>
                <a:spcPts val="0"/>
              </a:spcBef>
              <a:buNone/>
            </a:pPr>
            <a:r>
              <a:rPr lang="en"/>
              <a:t>Misc.</a:t>
            </a:r>
          </a:p>
        </p:txBody>
      </p:sp>
      <p:sp>
        <p:nvSpPr>
          <p:cNvPr id="267" name="Shape 267"/>
          <p:cNvSpPr txBox="1">
            <a:spLocks noGrp="1"/>
          </p:cNvSpPr>
          <p:nvPr>
            <p:ph type="body" idx="1"/>
          </p:nvPr>
        </p:nvSpPr>
        <p:spPr>
          <a:xfrm>
            <a:off x="311700" y="1171600"/>
            <a:ext cx="8520600" cy="3397200"/>
          </a:xfrm>
          <a:prstGeom prst="rect">
            <a:avLst/>
          </a:prstGeom>
        </p:spPr>
        <p:txBody>
          <a:bodyPr lIns="91425" tIns="91425" rIns="91425" bIns="91425" anchor="t" anchorCtr="0">
            <a:noAutofit/>
          </a:bodyPr>
          <a:lstStyle/>
          <a:p>
            <a:pPr lvl="0">
              <a:spcBef>
                <a:spcPts val="0"/>
              </a:spcBef>
              <a:buNone/>
            </a:pPr>
            <a:r>
              <a:rPr lang="en"/>
              <a:t>How To Use API?</a:t>
            </a:r>
          </a:p>
          <a:p>
            <a:pPr lvl="0" indent="457200">
              <a:spcBef>
                <a:spcPts val="0"/>
              </a:spcBef>
              <a:buNone/>
            </a:pPr>
            <a:r>
              <a:rPr lang="en"/>
              <a:t>Manual included in ‘Final Report’ on Project Website Documents page</a:t>
            </a:r>
          </a:p>
          <a:p>
            <a:pPr marL="457200" lvl="0" indent="457200" rtl="0">
              <a:spcBef>
                <a:spcPts val="0"/>
              </a:spcBef>
              <a:buNone/>
            </a:pPr>
            <a:r>
              <a:rPr lang="en" u="sng">
                <a:solidFill>
                  <a:schemeClr val="hlink"/>
                </a:solidFill>
                <a:hlinkClick r:id="rId3"/>
              </a:rPr>
              <a:t>http://may1639.github.io/documents.html</a:t>
            </a:r>
          </a:p>
          <a:p>
            <a:pPr marL="0" lvl="0" indent="0">
              <a:spcBef>
                <a:spcPts val="0"/>
              </a:spcBef>
              <a:buNone/>
            </a:pP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11700" y="445025"/>
            <a:ext cx="8520600" cy="613200"/>
          </a:xfrm>
          <a:prstGeom prst="rect">
            <a:avLst/>
          </a:prstGeom>
        </p:spPr>
        <p:txBody>
          <a:bodyPr lIns="91425" tIns="91425" rIns="91425" bIns="91425" anchor="t" anchorCtr="0">
            <a:noAutofit/>
          </a:bodyPr>
          <a:lstStyle/>
          <a:p>
            <a:pPr lvl="0">
              <a:spcBef>
                <a:spcPts val="0"/>
              </a:spcBef>
              <a:buNone/>
            </a:pPr>
            <a:r>
              <a:rPr lang="en"/>
              <a:t>Purpose of project</a:t>
            </a:r>
          </a:p>
        </p:txBody>
      </p:sp>
      <p:sp>
        <p:nvSpPr>
          <p:cNvPr id="79" name="Shape 79"/>
          <p:cNvSpPr txBox="1">
            <a:spLocks noGrp="1"/>
          </p:cNvSpPr>
          <p:nvPr>
            <p:ph type="body" idx="1"/>
          </p:nvPr>
        </p:nvSpPr>
        <p:spPr>
          <a:xfrm>
            <a:off x="311700" y="1171600"/>
            <a:ext cx="8520600" cy="3397200"/>
          </a:xfrm>
          <a:prstGeom prst="rect">
            <a:avLst/>
          </a:prstGeom>
        </p:spPr>
        <p:txBody>
          <a:bodyPr lIns="91425" tIns="91425" rIns="91425" bIns="91425" anchor="t" anchorCtr="0">
            <a:noAutofit/>
          </a:bodyPr>
          <a:lstStyle/>
          <a:p>
            <a:pPr lvl="0" rtl="0">
              <a:spcBef>
                <a:spcPts val="0"/>
              </a:spcBef>
              <a:buClr>
                <a:schemeClr val="dk1"/>
              </a:buClr>
              <a:buSzPct val="61111"/>
              <a:buFont typeface="Arial"/>
              <a:buNone/>
            </a:pPr>
            <a:endParaRPr/>
          </a:p>
          <a:p>
            <a:pPr lvl="0" rtl="0">
              <a:lnSpc>
                <a:spcPct val="138000"/>
              </a:lnSpc>
              <a:spcBef>
                <a:spcPts val="0"/>
              </a:spcBef>
              <a:spcAft>
                <a:spcPts val="0"/>
              </a:spcAft>
              <a:buClr>
                <a:schemeClr val="dk1"/>
              </a:buClr>
              <a:buSzPct val="45833"/>
              <a:buFont typeface="Arial"/>
              <a:buNone/>
            </a:pPr>
            <a:r>
              <a:rPr lang="en" sz="2400">
                <a:solidFill>
                  <a:schemeClr val="dk1"/>
                </a:solidFill>
              </a:rPr>
              <a:t>The implementation and development of a Q</a:t>
            </a:r>
            <a:r>
              <a:rPr lang="en" sz="2400"/>
              <a:t>&amp;</a:t>
            </a:r>
            <a:r>
              <a:rPr lang="en" sz="2400">
                <a:solidFill>
                  <a:schemeClr val="dk1"/>
                </a:solidFill>
              </a:rPr>
              <a:t>A web forum dedicated to the creation, discussion, and refinement of formal behavioral specifications for commonly used Java libraries.</a:t>
            </a:r>
          </a:p>
          <a:p>
            <a:pPr lvl="0" rtl="0">
              <a:spcBef>
                <a:spcPts val="0"/>
              </a:spcBef>
              <a:spcAft>
                <a:spcPts val="0"/>
              </a:spcAft>
              <a:buClr>
                <a:schemeClr val="dk1"/>
              </a:buClr>
              <a:buSzPct val="45833"/>
              <a:buFont typeface="Arial"/>
              <a:buNone/>
            </a:pPr>
            <a:endParaRPr sz="2400">
              <a:solidFill>
                <a:schemeClr val="dk1"/>
              </a:solidFill>
            </a:endParaRPr>
          </a:p>
          <a:p>
            <a:pPr lvl="0">
              <a:spcBef>
                <a:spcPts val="0"/>
              </a:spcBef>
              <a:buNone/>
            </a:pPr>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0" y="445025"/>
            <a:ext cx="8520600" cy="613200"/>
          </a:xfrm>
          <a:prstGeom prst="rect">
            <a:avLst/>
          </a:prstGeom>
        </p:spPr>
        <p:txBody>
          <a:bodyPr lIns="91425" tIns="91425" rIns="91425" bIns="91425" anchor="t" anchorCtr="0">
            <a:noAutofit/>
          </a:bodyPr>
          <a:lstStyle/>
          <a:p>
            <a:pPr lvl="0" rtl="0">
              <a:lnSpc>
                <a:spcPct val="120000"/>
              </a:lnSpc>
              <a:spcBef>
                <a:spcPts val="0"/>
              </a:spcBef>
              <a:buClr>
                <a:schemeClr val="dk1"/>
              </a:buClr>
              <a:buSzPct val="36666"/>
              <a:buFont typeface="Arial"/>
              <a:buNone/>
            </a:pPr>
            <a:r>
              <a:rPr lang="en">
                <a:solidFill>
                  <a:srgbClr val="202729"/>
                </a:solidFill>
              </a:rPr>
              <a:t>Solution Plan for CprE/SE 492</a:t>
            </a:r>
          </a:p>
          <a:p>
            <a:pPr lvl="0">
              <a:spcBef>
                <a:spcPts val="0"/>
              </a:spcBef>
              <a:buNone/>
            </a:pPr>
            <a:endParaRPr/>
          </a:p>
        </p:txBody>
      </p:sp>
      <p:sp>
        <p:nvSpPr>
          <p:cNvPr id="85" name="Shape 85"/>
          <p:cNvSpPr txBox="1">
            <a:spLocks noGrp="1"/>
          </p:cNvSpPr>
          <p:nvPr>
            <p:ph type="body" idx="1"/>
          </p:nvPr>
        </p:nvSpPr>
        <p:spPr>
          <a:xfrm>
            <a:off x="311700" y="1171600"/>
            <a:ext cx="8520600" cy="3397200"/>
          </a:xfrm>
          <a:prstGeom prst="rect">
            <a:avLst/>
          </a:prstGeom>
        </p:spPr>
        <p:txBody>
          <a:bodyPr lIns="91425" tIns="91425" rIns="91425" bIns="91425" anchor="t" anchorCtr="0">
            <a:noAutofit/>
          </a:bodyPr>
          <a:lstStyle/>
          <a:p>
            <a:pPr lvl="0" rtl="0">
              <a:lnSpc>
                <a:spcPct val="138000"/>
              </a:lnSpc>
              <a:spcBef>
                <a:spcPts val="0"/>
              </a:spcBef>
              <a:spcAft>
                <a:spcPts val="0"/>
              </a:spcAft>
              <a:buClr>
                <a:schemeClr val="dk1"/>
              </a:buClr>
              <a:buSzPct val="61111"/>
              <a:buFont typeface="Arial"/>
              <a:buNone/>
            </a:pPr>
            <a:r>
              <a:rPr lang="en" dirty="0"/>
              <a:t>Construct a Q&amp;A forum for software developers to view, discuss, create, and approve specifications, and meets the following requirements:</a:t>
            </a:r>
          </a:p>
          <a:p>
            <a:pPr lvl="0" rtl="0">
              <a:spcBef>
                <a:spcPts val="0"/>
              </a:spcBef>
              <a:spcAft>
                <a:spcPts val="0"/>
              </a:spcAft>
              <a:buClr>
                <a:schemeClr val="dk1"/>
              </a:buClr>
              <a:buSzPct val="61111"/>
              <a:buFont typeface="Arial"/>
              <a:buNone/>
            </a:pPr>
            <a:endParaRPr dirty="0"/>
          </a:p>
          <a:p>
            <a:pPr marL="457200" lvl="0" indent="-330200" rtl="0">
              <a:lnSpc>
                <a:spcPct val="138000"/>
              </a:lnSpc>
              <a:spcBef>
                <a:spcPts val="0"/>
              </a:spcBef>
              <a:spcAft>
                <a:spcPts val="0"/>
              </a:spcAft>
              <a:buSzPct val="100000"/>
              <a:buFont typeface="Old Standard TT"/>
              <a:buAutoNum type="arabicPeriod"/>
            </a:pPr>
            <a:r>
              <a:rPr lang="en" sz="1600" dirty="0"/>
              <a:t>The forum will contain the source code for classes and methods of commonly used Java libraries for easy </a:t>
            </a:r>
            <a:r>
              <a:rPr lang="en" sz="1600" dirty="0" smtClean="0"/>
              <a:t>reference.</a:t>
            </a:r>
          </a:p>
          <a:p>
            <a:pPr marL="457200" lvl="0" indent="-330200" rtl="0">
              <a:lnSpc>
                <a:spcPct val="138000"/>
              </a:lnSpc>
              <a:spcBef>
                <a:spcPts val="0"/>
              </a:spcBef>
              <a:spcAft>
                <a:spcPts val="0"/>
              </a:spcAft>
              <a:buSzPct val="100000"/>
              <a:buFont typeface="Old Standard TT"/>
              <a:buAutoNum type="arabicPeriod"/>
            </a:pPr>
            <a:endParaRPr lang="en" sz="1600" dirty="0" smtClean="0"/>
          </a:p>
          <a:p>
            <a:pPr marL="457200" lvl="0" indent="-330200" rtl="0">
              <a:lnSpc>
                <a:spcPct val="138000"/>
              </a:lnSpc>
              <a:spcBef>
                <a:spcPts val="0"/>
              </a:spcBef>
              <a:spcAft>
                <a:spcPts val="0"/>
              </a:spcAft>
              <a:buSzPct val="100000"/>
              <a:buFont typeface="Old Standard TT"/>
              <a:buAutoNum type="arabicPeriod"/>
            </a:pPr>
            <a:r>
              <a:rPr lang="en" sz="1600" dirty="0" smtClean="0"/>
              <a:t>The </a:t>
            </a:r>
            <a:r>
              <a:rPr lang="en" sz="1600" dirty="0"/>
              <a:t>forum will offer users meaningful, related posts from Stack </a:t>
            </a:r>
            <a:r>
              <a:rPr lang="en" sz="1600" dirty="0" smtClean="0"/>
              <a:t>Overflow.</a:t>
            </a:r>
          </a:p>
          <a:p>
            <a:pPr marL="457200" lvl="0" indent="-330200" rtl="0">
              <a:lnSpc>
                <a:spcPct val="138000"/>
              </a:lnSpc>
              <a:spcBef>
                <a:spcPts val="0"/>
              </a:spcBef>
              <a:spcAft>
                <a:spcPts val="0"/>
              </a:spcAft>
              <a:buSzPct val="100000"/>
              <a:buFont typeface="Old Standard TT"/>
              <a:buAutoNum type="arabicPeriod"/>
            </a:pPr>
            <a:endParaRPr lang="en" sz="1600" dirty="0"/>
          </a:p>
          <a:p>
            <a:pPr marL="457200" lvl="0" indent="-330200" rtl="0">
              <a:lnSpc>
                <a:spcPct val="138000"/>
              </a:lnSpc>
              <a:spcBef>
                <a:spcPts val="0"/>
              </a:spcBef>
              <a:spcAft>
                <a:spcPts val="0"/>
              </a:spcAft>
              <a:buSzPct val="100000"/>
              <a:buFont typeface="Old Standard TT"/>
              <a:buAutoNum type="arabicPeriod"/>
            </a:pPr>
            <a:r>
              <a:rPr lang="en" sz="1600" dirty="0" smtClean="0"/>
              <a:t>The </a:t>
            </a:r>
            <a:r>
              <a:rPr lang="en" sz="1600" dirty="0"/>
              <a:t>forum will provide a RESTful API for easy access of data by 3</a:t>
            </a:r>
            <a:r>
              <a:rPr lang="en" sz="1600" baseline="30000" dirty="0"/>
              <a:t>rd</a:t>
            </a:r>
            <a:r>
              <a:rPr lang="en" sz="1600" dirty="0"/>
              <a:t>  party systems.</a:t>
            </a:r>
          </a:p>
          <a:p>
            <a:pPr lvl="0">
              <a:spcBef>
                <a:spcPts val="0"/>
              </a:spcBef>
              <a:buNone/>
            </a:pPr>
            <a:endParaRPr dirty="0"/>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613200"/>
          </a:xfrm>
          <a:prstGeom prst="rect">
            <a:avLst/>
          </a:prstGeom>
        </p:spPr>
        <p:txBody>
          <a:bodyPr lIns="91425" tIns="91425" rIns="91425" bIns="91425" anchor="t" anchorCtr="0">
            <a:noAutofit/>
          </a:bodyPr>
          <a:lstStyle/>
          <a:p>
            <a:pPr lvl="0">
              <a:spcBef>
                <a:spcPts val="0"/>
              </a:spcBef>
              <a:buNone/>
            </a:pPr>
            <a:r>
              <a:rPr lang="en"/>
              <a:t>We Used:</a:t>
            </a:r>
          </a:p>
        </p:txBody>
      </p:sp>
      <p:sp>
        <p:nvSpPr>
          <p:cNvPr id="91" name="Shape 91"/>
          <p:cNvSpPr txBox="1">
            <a:spLocks noGrp="1"/>
          </p:cNvSpPr>
          <p:nvPr>
            <p:ph type="body" idx="1"/>
          </p:nvPr>
        </p:nvSpPr>
        <p:spPr>
          <a:xfrm>
            <a:off x="311700" y="1171600"/>
            <a:ext cx="8788800" cy="3397200"/>
          </a:xfrm>
          <a:prstGeom prst="rect">
            <a:avLst/>
          </a:prstGeom>
        </p:spPr>
        <p:txBody>
          <a:bodyPr lIns="91425" tIns="91425" rIns="91425" bIns="91425" anchor="t" anchorCtr="0">
            <a:noAutofit/>
          </a:bodyPr>
          <a:lstStyle/>
          <a:p>
            <a:pPr lvl="0" rtl="0">
              <a:spcBef>
                <a:spcPts val="0"/>
              </a:spcBef>
              <a:buNone/>
            </a:pPr>
            <a:r>
              <a:rPr lang="en" sz="1700" dirty="0"/>
              <a:t>Question2Answer (Q2A):	Online question-and-answer web forum structure (Version 2).</a:t>
            </a:r>
          </a:p>
          <a:p>
            <a:pPr lvl="0" rtl="0">
              <a:spcBef>
                <a:spcPts val="0"/>
              </a:spcBef>
              <a:buClr>
                <a:schemeClr val="dk1"/>
              </a:buClr>
              <a:buSzPct val="64705"/>
              <a:buFont typeface="Arial"/>
              <a:buNone/>
            </a:pPr>
            <a:r>
              <a:rPr lang="en" sz="1700" dirty="0"/>
              <a:t>MyBB:			</a:t>
            </a:r>
            <a:r>
              <a:rPr lang="en" sz="1700" dirty="0" smtClean="0"/>
              <a:t>Online </a:t>
            </a:r>
            <a:r>
              <a:rPr lang="en" sz="1700" dirty="0"/>
              <a:t>web forum structure (Version 1).</a:t>
            </a:r>
          </a:p>
          <a:p>
            <a:pPr lvl="0" rtl="0">
              <a:spcBef>
                <a:spcPts val="0"/>
              </a:spcBef>
              <a:buNone/>
            </a:pPr>
            <a:r>
              <a:rPr lang="en" sz="1700" dirty="0"/>
              <a:t>phpMyAdmin:		</a:t>
            </a:r>
            <a:r>
              <a:rPr lang="en" sz="1700" dirty="0" smtClean="0"/>
              <a:t>Database </a:t>
            </a:r>
            <a:r>
              <a:rPr lang="en" sz="1700" dirty="0"/>
              <a:t>access and maintenance</a:t>
            </a:r>
          </a:p>
          <a:p>
            <a:pPr lvl="0" rtl="0">
              <a:spcBef>
                <a:spcPts val="0"/>
              </a:spcBef>
              <a:buNone/>
            </a:pPr>
            <a:r>
              <a:rPr lang="en" sz="1700" dirty="0"/>
              <a:t>MySQL:			</a:t>
            </a:r>
            <a:r>
              <a:rPr lang="en" sz="1700" dirty="0" smtClean="0"/>
              <a:t>Database </a:t>
            </a:r>
            <a:r>
              <a:rPr lang="en" sz="1700" dirty="0"/>
              <a:t>language</a:t>
            </a:r>
          </a:p>
          <a:p>
            <a:pPr lvl="0">
              <a:spcBef>
                <a:spcPts val="0"/>
              </a:spcBef>
              <a:buNone/>
            </a:pPr>
            <a:r>
              <a:rPr lang="en" sz="1700" dirty="0"/>
              <a:t>Primary Languages:	</a:t>
            </a:r>
            <a:r>
              <a:rPr lang="en" sz="1700" dirty="0" smtClean="0"/>
              <a:t>HTML</a:t>
            </a:r>
            <a:r>
              <a:rPr lang="en" sz="1700" dirty="0"/>
              <a:t>, PHP, MySQL, JavaScript, Java</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311700" y="445025"/>
            <a:ext cx="8520600" cy="613200"/>
          </a:xfrm>
          <a:prstGeom prst="rect">
            <a:avLst/>
          </a:prstGeom>
        </p:spPr>
        <p:txBody>
          <a:bodyPr lIns="91425" tIns="91425" rIns="91425" bIns="91425" anchor="t" anchorCtr="0">
            <a:noAutofit/>
          </a:bodyPr>
          <a:lstStyle/>
          <a:p>
            <a:pPr lvl="0">
              <a:spcBef>
                <a:spcPts val="0"/>
              </a:spcBef>
              <a:buNone/>
            </a:pPr>
            <a:r>
              <a:rPr lang="en"/>
              <a:t>Major Challenges</a:t>
            </a:r>
          </a:p>
        </p:txBody>
      </p:sp>
      <p:sp>
        <p:nvSpPr>
          <p:cNvPr id="97" name="Shape 97"/>
          <p:cNvSpPr txBox="1">
            <a:spLocks noGrp="1"/>
          </p:cNvSpPr>
          <p:nvPr>
            <p:ph type="body" idx="1"/>
          </p:nvPr>
        </p:nvSpPr>
        <p:spPr>
          <a:xfrm>
            <a:off x="311700" y="1171600"/>
            <a:ext cx="8520600" cy="3397200"/>
          </a:xfrm>
          <a:prstGeom prst="rect">
            <a:avLst/>
          </a:prstGeom>
        </p:spPr>
        <p:txBody>
          <a:bodyPr lIns="91425" tIns="91425" rIns="91425" bIns="91425" anchor="t" anchorCtr="0">
            <a:noAutofit/>
          </a:bodyPr>
          <a:lstStyle/>
          <a:p>
            <a:pPr marL="228600">
              <a:spcAft>
                <a:spcPts val="0"/>
              </a:spcAft>
            </a:pPr>
            <a:r>
              <a:rPr lang="en" sz="2000" dirty="0" smtClean="0"/>
              <a:t>Transitioning </a:t>
            </a:r>
            <a:r>
              <a:rPr lang="en" sz="2000" dirty="0"/>
              <a:t>from MyBB to </a:t>
            </a:r>
            <a:r>
              <a:rPr lang="en" sz="2000" dirty="0" smtClean="0"/>
              <a:t>Question2Answer</a:t>
            </a:r>
          </a:p>
          <a:p>
            <a:pPr marL="514350" indent="-285750">
              <a:spcAft>
                <a:spcPts val="0"/>
              </a:spcAft>
              <a:buFont typeface="Arial" panose="020B0604020202020204" pitchFamily="34" charset="0"/>
              <a:buChar char="•"/>
            </a:pPr>
            <a:r>
              <a:rPr lang="en" sz="1400" dirty="0" smtClean="0"/>
              <a:t>MyBB</a:t>
            </a:r>
            <a:r>
              <a:rPr lang="en" sz="1400" dirty="0"/>
              <a:t>: too restrictive, not suited to our </a:t>
            </a:r>
            <a:r>
              <a:rPr lang="en" sz="1400" dirty="0" smtClean="0"/>
              <a:t>purposes</a:t>
            </a:r>
          </a:p>
          <a:p>
            <a:pPr marL="514350" indent="-285750">
              <a:spcAft>
                <a:spcPts val="0"/>
              </a:spcAft>
              <a:buFont typeface="Arial" panose="020B0604020202020204" pitchFamily="34" charset="0"/>
              <a:buChar char="•"/>
            </a:pPr>
            <a:r>
              <a:rPr lang="en" sz="1400" dirty="0" smtClean="0"/>
              <a:t>Question2Answer</a:t>
            </a:r>
            <a:r>
              <a:rPr lang="en" sz="1400" dirty="0"/>
              <a:t>: lightweight, easy to design for and has a better </a:t>
            </a:r>
            <a:r>
              <a:rPr lang="en" sz="1400" dirty="0" smtClean="0"/>
              <a:t>format</a:t>
            </a:r>
          </a:p>
          <a:p>
            <a:pPr marL="514350" indent="-285750">
              <a:spcAft>
                <a:spcPts val="0"/>
              </a:spcAft>
              <a:buFont typeface="Arial" panose="020B0604020202020204" pitchFamily="34" charset="0"/>
              <a:buChar char="•"/>
            </a:pPr>
            <a:r>
              <a:rPr lang="en" sz="1400" dirty="0" smtClean="0"/>
              <a:t>Transitioned </a:t>
            </a:r>
            <a:r>
              <a:rPr lang="en" sz="1400" dirty="0"/>
              <a:t>existing work and developed new features within a week to justify the transition to our </a:t>
            </a:r>
            <a:r>
              <a:rPr lang="en" sz="1400" dirty="0" smtClean="0"/>
              <a:t>advisor/client</a:t>
            </a:r>
          </a:p>
          <a:p>
            <a:pPr marL="228600" lvl="1">
              <a:spcAft>
                <a:spcPts val="0"/>
              </a:spcAft>
            </a:pPr>
            <a:endParaRPr lang="en" dirty="0" smtClean="0"/>
          </a:p>
          <a:p>
            <a:pPr marL="228600">
              <a:spcAft>
                <a:spcPts val="0"/>
              </a:spcAft>
            </a:pPr>
            <a:r>
              <a:rPr lang="en" sz="2000" dirty="0" smtClean="0"/>
              <a:t>Acquiring </a:t>
            </a:r>
            <a:r>
              <a:rPr lang="en" sz="2000" dirty="0"/>
              <a:t>new web server virtual machine (</a:t>
            </a:r>
            <a:r>
              <a:rPr lang="en" sz="2000" dirty="0" smtClean="0"/>
              <a:t>VM)</a:t>
            </a:r>
          </a:p>
          <a:p>
            <a:pPr marL="514350" lvl="1" indent="-285750">
              <a:spcAft>
                <a:spcPts val="0"/>
              </a:spcAft>
              <a:buFont typeface="Arial" panose="020B0604020202020204" pitchFamily="34" charset="0"/>
              <a:buChar char="•"/>
            </a:pPr>
            <a:r>
              <a:rPr lang="en" dirty="0" smtClean="0"/>
              <a:t>Project </a:t>
            </a:r>
            <a:r>
              <a:rPr lang="en" dirty="0"/>
              <a:t>file space lacked command line access, could not implement several major </a:t>
            </a:r>
            <a:r>
              <a:rPr lang="en" dirty="0" smtClean="0"/>
              <a:t>features</a:t>
            </a:r>
          </a:p>
          <a:p>
            <a:pPr marL="514350" lvl="1" indent="-285750">
              <a:spcAft>
                <a:spcPts val="0"/>
              </a:spcAft>
              <a:buFont typeface="Arial" panose="020B0604020202020204" pitchFamily="34" charset="0"/>
              <a:buChar char="•"/>
            </a:pPr>
            <a:r>
              <a:rPr lang="en" dirty="0" smtClean="0"/>
              <a:t>Developed </a:t>
            </a:r>
            <a:r>
              <a:rPr lang="en" dirty="0"/>
              <a:t>and tested features </a:t>
            </a:r>
            <a:r>
              <a:rPr lang="en" dirty="0" smtClean="0"/>
              <a:t>locally</a:t>
            </a:r>
          </a:p>
          <a:p>
            <a:pPr marL="514350" lvl="1" indent="-285750">
              <a:spcAft>
                <a:spcPts val="0"/>
              </a:spcAft>
              <a:buFont typeface="Arial" panose="020B0604020202020204" pitchFamily="34" charset="0"/>
              <a:buChar char="•"/>
            </a:pPr>
            <a:r>
              <a:rPr lang="en" dirty="0" smtClean="0"/>
              <a:t>Gathered </a:t>
            </a:r>
            <a:r>
              <a:rPr lang="en" dirty="0"/>
              <a:t>requirements for a web server and submitted them in a request to the Electronics and Technology </a:t>
            </a:r>
            <a:r>
              <a:rPr lang="en" dirty="0" smtClean="0"/>
              <a:t>Group</a:t>
            </a:r>
          </a:p>
          <a:p>
            <a:pPr marL="514350" lvl="1" indent="-285750">
              <a:spcAft>
                <a:spcPts val="0"/>
              </a:spcAft>
              <a:buFont typeface="Arial" panose="020B0604020202020204" pitchFamily="34" charset="0"/>
              <a:buChar char="•"/>
            </a:pPr>
            <a:r>
              <a:rPr lang="en" dirty="0" smtClean="0"/>
              <a:t>Migrated </a:t>
            </a:r>
            <a:r>
              <a:rPr lang="en" dirty="0"/>
              <a:t>project to new web server and integrated locally developed features into the website</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311700" y="445025"/>
            <a:ext cx="8520600" cy="613200"/>
          </a:xfrm>
          <a:prstGeom prst="rect">
            <a:avLst/>
          </a:prstGeom>
        </p:spPr>
        <p:txBody>
          <a:bodyPr lIns="91425" tIns="91425" rIns="91425" bIns="91425" anchor="t" anchorCtr="0">
            <a:noAutofit/>
          </a:bodyPr>
          <a:lstStyle/>
          <a:p>
            <a:pPr lvl="0">
              <a:spcBef>
                <a:spcPts val="0"/>
              </a:spcBef>
              <a:buNone/>
            </a:pPr>
            <a:r>
              <a:rPr lang="en"/>
              <a:t>Source Code Extraction</a:t>
            </a:r>
          </a:p>
        </p:txBody>
      </p:sp>
      <p:sp>
        <p:nvSpPr>
          <p:cNvPr id="103" name="Shape 103"/>
          <p:cNvSpPr txBox="1">
            <a:spLocks noGrp="1"/>
          </p:cNvSpPr>
          <p:nvPr>
            <p:ph type="body" idx="1"/>
          </p:nvPr>
        </p:nvSpPr>
        <p:spPr>
          <a:xfrm>
            <a:off x="255575" y="1190300"/>
            <a:ext cx="8520600" cy="3397200"/>
          </a:xfrm>
          <a:prstGeom prst="rect">
            <a:avLst/>
          </a:prstGeom>
        </p:spPr>
        <p:txBody>
          <a:bodyPr lIns="91425" tIns="91425" rIns="91425" bIns="91425" anchor="t" anchorCtr="0">
            <a:noAutofit/>
          </a:bodyPr>
          <a:lstStyle/>
          <a:p>
            <a:pPr lvl="0" rtl="0">
              <a:lnSpc>
                <a:spcPct val="100000"/>
              </a:lnSpc>
              <a:spcBef>
                <a:spcPts val="0"/>
              </a:spcBef>
              <a:buClr>
                <a:schemeClr val="dk1"/>
              </a:buClr>
              <a:buSzPct val="61111"/>
              <a:buFont typeface="Arial"/>
              <a:buNone/>
            </a:pPr>
            <a:r>
              <a:rPr lang="en" dirty="0"/>
              <a:t>Researched many possible solutions to extract source code information.</a:t>
            </a:r>
          </a:p>
          <a:p>
            <a:pPr marL="127000" lvl="0" rtl="0">
              <a:lnSpc>
                <a:spcPct val="100000"/>
              </a:lnSpc>
              <a:spcBef>
                <a:spcPts val="0"/>
              </a:spcBef>
              <a:spcAft>
                <a:spcPts val="0"/>
              </a:spcAft>
              <a:buSzPct val="100000"/>
            </a:pPr>
            <a:r>
              <a:rPr lang="en" sz="2000" dirty="0"/>
              <a:t>Unused solution: GrepCode </a:t>
            </a:r>
            <a:r>
              <a:rPr lang="en" sz="2000" dirty="0" smtClean="0"/>
              <a:t>API</a:t>
            </a:r>
          </a:p>
          <a:p>
            <a:pPr marL="457200" lvl="1" indent="-330200">
              <a:lnSpc>
                <a:spcPct val="100000"/>
              </a:lnSpc>
              <a:spcAft>
                <a:spcPts val="0"/>
              </a:spcAft>
              <a:buSzPct val="100000"/>
              <a:buFont typeface="Arial" panose="020B0604020202020204" pitchFamily="34" charset="0"/>
              <a:buChar char="•"/>
            </a:pPr>
            <a:r>
              <a:rPr lang="en" dirty="0" smtClean="0"/>
              <a:t>Limited </a:t>
            </a:r>
            <a:r>
              <a:rPr lang="en" dirty="0"/>
              <a:t>API can not extract sufficient </a:t>
            </a:r>
            <a:r>
              <a:rPr lang="en" dirty="0" smtClean="0"/>
              <a:t>data.</a:t>
            </a:r>
          </a:p>
          <a:p>
            <a:pPr marL="457200" lvl="1" indent="-330200">
              <a:lnSpc>
                <a:spcPct val="100000"/>
              </a:lnSpc>
              <a:spcAft>
                <a:spcPts val="0"/>
              </a:spcAft>
              <a:buSzPct val="100000"/>
              <a:buFont typeface="Arial" panose="020B0604020202020204" pitchFamily="34" charset="0"/>
              <a:buChar char="•"/>
            </a:pPr>
            <a:r>
              <a:rPr lang="en" dirty="0" smtClean="0"/>
              <a:t>Cannot </a:t>
            </a:r>
            <a:r>
              <a:rPr lang="en" dirty="0"/>
              <a:t>be used in an automated </a:t>
            </a:r>
            <a:r>
              <a:rPr lang="en" dirty="0" smtClean="0"/>
              <a:t>system.</a:t>
            </a:r>
          </a:p>
          <a:p>
            <a:pPr marL="127000" lvl="1">
              <a:lnSpc>
                <a:spcPct val="100000"/>
              </a:lnSpc>
              <a:spcAft>
                <a:spcPts val="0"/>
              </a:spcAft>
              <a:buSzPct val="100000"/>
            </a:pPr>
            <a:endParaRPr lang="en" dirty="0" smtClean="0"/>
          </a:p>
          <a:p>
            <a:pPr marL="127000" lvl="0" rtl="0">
              <a:lnSpc>
                <a:spcPct val="100000"/>
              </a:lnSpc>
              <a:spcBef>
                <a:spcPts val="0"/>
              </a:spcBef>
              <a:spcAft>
                <a:spcPts val="0"/>
              </a:spcAft>
              <a:buSzPct val="100000"/>
            </a:pPr>
            <a:r>
              <a:rPr lang="en" sz="2000" dirty="0" smtClean="0"/>
              <a:t>Unused </a:t>
            </a:r>
            <a:r>
              <a:rPr lang="en" sz="2000" dirty="0"/>
              <a:t>solution: Java Reflection </a:t>
            </a:r>
            <a:r>
              <a:rPr lang="en" sz="2000" dirty="0" smtClean="0"/>
              <a:t>API</a:t>
            </a:r>
          </a:p>
          <a:p>
            <a:pPr marL="457200" lvl="1" indent="-330200">
              <a:lnSpc>
                <a:spcPct val="100000"/>
              </a:lnSpc>
              <a:spcAft>
                <a:spcPts val="0"/>
              </a:spcAft>
              <a:buSzPct val="100000"/>
              <a:buFont typeface="Arial" panose="020B0604020202020204" pitchFamily="34" charset="0"/>
              <a:buChar char="•"/>
            </a:pPr>
            <a:r>
              <a:rPr lang="en" dirty="0" smtClean="0"/>
              <a:t>Limited </a:t>
            </a:r>
            <a:r>
              <a:rPr lang="en" dirty="0"/>
              <a:t>available data for </a:t>
            </a:r>
            <a:r>
              <a:rPr lang="en" dirty="0" smtClean="0"/>
              <a:t>extraction.</a:t>
            </a:r>
          </a:p>
          <a:p>
            <a:pPr marL="457200" lvl="1" indent="-330200">
              <a:lnSpc>
                <a:spcPct val="100000"/>
              </a:lnSpc>
              <a:spcAft>
                <a:spcPts val="0"/>
              </a:spcAft>
              <a:buSzPct val="100000"/>
              <a:buFont typeface="Arial" panose="020B0604020202020204" pitchFamily="34" charset="0"/>
              <a:buChar char="•"/>
            </a:pPr>
            <a:r>
              <a:rPr lang="en" dirty="0" smtClean="0"/>
              <a:t>Tedious </a:t>
            </a:r>
            <a:r>
              <a:rPr lang="en" dirty="0"/>
              <a:t>manual </a:t>
            </a:r>
            <a:r>
              <a:rPr lang="en" dirty="0" smtClean="0"/>
              <a:t>parsing.</a:t>
            </a:r>
          </a:p>
          <a:p>
            <a:pPr marL="457200" lvl="1" indent="-330200">
              <a:lnSpc>
                <a:spcPct val="100000"/>
              </a:lnSpc>
              <a:spcAft>
                <a:spcPts val="0"/>
              </a:spcAft>
              <a:buSzPct val="100000"/>
              <a:buFont typeface="Arial" panose="020B0604020202020204" pitchFamily="34" charset="0"/>
              <a:buChar char="•"/>
            </a:pPr>
            <a:r>
              <a:rPr lang="en" dirty="0" smtClean="0"/>
              <a:t>Difficult </a:t>
            </a:r>
            <a:r>
              <a:rPr lang="en" dirty="0"/>
              <a:t>to implement for multiple java </a:t>
            </a:r>
            <a:r>
              <a:rPr lang="en" dirty="0" smtClean="0"/>
              <a:t>files.</a:t>
            </a:r>
          </a:p>
          <a:p>
            <a:pPr marL="127000" lvl="1">
              <a:lnSpc>
                <a:spcPct val="100000"/>
              </a:lnSpc>
              <a:spcAft>
                <a:spcPts val="0"/>
              </a:spcAft>
              <a:buSzPct val="100000"/>
            </a:pPr>
            <a:endParaRPr lang="en" dirty="0" smtClean="0"/>
          </a:p>
          <a:p>
            <a:pPr marL="127000" lvl="0" rtl="0">
              <a:lnSpc>
                <a:spcPct val="100000"/>
              </a:lnSpc>
              <a:spcBef>
                <a:spcPts val="0"/>
              </a:spcBef>
              <a:spcAft>
                <a:spcPts val="0"/>
              </a:spcAft>
              <a:buSzPct val="100000"/>
            </a:pPr>
            <a:r>
              <a:rPr lang="en" sz="2000" dirty="0" smtClean="0"/>
              <a:t>Chosen </a:t>
            </a:r>
            <a:r>
              <a:rPr lang="en" sz="2000" dirty="0"/>
              <a:t>solution: use third party </a:t>
            </a:r>
            <a:r>
              <a:rPr lang="en" sz="2000" dirty="0" smtClean="0"/>
              <a:t>parser</a:t>
            </a:r>
          </a:p>
          <a:p>
            <a:pPr marL="457200" lvl="1" indent="-330200">
              <a:lnSpc>
                <a:spcPct val="100000"/>
              </a:lnSpc>
              <a:spcAft>
                <a:spcPts val="0"/>
              </a:spcAft>
              <a:buSzPct val="100000"/>
              <a:buFont typeface="Arial" panose="020B0604020202020204" pitchFamily="34" charset="0"/>
              <a:buChar char="•"/>
            </a:pPr>
            <a:r>
              <a:rPr lang="en" dirty="0" smtClean="0"/>
              <a:t>Eclipse </a:t>
            </a:r>
            <a:r>
              <a:rPr lang="en" dirty="0"/>
              <a:t>JDT, Abstract Syntax </a:t>
            </a:r>
            <a:r>
              <a:rPr lang="en" dirty="0" smtClean="0"/>
              <a:t>Tree</a:t>
            </a:r>
          </a:p>
          <a:p>
            <a:pPr marL="457200" lvl="1" indent="-330200">
              <a:lnSpc>
                <a:spcPct val="100000"/>
              </a:lnSpc>
              <a:spcAft>
                <a:spcPts val="0"/>
              </a:spcAft>
              <a:buSzPct val="100000"/>
              <a:buFont typeface="Arial" panose="020B0604020202020204" pitchFamily="34" charset="0"/>
              <a:buChar char="•"/>
            </a:pPr>
            <a:r>
              <a:rPr lang="en" dirty="0" smtClean="0"/>
              <a:t>JDBC</a:t>
            </a:r>
            <a:r>
              <a:rPr lang="en" dirty="0"/>
              <a:t>, MySQL</a:t>
            </a:r>
          </a:p>
          <a:p>
            <a:pPr lvl="0">
              <a:lnSpc>
                <a:spcPct val="100000"/>
              </a:lnSpc>
              <a:spcBef>
                <a:spcPts val="0"/>
              </a:spcBef>
              <a:buNone/>
            </a:pPr>
            <a:endParaRPr dirty="0"/>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311700" y="445025"/>
            <a:ext cx="8520600" cy="613200"/>
          </a:xfrm>
          <a:prstGeom prst="rect">
            <a:avLst/>
          </a:prstGeom>
        </p:spPr>
        <p:txBody>
          <a:bodyPr lIns="91425" tIns="91425" rIns="91425" bIns="91425" anchor="t" anchorCtr="0">
            <a:noAutofit/>
          </a:bodyPr>
          <a:lstStyle/>
          <a:p>
            <a:pPr lvl="0">
              <a:spcBef>
                <a:spcPts val="0"/>
              </a:spcBef>
              <a:buNone/>
            </a:pPr>
            <a:r>
              <a:rPr lang="en"/>
              <a:t>Parser</a:t>
            </a:r>
          </a:p>
        </p:txBody>
      </p:sp>
      <p:sp>
        <p:nvSpPr>
          <p:cNvPr id="109" name="Shape 109"/>
          <p:cNvSpPr txBox="1">
            <a:spLocks noGrp="1"/>
          </p:cNvSpPr>
          <p:nvPr>
            <p:ph type="body" idx="1"/>
          </p:nvPr>
        </p:nvSpPr>
        <p:spPr>
          <a:xfrm>
            <a:off x="311700" y="1171600"/>
            <a:ext cx="8520600" cy="3397200"/>
          </a:xfrm>
          <a:prstGeom prst="rect">
            <a:avLst/>
          </a:prstGeom>
        </p:spPr>
        <p:txBody>
          <a:bodyPr lIns="91425" tIns="91425" rIns="91425" bIns="91425" anchor="t" anchorCtr="0">
            <a:noAutofit/>
          </a:bodyPr>
          <a:lstStyle/>
          <a:p>
            <a:pPr marL="457200" lvl="0" indent="-355600" rtl="0">
              <a:lnSpc>
                <a:spcPct val="150000"/>
              </a:lnSpc>
              <a:spcBef>
                <a:spcPts val="0"/>
              </a:spcBef>
              <a:buSzPct val="100000"/>
              <a:buFont typeface="Arial" panose="020B0604020202020204" pitchFamily="34" charset="0"/>
              <a:buChar char="•"/>
            </a:pPr>
            <a:r>
              <a:rPr lang="en" sz="2000" dirty="0"/>
              <a:t>Searches directory for Java files</a:t>
            </a:r>
          </a:p>
          <a:p>
            <a:pPr marL="457200" lvl="0" indent="-355600" rtl="0">
              <a:lnSpc>
                <a:spcPct val="150000"/>
              </a:lnSpc>
              <a:spcBef>
                <a:spcPts val="0"/>
              </a:spcBef>
              <a:buSzPct val="100000"/>
              <a:buFont typeface="Arial" panose="020B0604020202020204" pitchFamily="34" charset="0"/>
              <a:buChar char="•"/>
            </a:pPr>
            <a:r>
              <a:rPr lang="en" sz="2000" dirty="0"/>
              <a:t>Parse source code into component parts using the Eclipse JDT library</a:t>
            </a:r>
          </a:p>
          <a:p>
            <a:pPr marL="457200" lvl="0" indent="-355600">
              <a:lnSpc>
                <a:spcPct val="150000"/>
              </a:lnSpc>
              <a:spcBef>
                <a:spcPts val="0"/>
              </a:spcBef>
              <a:buSzPct val="100000"/>
              <a:buFont typeface="Arial" panose="020B0604020202020204" pitchFamily="34" charset="0"/>
              <a:buChar char="•"/>
            </a:pPr>
            <a:r>
              <a:rPr lang="en" sz="2000" dirty="0"/>
              <a:t>Insert parsed source code data into forum database using JDBC</a:t>
            </a:r>
          </a:p>
        </p:txBody>
      </p:sp>
    </p:spTree>
  </p:cSld>
  <p:clrMapOvr>
    <a:masterClrMapping/>
  </p:clrMapOvr>
  <p:transition spd="slow">
    <p:cut/>
  </p:transition>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2166</Words>
  <Application>Microsoft Office PowerPoint</Application>
  <PresentationFormat>On-screen Show (16:9)</PresentationFormat>
  <Paragraphs>336</Paragraphs>
  <Slides>34</Slides>
  <Notes>34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Old Standard TT</vt:lpstr>
      <vt:lpstr>Proxima Nova</vt:lpstr>
      <vt:lpstr>paperback</vt:lpstr>
      <vt:lpstr>JavaSpecs A Web-Based Platform for Java Specifications</vt:lpstr>
      <vt:lpstr>Specifications</vt:lpstr>
      <vt:lpstr>Problem Statement </vt:lpstr>
      <vt:lpstr>Purpose of project</vt:lpstr>
      <vt:lpstr>Solution Plan for CprE/SE 492 </vt:lpstr>
      <vt:lpstr>We Used:</vt:lpstr>
      <vt:lpstr>Major Challenges</vt:lpstr>
      <vt:lpstr>Source Code Extraction</vt:lpstr>
      <vt:lpstr>Parser</vt:lpstr>
      <vt:lpstr>Navigation</vt:lpstr>
      <vt:lpstr>Navigation</vt:lpstr>
      <vt:lpstr>Navigation Demo</vt:lpstr>
      <vt:lpstr>Search</vt:lpstr>
      <vt:lpstr>Search Demo</vt:lpstr>
      <vt:lpstr>Upload</vt:lpstr>
      <vt:lpstr>Upload</vt:lpstr>
      <vt:lpstr>Upload Demo</vt:lpstr>
      <vt:lpstr>Related Posts: Goal</vt:lpstr>
      <vt:lpstr>Related Posts: Post Information</vt:lpstr>
      <vt:lpstr>Related Posts: Ranking</vt:lpstr>
      <vt:lpstr>Related Posts: Challenges</vt:lpstr>
      <vt:lpstr>PowerPoint Presentation</vt:lpstr>
      <vt:lpstr>API Implementation: Goal</vt:lpstr>
      <vt:lpstr>API Implementation: Challenges and Solutions</vt:lpstr>
      <vt:lpstr>API Implementation: Search Functionality</vt:lpstr>
      <vt:lpstr>API Implementation: Additional Functionality</vt:lpstr>
      <vt:lpstr>Question Variables</vt:lpstr>
      <vt:lpstr>http://may1639-2.ece.iastate.edu/q2a/api.php/questions </vt:lpstr>
      <vt:lpstr>http://may1639-2.ece.iastate.edu/q2a/api.php/questions?conditions=question_id:&gt;2</vt:lpstr>
      <vt:lpstr>http://may1639-2.ece.iastate.edu/q2a/api.php/questions?conditions=Widget question_id:&gt;2</vt:lpstr>
      <vt:lpstr>Summary</vt:lpstr>
      <vt:lpstr>Questions?</vt:lpstr>
      <vt:lpstr>Resources</vt:lpstr>
      <vt:lpstr>Misc.</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JavaSpecs A Web-Based Platform for Java Specifications</dc:title>
  <dc:creator>Robert Kloster</dc:creator>
  <cp:lastModifiedBy>Robert Kloster</cp:lastModifiedBy>
  <cp:revision>11</cp:revision>
  <dcterms:modified xsi:type="dcterms:W3CDTF">2016-04-28T23:08:25Z</dcterms:modified>
</cp:coreProperties>
</file>