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0" r:id="rId6"/>
    <p:sldId id="281" r:id="rId7"/>
    <p:sldId id="283" r:id="rId8"/>
    <p:sldId id="284" r:id="rId9"/>
    <p:sldId id="285" r:id="rId10"/>
    <p:sldId id="295" r:id="rId11"/>
    <p:sldId id="286" r:id="rId12"/>
    <p:sldId id="297" r:id="rId13"/>
    <p:sldId id="287" r:id="rId14"/>
    <p:sldId id="288" r:id="rId15"/>
    <p:sldId id="289" r:id="rId16"/>
    <p:sldId id="290" r:id="rId17"/>
    <p:sldId id="296" r:id="rId18"/>
    <p:sldId id="291" r:id="rId19"/>
    <p:sldId id="292" r:id="rId20"/>
    <p:sldId id="293" r:id="rId21"/>
    <p:sldId id="294" r:id="rId22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9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D75A653-09CB-4059-816B-D83FD7B8649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761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ABBAB-A767-410B-924F-0F1673CC0F21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75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isósceles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F96095-A957-4390-8678-B730ACC7A2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23281-E3EC-4075-AAC5-F93D3E435F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83393-9245-4878-A1BA-654EDDABB7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B8ECC-62A0-49C8-B65E-F7543DDA8C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>
            <a:normAutofit/>
          </a:bodyPr>
          <a:lstStyle/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F34A7-A823-40EC-9229-8B928DB15C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50362-6241-4A0E-AEE3-FA9732DD93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4A210-C9DD-4D58-A91F-DC0F3E808F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992E-0EF9-495B-996D-7FC439E67D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4 Triángulo isósceles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5 Conector recto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26BB7-630D-4416-BF99-A57CE81C4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5E9-FB47-4727-AEAE-DA0111D545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1757456-9BC5-4541-BE5B-96DA61149E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66E0-4D73-4A57-BAEA-046C89C9DF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321C8-CCF1-4CE4-BF8C-F8C775D0DE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1F1DC5F5-18F3-45A7-8D06-5B9BD8743E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32FC82B0-761E-4388-B464-3910EF417D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74747"/>
            </a:gs>
            <a:gs pos="60001">
              <a:srgbClr val="626262"/>
            </a:gs>
            <a:gs pos="100000">
              <a:srgbClr val="8C8C8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126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2D95B0-EB64-4ED7-92EF-9BC7905F9F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65" r:id="rId4"/>
    <p:sldLayoutId id="2147483877" r:id="rId5"/>
    <p:sldLayoutId id="2147483866" r:id="rId6"/>
    <p:sldLayoutId id="2147483867" r:id="rId7"/>
    <p:sldLayoutId id="2147483878" r:id="rId8"/>
    <p:sldLayoutId id="2147483879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</p:sldLayoutIdLst>
  <p:transition spd="med">
    <p:dissolve/>
  </p:transition>
  <p:timing>
    <p:tnLst>
      <p:par>
        <p:cTn id="1" dur="indefinite" restart="never" nodeType="tmRoot"/>
      </p:par>
    </p:tnLst>
  </p:timing>
  <p:hf sldNum="0" hdr="0" dt="0"/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Unidad 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886200"/>
            <a:ext cx="6400800" cy="23653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/>
              <a:t>Transformación del diseño lógico al Modelo relacional.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0874" y="343387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Interrelación N:M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8743"/>
            <a:ext cx="8229600" cy="1690241"/>
          </a:xfrm>
        </p:spPr>
        <p:txBody>
          <a:bodyPr/>
          <a:lstStyle/>
          <a:p>
            <a:pPr eaLnBrk="1" hangingPunct="1"/>
            <a:r>
              <a:rPr lang="es-ES" dirty="0" err="1" smtClean="0"/>
              <a:t>SeresVivos</a:t>
            </a:r>
            <a:r>
              <a:rPr lang="es-ES" dirty="0" smtClean="0"/>
              <a:t>: </a:t>
            </a:r>
            <a:r>
              <a:rPr lang="es-ES" b="1" dirty="0" smtClean="0"/>
              <a:t>ID</a:t>
            </a:r>
            <a:r>
              <a:rPr lang="es-ES" dirty="0" smtClean="0"/>
              <a:t>, </a:t>
            </a:r>
            <a:r>
              <a:rPr lang="es-ES" dirty="0" err="1" smtClean="0"/>
              <a:t>NombreComun</a:t>
            </a:r>
            <a:r>
              <a:rPr lang="es-ES" dirty="0" smtClean="0"/>
              <a:t>, </a:t>
            </a:r>
            <a:r>
              <a:rPr lang="es-ES" dirty="0" err="1" smtClean="0"/>
              <a:t>nombreCientifico</a:t>
            </a:r>
            <a:r>
              <a:rPr lang="es-ES" dirty="0" smtClean="0"/>
              <a:t>, tipo, </a:t>
            </a:r>
            <a:r>
              <a:rPr lang="es-ES" dirty="0" err="1" smtClean="0"/>
              <a:t>alimentacion</a:t>
            </a:r>
            <a:endParaRPr lang="es-ES" dirty="0" smtClean="0"/>
          </a:p>
          <a:p>
            <a:pPr eaLnBrk="1" hangingPunct="1"/>
            <a:r>
              <a:rPr lang="es-ES" dirty="0" smtClean="0"/>
              <a:t>Climas: </a:t>
            </a:r>
            <a:r>
              <a:rPr lang="es-ES" b="1" dirty="0" smtClean="0"/>
              <a:t>Nombre</a:t>
            </a:r>
            <a:r>
              <a:rPr lang="es-ES" dirty="0" smtClean="0"/>
              <a:t>, temperatura media, precipitaciones anuales</a:t>
            </a:r>
          </a:p>
        </p:txBody>
      </p:sp>
      <p:sp>
        <p:nvSpPr>
          <p:cNvPr id="1946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06332"/>
            <a:ext cx="70294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5373216"/>
            <a:ext cx="8229600" cy="6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itchFamily="34" charset="0"/>
              <a:buChar char="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SeresVivosClimas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s-E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IDSerVivo</a:t>
            </a:r>
            <a:r>
              <a:rPr lang="es-E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(FK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SeresVivos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), </a:t>
            </a:r>
            <a:r>
              <a:rPr lang="es-E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NombreClima</a:t>
            </a:r>
            <a:r>
              <a:rPr lang="es-E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(FK 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Climas) </a:t>
            </a:r>
            <a:endParaRPr lang="es-E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Interrelación 1:N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fontScale="925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ES" smtClean="0"/>
              <a:t>Propagar la clave primaria de la entidad de menor cardinalidad en el sentido de la flecha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ES" smtClean="0"/>
              <a:t>O bien, igual que N:M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Si el número de ocurrencias interrelaciona-das es pequeño (muchos nulos)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Si puede evolucionar a N:M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Si tiene atributos propios (pueden propagarse también)</a:t>
            </a:r>
          </a:p>
        </p:txBody>
      </p:sp>
      <p:sp>
        <p:nvSpPr>
          <p:cNvPr id="2048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Interrelación 1:N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62101"/>
            <a:ext cx="8363272" cy="2010916"/>
          </a:xfrm>
        </p:spPr>
        <p:txBody>
          <a:bodyPr/>
          <a:lstStyle/>
          <a:p>
            <a:pPr eaLnBrk="1" hangingPunct="1"/>
            <a:r>
              <a:rPr lang="es-ES" dirty="0" err="1" smtClean="0"/>
              <a:t>EspaciosProtegidos</a:t>
            </a:r>
            <a:r>
              <a:rPr lang="es-ES" dirty="0" smtClean="0"/>
              <a:t>: </a:t>
            </a:r>
            <a:r>
              <a:rPr lang="es-ES" b="1" dirty="0" smtClean="0"/>
              <a:t>ID</a:t>
            </a:r>
            <a:r>
              <a:rPr lang="es-ES" dirty="0" smtClean="0"/>
              <a:t>, Nombre, tipo, numero especies</a:t>
            </a:r>
          </a:p>
          <a:p>
            <a:pPr eaLnBrk="1" hangingPunct="1"/>
            <a:r>
              <a:rPr lang="es-ES" dirty="0" smtClean="0"/>
              <a:t>Climas: </a:t>
            </a:r>
            <a:r>
              <a:rPr lang="es-ES" b="1" dirty="0" smtClean="0"/>
              <a:t>Nombre</a:t>
            </a:r>
            <a:r>
              <a:rPr lang="es-ES" dirty="0" smtClean="0"/>
              <a:t>, temperatura media, precipitaciones anuales</a:t>
            </a:r>
          </a:p>
        </p:txBody>
      </p:sp>
      <p:sp>
        <p:nvSpPr>
          <p:cNvPr id="1946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78808"/>
            <a:ext cx="70294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23928" y="2011015"/>
            <a:ext cx="5184576" cy="62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itchFamily="34" charset="0"/>
              <a:buChar char="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indent="0" eaLnBrk="1" hangingPunct="1">
              <a:buNone/>
            </a:pP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NombreClima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(FK 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Climas)</a:t>
            </a:r>
            <a:endParaRPr lang="es-E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Interrelación 1:1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Podemos aplicar las dos anteriores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Si ambas cardinalidades son (0,1), debemos transformarla en una nueva relación (tabla)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Si una tiene (1,1) y otra (0,1), propaga-mos la clave de la primera a la segunda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Si ambas son (1,1) tomamos conside-raciones de eficiencia o fundimos las dos entidades en una sola tabla</a:t>
            </a:r>
          </a:p>
        </p:txBody>
      </p:sp>
      <p:sp>
        <p:nvSpPr>
          <p:cNvPr id="2150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Entidades débiles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s-ES" sz="2800" smtClean="0"/>
              <a:t>Al propagar la clave hemos de especificar eliminación en cascada</a:t>
            </a:r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292725" y="2755900"/>
          <a:ext cx="338296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SmartDraw" r:id="rId3" imgW="1242000" imgH="576000" progId="SmartDraw.2">
                  <p:embed/>
                </p:oleObj>
              </mc:Choice>
              <mc:Fallback>
                <p:oleObj name="SmartDraw" r:id="rId3" imgW="1242000" imgH="576000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55900"/>
                        <a:ext cx="3382963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Dependencia en identificación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s-ES" sz="2800" smtClean="0"/>
              <a:t>Hay que propagar la clave de la entidad fuerte que formará parte de la clave primaria de la débil</a:t>
            </a:r>
          </a:p>
        </p:txBody>
      </p:sp>
      <p:graphicFrame>
        <p:nvGraphicFramePr>
          <p:cNvPr id="409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20838" y="4087813"/>
          <a:ext cx="597217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SmartDraw" r:id="rId3" imgW="4379760" imgH="1453680" progId="SmartDraw.2">
                  <p:embed/>
                </p:oleObj>
              </mc:Choice>
              <mc:Fallback>
                <p:oleObj name="SmartDraw" r:id="rId3" imgW="4379760" imgH="1453680" progId="SmartDraw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087813"/>
                        <a:ext cx="5972175" cy="198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normAutofit fontScale="90000"/>
          </a:bodyPr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Relaciones ternarias y n-arias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dirty="0" smtClean="0"/>
              <a:t>Se resuelven como las N:M</a:t>
            </a:r>
          </a:p>
          <a:p>
            <a:pPr lvl="1" eaLnBrk="1" hangingPunct="1"/>
            <a:r>
              <a:rPr lang="es-ES" dirty="0" smtClean="0"/>
              <a:t>Una nueva tabla con las claves primarias de las tres tablas que se relacionan</a:t>
            </a:r>
          </a:p>
          <a:p>
            <a:pPr lvl="1" eaLnBrk="1" hangingPunct="1"/>
            <a:r>
              <a:rPr lang="es-ES" dirty="0" smtClean="0"/>
              <a:t>Su clave primaria está formada al menos por las claves de las entidades “N” que asocia</a:t>
            </a:r>
          </a:p>
          <a:p>
            <a:pPr lvl="1" eaLnBrk="1" hangingPunct="1"/>
            <a:r>
              <a:rPr lang="es-ES" dirty="0" smtClean="0"/>
              <a:t>Cada uno de las columnas propagadas es clave ajena de la tabla que referencia</a:t>
            </a:r>
          </a:p>
          <a:p>
            <a:pPr lvl="1" eaLnBrk="1" hangingPunct="1"/>
            <a:endParaRPr lang="es-ES" dirty="0" smtClean="0"/>
          </a:p>
        </p:txBody>
      </p:sp>
      <p:sp>
        <p:nvSpPr>
          <p:cNvPr id="2253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Generalizaciones (I)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Englobarlo todo en una sola tabla</a:t>
            </a:r>
          </a:p>
          <a:p>
            <a:pPr lvl="1" eaLnBrk="1" hangingPunct="1"/>
            <a:r>
              <a:rPr lang="es-ES" smtClean="0"/>
              <a:t>Los subtipos se diferencian poco</a:t>
            </a:r>
          </a:p>
          <a:p>
            <a:pPr lvl="1" eaLnBrk="1" hangingPunct="1"/>
            <a:r>
              <a:rPr lang="es-ES" smtClean="0"/>
              <a:t>Las relaciones de los subtipos se pueden unificar</a:t>
            </a:r>
          </a:p>
          <a:p>
            <a:pPr lvl="1" eaLnBrk="1" hangingPunct="1"/>
            <a:r>
              <a:rPr lang="es-ES" smtClean="0"/>
              <a:t>La jerarquía es solapada</a:t>
            </a:r>
          </a:p>
          <a:p>
            <a:pPr lvl="1" eaLnBrk="1" hangingPunct="1"/>
            <a:r>
              <a:rPr lang="es-ES" smtClean="0"/>
              <a:t>La relación es total o casi. Si no lo es del todo, el AD debe admitir nulos</a:t>
            </a:r>
          </a:p>
        </p:txBody>
      </p:sp>
      <p:sp>
        <p:nvSpPr>
          <p:cNvPr id="2355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Generalizaciones (II)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Una tabla para el supertipo y otra para los subtipos</a:t>
            </a:r>
          </a:p>
          <a:p>
            <a:pPr lvl="1" eaLnBrk="1" hangingPunct="1"/>
            <a:r>
              <a:rPr lang="es-ES" smtClean="0"/>
              <a:t>Las tres primeras condiciones del anterior</a:t>
            </a:r>
          </a:p>
          <a:p>
            <a:pPr lvl="1" eaLnBrk="1" hangingPunct="1"/>
            <a:r>
              <a:rPr lang="es-ES" smtClean="0"/>
              <a:t>Relación parcial</a:t>
            </a:r>
          </a:p>
        </p:txBody>
      </p:sp>
      <p:sp>
        <p:nvSpPr>
          <p:cNvPr id="2458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Generalizaciones (III)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Una tabla para el supertipo y otra para cada subtipo</a:t>
            </a:r>
          </a:p>
          <a:p>
            <a:pPr lvl="1" eaLnBrk="1" hangingPunct="1"/>
            <a:r>
              <a:rPr lang="es-ES" smtClean="0"/>
              <a:t>Es la solución más flexible, pero más compleja</a:t>
            </a:r>
          </a:p>
          <a:p>
            <a:pPr lvl="1" eaLnBrk="1" hangingPunct="1"/>
            <a:r>
              <a:rPr lang="es-ES" smtClean="0"/>
              <a:t>Jerarquía parcial y exclusiva</a:t>
            </a:r>
          </a:p>
          <a:p>
            <a:pPr lvl="1" eaLnBrk="1" hangingPunct="1"/>
            <a:r>
              <a:rPr lang="es-ES" smtClean="0"/>
              <a:t>Subtipos muy diferentes o con relaciones diferentes</a:t>
            </a:r>
          </a:p>
        </p:txBody>
      </p:sp>
      <p:sp>
        <p:nvSpPr>
          <p:cNvPr id="2560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Diseño de Sistemas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077913" y="1981200"/>
          <a:ext cx="69881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SmartDraw" r:id="rId3" imgW="8496000" imgH="2407680" progId="SmartDraw.2">
                  <p:embed/>
                </p:oleObj>
              </mc:Choice>
              <mc:Fallback>
                <p:oleObj name="SmartDraw" r:id="rId3" imgW="8496000" imgH="2407680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981200"/>
                        <a:ext cx="69881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876800"/>
            <a:ext cx="7772400" cy="1219200"/>
          </a:xfrm>
        </p:spPr>
        <p:txBody>
          <a:bodyPr/>
          <a:lstStyle/>
          <a:p>
            <a:pPr eaLnBrk="1" hangingPunct="1"/>
            <a:r>
              <a:rPr lang="es-ES" sz="2800" smtClean="0"/>
              <a:t>Diseño de la Base de Datos</a:t>
            </a:r>
          </a:p>
          <a:p>
            <a:pPr eaLnBrk="1" hangingPunct="1"/>
            <a:r>
              <a:rPr lang="es-ES" sz="2800" smtClean="0"/>
              <a:t>Diseño arquitectónico (procesos)</a:t>
            </a:r>
          </a:p>
        </p:txBody>
      </p:sp>
      <p:sp>
        <p:nvSpPr>
          <p:cNvPr id="1029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Generalizaciones (IV)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Una para cada subtipo</a:t>
            </a:r>
          </a:p>
          <a:p>
            <a:pPr lvl="1" eaLnBrk="1" hangingPunct="1"/>
            <a:r>
              <a:rPr lang="es-ES" smtClean="0"/>
              <a:t>Se repiten los atributos del supertipo y el AD en todas las tablas</a:t>
            </a:r>
          </a:p>
          <a:p>
            <a:pPr lvl="1" eaLnBrk="1" hangingPunct="1"/>
            <a:r>
              <a:rPr lang="es-ES" smtClean="0"/>
              <a:t>Jerarquía total y exclusiva</a:t>
            </a:r>
          </a:p>
          <a:p>
            <a:pPr lvl="1" eaLnBrk="1" hangingPunct="1"/>
            <a:r>
              <a:rPr lang="es-ES" smtClean="0"/>
              <a:t>Supertipo con pocos atributos</a:t>
            </a:r>
          </a:p>
        </p:txBody>
      </p:sp>
      <p:sp>
        <p:nvSpPr>
          <p:cNvPr id="2662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Dimensión histórica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Las relaciones aumentan su tipo</a:t>
            </a:r>
          </a:p>
          <a:p>
            <a:pPr eaLnBrk="1" hangingPunct="1"/>
            <a:r>
              <a:rPr lang="es-ES" smtClean="0"/>
              <a:t>Hay que incluir en las claves la dimensión temporal</a:t>
            </a:r>
          </a:p>
          <a:p>
            <a:pPr lvl="1" eaLnBrk="1" hangingPunct="1"/>
            <a:r>
              <a:rPr lang="es-ES" smtClean="0"/>
              <a:t>Fechas (problemas)</a:t>
            </a:r>
          </a:p>
          <a:p>
            <a:pPr lvl="1" eaLnBrk="1" hangingPunct="1"/>
            <a:r>
              <a:rPr lang="es-ES" smtClean="0"/>
              <a:t>Serialización</a:t>
            </a:r>
          </a:p>
        </p:txBody>
      </p:sp>
      <p:sp>
        <p:nvSpPr>
          <p:cNvPr id="2765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Diseño de BB DD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04800" y="1981200"/>
            <a:ext cx="3810000" cy="4114800"/>
          </a:xfrm>
        </p:spPr>
        <p:txBody>
          <a:bodyPr>
            <a:normAutofit fontScale="92500" lnSpcReduction="100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ES" smtClean="0"/>
              <a:t>Diseño conceptual: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Centrado en el QUÉ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Comprensible para el usuario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91000" y="1981200"/>
            <a:ext cx="4800600" cy="4114800"/>
          </a:xfrm>
        </p:spPr>
        <p:txBody>
          <a:bodyPr>
            <a:normAutofit fontScale="92500" lnSpcReduction="100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ES" smtClean="0"/>
              <a:t>Diseño lógico: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Pasamos de la especifica-ción de requisitos a reglas de construcción del sistema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Debemos tomar decisiones arquitectónicas (modelo BD)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Básico para la calidad y rendimiento del sistema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ES" smtClean="0"/>
              <a:t>Fundamentalmente técnico</a:t>
            </a:r>
          </a:p>
        </p:txBody>
      </p:sp>
      <p:sp>
        <p:nvSpPr>
          <p:cNvPr id="13317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Diseño de datos</a:t>
            </a:r>
          </a:p>
        </p:txBody>
      </p:sp>
      <p:pic>
        <p:nvPicPr>
          <p:cNvPr id="171013" name="Picture 5" descr="BD05297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828800"/>
            <a:ext cx="3276600" cy="3990975"/>
          </a:xfrm>
        </p:spPr>
      </p:pic>
      <p:sp>
        <p:nvSpPr>
          <p:cNvPr id="171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981200"/>
            <a:ext cx="4495800" cy="4114800"/>
          </a:xfrm>
        </p:spPr>
        <p:txBody>
          <a:bodyPr/>
          <a:lstStyle/>
          <a:p>
            <a:pPr eaLnBrk="1" hangingPunct="1"/>
            <a:r>
              <a:rPr lang="es-ES" sz="2800" smtClean="0"/>
              <a:t>Nos centraremos en BB DD relacionales</a:t>
            </a:r>
          </a:p>
          <a:p>
            <a:pPr lvl="1" eaLnBrk="1" hangingPunct="1"/>
            <a:r>
              <a:rPr lang="es-ES" sz="2400" smtClean="0"/>
              <a:t>Transformación del Diagrama E-R al Modelo Relacional</a:t>
            </a:r>
          </a:p>
          <a:p>
            <a:pPr lvl="1" eaLnBrk="1" hangingPunct="1"/>
            <a:r>
              <a:rPr lang="es-ES" sz="2400" smtClean="0"/>
              <a:t>Normalización</a:t>
            </a:r>
          </a:p>
        </p:txBody>
      </p:sp>
      <p:sp>
        <p:nvSpPr>
          <p:cNvPr id="14341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Fases del A&amp;D de datos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Diseño conceptual (análisis)</a:t>
            </a:r>
          </a:p>
          <a:p>
            <a:pPr lvl="1" eaLnBrk="1" hangingPunct="1"/>
            <a:r>
              <a:rPr lang="es-ES" smtClean="0"/>
              <a:t>Diagrama E/R (sólo depende de los datos)</a:t>
            </a:r>
          </a:p>
          <a:p>
            <a:pPr eaLnBrk="1" hangingPunct="1"/>
            <a:r>
              <a:rPr lang="es-ES" smtClean="0"/>
              <a:t>Diseño lógico</a:t>
            </a:r>
          </a:p>
          <a:p>
            <a:pPr lvl="1" eaLnBrk="1" hangingPunct="1"/>
            <a:r>
              <a:rPr lang="es-ES" smtClean="0"/>
              <a:t>Modelo relacional (depende del modelo)</a:t>
            </a:r>
          </a:p>
          <a:p>
            <a:pPr eaLnBrk="1" hangingPunct="1"/>
            <a:r>
              <a:rPr lang="es-ES" smtClean="0"/>
              <a:t>Diseño físico</a:t>
            </a:r>
          </a:p>
          <a:p>
            <a:pPr lvl="1" eaLnBrk="1" hangingPunct="1"/>
            <a:r>
              <a:rPr lang="es-ES" smtClean="0"/>
              <a:t>Consideraciones de eficiencia (depende del SGBD y de las máquinas)</a:t>
            </a:r>
          </a:p>
        </p:txBody>
      </p:sp>
      <p:sp>
        <p:nvSpPr>
          <p:cNvPr id="1536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Reglas de transformación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Toda entidad se convierte en una relación (tabla)</a:t>
            </a:r>
          </a:p>
          <a:p>
            <a:pPr eaLnBrk="1" hangingPunct="1"/>
            <a:r>
              <a:rPr lang="es-ES" smtClean="0"/>
              <a:t>Toda interrelación N:M se transforma en una relación</a:t>
            </a:r>
          </a:p>
          <a:p>
            <a:pPr eaLnBrk="1" hangingPunct="1"/>
            <a:r>
              <a:rPr lang="es-ES" smtClean="0"/>
              <a:t>Toda interrelación 1:N se traduce por el fenómeno de </a:t>
            </a:r>
            <a:r>
              <a:rPr lang="es-ES" i="1" smtClean="0"/>
              <a:t>propagación de claves</a:t>
            </a:r>
            <a:r>
              <a:rPr lang="es-ES" smtClean="0"/>
              <a:t> o se crea una nueva relación</a:t>
            </a:r>
          </a:p>
        </p:txBody>
      </p:sp>
      <p:sp>
        <p:nvSpPr>
          <p:cNvPr id="1638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Entidades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371600" y="1066800"/>
          <a:ext cx="64738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SmartDraw" r:id="rId3" imgW="3221640" imgH="985680" progId="SmartDraw.2">
                  <p:embed/>
                </p:oleObj>
              </mc:Choice>
              <mc:Fallback>
                <p:oleObj name="SmartDraw" r:id="rId3" imgW="3221640" imgH="98568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647382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 eaLnBrk="1" hangingPunct="1"/>
            <a:r>
              <a:rPr lang="es-ES" sz="2800" dirty="0" smtClean="0"/>
              <a:t>Toda entidad se transforma en una relación (tabla</a:t>
            </a:r>
            <a:r>
              <a:rPr lang="es-ES" sz="2800" dirty="0" smtClean="0"/>
              <a:t>)</a:t>
            </a:r>
          </a:p>
        </p:txBody>
      </p:sp>
      <p:sp>
        <p:nvSpPr>
          <p:cNvPr id="2053" name="5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  <p:graphicFrame>
        <p:nvGraphicFramePr>
          <p:cNvPr id="20996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72391"/>
              </p:ext>
            </p:extLst>
          </p:nvPr>
        </p:nvGraphicFramePr>
        <p:xfrm>
          <a:off x="1447800" y="4114800"/>
          <a:ext cx="5562600" cy="2268855"/>
        </p:xfrm>
        <a:graphic>
          <a:graphicData uri="http://schemas.openxmlformats.org/drawingml/2006/table">
            <a:tbl>
              <a:tblPr/>
              <a:tblGrid>
                <a:gridCol w="1600200"/>
                <a:gridCol w="1181100"/>
                <a:gridCol w="2171700"/>
                <a:gridCol w="609600"/>
              </a:tblGrid>
              <a:tr h="3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NombreFiesta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Lugar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dias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Cena de Navidad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20/12/16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Mesón El Churrasco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Cumple Leo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15/01/17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Cortijo 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 de curso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25/06/17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Discoteca “El meneito”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Atributos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/>
            <a:r>
              <a:rPr lang="es-ES" smtClean="0"/>
              <a:t>Los atributos se transforman en columnas</a:t>
            </a:r>
          </a:p>
          <a:p>
            <a:pPr lvl="1" eaLnBrk="1" hangingPunct="1"/>
            <a:r>
              <a:rPr lang="es-ES" smtClean="0"/>
              <a:t>Los identificadores pasan a ser claves primarias</a:t>
            </a:r>
          </a:p>
          <a:p>
            <a:pPr lvl="1" eaLnBrk="1" hangingPunct="1"/>
            <a:r>
              <a:rPr lang="es-ES" smtClean="0"/>
              <a:t>Los identificadores alternativos (claves alternativas) aplican la restricción UNIQUE</a:t>
            </a:r>
          </a:p>
          <a:p>
            <a:pPr lvl="1" eaLnBrk="1" hangingPunct="1"/>
            <a:r>
              <a:rPr lang="es-ES" smtClean="0"/>
              <a:t>Los demás serán columnas sin restricciones</a:t>
            </a:r>
          </a:p>
        </p:txBody>
      </p:sp>
      <p:sp>
        <p:nvSpPr>
          <p:cNvPr id="1741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Interrelación N:M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ES" smtClean="0"/>
              <a:t>Se transforma en una tabla</a:t>
            </a:r>
          </a:p>
          <a:p>
            <a:pPr eaLnBrk="1" hangingPunct="1"/>
            <a:r>
              <a:rPr lang="es-ES" smtClean="0"/>
              <a:t>Su clave primaria está formada al menos por las claves de las entidades que asocia</a:t>
            </a:r>
          </a:p>
          <a:p>
            <a:pPr eaLnBrk="1" hangingPunct="1"/>
            <a:r>
              <a:rPr lang="es-ES" smtClean="0"/>
              <a:t>Cada uno de los componentes de esa clave es clave ajena de la relación que referencia</a:t>
            </a:r>
          </a:p>
        </p:txBody>
      </p:sp>
      <p:sp>
        <p:nvSpPr>
          <p:cNvPr id="1843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2618</TotalTime>
  <Words>833</Words>
  <Application>Microsoft Office PowerPoint</Application>
  <PresentationFormat>Presentación en pantalla (4:3)</PresentationFormat>
  <Paragraphs>130</Paragraphs>
  <Slides>21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Times New Roman</vt:lpstr>
      <vt:lpstr>Verdana</vt:lpstr>
      <vt:lpstr>Wingdings 2</vt:lpstr>
      <vt:lpstr>Brío</vt:lpstr>
      <vt:lpstr>SmartDraw</vt:lpstr>
      <vt:lpstr>Unidad 4</vt:lpstr>
      <vt:lpstr>Diseño de Sistemas</vt:lpstr>
      <vt:lpstr>Diseño de BB DD</vt:lpstr>
      <vt:lpstr>Diseño de datos</vt:lpstr>
      <vt:lpstr>Fases del A&amp;D de datos</vt:lpstr>
      <vt:lpstr>Reglas de transformación</vt:lpstr>
      <vt:lpstr>Entidades</vt:lpstr>
      <vt:lpstr>Atributos</vt:lpstr>
      <vt:lpstr>Interrelación N:M</vt:lpstr>
      <vt:lpstr>Interrelación N:M</vt:lpstr>
      <vt:lpstr>Interrelación 1:N</vt:lpstr>
      <vt:lpstr>Interrelación 1:N</vt:lpstr>
      <vt:lpstr>Interrelación 1:1</vt:lpstr>
      <vt:lpstr>Entidades débiles</vt:lpstr>
      <vt:lpstr>Dependencia en identificación</vt:lpstr>
      <vt:lpstr>Relaciones ternarias y n-arias</vt:lpstr>
      <vt:lpstr>Generalizaciones (I)</vt:lpstr>
      <vt:lpstr>Generalizaciones (II)</vt:lpstr>
      <vt:lpstr>Generalizaciones (III)</vt:lpstr>
      <vt:lpstr>Generalizaciones (IV)</vt:lpstr>
      <vt:lpstr>Dimensión histórica</vt:lpstr>
    </vt:vector>
  </TitlesOfParts>
  <Company>Leo International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5</dc:title>
  <dc:creator>leo</dc:creator>
  <cp:lastModifiedBy>Leo</cp:lastModifiedBy>
  <cp:revision>174</cp:revision>
  <cp:lastPrinted>1601-01-01T00:00:00Z</cp:lastPrinted>
  <dcterms:created xsi:type="dcterms:W3CDTF">2003-10-13T19:12:22Z</dcterms:created>
  <dcterms:modified xsi:type="dcterms:W3CDTF">2017-10-24T11:44:13Z</dcterms:modified>
</cp:coreProperties>
</file>