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40"/>
  </p:notesMasterIdLst>
  <p:sldIdLst>
    <p:sldId id="323" r:id="rId2"/>
    <p:sldId id="324" r:id="rId3"/>
    <p:sldId id="325" r:id="rId4"/>
    <p:sldId id="327" r:id="rId5"/>
    <p:sldId id="326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260" r:id="rId22"/>
    <p:sldId id="307" r:id="rId23"/>
    <p:sldId id="308" r:id="rId24"/>
    <p:sldId id="309" r:id="rId25"/>
    <p:sldId id="310" r:id="rId26"/>
    <p:sldId id="311" r:id="rId27"/>
    <p:sldId id="298" r:id="rId28"/>
    <p:sldId id="312" r:id="rId29"/>
    <p:sldId id="313" r:id="rId30"/>
    <p:sldId id="314" r:id="rId31"/>
    <p:sldId id="315" r:id="rId32"/>
    <p:sldId id="316" r:id="rId33"/>
    <p:sldId id="317" r:id="rId34"/>
    <p:sldId id="318" r:id="rId35"/>
    <p:sldId id="319" r:id="rId36"/>
    <p:sldId id="320" r:id="rId37"/>
    <p:sldId id="321" r:id="rId38"/>
    <p:sldId id="322" r:id="rId39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>
          <p15:clr>
            <a:srgbClr val="A4A3A4"/>
          </p15:clr>
        </p15:guide>
        <p15:guide id="2" orient="horz" pos="3456">
          <p15:clr>
            <a:srgbClr val="A4A3A4"/>
          </p15:clr>
        </p15:guide>
        <p15:guide id="3" orient="horz" pos="2112">
          <p15:clr>
            <a:srgbClr val="A4A3A4"/>
          </p15:clr>
        </p15:guide>
        <p15:guide id="4" orient="horz" pos="576">
          <p15:clr>
            <a:srgbClr val="A4A3A4"/>
          </p15:clr>
        </p15:guide>
        <p15:guide id="5" pos="2736">
          <p15:clr>
            <a:srgbClr val="A4A3A4"/>
          </p15:clr>
        </p15:guide>
        <p15:guide id="6" pos="5232">
          <p15:clr>
            <a:srgbClr val="A4A3A4"/>
          </p15:clr>
        </p15:guide>
        <p15:guide id="7" pos="5040">
          <p15:clr>
            <a:srgbClr val="A4A3A4"/>
          </p15:clr>
        </p15:guide>
        <p15:guide id="8" pos="3024">
          <p15:clr>
            <a:srgbClr val="A4A3A4"/>
          </p15:clr>
        </p15:guide>
        <p15:guide id="9" pos="7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335B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694" autoAdjust="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1920"/>
        <p:guide orient="horz" pos="3456"/>
        <p:guide orient="horz" pos="2112"/>
        <p:guide orient="horz" pos="576"/>
        <p:guide pos="2736"/>
        <p:guide pos="5232"/>
        <p:guide pos="5040"/>
        <p:guide pos="3024"/>
        <p:guide pos="7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4" Type="http://schemas.openxmlformats.org/officeDocument/2006/relationships/image" Target="../media/image3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4" Type="http://schemas.openxmlformats.org/officeDocument/2006/relationships/image" Target="../media/image4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4" Type="http://schemas.openxmlformats.org/officeDocument/2006/relationships/image" Target="../media/image4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4" Type="http://schemas.openxmlformats.org/officeDocument/2006/relationships/image" Target="../media/image5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7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4" Type="http://schemas.openxmlformats.org/officeDocument/2006/relationships/image" Target="../media/image76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4" Type="http://schemas.openxmlformats.org/officeDocument/2006/relationships/image" Target="../media/image83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6.wmf"/><Relationship Id="rId1" Type="http://schemas.openxmlformats.org/officeDocument/2006/relationships/image" Target="../media/image85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4096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noProof="0" smtClean="0"/>
              <a:t>Cliquez pour modifier les styles du texte du masque</a:t>
            </a:r>
          </a:p>
          <a:p>
            <a:pPr lvl="1"/>
            <a:r>
              <a:rPr lang="fr-FR" altLang="fr-FR" noProof="0" smtClean="0"/>
              <a:t>Deuxième niveau</a:t>
            </a:r>
          </a:p>
          <a:p>
            <a:pPr lvl="2"/>
            <a:r>
              <a:rPr lang="fr-FR" altLang="fr-FR" noProof="0" smtClean="0"/>
              <a:t>Troisième niveau</a:t>
            </a:r>
          </a:p>
          <a:p>
            <a:pPr lvl="3"/>
            <a:r>
              <a:rPr lang="fr-FR" altLang="fr-FR" noProof="0" smtClean="0"/>
              <a:t>Quatrième niveau</a:t>
            </a:r>
          </a:p>
          <a:p>
            <a:pPr lvl="4"/>
            <a:r>
              <a:rPr lang="fr-FR" altLang="fr-FR" noProof="0" smtClean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/>
            </a:lvl1pPr>
          </a:lstStyle>
          <a:p>
            <a:fld id="{CAC14EEA-6042-472F-8497-9DF450EA2706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2248362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>
              <a:spcBef>
                <a:spcPct val="0"/>
              </a:spcBef>
            </a:pPr>
            <a:fld id="{818502AD-4990-419E-BDB6-792913B21E65}" type="slidenum">
              <a:rPr lang="fr-FR" altLang="fr-FR"/>
              <a:pPr>
                <a:spcBef>
                  <a:spcPct val="0"/>
                </a:spcBef>
              </a:pPr>
              <a:t>1</a:t>
            </a:fld>
            <a:endParaRPr lang="fr-FR" altLang="fr-FR"/>
          </a:p>
        </p:txBody>
      </p:sp>
      <p:sp>
        <p:nvSpPr>
          <p:cNvPr id="419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fr-F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8404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>
              <a:spcBef>
                <a:spcPct val="0"/>
              </a:spcBef>
            </a:pPr>
            <a:fld id="{026BF80B-F4CA-4A1E-ACD8-C83E2F372ACF}" type="slidenum">
              <a:rPr lang="fr-FR" altLang="fr-FR"/>
              <a:pPr>
                <a:spcBef>
                  <a:spcPct val="0"/>
                </a:spcBef>
              </a:pPr>
              <a:t>10</a:t>
            </a:fld>
            <a:endParaRPr lang="fr-FR" altLang="fr-FR"/>
          </a:p>
        </p:txBody>
      </p:sp>
      <p:sp>
        <p:nvSpPr>
          <p:cNvPr id="512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fr-F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7880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>
              <a:spcBef>
                <a:spcPct val="0"/>
              </a:spcBef>
            </a:pPr>
            <a:fld id="{8C8E53A9-212B-4B53-916C-5FC11C9DDC7B}" type="slidenum">
              <a:rPr lang="fr-FR" altLang="fr-FR"/>
              <a:pPr>
                <a:spcBef>
                  <a:spcPct val="0"/>
                </a:spcBef>
              </a:pPr>
              <a:t>11</a:t>
            </a:fld>
            <a:endParaRPr lang="fr-FR" altLang="fr-FR"/>
          </a:p>
        </p:txBody>
      </p:sp>
      <p:sp>
        <p:nvSpPr>
          <p:cNvPr id="522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fr-F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2663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>
              <a:spcBef>
                <a:spcPct val="0"/>
              </a:spcBef>
            </a:pPr>
            <a:fld id="{9307351B-C671-4C29-993D-1B0B7AAF92F4}" type="slidenum">
              <a:rPr lang="fr-FR" altLang="fr-FR"/>
              <a:pPr>
                <a:spcBef>
                  <a:spcPct val="0"/>
                </a:spcBef>
              </a:pPr>
              <a:t>12</a:t>
            </a:fld>
            <a:endParaRPr lang="fr-FR" altLang="fr-FR"/>
          </a:p>
        </p:txBody>
      </p:sp>
      <p:sp>
        <p:nvSpPr>
          <p:cNvPr id="532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fr-F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3768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>
              <a:spcBef>
                <a:spcPct val="0"/>
              </a:spcBef>
            </a:pPr>
            <a:fld id="{87AEE3B9-288A-4234-BBEB-3C3BA09A91DA}" type="slidenum">
              <a:rPr lang="fr-FR" altLang="fr-FR"/>
              <a:pPr>
                <a:spcBef>
                  <a:spcPct val="0"/>
                </a:spcBef>
              </a:pPr>
              <a:t>13</a:t>
            </a:fld>
            <a:endParaRPr lang="fr-FR" altLang="fr-FR"/>
          </a:p>
        </p:txBody>
      </p:sp>
      <p:sp>
        <p:nvSpPr>
          <p:cNvPr id="542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fr-F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6375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>
              <a:spcBef>
                <a:spcPct val="0"/>
              </a:spcBef>
            </a:pPr>
            <a:fld id="{51611E01-92AE-4A08-A754-11036AE19BD0}" type="slidenum">
              <a:rPr lang="fr-FR" altLang="fr-FR"/>
              <a:pPr>
                <a:spcBef>
                  <a:spcPct val="0"/>
                </a:spcBef>
              </a:pPr>
              <a:t>14</a:t>
            </a:fld>
            <a:endParaRPr lang="fr-FR" altLang="fr-FR"/>
          </a:p>
        </p:txBody>
      </p:sp>
      <p:sp>
        <p:nvSpPr>
          <p:cNvPr id="552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fr-F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7415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>
              <a:spcBef>
                <a:spcPct val="0"/>
              </a:spcBef>
            </a:pPr>
            <a:fld id="{F386CE4A-163C-4E62-8D32-EDAF622E1F44}" type="slidenum">
              <a:rPr lang="fr-FR" altLang="fr-FR"/>
              <a:pPr>
                <a:spcBef>
                  <a:spcPct val="0"/>
                </a:spcBef>
              </a:pPr>
              <a:t>15</a:t>
            </a:fld>
            <a:endParaRPr lang="fr-FR" altLang="fr-FR"/>
          </a:p>
        </p:txBody>
      </p:sp>
      <p:sp>
        <p:nvSpPr>
          <p:cNvPr id="563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fr-F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9967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>
              <a:spcBef>
                <a:spcPct val="0"/>
              </a:spcBef>
            </a:pPr>
            <a:fld id="{2985B7C7-2272-4AB0-BBAF-C4B27E3B9752}" type="slidenum">
              <a:rPr lang="fr-FR" altLang="fr-FR"/>
              <a:pPr>
                <a:spcBef>
                  <a:spcPct val="0"/>
                </a:spcBef>
              </a:pPr>
              <a:t>16</a:t>
            </a:fld>
            <a:endParaRPr lang="fr-FR" altLang="fr-FR"/>
          </a:p>
        </p:txBody>
      </p:sp>
      <p:sp>
        <p:nvSpPr>
          <p:cNvPr id="573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fr-F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4508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>
              <a:spcBef>
                <a:spcPct val="0"/>
              </a:spcBef>
            </a:pPr>
            <a:fld id="{F06DC3F9-A967-4387-AB38-4ED3283CB5B4}" type="slidenum">
              <a:rPr lang="fr-FR" altLang="fr-FR"/>
              <a:pPr>
                <a:spcBef>
                  <a:spcPct val="0"/>
                </a:spcBef>
              </a:pPr>
              <a:t>17</a:t>
            </a:fld>
            <a:endParaRPr lang="fr-FR" altLang="fr-FR"/>
          </a:p>
        </p:txBody>
      </p:sp>
      <p:sp>
        <p:nvSpPr>
          <p:cNvPr id="583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fr-F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6816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>
              <a:spcBef>
                <a:spcPct val="0"/>
              </a:spcBef>
            </a:pPr>
            <a:fld id="{2938101F-DFAB-4DB4-8F2B-315B667F31D5}" type="slidenum">
              <a:rPr lang="fr-FR" altLang="fr-FR"/>
              <a:pPr>
                <a:spcBef>
                  <a:spcPct val="0"/>
                </a:spcBef>
              </a:pPr>
              <a:t>18</a:t>
            </a:fld>
            <a:endParaRPr lang="fr-FR" altLang="fr-FR"/>
          </a:p>
        </p:txBody>
      </p:sp>
      <p:sp>
        <p:nvSpPr>
          <p:cNvPr id="593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fr-F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3945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>
              <a:spcBef>
                <a:spcPct val="0"/>
              </a:spcBef>
            </a:pPr>
            <a:fld id="{19F0F18D-272D-452E-B79A-D57BC6498BEF}" type="slidenum">
              <a:rPr lang="fr-FR" altLang="fr-FR"/>
              <a:pPr>
                <a:spcBef>
                  <a:spcPct val="0"/>
                </a:spcBef>
              </a:pPr>
              <a:t>19</a:t>
            </a:fld>
            <a:endParaRPr lang="fr-FR" altLang="fr-FR"/>
          </a:p>
        </p:txBody>
      </p:sp>
      <p:sp>
        <p:nvSpPr>
          <p:cNvPr id="604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fr-F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890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>
              <a:spcBef>
                <a:spcPct val="0"/>
              </a:spcBef>
            </a:pPr>
            <a:fld id="{65F86B9B-CC74-4B0A-A0C0-04756C6D5208}" type="slidenum">
              <a:rPr lang="fr-FR" altLang="fr-FR"/>
              <a:pPr>
                <a:spcBef>
                  <a:spcPct val="0"/>
                </a:spcBef>
              </a:pPr>
              <a:t>2</a:t>
            </a:fld>
            <a:endParaRPr lang="fr-FR" altLang="fr-FR"/>
          </a:p>
        </p:txBody>
      </p:sp>
      <p:sp>
        <p:nvSpPr>
          <p:cNvPr id="430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fr-F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3917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>
              <a:spcBef>
                <a:spcPct val="0"/>
              </a:spcBef>
            </a:pPr>
            <a:fld id="{BE0BB43C-7EFA-4426-97C6-897C885B335F}" type="slidenum">
              <a:rPr lang="fr-FR" altLang="fr-FR"/>
              <a:pPr>
                <a:spcBef>
                  <a:spcPct val="0"/>
                </a:spcBef>
              </a:pPr>
              <a:t>20</a:t>
            </a:fld>
            <a:endParaRPr lang="fr-FR" altLang="fr-FR"/>
          </a:p>
        </p:txBody>
      </p:sp>
      <p:sp>
        <p:nvSpPr>
          <p:cNvPr id="614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fr-F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7702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>
              <a:spcBef>
                <a:spcPct val="0"/>
              </a:spcBef>
            </a:pPr>
            <a:fld id="{10F7E3F4-5C9A-4E60-8828-BF512D9988B8}" type="slidenum">
              <a:rPr lang="fr-FR" altLang="fr-FR"/>
              <a:pPr>
                <a:spcBef>
                  <a:spcPct val="0"/>
                </a:spcBef>
              </a:pPr>
              <a:t>21</a:t>
            </a:fld>
            <a:endParaRPr lang="fr-FR" altLang="fr-FR"/>
          </a:p>
        </p:txBody>
      </p:sp>
      <p:sp>
        <p:nvSpPr>
          <p:cNvPr id="624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fr-F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8403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>
              <a:spcBef>
                <a:spcPct val="0"/>
              </a:spcBef>
            </a:pPr>
            <a:fld id="{D7A9BB3A-C47F-459B-BAD1-FC25E53D1FD4}" type="slidenum">
              <a:rPr lang="fr-FR" altLang="fr-FR"/>
              <a:pPr>
                <a:spcBef>
                  <a:spcPct val="0"/>
                </a:spcBef>
              </a:pPr>
              <a:t>22</a:t>
            </a:fld>
            <a:endParaRPr lang="fr-FR" altLang="fr-FR"/>
          </a:p>
        </p:txBody>
      </p:sp>
      <p:sp>
        <p:nvSpPr>
          <p:cNvPr id="634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fr-F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4742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>
              <a:spcBef>
                <a:spcPct val="0"/>
              </a:spcBef>
            </a:pPr>
            <a:fld id="{7E364BEB-292E-47C3-8ECF-F972C08AA629}" type="slidenum">
              <a:rPr lang="fr-FR" altLang="fr-FR"/>
              <a:pPr>
                <a:spcBef>
                  <a:spcPct val="0"/>
                </a:spcBef>
              </a:pPr>
              <a:t>23</a:t>
            </a:fld>
            <a:endParaRPr lang="fr-FR" altLang="fr-FR"/>
          </a:p>
        </p:txBody>
      </p:sp>
      <p:sp>
        <p:nvSpPr>
          <p:cNvPr id="645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fr-F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5324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>
              <a:spcBef>
                <a:spcPct val="0"/>
              </a:spcBef>
            </a:pPr>
            <a:fld id="{CBBEE039-5EAF-42CB-9E70-8B5426A84EDB}" type="slidenum">
              <a:rPr lang="fr-FR" altLang="fr-FR"/>
              <a:pPr>
                <a:spcBef>
                  <a:spcPct val="0"/>
                </a:spcBef>
              </a:pPr>
              <a:t>24</a:t>
            </a:fld>
            <a:endParaRPr lang="fr-FR" altLang="fr-FR"/>
          </a:p>
        </p:txBody>
      </p:sp>
      <p:sp>
        <p:nvSpPr>
          <p:cNvPr id="655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fr-F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6148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>
              <a:spcBef>
                <a:spcPct val="0"/>
              </a:spcBef>
            </a:pPr>
            <a:fld id="{29801CBC-D550-4B65-889C-48B39893334E}" type="slidenum">
              <a:rPr lang="fr-FR" altLang="fr-FR"/>
              <a:pPr>
                <a:spcBef>
                  <a:spcPct val="0"/>
                </a:spcBef>
              </a:pPr>
              <a:t>25</a:t>
            </a:fld>
            <a:endParaRPr lang="fr-FR" altLang="fr-FR"/>
          </a:p>
        </p:txBody>
      </p:sp>
      <p:sp>
        <p:nvSpPr>
          <p:cNvPr id="665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fr-F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6989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>
              <a:spcBef>
                <a:spcPct val="0"/>
              </a:spcBef>
            </a:pPr>
            <a:fld id="{F80F7A0B-BEBA-4BE9-AFE0-11C64E0E8AD3}" type="slidenum">
              <a:rPr lang="fr-FR" altLang="fr-FR"/>
              <a:pPr>
                <a:spcBef>
                  <a:spcPct val="0"/>
                </a:spcBef>
              </a:pPr>
              <a:t>26</a:t>
            </a:fld>
            <a:endParaRPr lang="fr-FR" altLang="fr-FR"/>
          </a:p>
        </p:txBody>
      </p:sp>
      <p:sp>
        <p:nvSpPr>
          <p:cNvPr id="675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fr-F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2182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>
              <a:spcBef>
                <a:spcPct val="0"/>
              </a:spcBef>
            </a:pPr>
            <a:fld id="{0C157BD4-B55C-4AB9-9FA8-7066BD7C2643}" type="slidenum">
              <a:rPr lang="fr-FR" altLang="fr-FR"/>
              <a:pPr>
                <a:spcBef>
                  <a:spcPct val="0"/>
                </a:spcBef>
              </a:pPr>
              <a:t>27</a:t>
            </a:fld>
            <a:endParaRPr lang="fr-FR" altLang="fr-FR"/>
          </a:p>
        </p:txBody>
      </p:sp>
      <p:sp>
        <p:nvSpPr>
          <p:cNvPr id="686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fr-F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8221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>
              <a:spcBef>
                <a:spcPct val="0"/>
              </a:spcBef>
            </a:pPr>
            <a:fld id="{F72DA0C7-FB8A-4C5E-86B4-962452F4BE6A}" type="slidenum">
              <a:rPr lang="fr-FR" altLang="fr-FR"/>
              <a:pPr>
                <a:spcBef>
                  <a:spcPct val="0"/>
                </a:spcBef>
              </a:pPr>
              <a:t>28</a:t>
            </a:fld>
            <a:endParaRPr lang="fr-FR" altLang="fr-FR"/>
          </a:p>
        </p:txBody>
      </p:sp>
      <p:sp>
        <p:nvSpPr>
          <p:cNvPr id="696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fr-F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5794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>
              <a:spcBef>
                <a:spcPct val="0"/>
              </a:spcBef>
            </a:pPr>
            <a:fld id="{B9C5C639-76F4-48D9-899C-D428F80049A3}" type="slidenum">
              <a:rPr lang="fr-FR" altLang="fr-FR"/>
              <a:pPr>
                <a:spcBef>
                  <a:spcPct val="0"/>
                </a:spcBef>
              </a:pPr>
              <a:t>29</a:t>
            </a:fld>
            <a:endParaRPr lang="fr-FR" altLang="fr-FR"/>
          </a:p>
        </p:txBody>
      </p:sp>
      <p:sp>
        <p:nvSpPr>
          <p:cNvPr id="706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fr-F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237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>
              <a:spcBef>
                <a:spcPct val="0"/>
              </a:spcBef>
            </a:pPr>
            <a:fld id="{A66D63E9-6D55-41CA-9EEA-50C89CA48FD4}" type="slidenum">
              <a:rPr lang="fr-FR" altLang="fr-FR"/>
              <a:pPr>
                <a:spcBef>
                  <a:spcPct val="0"/>
                </a:spcBef>
              </a:pPr>
              <a:t>3</a:t>
            </a:fld>
            <a:endParaRPr lang="fr-FR" altLang="fr-FR"/>
          </a:p>
        </p:txBody>
      </p:sp>
      <p:sp>
        <p:nvSpPr>
          <p:cNvPr id="440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fr-F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1710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>
              <a:spcBef>
                <a:spcPct val="0"/>
              </a:spcBef>
            </a:pPr>
            <a:fld id="{E6BB6F46-CFB5-465F-A3A6-49F2B21D10EB}" type="slidenum">
              <a:rPr lang="fr-FR" altLang="fr-FR"/>
              <a:pPr>
                <a:spcBef>
                  <a:spcPct val="0"/>
                </a:spcBef>
              </a:pPr>
              <a:t>30</a:t>
            </a:fld>
            <a:endParaRPr lang="fr-FR" altLang="fr-FR"/>
          </a:p>
        </p:txBody>
      </p:sp>
      <p:sp>
        <p:nvSpPr>
          <p:cNvPr id="716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fr-F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4274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>
              <a:spcBef>
                <a:spcPct val="0"/>
              </a:spcBef>
            </a:pPr>
            <a:fld id="{0047B7B2-360E-40E7-BEB0-2FE403F7D8F5}" type="slidenum">
              <a:rPr lang="fr-FR" altLang="fr-FR"/>
              <a:pPr>
                <a:spcBef>
                  <a:spcPct val="0"/>
                </a:spcBef>
              </a:pPr>
              <a:t>31</a:t>
            </a:fld>
            <a:endParaRPr lang="fr-FR" altLang="fr-FR"/>
          </a:p>
        </p:txBody>
      </p:sp>
      <p:sp>
        <p:nvSpPr>
          <p:cNvPr id="727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fr-F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8536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>
              <a:spcBef>
                <a:spcPct val="0"/>
              </a:spcBef>
            </a:pPr>
            <a:fld id="{9E1C041A-5013-4886-97E6-D79FF7CC23DD}" type="slidenum">
              <a:rPr lang="fr-FR" altLang="fr-FR"/>
              <a:pPr>
                <a:spcBef>
                  <a:spcPct val="0"/>
                </a:spcBef>
              </a:pPr>
              <a:t>32</a:t>
            </a:fld>
            <a:endParaRPr lang="fr-FR" altLang="fr-FR"/>
          </a:p>
        </p:txBody>
      </p:sp>
      <p:sp>
        <p:nvSpPr>
          <p:cNvPr id="737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fr-F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1583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>
              <a:spcBef>
                <a:spcPct val="0"/>
              </a:spcBef>
            </a:pPr>
            <a:fld id="{B223BD85-FD77-4B7B-B745-937EE01FB4F6}" type="slidenum">
              <a:rPr lang="fr-FR" altLang="fr-FR"/>
              <a:pPr>
                <a:spcBef>
                  <a:spcPct val="0"/>
                </a:spcBef>
              </a:pPr>
              <a:t>33</a:t>
            </a:fld>
            <a:endParaRPr lang="fr-FR" altLang="fr-FR"/>
          </a:p>
        </p:txBody>
      </p:sp>
      <p:sp>
        <p:nvSpPr>
          <p:cNvPr id="747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fr-F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148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>
              <a:spcBef>
                <a:spcPct val="0"/>
              </a:spcBef>
            </a:pPr>
            <a:fld id="{FBFCA992-8AF2-47B2-8D55-017AE7487FDD}" type="slidenum">
              <a:rPr lang="fr-FR" altLang="fr-FR"/>
              <a:pPr>
                <a:spcBef>
                  <a:spcPct val="0"/>
                </a:spcBef>
              </a:pPr>
              <a:t>34</a:t>
            </a:fld>
            <a:endParaRPr lang="fr-FR" altLang="fr-FR"/>
          </a:p>
        </p:txBody>
      </p:sp>
      <p:sp>
        <p:nvSpPr>
          <p:cNvPr id="757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fr-F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3975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>
              <a:spcBef>
                <a:spcPct val="0"/>
              </a:spcBef>
            </a:pPr>
            <a:fld id="{02FC63F3-A646-4DE7-B313-E51AF71F1B79}" type="slidenum">
              <a:rPr lang="fr-FR" altLang="fr-FR"/>
              <a:pPr>
                <a:spcBef>
                  <a:spcPct val="0"/>
                </a:spcBef>
              </a:pPr>
              <a:t>35</a:t>
            </a:fld>
            <a:endParaRPr lang="fr-FR" altLang="fr-FR"/>
          </a:p>
        </p:txBody>
      </p:sp>
      <p:sp>
        <p:nvSpPr>
          <p:cNvPr id="768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fr-F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0272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>
              <a:spcBef>
                <a:spcPct val="0"/>
              </a:spcBef>
            </a:pPr>
            <a:fld id="{3C5C011B-5C5A-484C-B5CC-C675AF3FA834}" type="slidenum">
              <a:rPr lang="fr-FR" altLang="fr-FR"/>
              <a:pPr>
                <a:spcBef>
                  <a:spcPct val="0"/>
                </a:spcBef>
              </a:pPr>
              <a:t>36</a:t>
            </a:fld>
            <a:endParaRPr lang="fr-FR" altLang="fr-FR"/>
          </a:p>
        </p:txBody>
      </p:sp>
      <p:sp>
        <p:nvSpPr>
          <p:cNvPr id="778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fr-F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9744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>
              <a:spcBef>
                <a:spcPct val="0"/>
              </a:spcBef>
            </a:pPr>
            <a:fld id="{87D78EAD-806D-4075-9AD6-4208BD17590D}" type="slidenum">
              <a:rPr lang="fr-FR" altLang="fr-FR"/>
              <a:pPr>
                <a:spcBef>
                  <a:spcPct val="0"/>
                </a:spcBef>
              </a:pPr>
              <a:t>37</a:t>
            </a:fld>
            <a:endParaRPr lang="fr-FR" altLang="fr-FR"/>
          </a:p>
        </p:txBody>
      </p:sp>
      <p:sp>
        <p:nvSpPr>
          <p:cNvPr id="788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fr-F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15661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>
              <a:spcBef>
                <a:spcPct val="0"/>
              </a:spcBef>
            </a:pPr>
            <a:fld id="{1E28F018-8BC7-4FB0-8FF5-D1D9D7BDA3A2}" type="slidenum">
              <a:rPr lang="fr-FR" altLang="fr-FR"/>
              <a:pPr>
                <a:spcBef>
                  <a:spcPct val="0"/>
                </a:spcBef>
              </a:pPr>
              <a:t>38</a:t>
            </a:fld>
            <a:endParaRPr lang="fr-FR" altLang="fr-FR"/>
          </a:p>
        </p:txBody>
      </p:sp>
      <p:sp>
        <p:nvSpPr>
          <p:cNvPr id="798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fr-F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001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>
              <a:spcBef>
                <a:spcPct val="0"/>
              </a:spcBef>
            </a:pPr>
            <a:fld id="{BC2D5E28-E0E1-4F6B-B77D-84B93BEA9CEE}" type="slidenum">
              <a:rPr lang="fr-FR" altLang="fr-FR"/>
              <a:pPr>
                <a:spcBef>
                  <a:spcPct val="0"/>
                </a:spcBef>
              </a:pPr>
              <a:t>4</a:t>
            </a:fld>
            <a:endParaRPr lang="fr-FR" altLang="fr-FR"/>
          </a:p>
        </p:txBody>
      </p:sp>
      <p:sp>
        <p:nvSpPr>
          <p:cNvPr id="450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fr-F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334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>
              <a:spcBef>
                <a:spcPct val="0"/>
              </a:spcBef>
            </a:pPr>
            <a:fld id="{56028D75-8F9D-4126-97F4-C41A61E06D69}" type="slidenum">
              <a:rPr lang="fr-FR" altLang="fr-FR"/>
              <a:pPr>
                <a:spcBef>
                  <a:spcPct val="0"/>
                </a:spcBef>
              </a:pPr>
              <a:t>5</a:t>
            </a:fld>
            <a:endParaRPr lang="fr-FR" altLang="fr-FR"/>
          </a:p>
        </p:txBody>
      </p:sp>
      <p:sp>
        <p:nvSpPr>
          <p:cNvPr id="460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fr-F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742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>
              <a:spcBef>
                <a:spcPct val="0"/>
              </a:spcBef>
            </a:pPr>
            <a:fld id="{E583EAA1-A13A-4B6E-AFD6-C03663114930}" type="slidenum">
              <a:rPr lang="fr-FR" altLang="fr-FR"/>
              <a:pPr>
                <a:spcBef>
                  <a:spcPct val="0"/>
                </a:spcBef>
              </a:pPr>
              <a:t>6</a:t>
            </a:fld>
            <a:endParaRPr lang="fr-FR" altLang="fr-FR"/>
          </a:p>
        </p:txBody>
      </p:sp>
      <p:sp>
        <p:nvSpPr>
          <p:cNvPr id="471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fr-F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277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>
              <a:spcBef>
                <a:spcPct val="0"/>
              </a:spcBef>
            </a:pPr>
            <a:fld id="{A466FCB6-9B4E-4835-A83F-E6A22585B506}" type="slidenum">
              <a:rPr lang="fr-FR" altLang="fr-FR"/>
              <a:pPr>
                <a:spcBef>
                  <a:spcPct val="0"/>
                </a:spcBef>
              </a:pPr>
              <a:t>7</a:t>
            </a:fld>
            <a:endParaRPr lang="fr-FR" altLang="fr-FR"/>
          </a:p>
        </p:txBody>
      </p:sp>
      <p:sp>
        <p:nvSpPr>
          <p:cNvPr id="481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fr-F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949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>
              <a:spcBef>
                <a:spcPct val="0"/>
              </a:spcBef>
            </a:pPr>
            <a:fld id="{7069A7D3-CA91-45C7-A65E-1BF952773435}" type="slidenum">
              <a:rPr lang="fr-FR" altLang="fr-FR"/>
              <a:pPr>
                <a:spcBef>
                  <a:spcPct val="0"/>
                </a:spcBef>
              </a:pPr>
              <a:t>8</a:t>
            </a:fld>
            <a:endParaRPr lang="fr-FR" altLang="fr-FR"/>
          </a:p>
        </p:txBody>
      </p:sp>
      <p:sp>
        <p:nvSpPr>
          <p:cNvPr id="491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fr-F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223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>
              <a:spcBef>
                <a:spcPct val="0"/>
              </a:spcBef>
            </a:pPr>
            <a:fld id="{056EAED8-EF8C-4C18-8396-D930BBF4211F}" type="slidenum">
              <a:rPr lang="fr-FR" altLang="fr-FR"/>
              <a:pPr>
                <a:spcBef>
                  <a:spcPct val="0"/>
                </a:spcBef>
              </a:pPr>
              <a:t>9</a:t>
            </a:fld>
            <a:endParaRPr lang="fr-FR" altLang="fr-FR"/>
          </a:p>
        </p:txBody>
      </p:sp>
      <p:sp>
        <p:nvSpPr>
          <p:cNvPr id="501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fr-F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247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Modifiez le style des sous-titres du masque</a:t>
            </a:r>
            <a:endParaRPr lang="fr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DA9696-5A99-4472-9EE9-236505C7F68D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53159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2FFF04-070E-401C-9F81-EBD316C22755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10248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B8BCD3-23BB-4D00-A0F7-4CCBA80601CF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921284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A89A8B-B6D1-4906-9327-A980C9998225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782464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981D7D-D08D-4A49-8926-FF774D53F8C9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341574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1002E4-A93A-490F-A401-4D1116B8324C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126188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68DBBE-137C-4D53-8150-4887D90FC5F1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894892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44107D-8B92-40FA-81F2-AEC2F7C2B951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687876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984B56-68CD-4194-AD2A-04BF76936BE0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441393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9D75C4-1CE4-40D9-A1A1-DFFA124D91A2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780263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CH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A39324-9E28-4070-96FE-8B07479ADFA3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460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et modifiez le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buFontTx/>
              <a:buNone/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400"/>
            </a:lvl1pPr>
          </a:lstStyle>
          <a:p>
            <a:fld id="{41EA7622-A103-48B0-846C-A0C3972A6398}" type="slidenum">
              <a:rPr lang="fr-FR" altLang="fr-FR"/>
              <a:pPr/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pitchFamily="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pitchFamily="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pitchFamily="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pitchFamily="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pitchFamily="1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pitchFamily="1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pitchFamily="1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32.wmf"/><Relationship Id="rId4" Type="http://schemas.openxmlformats.org/officeDocument/2006/relationships/image" Target="../media/image33.jpeg"/><Relationship Id="rId9" Type="http://schemas.openxmlformats.org/officeDocument/2006/relationships/oleObject" Target="../embeddings/oleObject28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35.wmf"/><Relationship Id="rId12" Type="http://schemas.openxmlformats.org/officeDocument/2006/relationships/image" Target="../media/image37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36.wmf"/><Relationship Id="rId5" Type="http://schemas.openxmlformats.org/officeDocument/2006/relationships/image" Target="../media/image34.w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2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37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3.jpeg"/><Relationship Id="rId5" Type="http://schemas.openxmlformats.org/officeDocument/2006/relationships/image" Target="../media/image38.wmf"/><Relationship Id="rId4" Type="http://schemas.openxmlformats.org/officeDocument/2006/relationships/oleObject" Target="../embeddings/oleObject33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40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42.wmf"/><Relationship Id="rId5" Type="http://schemas.openxmlformats.org/officeDocument/2006/relationships/image" Target="../media/image39.wmf"/><Relationship Id="rId10" Type="http://schemas.openxmlformats.org/officeDocument/2006/relationships/oleObject" Target="../embeddings/oleObject37.bin"/><Relationship Id="rId4" Type="http://schemas.openxmlformats.org/officeDocument/2006/relationships/oleObject" Target="../embeddings/oleObject34.bin"/><Relationship Id="rId9" Type="http://schemas.openxmlformats.org/officeDocument/2006/relationships/image" Target="../media/image41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44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46.wmf"/><Relationship Id="rId5" Type="http://schemas.openxmlformats.org/officeDocument/2006/relationships/image" Target="../media/image43.wmf"/><Relationship Id="rId10" Type="http://schemas.openxmlformats.org/officeDocument/2006/relationships/oleObject" Target="../embeddings/oleObject41.bin"/><Relationship Id="rId4" Type="http://schemas.openxmlformats.org/officeDocument/2006/relationships/oleObject" Target="../embeddings/oleObject38.bin"/><Relationship Id="rId9" Type="http://schemas.openxmlformats.org/officeDocument/2006/relationships/image" Target="../media/image45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48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50.wmf"/><Relationship Id="rId5" Type="http://schemas.openxmlformats.org/officeDocument/2006/relationships/image" Target="../media/image47.wmf"/><Relationship Id="rId10" Type="http://schemas.openxmlformats.org/officeDocument/2006/relationships/oleObject" Target="../embeddings/oleObject45.bin"/><Relationship Id="rId4" Type="http://schemas.openxmlformats.org/officeDocument/2006/relationships/oleObject" Target="../embeddings/oleObject42.bin"/><Relationship Id="rId9" Type="http://schemas.openxmlformats.org/officeDocument/2006/relationships/image" Target="../media/image49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52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47.bin"/><Relationship Id="rId5" Type="http://schemas.openxmlformats.org/officeDocument/2006/relationships/image" Target="../media/image51.wmf"/><Relationship Id="rId4" Type="http://schemas.openxmlformats.org/officeDocument/2006/relationships/oleObject" Target="../embeddings/oleObject46.bin"/><Relationship Id="rId9" Type="http://schemas.openxmlformats.org/officeDocument/2006/relationships/image" Target="../media/image53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55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50.bin"/><Relationship Id="rId5" Type="http://schemas.openxmlformats.org/officeDocument/2006/relationships/image" Target="../media/image54.wmf"/><Relationship Id="rId4" Type="http://schemas.openxmlformats.org/officeDocument/2006/relationships/oleObject" Target="../embeddings/oleObject49.bin"/><Relationship Id="rId9" Type="http://schemas.openxmlformats.org/officeDocument/2006/relationships/image" Target="../media/image56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58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60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notesSlide" Target="../notesSlides/notesSlide20.xml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55.bin"/><Relationship Id="rId10" Type="http://schemas.openxmlformats.org/officeDocument/2006/relationships/image" Target="../media/image63.wmf"/><Relationship Id="rId4" Type="http://schemas.openxmlformats.org/officeDocument/2006/relationships/image" Target="../media/image30.jpeg"/><Relationship Id="rId9" Type="http://schemas.openxmlformats.org/officeDocument/2006/relationships/oleObject" Target="../embeddings/oleObject57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65.wmf"/><Relationship Id="rId4" Type="http://schemas.openxmlformats.org/officeDocument/2006/relationships/oleObject" Target="../embeddings/oleObject58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67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60.bin"/><Relationship Id="rId5" Type="http://schemas.openxmlformats.org/officeDocument/2006/relationships/image" Target="../media/image66.wmf"/><Relationship Id="rId4" Type="http://schemas.openxmlformats.org/officeDocument/2006/relationships/oleObject" Target="../embeddings/oleObject59.bin"/><Relationship Id="rId9" Type="http://schemas.openxmlformats.org/officeDocument/2006/relationships/image" Target="../media/image68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69.wmf"/><Relationship Id="rId4" Type="http://schemas.openxmlformats.org/officeDocument/2006/relationships/oleObject" Target="../embeddings/oleObject62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71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64.bin"/><Relationship Id="rId5" Type="http://schemas.openxmlformats.org/officeDocument/2006/relationships/image" Target="../media/image70.wmf"/><Relationship Id="rId4" Type="http://schemas.openxmlformats.org/officeDocument/2006/relationships/oleObject" Target="../embeddings/oleObject63.bin"/><Relationship Id="rId9" Type="http://schemas.openxmlformats.org/officeDocument/2006/relationships/image" Target="../media/image72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74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67.bin"/><Relationship Id="rId11" Type="http://schemas.openxmlformats.org/officeDocument/2006/relationships/image" Target="../media/image76.wmf"/><Relationship Id="rId5" Type="http://schemas.openxmlformats.org/officeDocument/2006/relationships/image" Target="../media/image73.wmf"/><Relationship Id="rId10" Type="http://schemas.openxmlformats.org/officeDocument/2006/relationships/oleObject" Target="../embeddings/oleObject69.bin"/><Relationship Id="rId4" Type="http://schemas.openxmlformats.org/officeDocument/2006/relationships/oleObject" Target="../embeddings/oleObject66.bin"/><Relationship Id="rId9" Type="http://schemas.openxmlformats.org/officeDocument/2006/relationships/image" Target="../media/image75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78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71.bin"/><Relationship Id="rId5" Type="http://schemas.openxmlformats.org/officeDocument/2006/relationships/image" Target="../media/image77.wmf"/><Relationship Id="rId4" Type="http://schemas.openxmlformats.org/officeDocument/2006/relationships/oleObject" Target="../embeddings/oleObject70.bin"/><Relationship Id="rId9" Type="http://schemas.openxmlformats.org/officeDocument/2006/relationships/image" Target="../media/image79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5.bin"/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81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74.bin"/><Relationship Id="rId11" Type="http://schemas.openxmlformats.org/officeDocument/2006/relationships/image" Target="../media/image83.wmf"/><Relationship Id="rId5" Type="http://schemas.openxmlformats.org/officeDocument/2006/relationships/image" Target="../media/image80.wmf"/><Relationship Id="rId10" Type="http://schemas.openxmlformats.org/officeDocument/2006/relationships/oleObject" Target="../embeddings/oleObject76.bin"/><Relationship Id="rId4" Type="http://schemas.openxmlformats.org/officeDocument/2006/relationships/oleObject" Target="../embeddings/oleObject73.bin"/><Relationship Id="rId9" Type="http://schemas.openxmlformats.org/officeDocument/2006/relationships/image" Target="../media/image82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84.wmf"/><Relationship Id="rId4" Type="http://schemas.openxmlformats.org/officeDocument/2006/relationships/oleObject" Target="../embeddings/oleObject77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86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79.bin"/><Relationship Id="rId5" Type="http://schemas.openxmlformats.org/officeDocument/2006/relationships/image" Target="../media/image85.wmf"/><Relationship Id="rId4" Type="http://schemas.openxmlformats.org/officeDocument/2006/relationships/oleObject" Target="../embeddings/oleObject78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88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81.bin"/><Relationship Id="rId5" Type="http://schemas.openxmlformats.org/officeDocument/2006/relationships/image" Target="../media/image87.wmf"/><Relationship Id="rId4" Type="http://schemas.openxmlformats.org/officeDocument/2006/relationships/oleObject" Target="../embeddings/oleObject80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89.wmf"/><Relationship Id="rId4" Type="http://schemas.openxmlformats.org/officeDocument/2006/relationships/oleObject" Target="../embeddings/oleObject82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5.bin"/><Relationship Id="rId3" Type="http://schemas.openxmlformats.org/officeDocument/2006/relationships/notesSlide" Target="../notesSlides/notesSlide37.xml"/><Relationship Id="rId7" Type="http://schemas.openxmlformats.org/officeDocument/2006/relationships/image" Target="../media/image91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84.bin"/><Relationship Id="rId5" Type="http://schemas.openxmlformats.org/officeDocument/2006/relationships/image" Target="../media/image90.wmf"/><Relationship Id="rId4" Type="http://schemas.openxmlformats.org/officeDocument/2006/relationships/oleObject" Target="../embeddings/oleObject83.bin"/><Relationship Id="rId9" Type="http://schemas.openxmlformats.org/officeDocument/2006/relationships/image" Target="../media/image92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7" Type="http://schemas.openxmlformats.org/officeDocument/2006/relationships/image" Target="../media/image94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87.bin"/><Relationship Id="rId5" Type="http://schemas.openxmlformats.org/officeDocument/2006/relationships/image" Target="../media/image93.wmf"/><Relationship Id="rId4" Type="http://schemas.openxmlformats.org/officeDocument/2006/relationships/oleObject" Target="../embeddings/oleObject86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10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19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6.wmf"/><Relationship Id="rId12" Type="http://schemas.openxmlformats.org/officeDocument/2006/relationships/oleObject" Target="../embeddings/oleObject1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8.wmf"/><Relationship Id="rId5" Type="http://schemas.openxmlformats.org/officeDocument/2006/relationships/image" Target="../media/image15.wmf"/><Relationship Id="rId15" Type="http://schemas.openxmlformats.org/officeDocument/2006/relationships/image" Target="../media/image20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7.wmf"/><Relationship Id="rId14" Type="http://schemas.openxmlformats.org/officeDocument/2006/relationships/oleObject" Target="../embeddings/oleObject1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3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27.w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8.emf"/><Relationship Id="rId12" Type="http://schemas.openxmlformats.org/officeDocument/2006/relationships/oleObject" Target="../embeddings/oleObject2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3.jpeg"/><Relationship Id="rId11" Type="http://schemas.openxmlformats.org/officeDocument/2006/relationships/image" Target="../media/image26.wmf"/><Relationship Id="rId5" Type="http://schemas.openxmlformats.org/officeDocument/2006/relationships/image" Target="../media/image24.w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0.jpeg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042988" y="692150"/>
            <a:ext cx="7993062" cy="136842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fr-CH" altLang="fr-FR" sz="2400" i="1" u="sng" smtClean="0">
                <a:solidFill>
                  <a:srgbClr val="FF0000"/>
                </a:solidFill>
              </a:rPr>
              <a:t>Sur notre réseau, sous quelle tension sont alimentées les impédances d’un récepteur triphasé branché en triangle ?</a:t>
            </a:r>
            <a:endParaRPr lang="fr-CH" altLang="fr-FR" sz="2400" u="sng" smtClean="0">
              <a:solidFill>
                <a:srgbClr val="FF000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>
          <a:xfrm>
            <a:off x="1065213" y="185738"/>
            <a:ext cx="6858000" cy="533400"/>
          </a:xfrm>
          <a:noFill/>
        </p:spPr>
        <p:txBody>
          <a:bodyPr anchor="t"/>
          <a:lstStyle/>
          <a:p>
            <a:pPr algn="l" eaLnBrk="1" hangingPunct="1"/>
            <a:r>
              <a:rPr lang="fr-FR" altLang="fr-FR" sz="2400" smtClean="0"/>
              <a:t>Ch.11 - Courant alternatif triphasé - </a:t>
            </a:r>
            <a:r>
              <a:rPr lang="fr-FR" altLang="fr-FR" sz="2400" b="1" smtClean="0">
                <a:solidFill>
                  <a:schemeClr val="tx1"/>
                </a:solidFill>
              </a:rPr>
              <a:t>Exercice</a:t>
            </a:r>
            <a:r>
              <a:rPr lang="fr-FR" altLang="fr-FR" sz="2400" b="1" smtClean="0">
                <a:solidFill>
                  <a:srgbClr val="FF0000"/>
                </a:solidFill>
              </a:rPr>
              <a:t> 21</a:t>
            </a:r>
          </a:p>
        </p:txBody>
      </p:sp>
      <p:sp>
        <p:nvSpPr>
          <p:cNvPr id="2052" name="AutoShape 4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600950" y="6324600"/>
            <a:ext cx="400050" cy="198438"/>
          </a:xfrm>
          <a:prstGeom prst="rightArrow">
            <a:avLst>
              <a:gd name="adj1" fmla="val 50000"/>
              <a:gd name="adj2" fmla="val 50400"/>
            </a:avLst>
          </a:prstGeom>
          <a:solidFill>
            <a:srgbClr val="335B6B">
              <a:alpha val="20000"/>
            </a:srgbClr>
          </a:solidFill>
          <a:ln w="9525">
            <a:solidFill>
              <a:srgbClr val="335B6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 eaLnBrk="1" hangingPunct="1"/>
            <a:endParaRPr lang="fr-CH" altLang="fr-FR" sz="2400"/>
          </a:p>
        </p:txBody>
      </p:sp>
      <p:sp>
        <p:nvSpPr>
          <p:cNvPr id="2053" name="AutoShape 5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7086600" y="6324600"/>
            <a:ext cx="400050" cy="198438"/>
          </a:xfrm>
          <a:prstGeom prst="rightArrow">
            <a:avLst>
              <a:gd name="adj1" fmla="val 50000"/>
              <a:gd name="adj2" fmla="val 50400"/>
            </a:avLst>
          </a:prstGeom>
          <a:solidFill>
            <a:srgbClr val="335B6B">
              <a:alpha val="20000"/>
            </a:srgbClr>
          </a:solidFill>
          <a:ln w="9525">
            <a:solidFill>
              <a:srgbClr val="335B6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 eaLnBrk="1" hangingPunct="1"/>
            <a:endParaRPr lang="fr-CH" altLang="fr-FR" sz="2400"/>
          </a:p>
        </p:txBody>
      </p:sp>
      <p:sp>
        <p:nvSpPr>
          <p:cNvPr id="238598" name="Rectangle 6"/>
          <p:cNvSpPr>
            <a:spLocks noChangeArrowheads="1"/>
          </p:cNvSpPr>
          <p:nvPr/>
        </p:nvSpPr>
        <p:spPr bwMode="auto">
          <a:xfrm>
            <a:off x="1042988" y="2205038"/>
            <a:ext cx="7921625" cy="374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823913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2319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39888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 eaLnBrk="1" hangingPunct="1">
              <a:buFontTx/>
              <a:buNone/>
            </a:pPr>
            <a:r>
              <a:rPr lang="fr-CH" altLang="fr-FR" sz="3000">
                <a:solidFill>
                  <a:srgbClr val="0000FF"/>
                </a:solidFill>
              </a:rPr>
              <a:t>Sous la tension du réseau, c’est-à-dire 400 V.</a:t>
            </a:r>
            <a:endParaRPr lang="fr-CH" altLang="fr-FR" sz="3000" u="sng">
              <a:solidFill>
                <a:srgbClr val="FF0000"/>
              </a:solidFill>
            </a:endParaRPr>
          </a:p>
        </p:txBody>
      </p:sp>
      <p:pic>
        <p:nvPicPr>
          <p:cNvPr id="238602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2924175"/>
            <a:ext cx="3816350" cy="320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38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38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38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4" grpId="0" build="p"/>
      <p:bldP spid="23859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042988" y="692150"/>
            <a:ext cx="7993062" cy="1512888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fr-CH" altLang="fr-FR" sz="2400" i="1" u="sng" smtClean="0">
                <a:solidFill>
                  <a:srgbClr val="FF0000"/>
                </a:solidFill>
              </a:rPr>
              <a:t>Un récepteur tri équilibré est branché en étoile. Un des fils d’alimentation est coupé. </a:t>
            </a:r>
            <a:r>
              <a:rPr lang="fr-CH" altLang="fr-FR" sz="2400" i="1" u="sng" smtClean="0">
                <a:solidFill>
                  <a:srgbClr val="FF0000"/>
                </a:solidFill>
                <a:sym typeface="Symbol" panose="05050102010706020507" pitchFamily="18" charset="2"/>
              </a:rPr>
              <a:t>De combien la puissance de ce récepteur est-elle diminuée ?</a:t>
            </a:r>
            <a:endParaRPr lang="fr-CH" altLang="fr-FR" sz="2400" u="sng" smtClean="0">
              <a:solidFill>
                <a:srgbClr val="FF0000"/>
              </a:solidFill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>
          <a:xfrm>
            <a:off x="1065213" y="185738"/>
            <a:ext cx="6858000" cy="533400"/>
          </a:xfrm>
          <a:noFill/>
        </p:spPr>
        <p:txBody>
          <a:bodyPr anchor="t"/>
          <a:lstStyle/>
          <a:p>
            <a:pPr algn="l" eaLnBrk="1" hangingPunct="1"/>
            <a:r>
              <a:rPr lang="fr-FR" altLang="fr-FR" sz="2400" smtClean="0"/>
              <a:t>Ch.11 - Courant alternatif triphasé - </a:t>
            </a:r>
            <a:r>
              <a:rPr lang="fr-FR" altLang="fr-FR" sz="2400" b="1" smtClean="0">
                <a:solidFill>
                  <a:schemeClr val="tx1"/>
                </a:solidFill>
              </a:rPr>
              <a:t>Exercice</a:t>
            </a:r>
            <a:r>
              <a:rPr lang="fr-FR" altLang="fr-FR" sz="2400" b="1" smtClean="0">
                <a:solidFill>
                  <a:srgbClr val="FF0000"/>
                </a:solidFill>
              </a:rPr>
              <a:t> 28</a:t>
            </a:r>
          </a:p>
        </p:txBody>
      </p:sp>
      <p:sp>
        <p:nvSpPr>
          <p:cNvPr id="11268" name="AutoShape 4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600950" y="6324600"/>
            <a:ext cx="400050" cy="198438"/>
          </a:xfrm>
          <a:prstGeom prst="rightArrow">
            <a:avLst>
              <a:gd name="adj1" fmla="val 50000"/>
              <a:gd name="adj2" fmla="val 50400"/>
            </a:avLst>
          </a:prstGeom>
          <a:solidFill>
            <a:srgbClr val="335B6B">
              <a:alpha val="20000"/>
            </a:srgbClr>
          </a:solidFill>
          <a:ln w="9525">
            <a:solidFill>
              <a:srgbClr val="335B6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 eaLnBrk="1" hangingPunct="1"/>
            <a:endParaRPr lang="fr-CH" altLang="fr-FR" sz="2400"/>
          </a:p>
        </p:txBody>
      </p:sp>
      <p:sp>
        <p:nvSpPr>
          <p:cNvPr id="11269" name="AutoShape 5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7086600" y="6324600"/>
            <a:ext cx="400050" cy="198438"/>
          </a:xfrm>
          <a:prstGeom prst="rightArrow">
            <a:avLst>
              <a:gd name="adj1" fmla="val 50000"/>
              <a:gd name="adj2" fmla="val 50400"/>
            </a:avLst>
          </a:prstGeom>
          <a:solidFill>
            <a:srgbClr val="335B6B">
              <a:alpha val="20000"/>
            </a:srgbClr>
          </a:solidFill>
          <a:ln w="9525">
            <a:solidFill>
              <a:srgbClr val="335B6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 eaLnBrk="1" hangingPunct="1"/>
            <a:endParaRPr lang="fr-CH" altLang="fr-FR" sz="2400"/>
          </a:p>
        </p:txBody>
      </p:sp>
      <p:pic>
        <p:nvPicPr>
          <p:cNvPr id="262152" name="Picture 8" descr="11_8_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916113"/>
            <a:ext cx="3113087" cy="170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62153" name="Object 9"/>
          <p:cNvGraphicFramePr>
            <a:graphicFrameLocks noChangeAspect="1"/>
          </p:cNvGraphicFramePr>
          <p:nvPr/>
        </p:nvGraphicFramePr>
        <p:xfrm>
          <a:off x="4635500" y="3141663"/>
          <a:ext cx="351155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Equation" r:id="rId5" imgW="3517900" imgH="419100" progId="Equation.3">
                  <p:embed/>
                </p:oleObj>
              </mc:Choice>
              <mc:Fallback>
                <p:oleObj name="Equation" r:id="rId5" imgW="3517900" imgH="419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0" y="3141663"/>
                        <a:ext cx="3511550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154" name="Object 10"/>
          <p:cNvGraphicFramePr>
            <a:graphicFrameLocks noChangeAspect="1"/>
          </p:cNvGraphicFramePr>
          <p:nvPr/>
        </p:nvGraphicFramePr>
        <p:xfrm>
          <a:off x="1109663" y="3789363"/>
          <a:ext cx="3703637" cy="145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Equation" r:id="rId7" imgW="3708400" imgH="1460500" progId="Equation.3">
                  <p:embed/>
                </p:oleObj>
              </mc:Choice>
              <mc:Fallback>
                <p:oleObj name="Equation" r:id="rId7" imgW="3708400" imgH="14605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9663" y="3789363"/>
                        <a:ext cx="3703637" cy="145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155" name="Object 11"/>
          <p:cNvGraphicFramePr>
            <a:graphicFrameLocks noChangeAspect="1"/>
          </p:cNvGraphicFramePr>
          <p:nvPr/>
        </p:nvGraphicFramePr>
        <p:xfrm>
          <a:off x="3851275" y="5229225"/>
          <a:ext cx="481965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Equation" r:id="rId9" imgW="4826000" imgH="977900" progId="Equation.3">
                  <p:embed/>
                </p:oleObj>
              </mc:Choice>
              <mc:Fallback>
                <p:oleObj name="Equation" r:id="rId9" imgW="4826000" imgH="977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5229225"/>
                        <a:ext cx="4819650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62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62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262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262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262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4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042988" y="692150"/>
            <a:ext cx="7993062" cy="1512888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fr-CH" altLang="fr-FR" sz="2400" i="1" u="sng" smtClean="0">
                <a:solidFill>
                  <a:srgbClr val="FF0000"/>
                </a:solidFill>
              </a:rPr>
              <a:t>Un récepteur tri équilibré est branché en étoile. Un des fils d’alimentation est coupé. </a:t>
            </a:r>
            <a:r>
              <a:rPr lang="fr-CH" altLang="fr-FR" sz="2400" i="1" u="sng" smtClean="0">
                <a:solidFill>
                  <a:srgbClr val="FF0000"/>
                </a:solidFill>
                <a:sym typeface="Symbol" panose="05050102010706020507" pitchFamily="18" charset="2"/>
              </a:rPr>
              <a:t>De combien la puissance de ce récepteur est-elle diminuée ?</a:t>
            </a:r>
            <a:endParaRPr lang="fr-CH" altLang="fr-FR" sz="2400" u="sng" smtClean="0">
              <a:solidFill>
                <a:srgbClr val="FF0000"/>
              </a:solidFill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xfrm>
            <a:off x="1065213" y="185738"/>
            <a:ext cx="6858000" cy="533400"/>
          </a:xfrm>
          <a:noFill/>
        </p:spPr>
        <p:txBody>
          <a:bodyPr anchor="t"/>
          <a:lstStyle/>
          <a:p>
            <a:pPr algn="l" eaLnBrk="1" hangingPunct="1"/>
            <a:r>
              <a:rPr lang="fr-FR" altLang="fr-FR" sz="2400" smtClean="0"/>
              <a:t>Ch.11 - Courant alternatif triphasé - </a:t>
            </a:r>
            <a:r>
              <a:rPr lang="fr-FR" altLang="fr-FR" sz="2400" b="1" smtClean="0">
                <a:solidFill>
                  <a:schemeClr val="tx1"/>
                </a:solidFill>
              </a:rPr>
              <a:t>Exercice</a:t>
            </a:r>
            <a:r>
              <a:rPr lang="fr-FR" altLang="fr-FR" sz="2400" b="1" smtClean="0">
                <a:solidFill>
                  <a:srgbClr val="FF0000"/>
                </a:solidFill>
              </a:rPr>
              <a:t> 28</a:t>
            </a:r>
          </a:p>
        </p:txBody>
      </p:sp>
      <p:sp>
        <p:nvSpPr>
          <p:cNvPr id="12292" name="AutoShape 4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600950" y="6324600"/>
            <a:ext cx="400050" cy="198438"/>
          </a:xfrm>
          <a:prstGeom prst="rightArrow">
            <a:avLst>
              <a:gd name="adj1" fmla="val 50000"/>
              <a:gd name="adj2" fmla="val 50400"/>
            </a:avLst>
          </a:prstGeom>
          <a:solidFill>
            <a:srgbClr val="335B6B">
              <a:alpha val="20000"/>
            </a:srgbClr>
          </a:solidFill>
          <a:ln w="9525">
            <a:solidFill>
              <a:srgbClr val="335B6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 eaLnBrk="1" hangingPunct="1"/>
            <a:endParaRPr lang="fr-CH" altLang="fr-FR" sz="2400"/>
          </a:p>
        </p:txBody>
      </p:sp>
      <p:sp>
        <p:nvSpPr>
          <p:cNvPr id="12293" name="AutoShape 5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7086600" y="6324600"/>
            <a:ext cx="400050" cy="198438"/>
          </a:xfrm>
          <a:prstGeom prst="rightArrow">
            <a:avLst>
              <a:gd name="adj1" fmla="val 50000"/>
              <a:gd name="adj2" fmla="val 50400"/>
            </a:avLst>
          </a:prstGeom>
          <a:solidFill>
            <a:srgbClr val="335B6B">
              <a:alpha val="20000"/>
            </a:srgbClr>
          </a:solidFill>
          <a:ln w="9525">
            <a:solidFill>
              <a:srgbClr val="335B6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 eaLnBrk="1" hangingPunct="1"/>
            <a:endParaRPr lang="fr-CH" altLang="fr-FR" sz="2400"/>
          </a:p>
        </p:txBody>
      </p:sp>
      <p:graphicFrame>
        <p:nvGraphicFramePr>
          <p:cNvPr id="264200" name="Object 8"/>
          <p:cNvGraphicFramePr>
            <a:graphicFrameLocks noChangeAspect="1"/>
          </p:cNvGraphicFramePr>
          <p:nvPr/>
        </p:nvGraphicFramePr>
        <p:xfrm>
          <a:off x="1116013" y="3933825"/>
          <a:ext cx="451485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6" name="Equation" r:id="rId4" imgW="4521200" imgH="444500" progId="Equation.3">
                  <p:embed/>
                </p:oleObj>
              </mc:Choice>
              <mc:Fallback>
                <p:oleObj name="Equation" r:id="rId4" imgW="4521200" imgH="444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933825"/>
                        <a:ext cx="451485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201" name="Object 9"/>
          <p:cNvGraphicFramePr>
            <a:graphicFrameLocks noChangeAspect="1"/>
          </p:cNvGraphicFramePr>
          <p:nvPr/>
        </p:nvGraphicFramePr>
        <p:xfrm>
          <a:off x="1116013" y="4581525"/>
          <a:ext cx="4224337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7" name="Equation" r:id="rId6" imgW="4229100" imgH="1016000" progId="Equation.3">
                  <p:embed/>
                </p:oleObj>
              </mc:Choice>
              <mc:Fallback>
                <p:oleObj name="Equation" r:id="rId6" imgW="4229100" imgH="1016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581525"/>
                        <a:ext cx="4224337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4219" name="Group 27"/>
          <p:cNvGrpSpPr>
            <a:grpSpLocks/>
          </p:cNvGrpSpPr>
          <p:nvPr/>
        </p:nvGrpSpPr>
        <p:grpSpPr bwMode="auto">
          <a:xfrm>
            <a:off x="4572000" y="1916113"/>
            <a:ext cx="4105275" cy="1512887"/>
            <a:chOff x="2880" y="1207"/>
            <a:chExt cx="2586" cy="953"/>
          </a:xfrm>
        </p:grpSpPr>
        <p:grpSp>
          <p:nvGrpSpPr>
            <p:cNvPr id="12301" name="Group 12"/>
            <p:cNvGrpSpPr>
              <a:grpSpLocks/>
            </p:cNvGrpSpPr>
            <p:nvPr/>
          </p:nvGrpSpPr>
          <p:grpSpPr bwMode="auto">
            <a:xfrm>
              <a:off x="2880" y="1298"/>
              <a:ext cx="726" cy="847"/>
              <a:chOff x="2880" y="1344"/>
              <a:chExt cx="726" cy="847"/>
            </a:xfrm>
          </p:grpSpPr>
          <p:sp>
            <p:nvSpPr>
              <p:cNvPr id="264205" name="AutoShape 13"/>
              <p:cNvSpPr>
                <a:spLocks noChangeArrowheads="1"/>
              </p:cNvSpPr>
              <p:nvPr/>
            </p:nvSpPr>
            <p:spPr bwMode="auto">
              <a:xfrm>
                <a:off x="2971" y="1344"/>
                <a:ext cx="454" cy="272"/>
              </a:xfrm>
              <a:prstGeom prst="rightArrow">
                <a:avLst>
                  <a:gd name="adj1" fmla="val 50000"/>
                  <a:gd name="adj2" fmla="val 41728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fr-CH">
                  <a:latin typeface="Arial" charset="0"/>
                </a:endParaRPr>
              </a:p>
            </p:txBody>
          </p:sp>
          <p:graphicFrame>
            <p:nvGraphicFramePr>
              <p:cNvPr id="12315" name="Object 14"/>
              <p:cNvGraphicFramePr>
                <a:graphicFrameLocks noChangeAspect="1"/>
              </p:cNvGraphicFramePr>
              <p:nvPr/>
            </p:nvGraphicFramePr>
            <p:xfrm>
              <a:off x="2880" y="1752"/>
              <a:ext cx="726" cy="4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18" name="Equation" r:id="rId8" imgW="1612900" imgH="977900" progId="Equation.3">
                      <p:embed/>
                    </p:oleObj>
                  </mc:Choice>
                  <mc:Fallback>
                    <p:oleObj name="Equation" r:id="rId8" imgW="1612900" imgH="977900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0" y="1752"/>
                            <a:ext cx="726" cy="4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2302" name="Group 15"/>
            <p:cNvGrpSpPr>
              <a:grpSpLocks/>
            </p:cNvGrpSpPr>
            <p:nvPr/>
          </p:nvGrpSpPr>
          <p:grpSpPr bwMode="auto">
            <a:xfrm>
              <a:off x="3833" y="1207"/>
              <a:ext cx="1633" cy="953"/>
              <a:chOff x="3515" y="2296"/>
              <a:chExt cx="1633" cy="953"/>
            </a:xfrm>
          </p:grpSpPr>
          <p:grpSp>
            <p:nvGrpSpPr>
              <p:cNvPr id="12303" name="Group 16"/>
              <p:cNvGrpSpPr>
                <a:grpSpLocks/>
              </p:cNvGrpSpPr>
              <p:nvPr/>
            </p:nvGrpSpPr>
            <p:grpSpPr bwMode="auto">
              <a:xfrm>
                <a:off x="3515" y="2296"/>
                <a:ext cx="1633" cy="454"/>
                <a:chOff x="3515" y="2296"/>
                <a:chExt cx="1633" cy="454"/>
              </a:xfrm>
            </p:grpSpPr>
            <p:grpSp>
              <p:nvGrpSpPr>
                <p:cNvPr id="12306" name="Group 17"/>
                <p:cNvGrpSpPr>
                  <a:grpSpLocks/>
                </p:cNvGrpSpPr>
                <p:nvPr/>
              </p:nvGrpSpPr>
              <p:grpSpPr bwMode="auto">
                <a:xfrm>
                  <a:off x="3515" y="2568"/>
                  <a:ext cx="1633" cy="182"/>
                  <a:chOff x="3515" y="2568"/>
                  <a:chExt cx="1633" cy="182"/>
                </a:xfrm>
              </p:grpSpPr>
              <p:sp>
                <p:nvSpPr>
                  <p:cNvPr id="264210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3787" y="2568"/>
                    <a:ext cx="408" cy="182"/>
                  </a:xfrm>
                  <a:prstGeom prst="rect">
                    <a:avLst/>
                  </a:prstGeom>
                  <a:noFill/>
                  <a:ln w="222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fr-CH">
                      <a:latin typeface="Arial" charset="0"/>
                    </a:endParaRPr>
                  </a:p>
                </p:txBody>
              </p:sp>
              <p:sp>
                <p:nvSpPr>
                  <p:cNvPr id="264211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4468" y="2568"/>
                    <a:ext cx="408" cy="182"/>
                  </a:xfrm>
                  <a:prstGeom prst="rect">
                    <a:avLst/>
                  </a:prstGeom>
                  <a:noFill/>
                  <a:ln w="222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fr-CH">
                      <a:latin typeface="Arial" charset="0"/>
                    </a:endParaRPr>
                  </a:p>
                </p:txBody>
              </p:sp>
              <p:sp>
                <p:nvSpPr>
                  <p:cNvPr id="264212" name="Line 2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515" y="2659"/>
                    <a:ext cx="272" cy="0"/>
                  </a:xfrm>
                  <a:prstGeom prst="line">
                    <a:avLst/>
                  </a:prstGeom>
                  <a:noFill/>
                  <a:ln w="222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fr-CH">
                      <a:latin typeface="Arial" charset="0"/>
                    </a:endParaRPr>
                  </a:p>
                </p:txBody>
              </p:sp>
              <p:sp>
                <p:nvSpPr>
                  <p:cNvPr id="264213" name="Line 2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195" y="2659"/>
                    <a:ext cx="272" cy="0"/>
                  </a:xfrm>
                  <a:prstGeom prst="line">
                    <a:avLst/>
                  </a:prstGeom>
                  <a:noFill/>
                  <a:ln w="222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fr-CH">
                      <a:latin typeface="Arial" charset="0"/>
                    </a:endParaRPr>
                  </a:p>
                </p:txBody>
              </p:sp>
              <p:sp>
                <p:nvSpPr>
                  <p:cNvPr id="264214" name="Line 2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876" y="2659"/>
                    <a:ext cx="272" cy="0"/>
                  </a:xfrm>
                  <a:prstGeom prst="line">
                    <a:avLst/>
                  </a:prstGeom>
                  <a:noFill/>
                  <a:ln w="222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fr-CH">
                      <a:latin typeface="Arial" charset="0"/>
                    </a:endParaRPr>
                  </a:p>
                </p:txBody>
              </p:sp>
            </p:grpSp>
            <p:sp>
              <p:nvSpPr>
                <p:cNvPr id="264215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3878" y="2296"/>
                  <a:ext cx="22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marL="342900" indent="-342900" eaLnBrk="0" hangingPunct="0"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Arial" charset="0"/>
                      <a:ea typeface="ヒラギノ角ゴ Pro W3" pitchFamily="1" charset="-128"/>
                    </a:defRPr>
                  </a:lvl1pPr>
                  <a:lvl2pPr eaLnBrk="0" hangingPunct="0"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Arial" charset="0"/>
                      <a:ea typeface="ヒラギノ角ゴ Pro W3" pitchFamily="1" charset="-128"/>
                    </a:defRPr>
                  </a:lvl2pPr>
                  <a:lvl3pPr eaLnBrk="0" hangingPunct="0"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Arial" charset="0"/>
                      <a:ea typeface="ヒラギノ角ゴ Pro W3" pitchFamily="1" charset="-128"/>
                    </a:defRPr>
                  </a:lvl3pPr>
                  <a:lvl4pPr eaLnBrk="0" hangingPunct="0"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Arial" charset="0"/>
                      <a:ea typeface="ヒラギノ角ゴ Pro W3" pitchFamily="1" charset="-128"/>
                    </a:defRPr>
                  </a:lvl4pPr>
                  <a:lvl5pPr eaLnBrk="0" hangingPunct="0"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Arial" charset="0"/>
                      <a:ea typeface="ヒラギノ角ゴ Pro W3" pitchFamily="1" charset="-128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ヒラギノ角ゴ Pro W3" pitchFamily="1" charset="-128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ヒラギノ角ゴ Pro W3" pitchFamily="1" charset="-128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ヒラギノ角ゴ Pro W3" pitchFamily="1" charset="-128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ヒラギノ角ゴ Pro W3" pitchFamily="1" charset="-128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  <a:defRPr/>
                  </a:pPr>
                  <a:r>
                    <a:rPr lang="fr-CH" altLang="fr-FR" sz="2000" smtClean="0"/>
                    <a:t>R</a:t>
                  </a:r>
                  <a:endParaRPr lang="fr-FR" altLang="fr-FR" sz="2000" smtClean="0"/>
                </a:p>
              </p:txBody>
            </p:sp>
            <p:sp>
              <p:nvSpPr>
                <p:cNvPr id="264216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4558" y="2296"/>
                  <a:ext cx="22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marL="342900" indent="-342900" eaLnBrk="0" hangingPunct="0"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Arial" charset="0"/>
                      <a:ea typeface="ヒラギノ角ゴ Pro W3" pitchFamily="1" charset="-128"/>
                    </a:defRPr>
                  </a:lvl1pPr>
                  <a:lvl2pPr eaLnBrk="0" hangingPunct="0"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Arial" charset="0"/>
                      <a:ea typeface="ヒラギノ角ゴ Pro W3" pitchFamily="1" charset="-128"/>
                    </a:defRPr>
                  </a:lvl2pPr>
                  <a:lvl3pPr eaLnBrk="0" hangingPunct="0"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Arial" charset="0"/>
                      <a:ea typeface="ヒラギノ角ゴ Pro W3" pitchFamily="1" charset="-128"/>
                    </a:defRPr>
                  </a:lvl3pPr>
                  <a:lvl4pPr eaLnBrk="0" hangingPunct="0"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Arial" charset="0"/>
                      <a:ea typeface="ヒラギノ角ゴ Pro W3" pitchFamily="1" charset="-128"/>
                    </a:defRPr>
                  </a:lvl4pPr>
                  <a:lvl5pPr eaLnBrk="0" hangingPunct="0"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Arial" charset="0"/>
                      <a:ea typeface="ヒラギノ角ゴ Pro W3" pitchFamily="1" charset="-128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ヒラギノ角ゴ Pro W3" pitchFamily="1" charset="-128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ヒラギノ角ゴ Pro W3" pitchFamily="1" charset="-128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ヒラギノ角ゴ Pro W3" pitchFamily="1" charset="-128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ヒラギノ角ゴ Pro W3" pitchFamily="1" charset="-128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  <a:defRPr/>
                  </a:pPr>
                  <a:r>
                    <a:rPr lang="fr-CH" altLang="fr-FR" sz="2000" smtClean="0"/>
                    <a:t>R</a:t>
                  </a:r>
                  <a:endParaRPr lang="fr-FR" altLang="fr-FR" sz="2000" smtClean="0"/>
                </a:p>
              </p:txBody>
            </p:sp>
          </p:grpSp>
          <p:sp>
            <p:nvSpPr>
              <p:cNvPr id="264217" name="Line 25"/>
              <p:cNvSpPr>
                <a:spLocks noChangeShapeType="1"/>
              </p:cNvSpPr>
              <p:nvPr/>
            </p:nvSpPr>
            <p:spPr bwMode="auto">
              <a:xfrm>
                <a:off x="3583" y="2931"/>
                <a:ext cx="1452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fr-CH">
                  <a:latin typeface="Arial" charset="0"/>
                </a:endParaRPr>
              </a:p>
            </p:txBody>
          </p:sp>
          <p:sp>
            <p:nvSpPr>
              <p:cNvPr id="264218" name="Text Box 26"/>
              <p:cNvSpPr txBox="1">
                <a:spLocks noChangeArrowheads="1"/>
              </p:cNvSpPr>
              <p:nvPr/>
            </p:nvSpPr>
            <p:spPr bwMode="auto">
              <a:xfrm>
                <a:off x="4014" y="2999"/>
                <a:ext cx="63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 eaLnBrk="0" hangingPunct="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Arial" charset="0"/>
                    <a:ea typeface="ヒラギノ角ゴ Pro W3" pitchFamily="1" charset="-128"/>
                  </a:defRPr>
                </a:lvl1pPr>
                <a:lvl2pPr eaLnBrk="0" hangingPunct="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Arial" charset="0"/>
                    <a:ea typeface="ヒラギノ角ゴ Pro W3" pitchFamily="1" charset="-128"/>
                  </a:defRPr>
                </a:lvl2pPr>
                <a:lvl3pPr eaLnBrk="0" hangingPunct="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Arial" charset="0"/>
                    <a:ea typeface="ヒラギノ角ゴ Pro W3" pitchFamily="1" charset="-128"/>
                  </a:defRPr>
                </a:lvl3pPr>
                <a:lvl4pPr eaLnBrk="0" hangingPunct="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Arial" charset="0"/>
                    <a:ea typeface="ヒラギノ角ゴ Pro W3" pitchFamily="1" charset="-128"/>
                  </a:defRPr>
                </a:lvl4pPr>
                <a:lvl5pPr eaLnBrk="0" hangingPunct="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Arial" charset="0"/>
                    <a:ea typeface="ヒラギノ角ゴ Pro W3" pitchFamily="1" charset="-128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ヒラギノ角ゴ Pro W3" pitchFamily="1" charset="-128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ヒラギノ角ゴ Pro W3" pitchFamily="1" charset="-128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ヒラギノ角ゴ Pro W3" pitchFamily="1" charset="-128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ヒラギノ角ゴ Pro W3" pitchFamily="1" charset="-128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  <a:defRPr/>
                </a:pPr>
                <a:r>
                  <a:rPr lang="fr-CH" altLang="fr-FR" sz="2000" smtClean="0"/>
                  <a:t>400 V</a:t>
                </a:r>
                <a:endParaRPr lang="fr-FR" altLang="fr-FR" sz="2000" smtClean="0"/>
              </a:p>
            </p:txBody>
          </p:sp>
        </p:grpSp>
      </p:grpSp>
      <p:graphicFrame>
        <p:nvGraphicFramePr>
          <p:cNvPr id="264220" name="Object 28"/>
          <p:cNvGraphicFramePr>
            <a:graphicFrameLocks noChangeAspect="1"/>
          </p:cNvGraphicFramePr>
          <p:nvPr/>
        </p:nvGraphicFramePr>
        <p:xfrm>
          <a:off x="7007225" y="4581525"/>
          <a:ext cx="1433513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9" name="Equation" r:id="rId10" imgW="1435100" imgH="939800" progId="Equation.3">
                  <p:embed/>
                </p:oleObj>
              </mc:Choice>
              <mc:Fallback>
                <p:oleObj name="Equation" r:id="rId10" imgW="1435100" imgH="9398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7225" y="4581525"/>
                        <a:ext cx="1433513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4221" name="AutoShape 29"/>
          <p:cNvSpPr>
            <a:spLocks noChangeArrowheads="1"/>
          </p:cNvSpPr>
          <p:nvPr/>
        </p:nvSpPr>
        <p:spPr bwMode="auto">
          <a:xfrm>
            <a:off x="5795963" y="4870450"/>
            <a:ext cx="576262" cy="431800"/>
          </a:xfrm>
          <a:prstGeom prst="rightArrow">
            <a:avLst>
              <a:gd name="adj1" fmla="val 50000"/>
              <a:gd name="adj2" fmla="val 33364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CH">
              <a:latin typeface="Arial" charset="0"/>
            </a:endParaRPr>
          </a:p>
        </p:txBody>
      </p:sp>
      <p:pic>
        <p:nvPicPr>
          <p:cNvPr id="264222" name="Picture 30" descr="MCj04113200000[1]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5734050"/>
            <a:ext cx="690562" cy="55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4223" name="Rectangle 31"/>
          <p:cNvSpPr>
            <a:spLocks noChangeArrowheads="1"/>
          </p:cNvSpPr>
          <p:nvPr/>
        </p:nvSpPr>
        <p:spPr bwMode="auto">
          <a:xfrm>
            <a:off x="4572000" y="5805488"/>
            <a:ext cx="4392613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823913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2319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39888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 eaLnBrk="1" hangingPunct="1">
              <a:buFontTx/>
              <a:buNone/>
            </a:pPr>
            <a:r>
              <a:rPr lang="fr-CH" altLang="fr-FR" sz="2400" i="1">
                <a:solidFill>
                  <a:srgbClr val="FF0000"/>
                </a:solidFill>
              </a:rPr>
              <a:t>Différent si conducteur neutre 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264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64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64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64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264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64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264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6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7" dur="1000" fill="hold"/>
                                        <p:tgtEl>
                                          <p:spTgt spid="26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221" grpId="0" animBg="1"/>
      <p:bldP spid="2642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042988" y="692150"/>
            <a:ext cx="7993062" cy="1512888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fr-CH" altLang="fr-FR" sz="2400" i="1" u="sng" smtClean="0">
                <a:solidFill>
                  <a:srgbClr val="FF0000"/>
                </a:solidFill>
              </a:rPr>
              <a:t>Un récepteur tri équilibré, branché en étoile, a une résistance coupée.</a:t>
            </a:r>
            <a:r>
              <a:rPr lang="fr-CH" altLang="fr-FR" sz="2400" i="1" u="sng" smtClean="0">
                <a:solidFill>
                  <a:srgbClr val="FF0000"/>
                </a:solidFill>
                <a:sym typeface="Symbol" panose="05050102010706020507" pitchFamily="18" charset="2"/>
              </a:rPr>
              <a:t> De combien sa puissance est-elle diminuée ?</a:t>
            </a:r>
            <a:endParaRPr lang="fr-CH" altLang="fr-FR" sz="2400" u="sng" smtClean="0">
              <a:solidFill>
                <a:srgbClr val="FF0000"/>
              </a:solidFill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>
          <a:xfrm>
            <a:off x="1065213" y="185738"/>
            <a:ext cx="6858000" cy="533400"/>
          </a:xfrm>
          <a:noFill/>
        </p:spPr>
        <p:txBody>
          <a:bodyPr anchor="t"/>
          <a:lstStyle/>
          <a:p>
            <a:pPr algn="l" eaLnBrk="1" hangingPunct="1"/>
            <a:r>
              <a:rPr lang="fr-FR" altLang="fr-FR" sz="2400" smtClean="0"/>
              <a:t>Ch.11 - Courant alternatif triphasé - </a:t>
            </a:r>
            <a:r>
              <a:rPr lang="fr-FR" altLang="fr-FR" sz="2400" b="1" smtClean="0">
                <a:solidFill>
                  <a:schemeClr val="tx1"/>
                </a:solidFill>
              </a:rPr>
              <a:t>Exercice</a:t>
            </a:r>
            <a:r>
              <a:rPr lang="fr-FR" altLang="fr-FR" sz="2400" b="1" smtClean="0">
                <a:solidFill>
                  <a:srgbClr val="FF0000"/>
                </a:solidFill>
              </a:rPr>
              <a:t> 29</a:t>
            </a:r>
          </a:p>
        </p:txBody>
      </p:sp>
      <p:sp>
        <p:nvSpPr>
          <p:cNvPr id="13316" name="AutoShape 4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600950" y="6324600"/>
            <a:ext cx="400050" cy="198438"/>
          </a:xfrm>
          <a:prstGeom prst="rightArrow">
            <a:avLst>
              <a:gd name="adj1" fmla="val 50000"/>
              <a:gd name="adj2" fmla="val 50400"/>
            </a:avLst>
          </a:prstGeom>
          <a:solidFill>
            <a:srgbClr val="335B6B">
              <a:alpha val="20000"/>
            </a:srgbClr>
          </a:solidFill>
          <a:ln w="9525">
            <a:solidFill>
              <a:srgbClr val="335B6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 eaLnBrk="1" hangingPunct="1"/>
            <a:endParaRPr lang="fr-CH" altLang="fr-FR" sz="2400"/>
          </a:p>
        </p:txBody>
      </p:sp>
      <p:sp>
        <p:nvSpPr>
          <p:cNvPr id="13317" name="AutoShape 5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7086600" y="6324600"/>
            <a:ext cx="400050" cy="198438"/>
          </a:xfrm>
          <a:prstGeom prst="rightArrow">
            <a:avLst>
              <a:gd name="adj1" fmla="val 50000"/>
              <a:gd name="adj2" fmla="val 50400"/>
            </a:avLst>
          </a:prstGeom>
          <a:solidFill>
            <a:srgbClr val="335B6B">
              <a:alpha val="20000"/>
            </a:srgbClr>
          </a:solidFill>
          <a:ln w="9525">
            <a:solidFill>
              <a:srgbClr val="335B6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 eaLnBrk="1" hangingPunct="1"/>
            <a:endParaRPr lang="fr-CH" altLang="fr-FR" sz="2400"/>
          </a:p>
        </p:txBody>
      </p:sp>
      <p:graphicFrame>
        <p:nvGraphicFramePr>
          <p:cNvPr id="266246" name="Object 6"/>
          <p:cNvGraphicFramePr>
            <a:graphicFrameLocks noChangeAspect="1"/>
          </p:cNvGraphicFramePr>
          <p:nvPr/>
        </p:nvGraphicFramePr>
        <p:xfrm>
          <a:off x="1116013" y="4076700"/>
          <a:ext cx="5349875" cy="148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Equation" r:id="rId4" imgW="5359400" imgH="1485900" progId="Equation.3">
                  <p:embed/>
                </p:oleObj>
              </mc:Choice>
              <mc:Fallback>
                <p:oleObj name="Equation" r:id="rId4" imgW="5359400" imgH="1485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076700"/>
                        <a:ext cx="5349875" cy="1481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48" name="Rectangle 8"/>
          <p:cNvSpPr>
            <a:spLocks noChangeArrowheads="1"/>
          </p:cNvSpPr>
          <p:nvPr/>
        </p:nvSpPr>
        <p:spPr bwMode="auto">
          <a:xfrm>
            <a:off x="4284663" y="1916113"/>
            <a:ext cx="4679950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823913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2319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39888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 eaLnBrk="1" hangingPunct="1">
              <a:buFontTx/>
              <a:buNone/>
            </a:pPr>
            <a:r>
              <a:rPr lang="fr-CH" altLang="fr-FR" sz="2400">
                <a:solidFill>
                  <a:srgbClr val="0000FF"/>
                </a:solidFill>
              </a:rPr>
              <a:t>Qu’une résistance soit coupée ou qu’un fil de l’alimentation soit coupé,…</a:t>
            </a:r>
          </a:p>
          <a:p>
            <a:pPr eaLnBrk="1" hangingPunct="1">
              <a:buFontTx/>
              <a:buNone/>
            </a:pPr>
            <a:r>
              <a:rPr lang="fr-CH" altLang="fr-FR" sz="2400">
                <a:solidFill>
                  <a:srgbClr val="0000FF"/>
                </a:solidFill>
                <a:sym typeface="Wingdings" panose="05000000000000000000" pitchFamily="2" charset="2"/>
              </a:rPr>
              <a:t></a:t>
            </a:r>
            <a:r>
              <a:rPr lang="fr-CH" altLang="fr-FR" sz="2400">
                <a:solidFill>
                  <a:srgbClr val="0000FF"/>
                </a:solidFill>
              </a:rPr>
              <a:t> il n’y a aucune différence !</a:t>
            </a:r>
            <a:endParaRPr lang="fr-CH" altLang="fr-FR" sz="2400" u="sng">
              <a:solidFill>
                <a:srgbClr val="FF0000"/>
              </a:solidFill>
            </a:endParaRPr>
          </a:p>
        </p:txBody>
      </p:sp>
      <p:pic>
        <p:nvPicPr>
          <p:cNvPr id="266249" name="Picture 9" descr="11_8_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916113"/>
            <a:ext cx="3113087" cy="170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50" name="Picture 10" descr="MCj04113200000[1]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5734050"/>
            <a:ext cx="690562" cy="55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51" name="Rectangle 11"/>
          <p:cNvSpPr>
            <a:spLocks noChangeArrowheads="1"/>
          </p:cNvSpPr>
          <p:nvPr/>
        </p:nvSpPr>
        <p:spPr bwMode="auto">
          <a:xfrm>
            <a:off x="4572000" y="5805488"/>
            <a:ext cx="4392613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823913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2319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39888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 eaLnBrk="1" hangingPunct="1">
              <a:buFontTx/>
              <a:buNone/>
            </a:pPr>
            <a:r>
              <a:rPr lang="fr-CH" altLang="fr-FR" sz="2400" i="1">
                <a:solidFill>
                  <a:srgbClr val="FF0000"/>
                </a:solidFill>
              </a:rPr>
              <a:t>Différent si conducteur neutre 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66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66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266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3000"/>
                                        <p:tgtEl>
                                          <p:spTgt spid="266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66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266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2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3" dur="1000" fill="hold"/>
                                        <p:tgtEl>
                                          <p:spTgt spid="266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2" grpId="0" build="p"/>
      <p:bldP spid="266248" grpId="0"/>
      <p:bldP spid="26625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042988" y="692150"/>
            <a:ext cx="7993062" cy="1512888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fr-CH" altLang="fr-FR" sz="2400" i="1" u="sng" smtClean="0">
                <a:solidFill>
                  <a:srgbClr val="FF0000"/>
                </a:solidFill>
              </a:rPr>
              <a:t>Un chauffe-eau tri possède des résistances de 120 </a:t>
            </a:r>
            <a:r>
              <a:rPr lang="fr-CH" altLang="fr-FR" sz="2400" i="1" u="sng" smtClean="0">
                <a:solidFill>
                  <a:srgbClr val="FF0000"/>
                </a:solidFill>
                <a:sym typeface="Symbol" panose="05050102010706020507" pitchFamily="18" charset="2"/>
              </a:rPr>
              <a:t> couplées en  sur le réseau 400 V. Calculer sa puissance nominale. Que devient sa puissance si un fusible de la ligne a fondu ?</a:t>
            </a:r>
            <a:endParaRPr lang="fr-CH" altLang="fr-FR" sz="2400" u="sng" smtClean="0">
              <a:solidFill>
                <a:srgbClr val="FF0000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xfrm>
            <a:off x="1065213" y="185738"/>
            <a:ext cx="6858000" cy="533400"/>
          </a:xfrm>
          <a:noFill/>
        </p:spPr>
        <p:txBody>
          <a:bodyPr anchor="t"/>
          <a:lstStyle/>
          <a:p>
            <a:pPr algn="l" eaLnBrk="1" hangingPunct="1"/>
            <a:r>
              <a:rPr lang="fr-FR" altLang="fr-FR" sz="2400" smtClean="0"/>
              <a:t>Ch.11 - Courant alternatif triphasé - </a:t>
            </a:r>
            <a:r>
              <a:rPr lang="fr-FR" altLang="fr-FR" sz="2400" b="1" smtClean="0">
                <a:solidFill>
                  <a:schemeClr val="tx1"/>
                </a:solidFill>
              </a:rPr>
              <a:t>Exercice</a:t>
            </a:r>
            <a:r>
              <a:rPr lang="fr-FR" altLang="fr-FR" sz="2400" b="1" smtClean="0">
                <a:solidFill>
                  <a:srgbClr val="FF0000"/>
                </a:solidFill>
              </a:rPr>
              <a:t> 30</a:t>
            </a:r>
          </a:p>
        </p:txBody>
      </p:sp>
      <p:sp>
        <p:nvSpPr>
          <p:cNvPr id="14340" name="AutoShape 4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600950" y="6324600"/>
            <a:ext cx="400050" cy="198438"/>
          </a:xfrm>
          <a:prstGeom prst="rightArrow">
            <a:avLst>
              <a:gd name="adj1" fmla="val 50000"/>
              <a:gd name="adj2" fmla="val 50400"/>
            </a:avLst>
          </a:prstGeom>
          <a:solidFill>
            <a:srgbClr val="335B6B">
              <a:alpha val="20000"/>
            </a:srgbClr>
          </a:solidFill>
          <a:ln w="9525">
            <a:solidFill>
              <a:srgbClr val="335B6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 eaLnBrk="1" hangingPunct="1"/>
            <a:endParaRPr lang="fr-CH" altLang="fr-FR" sz="2400"/>
          </a:p>
        </p:txBody>
      </p:sp>
      <p:sp>
        <p:nvSpPr>
          <p:cNvPr id="14341" name="AutoShape 5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7086600" y="6324600"/>
            <a:ext cx="400050" cy="198438"/>
          </a:xfrm>
          <a:prstGeom prst="rightArrow">
            <a:avLst>
              <a:gd name="adj1" fmla="val 50000"/>
              <a:gd name="adj2" fmla="val 50400"/>
            </a:avLst>
          </a:prstGeom>
          <a:solidFill>
            <a:srgbClr val="335B6B">
              <a:alpha val="20000"/>
            </a:srgbClr>
          </a:solidFill>
          <a:ln w="9525">
            <a:solidFill>
              <a:srgbClr val="335B6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 eaLnBrk="1" hangingPunct="1"/>
            <a:endParaRPr lang="fr-CH" altLang="fr-FR" sz="2400"/>
          </a:p>
        </p:txBody>
      </p:sp>
      <p:graphicFrame>
        <p:nvGraphicFramePr>
          <p:cNvPr id="268294" name="Object 6"/>
          <p:cNvGraphicFramePr>
            <a:graphicFrameLocks noChangeAspect="1"/>
          </p:cNvGraphicFramePr>
          <p:nvPr/>
        </p:nvGraphicFramePr>
        <p:xfrm>
          <a:off x="1116013" y="3357563"/>
          <a:ext cx="603567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Equation" r:id="rId4" imgW="6045200" imgH="889000" progId="Equation.3">
                  <p:embed/>
                </p:oleObj>
              </mc:Choice>
              <mc:Fallback>
                <p:oleObj name="Equation" r:id="rId4" imgW="6045200" imgH="889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357563"/>
                        <a:ext cx="6035675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296" name="Object 8"/>
          <p:cNvGraphicFramePr>
            <a:graphicFrameLocks noChangeAspect="1"/>
          </p:cNvGraphicFramePr>
          <p:nvPr/>
        </p:nvGraphicFramePr>
        <p:xfrm>
          <a:off x="1116013" y="4292600"/>
          <a:ext cx="7135812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Equation" r:id="rId6" imgW="7150100" imgH="482600" progId="Equation.3">
                  <p:embed/>
                </p:oleObj>
              </mc:Choice>
              <mc:Fallback>
                <p:oleObj name="Equation" r:id="rId6" imgW="7150100" imgH="482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292600"/>
                        <a:ext cx="7135812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489" name="Line 9"/>
          <p:cNvSpPr>
            <a:spLocks noChangeShapeType="1"/>
          </p:cNvSpPr>
          <p:nvPr/>
        </p:nvSpPr>
        <p:spPr bwMode="auto">
          <a:xfrm>
            <a:off x="863600" y="3284538"/>
            <a:ext cx="82804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CH"/>
          </a:p>
        </p:txBody>
      </p:sp>
      <p:graphicFrame>
        <p:nvGraphicFramePr>
          <p:cNvPr id="268298" name="Object 10"/>
          <p:cNvGraphicFramePr>
            <a:graphicFrameLocks noChangeAspect="1"/>
          </p:cNvGraphicFramePr>
          <p:nvPr/>
        </p:nvGraphicFramePr>
        <p:xfrm>
          <a:off x="1116013" y="2276475"/>
          <a:ext cx="471805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Equation" r:id="rId8" imgW="4724400" imgH="927100" progId="Equation.3">
                  <p:embed/>
                </p:oleObj>
              </mc:Choice>
              <mc:Fallback>
                <p:oleObj name="Equation" r:id="rId8" imgW="4724400" imgH="9271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276475"/>
                        <a:ext cx="4718050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Line 9"/>
          <p:cNvSpPr>
            <a:spLocks noChangeShapeType="1"/>
          </p:cNvSpPr>
          <p:nvPr/>
        </p:nvSpPr>
        <p:spPr bwMode="auto">
          <a:xfrm>
            <a:off x="863600" y="4941888"/>
            <a:ext cx="82804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CH"/>
          </a:p>
        </p:txBody>
      </p:sp>
      <p:graphicFrame>
        <p:nvGraphicFramePr>
          <p:cNvPr id="268300" name="Object 12"/>
          <p:cNvGraphicFramePr>
            <a:graphicFrameLocks noChangeAspect="1"/>
          </p:cNvGraphicFramePr>
          <p:nvPr/>
        </p:nvGraphicFramePr>
        <p:xfrm>
          <a:off x="1116013" y="5084763"/>
          <a:ext cx="7015162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name="Equation" r:id="rId10" imgW="7023100" imgH="876300" progId="Equation.3">
                  <p:embed/>
                </p:oleObj>
              </mc:Choice>
              <mc:Fallback>
                <p:oleObj name="Equation" r:id="rId10" imgW="7023100" imgH="8763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084763"/>
                        <a:ext cx="7015162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68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68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276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268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268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268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0" grpId="0" build="p"/>
      <p:bldP spid="276489" grpId="0" animBg="1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042988" y="692150"/>
            <a:ext cx="7993062" cy="1512888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fr-CH" altLang="fr-FR" sz="2400" i="1" u="sng" smtClean="0">
                <a:solidFill>
                  <a:srgbClr val="FF0000"/>
                </a:solidFill>
              </a:rPr>
              <a:t>On lit la plaque signalétique d’un récepteur thermique : </a:t>
            </a:r>
            <a:br>
              <a:rPr lang="fr-CH" altLang="fr-FR" sz="2400" i="1" u="sng" smtClean="0">
                <a:solidFill>
                  <a:srgbClr val="FF0000"/>
                </a:solidFill>
              </a:rPr>
            </a:br>
            <a:r>
              <a:rPr lang="fr-CH" altLang="fr-FR" sz="2400" i="1" u="sng" smtClean="0">
                <a:solidFill>
                  <a:srgbClr val="FF0000"/>
                </a:solidFill>
              </a:rPr>
              <a:t>P = 12 kW et U = 127/220 V. Par erreur, cet appareil est raccordé sur un réseau 230/400 V. Calculer la nouvelle puissance et l’intensité dans la ligne.</a:t>
            </a:r>
            <a:endParaRPr lang="fr-CH" altLang="fr-FR" sz="2400" u="sng" smtClean="0">
              <a:solidFill>
                <a:srgbClr val="FF0000"/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xfrm>
            <a:off x="1065213" y="185738"/>
            <a:ext cx="6858000" cy="533400"/>
          </a:xfrm>
          <a:noFill/>
        </p:spPr>
        <p:txBody>
          <a:bodyPr anchor="t"/>
          <a:lstStyle/>
          <a:p>
            <a:pPr algn="l" eaLnBrk="1" hangingPunct="1"/>
            <a:r>
              <a:rPr lang="fr-FR" altLang="fr-FR" sz="2400" smtClean="0"/>
              <a:t>Ch.11 - Courant alternatif triphasé - </a:t>
            </a:r>
            <a:r>
              <a:rPr lang="fr-FR" altLang="fr-FR" sz="2400" b="1" smtClean="0">
                <a:solidFill>
                  <a:schemeClr val="tx1"/>
                </a:solidFill>
              </a:rPr>
              <a:t>Exercice</a:t>
            </a:r>
            <a:r>
              <a:rPr lang="fr-FR" altLang="fr-FR" sz="2400" b="1" smtClean="0">
                <a:solidFill>
                  <a:srgbClr val="FF0000"/>
                </a:solidFill>
              </a:rPr>
              <a:t> 31</a:t>
            </a:r>
          </a:p>
        </p:txBody>
      </p:sp>
      <p:sp>
        <p:nvSpPr>
          <p:cNvPr id="15364" name="AutoShape 4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600950" y="6324600"/>
            <a:ext cx="400050" cy="198438"/>
          </a:xfrm>
          <a:prstGeom prst="rightArrow">
            <a:avLst>
              <a:gd name="adj1" fmla="val 50000"/>
              <a:gd name="adj2" fmla="val 50400"/>
            </a:avLst>
          </a:prstGeom>
          <a:solidFill>
            <a:srgbClr val="335B6B">
              <a:alpha val="20000"/>
            </a:srgbClr>
          </a:solidFill>
          <a:ln w="9525">
            <a:solidFill>
              <a:srgbClr val="335B6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 eaLnBrk="1" hangingPunct="1"/>
            <a:endParaRPr lang="fr-CH" altLang="fr-FR" sz="2400"/>
          </a:p>
        </p:txBody>
      </p:sp>
      <p:sp>
        <p:nvSpPr>
          <p:cNvPr id="15365" name="AutoShape 5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7086600" y="6324600"/>
            <a:ext cx="400050" cy="198438"/>
          </a:xfrm>
          <a:prstGeom prst="rightArrow">
            <a:avLst>
              <a:gd name="adj1" fmla="val 50000"/>
              <a:gd name="adj2" fmla="val 50400"/>
            </a:avLst>
          </a:prstGeom>
          <a:solidFill>
            <a:srgbClr val="335B6B">
              <a:alpha val="20000"/>
            </a:srgbClr>
          </a:solidFill>
          <a:ln w="9525">
            <a:solidFill>
              <a:srgbClr val="335B6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 eaLnBrk="1" hangingPunct="1"/>
            <a:endParaRPr lang="fr-CH" altLang="fr-FR" sz="2400"/>
          </a:p>
        </p:txBody>
      </p:sp>
      <p:graphicFrame>
        <p:nvGraphicFramePr>
          <p:cNvPr id="270342" name="Object 6"/>
          <p:cNvGraphicFramePr>
            <a:graphicFrameLocks noChangeAspect="1"/>
          </p:cNvGraphicFramePr>
          <p:nvPr/>
        </p:nvGraphicFramePr>
        <p:xfrm>
          <a:off x="1116013" y="3068638"/>
          <a:ext cx="3640137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" name="Equation" r:id="rId4" imgW="3644900" imgH="1016000" progId="Equation.3">
                  <p:embed/>
                </p:oleObj>
              </mc:Choice>
              <mc:Fallback>
                <p:oleObj name="Equation" r:id="rId4" imgW="3644900" imgH="1016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068638"/>
                        <a:ext cx="3640137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0345" name="Object 9"/>
          <p:cNvGraphicFramePr>
            <a:graphicFrameLocks noChangeAspect="1"/>
          </p:cNvGraphicFramePr>
          <p:nvPr/>
        </p:nvGraphicFramePr>
        <p:xfrm>
          <a:off x="1116013" y="2205038"/>
          <a:ext cx="5821362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name="Equation" r:id="rId6" imgW="5829300" imgH="927100" progId="Equation.3">
                  <p:embed/>
                </p:oleObj>
              </mc:Choice>
              <mc:Fallback>
                <p:oleObj name="Equation" r:id="rId6" imgW="5829300" imgH="927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205038"/>
                        <a:ext cx="5821362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489" name="Line 9"/>
          <p:cNvSpPr>
            <a:spLocks noChangeShapeType="1"/>
          </p:cNvSpPr>
          <p:nvPr/>
        </p:nvSpPr>
        <p:spPr bwMode="auto">
          <a:xfrm>
            <a:off x="863600" y="4149725"/>
            <a:ext cx="82804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CH"/>
          </a:p>
        </p:txBody>
      </p:sp>
      <p:graphicFrame>
        <p:nvGraphicFramePr>
          <p:cNvPr id="270347" name="Object 11"/>
          <p:cNvGraphicFramePr>
            <a:graphicFrameLocks noChangeAspect="1"/>
          </p:cNvGraphicFramePr>
          <p:nvPr/>
        </p:nvGraphicFramePr>
        <p:xfrm>
          <a:off x="1187450" y="4221163"/>
          <a:ext cx="5227638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name="Equation" r:id="rId8" imgW="5232400" imgH="990600" progId="Equation.3">
                  <p:embed/>
                </p:oleObj>
              </mc:Choice>
              <mc:Fallback>
                <p:oleObj name="Equation" r:id="rId8" imgW="5232400" imgH="990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221163"/>
                        <a:ext cx="5227638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0348" name="Object 12"/>
          <p:cNvGraphicFramePr>
            <a:graphicFrameLocks noChangeAspect="1"/>
          </p:cNvGraphicFramePr>
          <p:nvPr/>
        </p:nvGraphicFramePr>
        <p:xfrm>
          <a:off x="1116013" y="5157788"/>
          <a:ext cx="60356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" name="Equation" r:id="rId10" imgW="6045200" imgH="952500" progId="Equation.3">
                  <p:embed/>
                </p:oleObj>
              </mc:Choice>
              <mc:Fallback>
                <p:oleObj name="Equation" r:id="rId10" imgW="6045200" imgH="9525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157788"/>
                        <a:ext cx="6035675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70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70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70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276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270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270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38" grpId="0" build="p"/>
      <p:bldP spid="27648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042988" y="692150"/>
            <a:ext cx="7993062" cy="1512888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fr-CH" altLang="fr-FR" sz="2000" i="1" u="sng" smtClean="0">
                <a:solidFill>
                  <a:srgbClr val="FF0000"/>
                </a:solidFill>
              </a:rPr>
              <a:t>Un corps de chauffe tri raccordé sous 230/400V fait passer, en 8h, la température de 100 litres d’eau de 15°C à 85°C, avec un rendement de 85 %. On demande :</a:t>
            </a:r>
          </a:p>
          <a:p>
            <a:pPr marL="0" indent="0" eaLnBrk="1" hangingPunct="1">
              <a:buFontTx/>
              <a:buNone/>
            </a:pPr>
            <a:r>
              <a:rPr lang="fr-CH" altLang="fr-FR" sz="2000" i="1" u="sng" smtClean="0">
                <a:solidFill>
                  <a:srgbClr val="FF0000"/>
                </a:solidFill>
              </a:rPr>
              <a:t>a) la valeur des R, I</a:t>
            </a:r>
            <a:r>
              <a:rPr lang="fr-CH" altLang="fr-FR" sz="2000" i="1" u="sng" baseline="-25000" smtClean="0">
                <a:solidFill>
                  <a:srgbClr val="FF0000"/>
                </a:solidFill>
              </a:rPr>
              <a:t>R</a:t>
            </a:r>
            <a:r>
              <a:rPr lang="fr-CH" altLang="fr-FR" sz="2000" i="1" u="sng" smtClean="0">
                <a:solidFill>
                  <a:srgbClr val="FF0000"/>
                </a:solidFill>
              </a:rPr>
              <a:t> et I</a:t>
            </a:r>
            <a:r>
              <a:rPr lang="fr-CH" altLang="fr-FR" sz="2000" i="1" u="sng" baseline="-25000" smtClean="0">
                <a:solidFill>
                  <a:srgbClr val="FF0000"/>
                </a:solidFill>
              </a:rPr>
              <a:t>L</a:t>
            </a:r>
            <a:r>
              <a:rPr lang="fr-CH" altLang="fr-FR" sz="2000" i="1" u="sng" smtClean="0">
                <a:solidFill>
                  <a:srgbClr val="FF0000"/>
                </a:solidFill>
              </a:rPr>
              <a:t> si le raccordement est en </a:t>
            </a:r>
            <a:r>
              <a:rPr lang="fr-CH" altLang="fr-FR" sz="2000" b="1" i="1" u="sng" smtClean="0">
                <a:solidFill>
                  <a:srgbClr val="FF0000"/>
                </a:solidFill>
                <a:sym typeface="Symbol" panose="05050102010706020507" pitchFamily="18" charset="2"/>
              </a:rPr>
              <a:t>triangle</a:t>
            </a:r>
            <a:r>
              <a:rPr lang="fr-CH" altLang="fr-FR" sz="2000" i="1" u="sng" smtClean="0">
                <a:solidFill>
                  <a:srgbClr val="FF0000"/>
                </a:solidFill>
                <a:sym typeface="Symbol" panose="05050102010706020507" pitchFamily="18" charset="2"/>
              </a:rPr>
              <a:t>.</a:t>
            </a:r>
            <a:endParaRPr lang="fr-CH" altLang="fr-FR" sz="2000" u="sng" smtClean="0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xfrm>
            <a:off x="1065213" y="185738"/>
            <a:ext cx="6858000" cy="533400"/>
          </a:xfrm>
          <a:noFill/>
        </p:spPr>
        <p:txBody>
          <a:bodyPr anchor="t"/>
          <a:lstStyle/>
          <a:p>
            <a:pPr algn="l" eaLnBrk="1" hangingPunct="1"/>
            <a:r>
              <a:rPr lang="fr-FR" altLang="fr-FR" sz="2400" smtClean="0"/>
              <a:t>Ch.11 - Courant alternatif triphasé - </a:t>
            </a:r>
            <a:r>
              <a:rPr lang="fr-FR" altLang="fr-FR" sz="2400" b="1" smtClean="0">
                <a:solidFill>
                  <a:schemeClr val="tx1"/>
                </a:solidFill>
              </a:rPr>
              <a:t>Exercice</a:t>
            </a:r>
            <a:r>
              <a:rPr lang="fr-FR" altLang="fr-FR" sz="2400" b="1" smtClean="0">
                <a:solidFill>
                  <a:srgbClr val="FF0000"/>
                </a:solidFill>
              </a:rPr>
              <a:t> 32</a:t>
            </a:r>
          </a:p>
        </p:txBody>
      </p:sp>
      <p:sp>
        <p:nvSpPr>
          <p:cNvPr id="16388" name="AutoShape 4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600950" y="6324600"/>
            <a:ext cx="400050" cy="198438"/>
          </a:xfrm>
          <a:prstGeom prst="rightArrow">
            <a:avLst>
              <a:gd name="adj1" fmla="val 50000"/>
              <a:gd name="adj2" fmla="val 50400"/>
            </a:avLst>
          </a:prstGeom>
          <a:solidFill>
            <a:srgbClr val="335B6B">
              <a:alpha val="20000"/>
            </a:srgbClr>
          </a:solidFill>
          <a:ln w="9525">
            <a:solidFill>
              <a:srgbClr val="335B6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 eaLnBrk="1" hangingPunct="1"/>
            <a:endParaRPr lang="fr-CH" altLang="fr-FR" sz="2400"/>
          </a:p>
        </p:txBody>
      </p:sp>
      <p:sp>
        <p:nvSpPr>
          <p:cNvPr id="16389" name="AutoShape 5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7086600" y="6324600"/>
            <a:ext cx="400050" cy="198438"/>
          </a:xfrm>
          <a:prstGeom prst="rightArrow">
            <a:avLst>
              <a:gd name="adj1" fmla="val 50000"/>
              <a:gd name="adj2" fmla="val 50400"/>
            </a:avLst>
          </a:prstGeom>
          <a:solidFill>
            <a:srgbClr val="335B6B">
              <a:alpha val="20000"/>
            </a:srgbClr>
          </a:solidFill>
          <a:ln w="9525">
            <a:solidFill>
              <a:srgbClr val="335B6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 eaLnBrk="1" hangingPunct="1"/>
            <a:endParaRPr lang="fr-CH" altLang="fr-FR" sz="2400"/>
          </a:p>
        </p:txBody>
      </p:sp>
      <p:graphicFrame>
        <p:nvGraphicFramePr>
          <p:cNvPr id="272391" name="Object 7"/>
          <p:cNvGraphicFramePr>
            <a:graphicFrameLocks noChangeAspect="1"/>
          </p:cNvGraphicFramePr>
          <p:nvPr/>
        </p:nvGraphicFramePr>
        <p:xfrm>
          <a:off x="1116013" y="2781300"/>
          <a:ext cx="4805362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Equation" r:id="rId4" imgW="4813300" imgH="1003300" progId="Equation.3">
                  <p:embed/>
                </p:oleObj>
              </mc:Choice>
              <mc:Fallback>
                <p:oleObj name="Equation" r:id="rId4" imgW="4813300" imgH="1003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781300"/>
                        <a:ext cx="4805362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394" name="Object 10"/>
          <p:cNvGraphicFramePr>
            <a:graphicFrameLocks noChangeAspect="1"/>
          </p:cNvGraphicFramePr>
          <p:nvPr/>
        </p:nvGraphicFramePr>
        <p:xfrm>
          <a:off x="1116013" y="3860800"/>
          <a:ext cx="479107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name="Equation" r:id="rId6" imgW="4800600" imgH="927000" progId="Equation.3">
                  <p:embed/>
                </p:oleObj>
              </mc:Choice>
              <mc:Fallback>
                <p:oleObj name="Equation" r:id="rId6" imgW="4800600" imgH="927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860800"/>
                        <a:ext cx="4791075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395" name="Object 11"/>
          <p:cNvGraphicFramePr>
            <a:graphicFrameLocks noChangeAspect="1"/>
          </p:cNvGraphicFramePr>
          <p:nvPr/>
        </p:nvGraphicFramePr>
        <p:xfrm>
          <a:off x="1116013" y="4941888"/>
          <a:ext cx="4092575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Equation" r:id="rId8" imgW="4102100" imgH="939800" progId="Equation.3">
                  <p:embed/>
                </p:oleObj>
              </mc:Choice>
              <mc:Fallback>
                <p:oleObj name="Equation" r:id="rId8" imgW="4102100" imgH="939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941888"/>
                        <a:ext cx="4092575" cy="938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405" name="Object 21"/>
          <p:cNvGraphicFramePr>
            <a:graphicFrameLocks noChangeAspect="1"/>
          </p:cNvGraphicFramePr>
          <p:nvPr/>
        </p:nvGraphicFramePr>
        <p:xfrm>
          <a:off x="1116013" y="2205038"/>
          <a:ext cx="6335712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7" name="Equation" r:id="rId10" imgW="6350000" imgH="444500" progId="Equation.3">
                  <p:embed/>
                </p:oleObj>
              </mc:Choice>
              <mc:Fallback>
                <p:oleObj name="Equation" r:id="rId10" imgW="6350000" imgH="4445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205038"/>
                        <a:ext cx="6335712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72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72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27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272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272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272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042988" y="692150"/>
            <a:ext cx="7993062" cy="1512888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fr-CH" altLang="fr-FR" sz="2000" i="1" u="sng" smtClean="0">
                <a:solidFill>
                  <a:srgbClr val="FF0000"/>
                </a:solidFill>
              </a:rPr>
              <a:t>Un corps de chauffe tri raccordé sous 230/400V fait passer, en 8h, la température de 100 litres d’eau de 15°C à 85°C, avec un rendement de 85 %. On demande :</a:t>
            </a:r>
          </a:p>
          <a:p>
            <a:pPr marL="0" indent="0" eaLnBrk="1" hangingPunct="1">
              <a:buFontTx/>
              <a:buNone/>
            </a:pPr>
            <a:r>
              <a:rPr lang="fr-CH" altLang="fr-FR" sz="2000" i="1" u="sng" smtClean="0">
                <a:solidFill>
                  <a:srgbClr val="FF0000"/>
                </a:solidFill>
              </a:rPr>
              <a:t>a) la valeur des R, I</a:t>
            </a:r>
            <a:r>
              <a:rPr lang="fr-CH" altLang="fr-FR" sz="2000" i="1" u="sng" baseline="-25000" smtClean="0">
                <a:solidFill>
                  <a:srgbClr val="FF0000"/>
                </a:solidFill>
              </a:rPr>
              <a:t>R</a:t>
            </a:r>
            <a:r>
              <a:rPr lang="fr-CH" altLang="fr-FR" sz="2000" i="1" u="sng" smtClean="0">
                <a:solidFill>
                  <a:srgbClr val="FF0000"/>
                </a:solidFill>
              </a:rPr>
              <a:t> et I</a:t>
            </a:r>
            <a:r>
              <a:rPr lang="fr-CH" altLang="fr-FR" sz="2000" i="1" u="sng" baseline="-25000" smtClean="0">
                <a:solidFill>
                  <a:srgbClr val="FF0000"/>
                </a:solidFill>
              </a:rPr>
              <a:t>L</a:t>
            </a:r>
            <a:r>
              <a:rPr lang="fr-CH" altLang="fr-FR" sz="2000" i="1" u="sng" smtClean="0">
                <a:solidFill>
                  <a:srgbClr val="FF0000"/>
                </a:solidFill>
              </a:rPr>
              <a:t> si le raccordement est en </a:t>
            </a:r>
            <a:r>
              <a:rPr lang="fr-CH" altLang="fr-FR" sz="2000" b="1" i="1" u="sng" smtClean="0">
                <a:solidFill>
                  <a:srgbClr val="FF0000"/>
                </a:solidFill>
                <a:sym typeface="Symbol" panose="05050102010706020507" pitchFamily="18" charset="2"/>
              </a:rPr>
              <a:t>triangle</a:t>
            </a:r>
            <a:r>
              <a:rPr lang="fr-CH" altLang="fr-FR" sz="2000" i="1" u="sng" smtClean="0">
                <a:solidFill>
                  <a:srgbClr val="FF0000"/>
                </a:solidFill>
                <a:sym typeface="Symbol" panose="05050102010706020507" pitchFamily="18" charset="2"/>
              </a:rPr>
              <a:t>.</a:t>
            </a:r>
            <a:endParaRPr lang="fr-CH" altLang="fr-FR" sz="2000" u="sng" smtClean="0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xfrm>
            <a:off x="1065213" y="185738"/>
            <a:ext cx="6858000" cy="533400"/>
          </a:xfrm>
          <a:noFill/>
        </p:spPr>
        <p:txBody>
          <a:bodyPr anchor="t"/>
          <a:lstStyle/>
          <a:p>
            <a:pPr algn="l" eaLnBrk="1" hangingPunct="1"/>
            <a:r>
              <a:rPr lang="fr-FR" altLang="fr-FR" sz="2400" smtClean="0"/>
              <a:t>Ch.11 - Courant alternatif triphasé - </a:t>
            </a:r>
            <a:r>
              <a:rPr lang="fr-FR" altLang="fr-FR" sz="2400" b="1" smtClean="0">
                <a:solidFill>
                  <a:schemeClr val="tx1"/>
                </a:solidFill>
              </a:rPr>
              <a:t>Exercice</a:t>
            </a:r>
            <a:r>
              <a:rPr lang="fr-FR" altLang="fr-FR" sz="2400" b="1" smtClean="0">
                <a:solidFill>
                  <a:srgbClr val="FF0000"/>
                </a:solidFill>
              </a:rPr>
              <a:t> 32</a:t>
            </a:r>
          </a:p>
        </p:txBody>
      </p:sp>
      <p:sp>
        <p:nvSpPr>
          <p:cNvPr id="17412" name="AutoShape 4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600950" y="6324600"/>
            <a:ext cx="400050" cy="198438"/>
          </a:xfrm>
          <a:prstGeom prst="rightArrow">
            <a:avLst>
              <a:gd name="adj1" fmla="val 50000"/>
              <a:gd name="adj2" fmla="val 50400"/>
            </a:avLst>
          </a:prstGeom>
          <a:solidFill>
            <a:srgbClr val="335B6B">
              <a:alpha val="20000"/>
            </a:srgbClr>
          </a:solidFill>
          <a:ln w="9525">
            <a:solidFill>
              <a:srgbClr val="335B6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 eaLnBrk="1" hangingPunct="1"/>
            <a:endParaRPr lang="fr-CH" altLang="fr-FR" sz="2400"/>
          </a:p>
        </p:txBody>
      </p:sp>
      <p:sp>
        <p:nvSpPr>
          <p:cNvPr id="17413" name="AutoShape 5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7086600" y="6324600"/>
            <a:ext cx="400050" cy="198438"/>
          </a:xfrm>
          <a:prstGeom prst="rightArrow">
            <a:avLst>
              <a:gd name="adj1" fmla="val 50000"/>
              <a:gd name="adj2" fmla="val 50400"/>
            </a:avLst>
          </a:prstGeom>
          <a:solidFill>
            <a:srgbClr val="335B6B">
              <a:alpha val="20000"/>
            </a:srgbClr>
          </a:solidFill>
          <a:ln w="9525">
            <a:solidFill>
              <a:srgbClr val="335B6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 eaLnBrk="1" hangingPunct="1"/>
            <a:endParaRPr lang="fr-CH" altLang="fr-FR" sz="2400"/>
          </a:p>
        </p:txBody>
      </p:sp>
      <p:graphicFrame>
        <p:nvGraphicFramePr>
          <p:cNvPr id="274438" name="Object 6"/>
          <p:cNvGraphicFramePr>
            <a:graphicFrameLocks noChangeAspect="1"/>
          </p:cNvGraphicFramePr>
          <p:nvPr/>
        </p:nvGraphicFramePr>
        <p:xfrm>
          <a:off x="1116013" y="3357563"/>
          <a:ext cx="427355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Equation" r:id="rId4" imgW="4279900" imgH="533400" progId="Equation.3">
                  <p:embed/>
                </p:oleObj>
              </mc:Choice>
              <mc:Fallback>
                <p:oleObj name="Equation" r:id="rId4" imgW="4279900" imgH="533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357563"/>
                        <a:ext cx="427355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4439" name="Object 7"/>
          <p:cNvGraphicFramePr>
            <a:graphicFrameLocks noChangeAspect="1"/>
          </p:cNvGraphicFramePr>
          <p:nvPr/>
        </p:nvGraphicFramePr>
        <p:xfrm>
          <a:off x="1116013" y="4149725"/>
          <a:ext cx="3636962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Equation" r:id="rId6" imgW="3644900" imgH="977900" progId="Equation.3">
                  <p:embed/>
                </p:oleObj>
              </mc:Choice>
              <mc:Fallback>
                <p:oleObj name="Equation" r:id="rId6" imgW="3644900" imgH="977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149725"/>
                        <a:ext cx="3636962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4441" name="Object 9"/>
          <p:cNvGraphicFramePr>
            <a:graphicFrameLocks noChangeAspect="1"/>
          </p:cNvGraphicFramePr>
          <p:nvPr/>
        </p:nvGraphicFramePr>
        <p:xfrm>
          <a:off x="1116013" y="2205038"/>
          <a:ext cx="3179762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Equation" r:id="rId8" imgW="3187700" imgH="889000" progId="Equation.3">
                  <p:embed/>
                </p:oleObj>
              </mc:Choice>
              <mc:Fallback>
                <p:oleObj name="Equation" r:id="rId8" imgW="3187700" imgH="889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205038"/>
                        <a:ext cx="3179762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74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74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74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042988" y="692150"/>
            <a:ext cx="7993062" cy="1512888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fr-CH" altLang="fr-FR" sz="2000" i="1" u="sng" smtClean="0">
                <a:solidFill>
                  <a:srgbClr val="FF0000"/>
                </a:solidFill>
              </a:rPr>
              <a:t>Un corps de chauffe tri raccordé sous 230/400V fait passer, en 8h, la température de 100 litres d’eau de 15°C à 85°C, avec un rendement de 85 %. On demande :</a:t>
            </a:r>
          </a:p>
          <a:p>
            <a:pPr marL="0" indent="0" eaLnBrk="1" hangingPunct="1">
              <a:buFontTx/>
              <a:buNone/>
            </a:pPr>
            <a:r>
              <a:rPr lang="fr-CH" altLang="fr-FR" sz="2000" i="1" u="sng" smtClean="0">
                <a:solidFill>
                  <a:srgbClr val="FF0000"/>
                </a:solidFill>
              </a:rPr>
              <a:t>b) la valeur des R, I</a:t>
            </a:r>
            <a:r>
              <a:rPr lang="fr-CH" altLang="fr-FR" sz="2000" i="1" u="sng" baseline="-25000" smtClean="0">
                <a:solidFill>
                  <a:srgbClr val="FF0000"/>
                </a:solidFill>
              </a:rPr>
              <a:t>R</a:t>
            </a:r>
            <a:r>
              <a:rPr lang="fr-CH" altLang="fr-FR" sz="2000" i="1" u="sng" smtClean="0">
                <a:solidFill>
                  <a:srgbClr val="FF0000"/>
                </a:solidFill>
              </a:rPr>
              <a:t> et I</a:t>
            </a:r>
            <a:r>
              <a:rPr lang="fr-CH" altLang="fr-FR" sz="2000" i="1" u="sng" baseline="-25000" smtClean="0">
                <a:solidFill>
                  <a:srgbClr val="FF0000"/>
                </a:solidFill>
              </a:rPr>
              <a:t>L</a:t>
            </a:r>
            <a:r>
              <a:rPr lang="fr-CH" altLang="fr-FR" sz="2000" i="1" u="sng" smtClean="0">
                <a:solidFill>
                  <a:srgbClr val="FF0000"/>
                </a:solidFill>
              </a:rPr>
              <a:t> si le raccordement est en </a:t>
            </a:r>
            <a:r>
              <a:rPr lang="fr-CH" altLang="fr-FR" sz="2000" b="1" i="1" u="sng" smtClean="0">
                <a:solidFill>
                  <a:srgbClr val="FF0000"/>
                </a:solidFill>
                <a:sym typeface="Symbol" panose="05050102010706020507" pitchFamily="18" charset="2"/>
              </a:rPr>
              <a:t>étoile</a:t>
            </a:r>
            <a:r>
              <a:rPr lang="fr-CH" altLang="fr-FR" sz="2000" i="1" u="sng" smtClean="0">
                <a:solidFill>
                  <a:srgbClr val="FF0000"/>
                </a:solidFill>
                <a:sym typeface="Symbol" panose="05050102010706020507" pitchFamily="18" charset="2"/>
              </a:rPr>
              <a:t>.</a:t>
            </a:r>
            <a:endParaRPr lang="fr-CH" altLang="fr-FR" sz="2000" u="sng" smtClean="0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xfrm>
            <a:off x="1065213" y="185738"/>
            <a:ext cx="6858000" cy="533400"/>
          </a:xfrm>
          <a:noFill/>
        </p:spPr>
        <p:txBody>
          <a:bodyPr anchor="t"/>
          <a:lstStyle/>
          <a:p>
            <a:pPr algn="l" eaLnBrk="1" hangingPunct="1"/>
            <a:r>
              <a:rPr lang="fr-FR" altLang="fr-FR" sz="2400" smtClean="0"/>
              <a:t>Ch.11 - Courant alternatif triphasé - </a:t>
            </a:r>
            <a:r>
              <a:rPr lang="fr-FR" altLang="fr-FR" sz="2400" b="1" smtClean="0">
                <a:solidFill>
                  <a:schemeClr val="tx1"/>
                </a:solidFill>
              </a:rPr>
              <a:t>Exercice</a:t>
            </a:r>
            <a:r>
              <a:rPr lang="fr-FR" altLang="fr-FR" sz="2400" b="1" smtClean="0">
                <a:solidFill>
                  <a:srgbClr val="FF0000"/>
                </a:solidFill>
              </a:rPr>
              <a:t> 32</a:t>
            </a:r>
          </a:p>
        </p:txBody>
      </p:sp>
      <p:sp>
        <p:nvSpPr>
          <p:cNvPr id="18436" name="AutoShape 4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600950" y="6324600"/>
            <a:ext cx="400050" cy="198438"/>
          </a:xfrm>
          <a:prstGeom prst="rightArrow">
            <a:avLst>
              <a:gd name="adj1" fmla="val 50000"/>
              <a:gd name="adj2" fmla="val 50400"/>
            </a:avLst>
          </a:prstGeom>
          <a:solidFill>
            <a:srgbClr val="335B6B">
              <a:alpha val="20000"/>
            </a:srgbClr>
          </a:solidFill>
          <a:ln w="9525">
            <a:solidFill>
              <a:srgbClr val="335B6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 eaLnBrk="1" hangingPunct="1"/>
            <a:endParaRPr lang="fr-CH" altLang="fr-FR" sz="2400"/>
          </a:p>
        </p:txBody>
      </p:sp>
      <p:sp>
        <p:nvSpPr>
          <p:cNvPr id="18437" name="AutoShape 5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7086600" y="6324600"/>
            <a:ext cx="400050" cy="198438"/>
          </a:xfrm>
          <a:prstGeom prst="rightArrow">
            <a:avLst>
              <a:gd name="adj1" fmla="val 50000"/>
              <a:gd name="adj2" fmla="val 50400"/>
            </a:avLst>
          </a:prstGeom>
          <a:solidFill>
            <a:srgbClr val="335B6B">
              <a:alpha val="20000"/>
            </a:srgbClr>
          </a:solidFill>
          <a:ln w="9525">
            <a:solidFill>
              <a:srgbClr val="335B6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 eaLnBrk="1" hangingPunct="1"/>
            <a:endParaRPr lang="fr-CH" altLang="fr-FR" sz="2400"/>
          </a:p>
        </p:txBody>
      </p:sp>
      <p:graphicFrame>
        <p:nvGraphicFramePr>
          <p:cNvPr id="276486" name="Object 6"/>
          <p:cNvGraphicFramePr>
            <a:graphicFrameLocks noChangeAspect="1"/>
          </p:cNvGraphicFramePr>
          <p:nvPr/>
        </p:nvGraphicFramePr>
        <p:xfrm>
          <a:off x="1109663" y="3284538"/>
          <a:ext cx="447675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Equation" r:id="rId4" imgW="4483100" imgH="1028700" progId="Equation.3">
                  <p:embed/>
                </p:oleObj>
              </mc:Choice>
              <mc:Fallback>
                <p:oleObj name="Equation" r:id="rId4" imgW="4483100" imgH="1028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9663" y="3284538"/>
                        <a:ext cx="4476750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487" name="Object 7"/>
          <p:cNvGraphicFramePr>
            <a:graphicFrameLocks noChangeAspect="1"/>
          </p:cNvGraphicFramePr>
          <p:nvPr/>
        </p:nvGraphicFramePr>
        <p:xfrm>
          <a:off x="1116013" y="4508500"/>
          <a:ext cx="3789362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name="Equation" r:id="rId6" imgW="3797300" imgH="1028700" progId="Equation.3">
                  <p:embed/>
                </p:oleObj>
              </mc:Choice>
              <mc:Fallback>
                <p:oleObj name="Equation" r:id="rId6" imgW="3797300" imgH="1028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508500"/>
                        <a:ext cx="3789362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488" name="Object 8"/>
          <p:cNvGraphicFramePr>
            <a:graphicFrameLocks noChangeAspect="1"/>
          </p:cNvGraphicFramePr>
          <p:nvPr/>
        </p:nvGraphicFramePr>
        <p:xfrm>
          <a:off x="1116013" y="2205038"/>
          <a:ext cx="369887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name="Equation" r:id="rId8" imgW="3708400" imgH="901700" progId="Equation.3">
                  <p:embed/>
                </p:oleObj>
              </mc:Choice>
              <mc:Fallback>
                <p:oleObj name="Equation" r:id="rId8" imgW="3708400" imgH="901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205038"/>
                        <a:ext cx="3698875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76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76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76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76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042988" y="692150"/>
            <a:ext cx="7993062" cy="1512888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fr-CH" altLang="fr-FR" sz="2400" i="1" u="sng" smtClean="0">
                <a:solidFill>
                  <a:srgbClr val="FF0000"/>
                </a:solidFill>
              </a:rPr>
              <a:t>Un récepteur tri se compose de 6 résistances de 20 </a:t>
            </a:r>
            <a:r>
              <a:rPr lang="fr-CH" altLang="fr-FR" sz="2400" i="1" u="sng" smtClean="0">
                <a:solidFill>
                  <a:srgbClr val="FF0000"/>
                </a:solidFill>
                <a:sym typeface="Symbol" panose="05050102010706020507" pitchFamily="18" charset="2"/>
              </a:rPr>
              <a:t></a:t>
            </a:r>
            <a:r>
              <a:rPr lang="fr-CH" altLang="fr-FR" sz="2400" i="1" u="sng" smtClean="0">
                <a:solidFill>
                  <a:srgbClr val="FF0000"/>
                </a:solidFill>
              </a:rPr>
              <a:t>. Dessiner le schéma permettant d’obtenir en montage triphasé équilibré :</a:t>
            </a:r>
          </a:p>
          <a:p>
            <a:pPr marL="0" indent="0" eaLnBrk="1" hangingPunct="1">
              <a:buFontTx/>
              <a:buNone/>
            </a:pPr>
            <a:r>
              <a:rPr lang="fr-CH" altLang="fr-FR" sz="2400" i="1" u="sng" smtClean="0">
                <a:solidFill>
                  <a:srgbClr val="FF0000"/>
                </a:solidFill>
              </a:rPr>
              <a:t>a) la puissance </a:t>
            </a:r>
            <a:r>
              <a:rPr lang="fr-CH" altLang="fr-FR" sz="2400" b="1" i="1" u="sng" smtClean="0">
                <a:solidFill>
                  <a:srgbClr val="FF0000"/>
                </a:solidFill>
              </a:rPr>
              <a:t>la plus petite</a:t>
            </a:r>
            <a:r>
              <a:rPr lang="fr-CH" altLang="fr-FR" sz="2400" i="1" u="sng" smtClean="0">
                <a:solidFill>
                  <a:srgbClr val="FF0000"/>
                </a:solidFill>
              </a:rPr>
              <a:t>. Calculer cette puissance.</a:t>
            </a:r>
            <a:endParaRPr lang="fr-CH" altLang="fr-FR" sz="2400" u="sng" smtClean="0">
              <a:solidFill>
                <a:srgbClr val="FF0000"/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>
          <a:xfrm>
            <a:off x="1065213" y="185738"/>
            <a:ext cx="6858000" cy="533400"/>
          </a:xfrm>
          <a:noFill/>
        </p:spPr>
        <p:txBody>
          <a:bodyPr anchor="t"/>
          <a:lstStyle/>
          <a:p>
            <a:pPr algn="l" eaLnBrk="1" hangingPunct="1"/>
            <a:r>
              <a:rPr lang="fr-FR" altLang="fr-FR" sz="2400" smtClean="0"/>
              <a:t>Ch.11 - Courant alternatif triphasé - </a:t>
            </a:r>
            <a:r>
              <a:rPr lang="fr-FR" altLang="fr-FR" sz="2400" b="1" smtClean="0">
                <a:solidFill>
                  <a:schemeClr val="tx1"/>
                </a:solidFill>
              </a:rPr>
              <a:t>Exercice</a:t>
            </a:r>
            <a:r>
              <a:rPr lang="fr-FR" altLang="fr-FR" sz="2400" b="1" smtClean="0">
                <a:solidFill>
                  <a:srgbClr val="FF0000"/>
                </a:solidFill>
              </a:rPr>
              <a:t> 33</a:t>
            </a:r>
          </a:p>
        </p:txBody>
      </p:sp>
      <p:sp>
        <p:nvSpPr>
          <p:cNvPr id="19460" name="AutoShape 4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600950" y="6324600"/>
            <a:ext cx="400050" cy="198438"/>
          </a:xfrm>
          <a:prstGeom prst="rightArrow">
            <a:avLst>
              <a:gd name="adj1" fmla="val 50000"/>
              <a:gd name="adj2" fmla="val 50400"/>
            </a:avLst>
          </a:prstGeom>
          <a:solidFill>
            <a:srgbClr val="335B6B">
              <a:alpha val="20000"/>
            </a:srgbClr>
          </a:solidFill>
          <a:ln w="9525">
            <a:solidFill>
              <a:srgbClr val="335B6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 eaLnBrk="1" hangingPunct="1"/>
            <a:endParaRPr lang="fr-CH" altLang="fr-FR" sz="2400"/>
          </a:p>
        </p:txBody>
      </p:sp>
      <p:sp>
        <p:nvSpPr>
          <p:cNvPr id="19461" name="AutoShape 5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7086600" y="6324600"/>
            <a:ext cx="400050" cy="198438"/>
          </a:xfrm>
          <a:prstGeom prst="rightArrow">
            <a:avLst>
              <a:gd name="adj1" fmla="val 50000"/>
              <a:gd name="adj2" fmla="val 50400"/>
            </a:avLst>
          </a:prstGeom>
          <a:solidFill>
            <a:srgbClr val="335B6B">
              <a:alpha val="20000"/>
            </a:srgbClr>
          </a:solidFill>
          <a:ln w="9525">
            <a:solidFill>
              <a:srgbClr val="335B6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 eaLnBrk="1" hangingPunct="1"/>
            <a:endParaRPr lang="fr-CH" altLang="fr-FR" sz="2400"/>
          </a:p>
        </p:txBody>
      </p:sp>
      <p:grpSp>
        <p:nvGrpSpPr>
          <p:cNvPr id="278542" name="Group 14"/>
          <p:cNvGrpSpPr>
            <a:grpSpLocks/>
          </p:cNvGrpSpPr>
          <p:nvPr/>
        </p:nvGrpSpPr>
        <p:grpSpPr bwMode="auto">
          <a:xfrm>
            <a:off x="1187450" y="2781300"/>
            <a:ext cx="3168650" cy="2711450"/>
            <a:chOff x="748" y="1752"/>
            <a:chExt cx="1996" cy="1708"/>
          </a:xfrm>
        </p:grpSpPr>
        <p:pic>
          <p:nvPicPr>
            <p:cNvPr id="19466" name="Picture 1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" y="1752"/>
              <a:ext cx="1941" cy="1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8541" name="Text Box 13"/>
            <p:cNvSpPr txBox="1">
              <a:spLocks noChangeArrowheads="1"/>
            </p:cNvSpPr>
            <p:nvPr/>
          </p:nvSpPr>
          <p:spPr bwMode="auto">
            <a:xfrm>
              <a:off x="1973" y="2115"/>
              <a:ext cx="771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1pPr>
              <a:lvl2pPr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2pPr>
              <a:lvl3pPr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3pPr>
              <a:lvl4pPr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4pPr>
              <a:lvl5pPr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fr-CH" altLang="fr-FR" sz="2000" smtClean="0"/>
                <a:t>40 </a:t>
              </a:r>
              <a:r>
                <a:rPr lang="fr-CH" altLang="fr-FR" sz="2000" smtClean="0">
                  <a:sym typeface="Symbol" pitchFamily="18" charset="2"/>
                </a:rPr>
                <a:t></a:t>
              </a:r>
            </a:p>
          </p:txBody>
        </p:sp>
      </p:grpSp>
      <p:sp>
        <p:nvSpPr>
          <p:cNvPr id="278544" name="Rectangle 16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fr-CH">
              <a:latin typeface="Arial" charset="0"/>
            </a:endParaRPr>
          </a:p>
        </p:txBody>
      </p:sp>
      <p:graphicFrame>
        <p:nvGraphicFramePr>
          <p:cNvPr id="278543" name="Object 15"/>
          <p:cNvGraphicFramePr>
            <a:graphicFrameLocks noChangeAspect="1"/>
          </p:cNvGraphicFramePr>
          <p:nvPr/>
        </p:nvGraphicFramePr>
        <p:xfrm>
          <a:off x="4932363" y="4005263"/>
          <a:ext cx="3473450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" name="Equation" r:id="rId5" imgW="3479800" imgH="1968500" progId="Equation.3">
                  <p:embed/>
                </p:oleObj>
              </mc:Choice>
              <mc:Fallback>
                <p:oleObj name="Equation" r:id="rId5" imgW="3479800" imgH="19685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4005263"/>
                        <a:ext cx="3473450" cy="196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45" name="Object 17"/>
          <p:cNvGraphicFramePr>
            <a:graphicFrameLocks noChangeAspect="1"/>
          </p:cNvGraphicFramePr>
          <p:nvPr/>
        </p:nvGraphicFramePr>
        <p:xfrm>
          <a:off x="4859338" y="2781300"/>
          <a:ext cx="369887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" name="Equation" r:id="rId7" imgW="3708400" imgH="901700" progId="Equation.3">
                  <p:embed/>
                </p:oleObj>
              </mc:Choice>
              <mc:Fallback>
                <p:oleObj name="Equation" r:id="rId7" imgW="3708400" imgH="9017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2781300"/>
                        <a:ext cx="3698875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78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78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78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278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278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0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042988" y="692150"/>
            <a:ext cx="7993062" cy="1512888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fr-CH" altLang="fr-FR" sz="2400" i="1" u="sng" smtClean="0">
                <a:solidFill>
                  <a:srgbClr val="FF0000"/>
                </a:solidFill>
              </a:rPr>
              <a:t>Un récepteur tri se compose de 6 résistances de 20 </a:t>
            </a:r>
            <a:r>
              <a:rPr lang="fr-CH" altLang="fr-FR" sz="2400" i="1" u="sng" smtClean="0">
                <a:solidFill>
                  <a:srgbClr val="FF0000"/>
                </a:solidFill>
                <a:sym typeface="Symbol" panose="05050102010706020507" pitchFamily="18" charset="2"/>
              </a:rPr>
              <a:t></a:t>
            </a:r>
            <a:r>
              <a:rPr lang="fr-CH" altLang="fr-FR" sz="2400" i="1" u="sng" smtClean="0">
                <a:solidFill>
                  <a:srgbClr val="FF0000"/>
                </a:solidFill>
              </a:rPr>
              <a:t>. Dessiner le schéma permettant d’obtenir en montage triphasé équilibré :</a:t>
            </a:r>
          </a:p>
          <a:p>
            <a:pPr marL="0" indent="0" eaLnBrk="1" hangingPunct="1">
              <a:buFontTx/>
              <a:buNone/>
            </a:pPr>
            <a:r>
              <a:rPr lang="fr-CH" altLang="fr-FR" sz="2400" i="1" u="sng" smtClean="0">
                <a:solidFill>
                  <a:srgbClr val="FF0000"/>
                </a:solidFill>
              </a:rPr>
              <a:t>a) la puissance </a:t>
            </a:r>
            <a:r>
              <a:rPr lang="fr-CH" altLang="fr-FR" sz="2400" b="1" i="1" u="sng" smtClean="0">
                <a:solidFill>
                  <a:srgbClr val="FF0000"/>
                </a:solidFill>
              </a:rPr>
              <a:t>la plus grande</a:t>
            </a:r>
            <a:r>
              <a:rPr lang="fr-CH" altLang="fr-FR" sz="2400" i="1" u="sng" smtClean="0">
                <a:solidFill>
                  <a:srgbClr val="FF0000"/>
                </a:solidFill>
              </a:rPr>
              <a:t>. Calculer cette puissance.</a:t>
            </a:r>
            <a:endParaRPr lang="fr-CH" altLang="fr-FR" sz="2400" u="sng" smtClean="0">
              <a:solidFill>
                <a:srgbClr val="FF0000"/>
              </a:solidFill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xfrm>
            <a:off x="1065213" y="185738"/>
            <a:ext cx="6858000" cy="533400"/>
          </a:xfrm>
          <a:noFill/>
        </p:spPr>
        <p:txBody>
          <a:bodyPr anchor="t"/>
          <a:lstStyle/>
          <a:p>
            <a:pPr algn="l" eaLnBrk="1" hangingPunct="1"/>
            <a:r>
              <a:rPr lang="fr-FR" altLang="fr-FR" sz="2400" smtClean="0"/>
              <a:t>Ch.11 - Courant alternatif triphasé - </a:t>
            </a:r>
            <a:r>
              <a:rPr lang="fr-FR" altLang="fr-FR" sz="2400" b="1" smtClean="0">
                <a:solidFill>
                  <a:schemeClr val="tx1"/>
                </a:solidFill>
              </a:rPr>
              <a:t>Exercice</a:t>
            </a:r>
            <a:r>
              <a:rPr lang="fr-FR" altLang="fr-FR" sz="2400" b="1" smtClean="0">
                <a:solidFill>
                  <a:srgbClr val="FF0000"/>
                </a:solidFill>
              </a:rPr>
              <a:t> 33</a:t>
            </a:r>
          </a:p>
        </p:txBody>
      </p:sp>
      <p:sp>
        <p:nvSpPr>
          <p:cNvPr id="20484" name="AutoShape 4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600950" y="6324600"/>
            <a:ext cx="400050" cy="198438"/>
          </a:xfrm>
          <a:prstGeom prst="rightArrow">
            <a:avLst>
              <a:gd name="adj1" fmla="val 50000"/>
              <a:gd name="adj2" fmla="val 50400"/>
            </a:avLst>
          </a:prstGeom>
          <a:solidFill>
            <a:srgbClr val="335B6B">
              <a:alpha val="20000"/>
            </a:srgbClr>
          </a:solidFill>
          <a:ln w="9525">
            <a:solidFill>
              <a:srgbClr val="335B6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 eaLnBrk="1" hangingPunct="1"/>
            <a:endParaRPr lang="fr-CH" altLang="fr-FR" sz="2400"/>
          </a:p>
        </p:txBody>
      </p:sp>
      <p:sp>
        <p:nvSpPr>
          <p:cNvPr id="20485" name="AutoShape 5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7086600" y="6324600"/>
            <a:ext cx="400050" cy="198438"/>
          </a:xfrm>
          <a:prstGeom prst="rightArrow">
            <a:avLst>
              <a:gd name="adj1" fmla="val 50000"/>
              <a:gd name="adj2" fmla="val 50400"/>
            </a:avLst>
          </a:prstGeom>
          <a:solidFill>
            <a:srgbClr val="335B6B">
              <a:alpha val="20000"/>
            </a:srgbClr>
          </a:solidFill>
          <a:ln w="9525">
            <a:solidFill>
              <a:srgbClr val="335B6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 eaLnBrk="1" hangingPunct="1"/>
            <a:endParaRPr lang="fr-CH" altLang="fr-FR" sz="2400"/>
          </a:p>
        </p:txBody>
      </p:sp>
      <p:sp>
        <p:nvSpPr>
          <p:cNvPr id="280585" name="Rectangle 9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fr-CH">
              <a:latin typeface="Arial" charset="0"/>
            </a:endParaRPr>
          </a:p>
        </p:txBody>
      </p:sp>
      <p:grpSp>
        <p:nvGrpSpPr>
          <p:cNvPr id="280590" name="Group 14"/>
          <p:cNvGrpSpPr>
            <a:grpSpLocks/>
          </p:cNvGrpSpPr>
          <p:nvPr/>
        </p:nvGrpSpPr>
        <p:grpSpPr bwMode="auto">
          <a:xfrm>
            <a:off x="900113" y="2636838"/>
            <a:ext cx="4319587" cy="3117850"/>
            <a:chOff x="703" y="1661"/>
            <a:chExt cx="2721" cy="1964"/>
          </a:xfrm>
        </p:grpSpPr>
        <p:pic>
          <p:nvPicPr>
            <p:cNvPr id="280588" name="Picture 1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03" y="1661"/>
              <a:ext cx="2222" cy="19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280589" name="Text Box 13"/>
            <p:cNvSpPr txBox="1">
              <a:spLocks noChangeArrowheads="1"/>
            </p:cNvSpPr>
            <p:nvPr/>
          </p:nvSpPr>
          <p:spPr bwMode="auto">
            <a:xfrm>
              <a:off x="2653" y="2341"/>
              <a:ext cx="771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1pPr>
              <a:lvl2pPr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2pPr>
              <a:lvl3pPr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3pPr>
              <a:lvl4pPr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4pPr>
              <a:lvl5pPr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fr-CH" altLang="fr-FR" smtClean="0"/>
                <a:t>10 </a:t>
              </a:r>
              <a:r>
                <a:rPr lang="fr-CH" altLang="fr-FR" smtClean="0">
                  <a:sym typeface="Symbol" pitchFamily="18" charset="2"/>
                </a:rPr>
                <a:t></a:t>
              </a:r>
            </a:p>
          </p:txBody>
        </p:sp>
      </p:grpSp>
      <p:sp>
        <p:nvSpPr>
          <p:cNvPr id="280592" name="Rectangle 16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fr-CH">
              <a:latin typeface="Arial" charset="0"/>
            </a:endParaRPr>
          </a:p>
        </p:txBody>
      </p:sp>
      <p:graphicFrame>
        <p:nvGraphicFramePr>
          <p:cNvPr id="280591" name="Object 15"/>
          <p:cNvGraphicFramePr>
            <a:graphicFrameLocks noChangeAspect="1"/>
          </p:cNvGraphicFramePr>
          <p:nvPr/>
        </p:nvGraphicFramePr>
        <p:xfrm>
          <a:off x="5148263" y="3141663"/>
          <a:ext cx="3759200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name="Equation" r:id="rId5" imgW="3759200" imgH="1968500" progId="Equation.3">
                  <p:embed/>
                </p:oleObj>
              </mc:Choice>
              <mc:Fallback>
                <p:oleObj name="Equation" r:id="rId5" imgW="3759200" imgH="19685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3141663"/>
                        <a:ext cx="3759200" cy="196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80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80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80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7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042988" y="692150"/>
            <a:ext cx="7993062" cy="136842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fr-CH" altLang="fr-FR" sz="2400" i="1" u="sng" smtClean="0">
                <a:solidFill>
                  <a:srgbClr val="FF0000"/>
                </a:solidFill>
              </a:rPr>
              <a:t>Dans un montage triphasé équilibré branché en triangle, quel est le rapport numérique entre le courant de ligne et le courant dans une impédance du récepteur ?</a:t>
            </a:r>
            <a:endParaRPr lang="fr-CH" altLang="fr-FR" sz="2400" u="sng" smtClean="0">
              <a:solidFill>
                <a:srgbClr val="FF0000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>
          <a:xfrm>
            <a:off x="1065213" y="185738"/>
            <a:ext cx="6858000" cy="533400"/>
          </a:xfrm>
          <a:noFill/>
        </p:spPr>
        <p:txBody>
          <a:bodyPr anchor="t"/>
          <a:lstStyle/>
          <a:p>
            <a:pPr algn="l" eaLnBrk="1" hangingPunct="1"/>
            <a:r>
              <a:rPr lang="fr-FR" altLang="fr-FR" sz="2400" smtClean="0"/>
              <a:t>Ch.11 - Courant alternatif triphasé - </a:t>
            </a:r>
            <a:r>
              <a:rPr lang="fr-FR" altLang="fr-FR" sz="2400" b="1" smtClean="0">
                <a:solidFill>
                  <a:schemeClr val="tx1"/>
                </a:solidFill>
              </a:rPr>
              <a:t>Exercice</a:t>
            </a:r>
            <a:r>
              <a:rPr lang="fr-FR" altLang="fr-FR" sz="2400" b="1" smtClean="0">
                <a:solidFill>
                  <a:srgbClr val="FF0000"/>
                </a:solidFill>
              </a:rPr>
              <a:t> 22</a:t>
            </a:r>
          </a:p>
        </p:txBody>
      </p:sp>
      <p:sp>
        <p:nvSpPr>
          <p:cNvPr id="3076" name="AutoShape 4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600950" y="6324600"/>
            <a:ext cx="400050" cy="198438"/>
          </a:xfrm>
          <a:prstGeom prst="rightArrow">
            <a:avLst>
              <a:gd name="adj1" fmla="val 50000"/>
              <a:gd name="adj2" fmla="val 50400"/>
            </a:avLst>
          </a:prstGeom>
          <a:solidFill>
            <a:srgbClr val="335B6B">
              <a:alpha val="20000"/>
            </a:srgbClr>
          </a:solidFill>
          <a:ln w="9525">
            <a:solidFill>
              <a:srgbClr val="335B6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 eaLnBrk="1" hangingPunct="1"/>
            <a:endParaRPr lang="fr-CH" altLang="fr-FR" sz="2400"/>
          </a:p>
        </p:txBody>
      </p:sp>
      <p:sp>
        <p:nvSpPr>
          <p:cNvPr id="3077" name="AutoShape 5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7086600" y="6324600"/>
            <a:ext cx="400050" cy="198438"/>
          </a:xfrm>
          <a:prstGeom prst="rightArrow">
            <a:avLst>
              <a:gd name="adj1" fmla="val 50000"/>
              <a:gd name="adj2" fmla="val 50400"/>
            </a:avLst>
          </a:prstGeom>
          <a:solidFill>
            <a:srgbClr val="335B6B">
              <a:alpha val="20000"/>
            </a:srgbClr>
          </a:solidFill>
          <a:ln w="9525">
            <a:solidFill>
              <a:srgbClr val="335B6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 eaLnBrk="1" hangingPunct="1"/>
            <a:endParaRPr lang="fr-CH" altLang="fr-FR" sz="2400"/>
          </a:p>
        </p:txBody>
      </p:sp>
      <p:graphicFrame>
        <p:nvGraphicFramePr>
          <p:cNvPr id="240650" name="Object 10"/>
          <p:cNvGraphicFramePr>
            <a:graphicFrameLocks noChangeAspect="1"/>
          </p:cNvGraphicFramePr>
          <p:nvPr/>
        </p:nvGraphicFramePr>
        <p:xfrm>
          <a:off x="1187450" y="2708275"/>
          <a:ext cx="3665538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4" imgW="3670300" imgH="977900" progId="Equation.3">
                  <p:embed/>
                </p:oleObj>
              </mc:Choice>
              <mc:Fallback>
                <p:oleObj name="Equation" r:id="rId4" imgW="3670300" imgH="977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708275"/>
                        <a:ext cx="3665538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40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0"/>
                                        <p:tgtEl>
                                          <p:spTgt spid="240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042988" y="692150"/>
            <a:ext cx="7993062" cy="1512888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fr-CH" altLang="fr-FR" sz="2400" i="1" u="sng" smtClean="0">
                <a:solidFill>
                  <a:srgbClr val="FF0000"/>
                </a:solidFill>
              </a:rPr>
              <a:t>Un récepteur tri composé de 3 résistances de 175 </a:t>
            </a:r>
            <a:r>
              <a:rPr lang="fr-CH" altLang="fr-FR" sz="2400" i="1" u="sng" smtClean="0">
                <a:solidFill>
                  <a:srgbClr val="FF0000"/>
                </a:solidFill>
                <a:sym typeface="Symbol" panose="05050102010706020507" pitchFamily="18" charset="2"/>
              </a:rPr>
              <a:t></a:t>
            </a:r>
            <a:br>
              <a:rPr lang="fr-CH" altLang="fr-FR" sz="2400" i="1" u="sng" smtClean="0">
                <a:solidFill>
                  <a:srgbClr val="FF0000"/>
                </a:solidFill>
                <a:sym typeface="Symbol" panose="05050102010706020507" pitchFamily="18" charset="2"/>
              </a:rPr>
            </a:br>
            <a:r>
              <a:rPr lang="fr-CH" altLang="fr-FR" sz="2400" i="1" u="sng" smtClean="0">
                <a:solidFill>
                  <a:srgbClr val="FF0000"/>
                </a:solidFill>
                <a:sym typeface="Symbol" panose="05050102010706020507" pitchFamily="18" charset="2"/>
              </a:rPr>
              <a:t>est branché en  sur le réseau. Une résistance est défectueuse. De combien la puissance est-elle diminuée?</a:t>
            </a:r>
            <a:endParaRPr lang="fr-CH" altLang="fr-FR" sz="2400" u="sng" smtClean="0">
              <a:solidFill>
                <a:srgbClr val="FF0000"/>
              </a:solidFill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xfrm>
            <a:off x="1065213" y="185738"/>
            <a:ext cx="6858000" cy="533400"/>
          </a:xfrm>
          <a:noFill/>
        </p:spPr>
        <p:txBody>
          <a:bodyPr anchor="t"/>
          <a:lstStyle/>
          <a:p>
            <a:pPr algn="l" eaLnBrk="1" hangingPunct="1"/>
            <a:r>
              <a:rPr lang="fr-FR" altLang="fr-FR" sz="2400" smtClean="0"/>
              <a:t>Ch.11 - Courant alternatif triphasé - </a:t>
            </a:r>
            <a:r>
              <a:rPr lang="fr-FR" altLang="fr-FR" sz="2400" b="1" smtClean="0">
                <a:solidFill>
                  <a:schemeClr val="tx1"/>
                </a:solidFill>
              </a:rPr>
              <a:t>Exercice</a:t>
            </a:r>
            <a:r>
              <a:rPr lang="fr-FR" altLang="fr-FR" sz="2400" b="1" smtClean="0">
                <a:solidFill>
                  <a:srgbClr val="FF0000"/>
                </a:solidFill>
              </a:rPr>
              <a:t> 34</a:t>
            </a:r>
          </a:p>
        </p:txBody>
      </p:sp>
      <p:sp>
        <p:nvSpPr>
          <p:cNvPr id="21508" name="AutoShape 4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600950" y="6324600"/>
            <a:ext cx="400050" cy="198438"/>
          </a:xfrm>
          <a:prstGeom prst="rightArrow">
            <a:avLst>
              <a:gd name="adj1" fmla="val 50000"/>
              <a:gd name="adj2" fmla="val 50400"/>
            </a:avLst>
          </a:prstGeom>
          <a:solidFill>
            <a:srgbClr val="335B6B">
              <a:alpha val="20000"/>
            </a:srgbClr>
          </a:solidFill>
          <a:ln w="9525">
            <a:solidFill>
              <a:srgbClr val="335B6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 eaLnBrk="1" hangingPunct="1"/>
            <a:endParaRPr lang="fr-CH" altLang="fr-FR" sz="2400"/>
          </a:p>
        </p:txBody>
      </p:sp>
      <p:sp>
        <p:nvSpPr>
          <p:cNvPr id="21509" name="AutoShape 5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7086600" y="6324600"/>
            <a:ext cx="400050" cy="198438"/>
          </a:xfrm>
          <a:prstGeom prst="rightArrow">
            <a:avLst>
              <a:gd name="adj1" fmla="val 50000"/>
              <a:gd name="adj2" fmla="val 50400"/>
            </a:avLst>
          </a:prstGeom>
          <a:solidFill>
            <a:srgbClr val="335B6B">
              <a:alpha val="20000"/>
            </a:srgbClr>
          </a:solidFill>
          <a:ln w="9525">
            <a:solidFill>
              <a:srgbClr val="335B6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 eaLnBrk="1" hangingPunct="1"/>
            <a:endParaRPr lang="fr-CH" altLang="fr-FR" sz="2400"/>
          </a:p>
        </p:txBody>
      </p:sp>
      <p:pic>
        <p:nvPicPr>
          <p:cNvPr id="282641" name="Picture 17" descr="11_8_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916113"/>
            <a:ext cx="3340100" cy="170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82642" name="Object 18"/>
          <p:cNvGraphicFramePr>
            <a:graphicFrameLocks noChangeAspect="1"/>
          </p:cNvGraphicFramePr>
          <p:nvPr/>
        </p:nvGraphicFramePr>
        <p:xfrm>
          <a:off x="4356100" y="1916113"/>
          <a:ext cx="3500438" cy="196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4" name="Equation" r:id="rId5" imgW="3505200" imgH="1968500" progId="Equation.3">
                  <p:embed/>
                </p:oleObj>
              </mc:Choice>
              <mc:Fallback>
                <p:oleObj name="Equation" r:id="rId5" imgW="3505200" imgH="19685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1916113"/>
                        <a:ext cx="3500438" cy="196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2643" name="Object 19"/>
          <p:cNvGraphicFramePr>
            <a:graphicFrameLocks noChangeAspect="1"/>
          </p:cNvGraphicFramePr>
          <p:nvPr/>
        </p:nvGraphicFramePr>
        <p:xfrm>
          <a:off x="1116013" y="4005263"/>
          <a:ext cx="6415087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5" name="Equation" r:id="rId7" imgW="6426200" imgH="977900" progId="Equation.3">
                  <p:embed/>
                </p:oleObj>
              </mc:Choice>
              <mc:Fallback>
                <p:oleObj name="Equation" r:id="rId7" imgW="6426200" imgH="9779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005263"/>
                        <a:ext cx="6415087" cy="97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2644" name="Object 20"/>
          <p:cNvGraphicFramePr>
            <a:graphicFrameLocks noChangeAspect="1"/>
          </p:cNvGraphicFramePr>
          <p:nvPr/>
        </p:nvGraphicFramePr>
        <p:xfrm>
          <a:off x="1116013" y="5084763"/>
          <a:ext cx="3805237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" name="Equation" r:id="rId9" imgW="3810000" imgH="889000" progId="Equation.3">
                  <p:embed/>
                </p:oleObj>
              </mc:Choice>
              <mc:Fallback>
                <p:oleObj name="Equation" r:id="rId9" imgW="3810000" imgH="8890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084763"/>
                        <a:ext cx="3805237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2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82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3000"/>
                                        <p:tgtEl>
                                          <p:spTgt spid="28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8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042988" y="692150"/>
            <a:ext cx="7993062" cy="136842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fr-CH" altLang="fr-FR" sz="2400" i="1" u="sng" smtClean="0">
                <a:solidFill>
                  <a:srgbClr val="FF0000"/>
                </a:solidFill>
              </a:rPr>
              <a:t>Quelle est la méthode la plus simple permettant de mesurer la puissance active d’un récepteur triphasé équilibré ?</a:t>
            </a:r>
            <a:endParaRPr lang="fr-CH" altLang="fr-FR" sz="2400" u="sng" smtClean="0">
              <a:solidFill>
                <a:srgbClr val="FF0000"/>
              </a:solidFill>
            </a:endParaRPr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title"/>
          </p:nvPr>
        </p:nvSpPr>
        <p:spPr>
          <a:xfrm>
            <a:off x="1065213" y="185738"/>
            <a:ext cx="6858000" cy="533400"/>
          </a:xfrm>
          <a:noFill/>
        </p:spPr>
        <p:txBody>
          <a:bodyPr anchor="t"/>
          <a:lstStyle/>
          <a:p>
            <a:pPr algn="l" eaLnBrk="1" hangingPunct="1"/>
            <a:r>
              <a:rPr lang="fr-FR" altLang="fr-FR" sz="2400" smtClean="0"/>
              <a:t>Ch.11 - Courant alternatif triphasé - </a:t>
            </a:r>
            <a:r>
              <a:rPr lang="fr-FR" altLang="fr-FR" sz="2400" b="1" smtClean="0">
                <a:solidFill>
                  <a:schemeClr val="tx1"/>
                </a:solidFill>
              </a:rPr>
              <a:t>Exercice</a:t>
            </a:r>
            <a:r>
              <a:rPr lang="fr-FR" altLang="fr-FR" sz="2400" b="1" smtClean="0">
                <a:solidFill>
                  <a:srgbClr val="FF0000"/>
                </a:solidFill>
              </a:rPr>
              <a:t> 35</a:t>
            </a:r>
          </a:p>
        </p:txBody>
      </p:sp>
      <p:sp>
        <p:nvSpPr>
          <p:cNvPr id="22532" name="AutoShape 5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600950" y="6324600"/>
            <a:ext cx="400050" cy="198438"/>
          </a:xfrm>
          <a:prstGeom prst="rightArrow">
            <a:avLst>
              <a:gd name="adj1" fmla="val 50000"/>
              <a:gd name="adj2" fmla="val 50400"/>
            </a:avLst>
          </a:prstGeom>
          <a:solidFill>
            <a:srgbClr val="335B6B">
              <a:alpha val="20000"/>
            </a:srgbClr>
          </a:solidFill>
          <a:ln w="9525">
            <a:solidFill>
              <a:srgbClr val="335B6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 eaLnBrk="1" hangingPunct="1"/>
            <a:endParaRPr lang="fr-CH" altLang="fr-FR" sz="2400"/>
          </a:p>
        </p:txBody>
      </p:sp>
      <p:sp>
        <p:nvSpPr>
          <p:cNvPr id="22533" name="AutoShape 6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7086600" y="6324600"/>
            <a:ext cx="400050" cy="198438"/>
          </a:xfrm>
          <a:prstGeom prst="rightArrow">
            <a:avLst>
              <a:gd name="adj1" fmla="val 50000"/>
              <a:gd name="adj2" fmla="val 50400"/>
            </a:avLst>
          </a:prstGeom>
          <a:solidFill>
            <a:srgbClr val="335B6B">
              <a:alpha val="20000"/>
            </a:srgbClr>
          </a:solidFill>
          <a:ln w="9525">
            <a:solidFill>
              <a:srgbClr val="335B6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 eaLnBrk="1" hangingPunct="1"/>
            <a:endParaRPr lang="fr-CH" altLang="fr-FR" sz="2400"/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1042988" y="2205038"/>
            <a:ext cx="7921625" cy="374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823913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2319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39888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 eaLnBrk="1" hangingPunct="1">
              <a:buFontTx/>
              <a:buNone/>
            </a:pPr>
            <a:r>
              <a:rPr lang="fr-CH" altLang="fr-FR" sz="3000">
                <a:solidFill>
                  <a:srgbClr val="0000FF"/>
                </a:solidFill>
              </a:rPr>
              <a:t>Mesurer la puissance d’une phase puis la multiplier par 3.</a:t>
            </a:r>
            <a:endParaRPr lang="fr-CH" altLang="fr-FR" sz="3000" u="sng">
              <a:solidFill>
                <a:srgbClr val="FF0000"/>
              </a:solidFill>
            </a:endParaRPr>
          </a:p>
        </p:txBody>
      </p:sp>
      <p:pic>
        <p:nvPicPr>
          <p:cNvPr id="21513" name="Picture 9" descr="11_9_1_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3213100"/>
            <a:ext cx="5181600" cy="276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build="p"/>
      <p:bldP spid="215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042988" y="692150"/>
            <a:ext cx="7993062" cy="136842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fr-CH" altLang="fr-FR" sz="2400" i="1" u="sng" smtClean="0">
                <a:solidFill>
                  <a:srgbClr val="FF0000"/>
                </a:solidFill>
              </a:rPr>
              <a:t>A quoi sert la compensation du facteur de puissance ?</a:t>
            </a:r>
            <a:endParaRPr lang="fr-CH" altLang="fr-FR" sz="2400" u="sng" smtClean="0">
              <a:solidFill>
                <a:srgbClr val="FF0000"/>
              </a:solidFill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xfrm>
            <a:off x="1065213" y="185738"/>
            <a:ext cx="6858000" cy="533400"/>
          </a:xfrm>
          <a:noFill/>
        </p:spPr>
        <p:txBody>
          <a:bodyPr anchor="t"/>
          <a:lstStyle/>
          <a:p>
            <a:pPr algn="l" eaLnBrk="1" hangingPunct="1"/>
            <a:r>
              <a:rPr lang="fr-FR" altLang="fr-FR" sz="2400" smtClean="0"/>
              <a:t>Ch.11 - Courant alternatif triphasé - </a:t>
            </a:r>
            <a:r>
              <a:rPr lang="fr-FR" altLang="fr-FR" sz="2400" b="1" smtClean="0">
                <a:solidFill>
                  <a:schemeClr val="tx1"/>
                </a:solidFill>
              </a:rPr>
              <a:t>Exercice</a:t>
            </a:r>
            <a:r>
              <a:rPr lang="fr-FR" altLang="fr-FR" sz="2400" b="1" smtClean="0">
                <a:solidFill>
                  <a:srgbClr val="FF0000"/>
                </a:solidFill>
              </a:rPr>
              <a:t> 36</a:t>
            </a:r>
          </a:p>
        </p:txBody>
      </p:sp>
      <p:sp>
        <p:nvSpPr>
          <p:cNvPr id="23556" name="AutoShape 4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600950" y="6324600"/>
            <a:ext cx="400050" cy="198438"/>
          </a:xfrm>
          <a:prstGeom prst="rightArrow">
            <a:avLst>
              <a:gd name="adj1" fmla="val 50000"/>
              <a:gd name="adj2" fmla="val 50400"/>
            </a:avLst>
          </a:prstGeom>
          <a:solidFill>
            <a:srgbClr val="335B6B">
              <a:alpha val="20000"/>
            </a:srgbClr>
          </a:solidFill>
          <a:ln w="9525">
            <a:solidFill>
              <a:srgbClr val="335B6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 eaLnBrk="1" hangingPunct="1"/>
            <a:endParaRPr lang="fr-CH" altLang="fr-FR" sz="2400"/>
          </a:p>
        </p:txBody>
      </p:sp>
      <p:sp>
        <p:nvSpPr>
          <p:cNvPr id="23557" name="AutoShape 5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7086600" y="6324600"/>
            <a:ext cx="400050" cy="198438"/>
          </a:xfrm>
          <a:prstGeom prst="rightArrow">
            <a:avLst>
              <a:gd name="adj1" fmla="val 50000"/>
              <a:gd name="adj2" fmla="val 50400"/>
            </a:avLst>
          </a:prstGeom>
          <a:solidFill>
            <a:srgbClr val="335B6B">
              <a:alpha val="20000"/>
            </a:srgbClr>
          </a:solidFill>
          <a:ln w="9525">
            <a:solidFill>
              <a:srgbClr val="335B6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 eaLnBrk="1" hangingPunct="1"/>
            <a:endParaRPr lang="fr-CH" altLang="fr-FR" sz="2400"/>
          </a:p>
        </p:txBody>
      </p:sp>
      <p:sp>
        <p:nvSpPr>
          <p:cNvPr id="182278" name="Rectangle 6"/>
          <p:cNvSpPr>
            <a:spLocks noChangeArrowheads="1"/>
          </p:cNvSpPr>
          <p:nvPr/>
        </p:nvSpPr>
        <p:spPr bwMode="auto">
          <a:xfrm>
            <a:off x="1042988" y="2205038"/>
            <a:ext cx="7921625" cy="374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823913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2319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39888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 eaLnBrk="1" hangingPunct="1">
              <a:buFontTx/>
              <a:buNone/>
            </a:pPr>
            <a:r>
              <a:rPr lang="fr-CH" altLang="fr-FR" sz="3000">
                <a:solidFill>
                  <a:srgbClr val="0000FF"/>
                </a:solidFill>
              </a:rPr>
              <a:t>A produire sur place l’énergie réactive nécessaire au fonctionnement du récepteur, plutôt que d’aller la chercher sur le réseau.</a:t>
            </a:r>
          </a:p>
          <a:p>
            <a:pPr eaLnBrk="1" hangingPunct="1">
              <a:buFontTx/>
              <a:buNone/>
            </a:pPr>
            <a:r>
              <a:rPr lang="fr-CH" altLang="fr-FR" sz="3000">
                <a:solidFill>
                  <a:srgbClr val="0000FF"/>
                </a:solidFill>
              </a:rPr>
              <a:t>Elle permet des économies tant du côté du distributeur que de consommateur.</a:t>
            </a:r>
            <a:endParaRPr lang="fr-CH" altLang="fr-FR" sz="3000" u="sng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82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4" grpId="0" build="p"/>
      <p:bldP spid="18227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042988" y="692150"/>
            <a:ext cx="7993062" cy="136842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fr-CH" altLang="fr-FR" sz="2400" i="1" u="sng" smtClean="0">
                <a:solidFill>
                  <a:srgbClr val="FF0000"/>
                </a:solidFill>
              </a:rPr>
              <a:t>Pour réaliser une installation d’éclairage au moyen d’armatures TL, quelle précaution faut-il prendre lorsqu’on commande les armatures ?</a:t>
            </a:r>
            <a:endParaRPr lang="fr-CH" altLang="fr-FR" sz="2400" u="sng" smtClean="0">
              <a:solidFill>
                <a:srgbClr val="FF0000"/>
              </a:solidFill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xfrm>
            <a:off x="1065213" y="185738"/>
            <a:ext cx="6858000" cy="533400"/>
          </a:xfrm>
          <a:noFill/>
        </p:spPr>
        <p:txBody>
          <a:bodyPr anchor="t"/>
          <a:lstStyle/>
          <a:p>
            <a:pPr algn="l" eaLnBrk="1" hangingPunct="1"/>
            <a:r>
              <a:rPr lang="fr-FR" altLang="fr-FR" sz="2400" smtClean="0"/>
              <a:t>Ch.11 - Courant alternatif triphasé - </a:t>
            </a:r>
            <a:r>
              <a:rPr lang="fr-FR" altLang="fr-FR" sz="2400" b="1" smtClean="0">
                <a:solidFill>
                  <a:schemeClr val="tx1"/>
                </a:solidFill>
              </a:rPr>
              <a:t>Exercice</a:t>
            </a:r>
            <a:r>
              <a:rPr lang="fr-FR" altLang="fr-FR" sz="2400" b="1" smtClean="0">
                <a:solidFill>
                  <a:srgbClr val="FF0000"/>
                </a:solidFill>
              </a:rPr>
              <a:t> 37</a:t>
            </a:r>
          </a:p>
        </p:txBody>
      </p:sp>
      <p:sp>
        <p:nvSpPr>
          <p:cNvPr id="24580" name="AutoShape 4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600950" y="6324600"/>
            <a:ext cx="400050" cy="198438"/>
          </a:xfrm>
          <a:prstGeom prst="rightArrow">
            <a:avLst>
              <a:gd name="adj1" fmla="val 50000"/>
              <a:gd name="adj2" fmla="val 50400"/>
            </a:avLst>
          </a:prstGeom>
          <a:solidFill>
            <a:srgbClr val="335B6B">
              <a:alpha val="20000"/>
            </a:srgbClr>
          </a:solidFill>
          <a:ln w="9525">
            <a:solidFill>
              <a:srgbClr val="335B6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 eaLnBrk="1" hangingPunct="1"/>
            <a:endParaRPr lang="fr-CH" altLang="fr-FR" sz="2400"/>
          </a:p>
        </p:txBody>
      </p:sp>
      <p:sp>
        <p:nvSpPr>
          <p:cNvPr id="24581" name="AutoShape 5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7086600" y="6324600"/>
            <a:ext cx="400050" cy="198438"/>
          </a:xfrm>
          <a:prstGeom prst="rightArrow">
            <a:avLst>
              <a:gd name="adj1" fmla="val 50000"/>
              <a:gd name="adj2" fmla="val 50400"/>
            </a:avLst>
          </a:prstGeom>
          <a:solidFill>
            <a:srgbClr val="335B6B">
              <a:alpha val="20000"/>
            </a:srgbClr>
          </a:solidFill>
          <a:ln w="9525">
            <a:solidFill>
              <a:srgbClr val="335B6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 eaLnBrk="1" hangingPunct="1"/>
            <a:endParaRPr lang="fr-CH" altLang="fr-FR" sz="2400"/>
          </a:p>
        </p:txBody>
      </p:sp>
      <p:sp>
        <p:nvSpPr>
          <p:cNvPr id="184326" name="Rectangle 6"/>
          <p:cNvSpPr>
            <a:spLocks noChangeArrowheads="1"/>
          </p:cNvSpPr>
          <p:nvPr/>
        </p:nvSpPr>
        <p:spPr bwMode="auto">
          <a:xfrm>
            <a:off x="1042988" y="2205038"/>
            <a:ext cx="7921625" cy="374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823913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2319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39888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 eaLnBrk="1" hangingPunct="1">
              <a:buFontTx/>
              <a:buNone/>
            </a:pPr>
            <a:r>
              <a:rPr lang="fr-CH" altLang="fr-FR" sz="3000">
                <a:solidFill>
                  <a:srgbClr val="0000FF"/>
                </a:solidFill>
              </a:rPr>
              <a:t>1/3 des armatures doit être surcompensée c’est-à-dire équipée d’un condensateur.</a:t>
            </a:r>
            <a:endParaRPr lang="fr-CH" altLang="fr-FR" sz="3000" u="sng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84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184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2" grpId="0" build="p"/>
      <p:bldP spid="18432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042988" y="692150"/>
            <a:ext cx="7993062" cy="136842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fr-CH" altLang="fr-FR" sz="2400" i="1" u="sng" smtClean="0">
                <a:solidFill>
                  <a:srgbClr val="FF0000"/>
                </a:solidFill>
              </a:rPr>
              <a:t>Quelle est la valeur minimale du facteur de puissance admise dans une installation ?</a:t>
            </a:r>
            <a:endParaRPr lang="fr-CH" altLang="fr-FR" sz="2400" u="sng" smtClean="0">
              <a:solidFill>
                <a:srgbClr val="FF0000"/>
              </a:solidFill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xfrm>
            <a:off x="1065213" y="185738"/>
            <a:ext cx="6858000" cy="533400"/>
          </a:xfrm>
          <a:noFill/>
        </p:spPr>
        <p:txBody>
          <a:bodyPr anchor="t"/>
          <a:lstStyle/>
          <a:p>
            <a:pPr algn="l" eaLnBrk="1" hangingPunct="1"/>
            <a:r>
              <a:rPr lang="fr-FR" altLang="fr-FR" sz="2400" smtClean="0"/>
              <a:t>Ch.11 - Courant alternatif triphasé - </a:t>
            </a:r>
            <a:r>
              <a:rPr lang="fr-FR" altLang="fr-FR" sz="2400" b="1" smtClean="0">
                <a:solidFill>
                  <a:schemeClr val="tx1"/>
                </a:solidFill>
              </a:rPr>
              <a:t>Exercice</a:t>
            </a:r>
            <a:r>
              <a:rPr lang="fr-FR" altLang="fr-FR" sz="2400" b="1" smtClean="0">
                <a:solidFill>
                  <a:srgbClr val="FF0000"/>
                </a:solidFill>
              </a:rPr>
              <a:t> 38</a:t>
            </a:r>
          </a:p>
        </p:txBody>
      </p:sp>
      <p:sp>
        <p:nvSpPr>
          <p:cNvPr id="25604" name="AutoShape 4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600950" y="6324600"/>
            <a:ext cx="400050" cy="198438"/>
          </a:xfrm>
          <a:prstGeom prst="rightArrow">
            <a:avLst>
              <a:gd name="adj1" fmla="val 50000"/>
              <a:gd name="adj2" fmla="val 50400"/>
            </a:avLst>
          </a:prstGeom>
          <a:solidFill>
            <a:srgbClr val="335B6B">
              <a:alpha val="20000"/>
            </a:srgbClr>
          </a:solidFill>
          <a:ln w="9525">
            <a:solidFill>
              <a:srgbClr val="335B6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 eaLnBrk="1" hangingPunct="1"/>
            <a:endParaRPr lang="fr-CH" altLang="fr-FR" sz="2400"/>
          </a:p>
        </p:txBody>
      </p:sp>
      <p:sp>
        <p:nvSpPr>
          <p:cNvPr id="25605" name="AutoShape 5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7086600" y="6324600"/>
            <a:ext cx="400050" cy="198438"/>
          </a:xfrm>
          <a:prstGeom prst="rightArrow">
            <a:avLst>
              <a:gd name="adj1" fmla="val 50000"/>
              <a:gd name="adj2" fmla="val 50400"/>
            </a:avLst>
          </a:prstGeom>
          <a:solidFill>
            <a:srgbClr val="335B6B">
              <a:alpha val="20000"/>
            </a:srgbClr>
          </a:solidFill>
          <a:ln w="9525">
            <a:solidFill>
              <a:srgbClr val="335B6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 eaLnBrk="1" hangingPunct="1"/>
            <a:endParaRPr lang="fr-CH" altLang="fr-FR" sz="2400"/>
          </a:p>
        </p:txBody>
      </p:sp>
      <p:sp>
        <p:nvSpPr>
          <p:cNvPr id="186374" name="Rectangle 6"/>
          <p:cNvSpPr>
            <a:spLocks noChangeArrowheads="1"/>
          </p:cNvSpPr>
          <p:nvPr/>
        </p:nvSpPr>
        <p:spPr bwMode="auto">
          <a:xfrm>
            <a:off x="1042988" y="2205038"/>
            <a:ext cx="7921625" cy="374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823913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2319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39888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 eaLnBrk="1" hangingPunct="1">
              <a:buFontTx/>
              <a:buNone/>
            </a:pPr>
            <a:r>
              <a:rPr lang="fr-CH" altLang="fr-FR" sz="3000">
                <a:solidFill>
                  <a:srgbClr val="0000FF"/>
                </a:solidFill>
              </a:rPr>
              <a:t>Cos</a:t>
            </a:r>
            <a:r>
              <a:rPr lang="fr-CH" altLang="fr-FR" sz="3000">
                <a:solidFill>
                  <a:srgbClr val="0000FF"/>
                </a:solidFill>
                <a:sym typeface="Symbol" panose="05050102010706020507" pitchFamily="18" charset="2"/>
              </a:rPr>
              <a:t>  0,95.</a:t>
            </a:r>
          </a:p>
          <a:p>
            <a:pPr eaLnBrk="1" hangingPunct="1">
              <a:buFontTx/>
              <a:buNone/>
            </a:pPr>
            <a:r>
              <a:rPr lang="fr-CH" altLang="fr-FR" sz="3000">
                <a:solidFill>
                  <a:srgbClr val="0000FF"/>
                </a:solidFill>
                <a:sym typeface="Symbol" panose="05050102010706020507" pitchFamily="18" charset="2"/>
              </a:rPr>
              <a:t>S’il est moins bon et selon les distributeurs, l’énergie réactive peut être comptabilisée et facturée.</a:t>
            </a:r>
            <a:endParaRPr lang="fr-CH" altLang="fr-FR" sz="3000" u="sng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86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186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0" grpId="0" build="p"/>
      <p:bldP spid="18637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042988" y="692150"/>
            <a:ext cx="7993062" cy="136842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fr-CH" altLang="fr-FR" sz="2400" i="1" u="sng" smtClean="0">
                <a:solidFill>
                  <a:srgbClr val="FF0000"/>
                </a:solidFill>
              </a:rPr>
              <a:t>Quels sont, </a:t>
            </a:r>
            <a:r>
              <a:rPr lang="fr-CH" altLang="fr-FR" sz="2400" b="1" i="1" u="sng" smtClean="0">
                <a:solidFill>
                  <a:srgbClr val="FF0000"/>
                </a:solidFill>
              </a:rPr>
              <a:t>pour les distributeurs</a:t>
            </a:r>
            <a:r>
              <a:rPr lang="fr-CH" altLang="fr-FR" sz="2400" i="1" u="sng" smtClean="0">
                <a:solidFill>
                  <a:srgbClr val="FF0000"/>
                </a:solidFill>
              </a:rPr>
              <a:t>, les avantages d’avoir un facteur de puissance élevé ?</a:t>
            </a:r>
            <a:endParaRPr lang="fr-CH" altLang="fr-FR" sz="2400" u="sng" smtClean="0">
              <a:solidFill>
                <a:srgbClr val="FF0000"/>
              </a:solidFill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xfrm>
            <a:off x="1065213" y="185738"/>
            <a:ext cx="6858000" cy="533400"/>
          </a:xfrm>
          <a:noFill/>
        </p:spPr>
        <p:txBody>
          <a:bodyPr anchor="t"/>
          <a:lstStyle/>
          <a:p>
            <a:pPr algn="l" eaLnBrk="1" hangingPunct="1"/>
            <a:r>
              <a:rPr lang="fr-FR" altLang="fr-FR" sz="2400" smtClean="0"/>
              <a:t>Ch.11 - Courant alternatif triphasé - </a:t>
            </a:r>
            <a:r>
              <a:rPr lang="fr-FR" altLang="fr-FR" sz="2400" b="1" smtClean="0">
                <a:solidFill>
                  <a:schemeClr val="tx1"/>
                </a:solidFill>
              </a:rPr>
              <a:t>Exercice</a:t>
            </a:r>
            <a:r>
              <a:rPr lang="fr-FR" altLang="fr-FR" sz="2400" b="1" smtClean="0">
                <a:solidFill>
                  <a:srgbClr val="FF0000"/>
                </a:solidFill>
              </a:rPr>
              <a:t> 39</a:t>
            </a:r>
          </a:p>
        </p:txBody>
      </p:sp>
      <p:sp>
        <p:nvSpPr>
          <p:cNvPr id="26628" name="AutoShape 4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600950" y="6324600"/>
            <a:ext cx="400050" cy="198438"/>
          </a:xfrm>
          <a:prstGeom prst="rightArrow">
            <a:avLst>
              <a:gd name="adj1" fmla="val 50000"/>
              <a:gd name="adj2" fmla="val 50400"/>
            </a:avLst>
          </a:prstGeom>
          <a:solidFill>
            <a:srgbClr val="335B6B">
              <a:alpha val="20000"/>
            </a:srgbClr>
          </a:solidFill>
          <a:ln w="9525">
            <a:solidFill>
              <a:srgbClr val="335B6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 eaLnBrk="1" hangingPunct="1"/>
            <a:endParaRPr lang="fr-CH" altLang="fr-FR" sz="2400"/>
          </a:p>
        </p:txBody>
      </p:sp>
      <p:sp>
        <p:nvSpPr>
          <p:cNvPr id="26629" name="AutoShape 5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7086600" y="6324600"/>
            <a:ext cx="400050" cy="198438"/>
          </a:xfrm>
          <a:prstGeom prst="rightArrow">
            <a:avLst>
              <a:gd name="adj1" fmla="val 50000"/>
              <a:gd name="adj2" fmla="val 50400"/>
            </a:avLst>
          </a:prstGeom>
          <a:solidFill>
            <a:srgbClr val="335B6B">
              <a:alpha val="20000"/>
            </a:srgbClr>
          </a:solidFill>
          <a:ln w="9525">
            <a:solidFill>
              <a:srgbClr val="335B6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 eaLnBrk="1" hangingPunct="1"/>
            <a:endParaRPr lang="fr-CH" altLang="fr-FR" sz="2400"/>
          </a:p>
        </p:txBody>
      </p:sp>
      <p:sp>
        <p:nvSpPr>
          <p:cNvPr id="188422" name="Rectangle 6"/>
          <p:cNvSpPr>
            <a:spLocks noChangeArrowheads="1"/>
          </p:cNvSpPr>
          <p:nvPr/>
        </p:nvSpPr>
        <p:spPr bwMode="auto">
          <a:xfrm>
            <a:off x="1042988" y="2205038"/>
            <a:ext cx="7921625" cy="374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823913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2319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39888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 eaLnBrk="1" hangingPunct="1">
              <a:buFontTx/>
              <a:buNone/>
            </a:pPr>
            <a:r>
              <a:rPr lang="fr-CH" altLang="fr-FR" sz="3000">
                <a:solidFill>
                  <a:srgbClr val="0000FF"/>
                </a:solidFill>
              </a:rPr>
              <a:t>Si le facteur de puissance est proche de 1, le courant circulant sur les lignes est plus petit. </a:t>
            </a:r>
          </a:p>
          <a:p>
            <a:pPr eaLnBrk="1" hangingPunct="1">
              <a:buFontTx/>
              <a:buNone/>
            </a:pPr>
            <a:endParaRPr lang="fr-CH" altLang="fr-FR" sz="300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endParaRPr lang="fr-CH" altLang="fr-FR" sz="300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r>
              <a:rPr lang="fr-CH" altLang="fr-FR" sz="3000">
                <a:solidFill>
                  <a:srgbClr val="0000FF"/>
                </a:solidFill>
              </a:rPr>
              <a:t>Les chutes de tension en ligne donc les pertes d’énergie dues au transport de l’énergie seront plus petites également.</a:t>
            </a:r>
            <a:endParaRPr lang="fr-CH" altLang="fr-FR" sz="3000" u="sng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188425" name="Object 9"/>
          <p:cNvGraphicFramePr>
            <a:graphicFrameLocks noChangeAspect="1"/>
          </p:cNvGraphicFramePr>
          <p:nvPr/>
        </p:nvGraphicFramePr>
        <p:xfrm>
          <a:off x="3348038" y="3284538"/>
          <a:ext cx="2433637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2" name="Equation" r:id="rId4" imgW="2438400" imgH="952500" progId="Equation.3">
                  <p:embed/>
                </p:oleObj>
              </mc:Choice>
              <mc:Fallback>
                <p:oleObj name="Equation" r:id="rId4" imgW="2438400" imgH="9525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3284538"/>
                        <a:ext cx="2433637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88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188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0"/>
                                        <p:tgtEl>
                                          <p:spTgt spid="188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1884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8" grpId="0" build="p"/>
      <p:bldP spid="188422" grpId="0" build="allAtOnce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042988" y="692150"/>
            <a:ext cx="7993062" cy="136842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fr-CH" altLang="fr-FR" sz="2400" i="1" u="sng" smtClean="0">
                <a:solidFill>
                  <a:srgbClr val="FF0000"/>
                </a:solidFill>
              </a:rPr>
              <a:t>Quels sont, </a:t>
            </a:r>
            <a:r>
              <a:rPr lang="fr-CH" altLang="fr-FR" sz="2400" b="1" i="1" u="sng" smtClean="0">
                <a:solidFill>
                  <a:srgbClr val="FF0000"/>
                </a:solidFill>
              </a:rPr>
              <a:t>pour les consommateurs</a:t>
            </a:r>
            <a:r>
              <a:rPr lang="fr-CH" altLang="fr-FR" sz="2400" i="1" u="sng" smtClean="0">
                <a:solidFill>
                  <a:srgbClr val="FF0000"/>
                </a:solidFill>
              </a:rPr>
              <a:t>, les avantages d’avoir un facteur de puissance élevé ?</a:t>
            </a:r>
            <a:endParaRPr lang="fr-CH" altLang="fr-FR" sz="2400" u="sng" smtClean="0">
              <a:solidFill>
                <a:srgbClr val="FF0000"/>
              </a:solidFill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xfrm>
            <a:off x="1065213" y="185738"/>
            <a:ext cx="6858000" cy="533400"/>
          </a:xfrm>
          <a:noFill/>
        </p:spPr>
        <p:txBody>
          <a:bodyPr anchor="t"/>
          <a:lstStyle/>
          <a:p>
            <a:pPr algn="l" eaLnBrk="1" hangingPunct="1"/>
            <a:r>
              <a:rPr lang="fr-FR" altLang="fr-FR" sz="2400" smtClean="0"/>
              <a:t>Ch.11 - Courant alternatif triphasé - </a:t>
            </a:r>
            <a:r>
              <a:rPr lang="fr-FR" altLang="fr-FR" sz="2400" b="1" smtClean="0">
                <a:solidFill>
                  <a:schemeClr val="tx1"/>
                </a:solidFill>
              </a:rPr>
              <a:t>Exercice</a:t>
            </a:r>
            <a:r>
              <a:rPr lang="fr-FR" altLang="fr-FR" sz="2400" b="1" smtClean="0">
                <a:solidFill>
                  <a:srgbClr val="FF0000"/>
                </a:solidFill>
              </a:rPr>
              <a:t> 40</a:t>
            </a:r>
          </a:p>
        </p:txBody>
      </p:sp>
      <p:sp>
        <p:nvSpPr>
          <p:cNvPr id="27652" name="AutoShape 4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600950" y="6324600"/>
            <a:ext cx="400050" cy="198438"/>
          </a:xfrm>
          <a:prstGeom prst="rightArrow">
            <a:avLst>
              <a:gd name="adj1" fmla="val 50000"/>
              <a:gd name="adj2" fmla="val 50400"/>
            </a:avLst>
          </a:prstGeom>
          <a:solidFill>
            <a:srgbClr val="335B6B">
              <a:alpha val="20000"/>
            </a:srgbClr>
          </a:solidFill>
          <a:ln w="9525">
            <a:solidFill>
              <a:srgbClr val="335B6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 eaLnBrk="1" hangingPunct="1"/>
            <a:endParaRPr lang="fr-CH" altLang="fr-FR" sz="2400"/>
          </a:p>
        </p:txBody>
      </p:sp>
      <p:sp>
        <p:nvSpPr>
          <p:cNvPr id="27653" name="AutoShape 5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7086600" y="6324600"/>
            <a:ext cx="400050" cy="198438"/>
          </a:xfrm>
          <a:prstGeom prst="rightArrow">
            <a:avLst>
              <a:gd name="adj1" fmla="val 50000"/>
              <a:gd name="adj2" fmla="val 50400"/>
            </a:avLst>
          </a:prstGeom>
          <a:solidFill>
            <a:srgbClr val="335B6B">
              <a:alpha val="20000"/>
            </a:srgbClr>
          </a:solidFill>
          <a:ln w="9525">
            <a:solidFill>
              <a:srgbClr val="335B6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 eaLnBrk="1" hangingPunct="1"/>
            <a:endParaRPr lang="fr-CH" altLang="fr-FR" sz="2400"/>
          </a:p>
        </p:txBody>
      </p:sp>
      <p:sp>
        <p:nvSpPr>
          <p:cNvPr id="191494" name="Rectangle 6"/>
          <p:cNvSpPr>
            <a:spLocks noChangeArrowheads="1"/>
          </p:cNvSpPr>
          <p:nvPr/>
        </p:nvSpPr>
        <p:spPr bwMode="auto">
          <a:xfrm>
            <a:off x="1042988" y="2205038"/>
            <a:ext cx="7921625" cy="374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823913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2319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39888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 eaLnBrk="1" hangingPunct="1">
              <a:buFontTx/>
              <a:buNone/>
            </a:pPr>
            <a:r>
              <a:rPr lang="fr-CH" altLang="fr-FR" sz="3000">
                <a:solidFill>
                  <a:srgbClr val="0000FF"/>
                </a:solidFill>
              </a:rPr>
              <a:t>Pas de facturation d’énergie réactive.</a:t>
            </a:r>
          </a:p>
          <a:p>
            <a:pPr eaLnBrk="1" hangingPunct="1">
              <a:buFontTx/>
              <a:buNone/>
            </a:pPr>
            <a:r>
              <a:rPr lang="fr-CH" altLang="fr-FR" sz="3000">
                <a:solidFill>
                  <a:srgbClr val="0000FF"/>
                </a:solidFill>
              </a:rPr>
              <a:t>Taxes de raccordement moins élevées si la compensation permet d’économiser un échelon dans la puissance d’introduction.</a:t>
            </a:r>
          </a:p>
          <a:p>
            <a:pPr eaLnBrk="1" hangingPunct="1">
              <a:buFontTx/>
              <a:buNone/>
            </a:pPr>
            <a:r>
              <a:rPr lang="fr-CH" altLang="fr-FR" sz="3000">
                <a:solidFill>
                  <a:srgbClr val="0000FF"/>
                </a:solidFill>
              </a:rPr>
              <a:t>Une compensation est très rapidement amortie.</a:t>
            </a:r>
            <a:endParaRPr lang="fr-CH" altLang="fr-FR" sz="3000" u="sng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91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191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1914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1914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0" grpId="0" build="p"/>
      <p:bldP spid="191494" grpId="0" build="allAtOnce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042988" y="692150"/>
            <a:ext cx="7993062" cy="2449513"/>
          </a:xfrm>
        </p:spPr>
        <p:txBody>
          <a:bodyPr/>
          <a:lstStyle/>
          <a:p>
            <a:pPr marL="0" indent="0" eaLnBrk="1" hangingPunct="1">
              <a:buFontTx/>
              <a:buNone/>
              <a:tabLst>
                <a:tab pos="363538" algn="l"/>
              </a:tabLst>
            </a:pPr>
            <a:r>
              <a:rPr lang="fr-CH" altLang="fr-FR" sz="2400" i="1" u="sng" smtClean="0">
                <a:solidFill>
                  <a:srgbClr val="FF0000"/>
                </a:solidFill>
              </a:rPr>
              <a:t>Une installation électrique a une puissance de 130 kW avec un facteur de puissance de 0,83.</a:t>
            </a:r>
          </a:p>
          <a:p>
            <a:pPr marL="0" indent="0" eaLnBrk="1" hangingPunct="1">
              <a:buFontTx/>
              <a:buNone/>
              <a:tabLst>
                <a:tab pos="363538" algn="l"/>
              </a:tabLst>
            </a:pPr>
            <a:r>
              <a:rPr lang="fr-CH" altLang="fr-FR" sz="2400" i="1" u="sng" smtClean="0">
                <a:solidFill>
                  <a:srgbClr val="FF0000"/>
                </a:solidFill>
              </a:rPr>
              <a:t>Calculer la puissance réactive de la batterie de compensation permettant d’améliorer le facteur de puissance à 0,99. Déterminer le couplage et la capacité d’un des trois condensateurs nécessaires.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title"/>
          </p:nvPr>
        </p:nvSpPr>
        <p:spPr>
          <a:xfrm>
            <a:off x="1065213" y="185738"/>
            <a:ext cx="6858000" cy="533400"/>
          </a:xfrm>
          <a:noFill/>
        </p:spPr>
        <p:txBody>
          <a:bodyPr anchor="t"/>
          <a:lstStyle/>
          <a:p>
            <a:pPr algn="l" eaLnBrk="1" hangingPunct="1"/>
            <a:r>
              <a:rPr lang="fr-FR" altLang="fr-FR" sz="2400" smtClean="0"/>
              <a:t>Ch.11 - Courant alternatif triphasé - </a:t>
            </a:r>
            <a:r>
              <a:rPr lang="fr-FR" altLang="fr-FR" sz="2400" b="1" smtClean="0">
                <a:solidFill>
                  <a:schemeClr val="tx1"/>
                </a:solidFill>
              </a:rPr>
              <a:t>Exercice</a:t>
            </a:r>
            <a:r>
              <a:rPr lang="fr-FR" altLang="fr-FR" sz="2400" b="1" smtClean="0">
                <a:solidFill>
                  <a:srgbClr val="FF0000"/>
                </a:solidFill>
              </a:rPr>
              <a:t> 41</a:t>
            </a:r>
          </a:p>
        </p:txBody>
      </p:sp>
      <p:sp>
        <p:nvSpPr>
          <p:cNvPr id="28676" name="AutoShape 4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600950" y="6324600"/>
            <a:ext cx="400050" cy="198438"/>
          </a:xfrm>
          <a:prstGeom prst="rightArrow">
            <a:avLst>
              <a:gd name="adj1" fmla="val 50000"/>
              <a:gd name="adj2" fmla="val 50400"/>
            </a:avLst>
          </a:prstGeom>
          <a:solidFill>
            <a:srgbClr val="335B6B">
              <a:alpha val="20000"/>
            </a:srgbClr>
          </a:solidFill>
          <a:ln w="9525">
            <a:solidFill>
              <a:srgbClr val="335B6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 eaLnBrk="1" hangingPunct="1"/>
            <a:endParaRPr lang="fr-CH" altLang="fr-FR" sz="2400"/>
          </a:p>
        </p:txBody>
      </p:sp>
      <p:sp>
        <p:nvSpPr>
          <p:cNvPr id="28677" name="AutoShape 5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7086600" y="6324600"/>
            <a:ext cx="400050" cy="198438"/>
          </a:xfrm>
          <a:prstGeom prst="rightArrow">
            <a:avLst>
              <a:gd name="adj1" fmla="val 50000"/>
              <a:gd name="adj2" fmla="val 50400"/>
            </a:avLst>
          </a:prstGeom>
          <a:solidFill>
            <a:srgbClr val="335B6B">
              <a:alpha val="20000"/>
            </a:srgbClr>
          </a:solidFill>
          <a:ln w="9525">
            <a:solidFill>
              <a:srgbClr val="335B6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 eaLnBrk="1" hangingPunct="1"/>
            <a:endParaRPr lang="fr-CH" altLang="fr-FR" sz="2400"/>
          </a:p>
        </p:txBody>
      </p:sp>
      <p:sp>
        <p:nvSpPr>
          <p:cNvPr id="148486" name="Rectangle 6"/>
          <p:cNvSpPr>
            <a:spLocks noChangeArrowheads="1"/>
          </p:cNvSpPr>
          <p:nvPr/>
        </p:nvSpPr>
        <p:spPr bwMode="auto">
          <a:xfrm>
            <a:off x="0" y="2909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fr-CH">
              <a:latin typeface="Arial" charset="0"/>
            </a:endParaRPr>
          </a:p>
        </p:txBody>
      </p:sp>
      <p:graphicFrame>
        <p:nvGraphicFramePr>
          <p:cNvPr id="148487" name="Object 7"/>
          <p:cNvGraphicFramePr>
            <a:graphicFrameLocks noChangeAspect="1"/>
          </p:cNvGraphicFramePr>
          <p:nvPr/>
        </p:nvGraphicFramePr>
        <p:xfrm>
          <a:off x="1042988" y="3141663"/>
          <a:ext cx="6742112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5" name="Equation" r:id="rId4" imgW="6451600" imgH="1079500" progId="Equation.3">
                  <p:embed/>
                </p:oleObj>
              </mc:Choice>
              <mc:Fallback>
                <p:oleObj name="Equation" r:id="rId4" imgW="6451600" imgH="10795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141663"/>
                        <a:ext cx="6742112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88" name="Rectangle 8"/>
          <p:cNvSpPr>
            <a:spLocks noChangeArrowheads="1"/>
          </p:cNvSpPr>
          <p:nvPr/>
        </p:nvSpPr>
        <p:spPr bwMode="auto">
          <a:xfrm>
            <a:off x="0" y="2909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fr-CH">
              <a:latin typeface="Arial" charset="0"/>
            </a:endParaRPr>
          </a:p>
        </p:txBody>
      </p:sp>
      <p:graphicFrame>
        <p:nvGraphicFramePr>
          <p:cNvPr id="148489" name="Object 9"/>
          <p:cNvGraphicFramePr>
            <a:graphicFrameLocks noChangeAspect="1"/>
          </p:cNvGraphicFramePr>
          <p:nvPr/>
        </p:nvGraphicFramePr>
        <p:xfrm>
          <a:off x="1042988" y="4365625"/>
          <a:ext cx="5357812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6" name="Equation" r:id="rId6" imgW="5753100" imgH="889000" progId="Equation.3">
                  <p:embed/>
                </p:oleObj>
              </mc:Choice>
              <mc:Fallback>
                <p:oleObj name="Equation" r:id="rId6" imgW="5753100" imgH="889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365625"/>
                        <a:ext cx="5357812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90" name="Rectangle 10"/>
          <p:cNvSpPr>
            <a:spLocks noChangeArrowheads="1"/>
          </p:cNvSpPr>
          <p:nvPr/>
        </p:nvSpPr>
        <p:spPr bwMode="auto">
          <a:xfrm>
            <a:off x="0" y="2909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fr-CH">
              <a:latin typeface="Arial" charset="0"/>
            </a:endParaRPr>
          </a:p>
        </p:txBody>
      </p:sp>
      <p:sp>
        <p:nvSpPr>
          <p:cNvPr id="148492" name="Rectangle 12"/>
          <p:cNvSpPr>
            <a:spLocks noChangeArrowheads="1"/>
          </p:cNvSpPr>
          <p:nvPr/>
        </p:nvSpPr>
        <p:spPr bwMode="auto">
          <a:xfrm>
            <a:off x="0" y="2909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fr-CH">
              <a:latin typeface="Arial" charset="0"/>
            </a:endParaRPr>
          </a:p>
        </p:txBody>
      </p:sp>
      <p:graphicFrame>
        <p:nvGraphicFramePr>
          <p:cNvPr id="148496" name="Object 16"/>
          <p:cNvGraphicFramePr>
            <a:graphicFrameLocks noChangeAspect="1"/>
          </p:cNvGraphicFramePr>
          <p:nvPr/>
        </p:nvGraphicFramePr>
        <p:xfrm>
          <a:off x="5172075" y="5229225"/>
          <a:ext cx="3821113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7" name="Equation" r:id="rId8" imgW="4102100" imgH="889000" progId="Equation.3">
                  <p:embed/>
                </p:oleObj>
              </mc:Choice>
              <mc:Fallback>
                <p:oleObj name="Equation" r:id="rId8" imgW="4102100" imgH="8890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2075" y="5229225"/>
                        <a:ext cx="3821113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48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148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148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148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48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2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042988" y="692150"/>
            <a:ext cx="7993062" cy="2376488"/>
          </a:xfrm>
        </p:spPr>
        <p:txBody>
          <a:bodyPr/>
          <a:lstStyle/>
          <a:p>
            <a:pPr marL="0" indent="0" eaLnBrk="1" hangingPunct="1">
              <a:buFontTx/>
              <a:buNone/>
              <a:tabLst>
                <a:tab pos="363538" algn="l"/>
              </a:tabLst>
            </a:pPr>
            <a:r>
              <a:rPr lang="fr-CH" altLang="fr-FR" sz="2400" i="1" u="sng" smtClean="0">
                <a:solidFill>
                  <a:srgbClr val="FF0000"/>
                </a:solidFill>
              </a:rPr>
              <a:t>Le calcul de la chute de tension en ligne, pour un récepteur monophasé, fait intervenir la longueur totale des 2 fils de la ligne. Comment effectue-t-on le calcul de la chute de tension si la ligne est triphasée ? 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>
          <a:xfrm>
            <a:off x="1065213" y="185738"/>
            <a:ext cx="6858000" cy="533400"/>
          </a:xfrm>
          <a:noFill/>
        </p:spPr>
        <p:txBody>
          <a:bodyPr anchor="t"/>
          <a:lstStyle/>
          <a:p>
            <a:pPr algn="l" eaLnBrk="1" hangingPunct="1"/>
            <a:r>
              <a:rPr lang="fr-FR" altLang="fr-FR" sz="2400" smtClean="0"/>
              <a:t>Ch.11 - Courant alternatif triphasé - </a:t>
            </a:r>
            <a:r>
              <a:rPr lang="fr-FR" altLang="fr-FR" sz="2400" b="1" smtClean="0">
                <a:solidFill>
                  <a:schemeClr val="tx1"/>
                </a:solidFill>
              </a:rPr>
              <a:t>Exercice</a:t>
            </a:r>
            <a:r>
              <a:rPr lang="fr-FR" altLang="fr-FR" sz="2400" b="1" smtClean="0">
                <a:solidFill>
                  <a:srgbClr val="FF0000"/>
                </a:solidFill>
              </a:rPr>
              <a:t> 42</a:t>
            </a:r>
          </a:p>
        </p:txBody>
      </p:sp>
      <p:sp>
        <p:nvSpPr>
          <p:cNvPr id="29700" name="AutoShape 4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600950" y="6324600"/>
            <a:ext cx="400050" cy="198438"/>
          </a:xfrm>
          <a:prstGeom prst="rightArrow">
            <a:avLst>
              <a:gd name="adj1" fmla="val 50000"/>
              <a:gd name="adj2" fmla="val 50400"/>
            </a:avLst>
          </a:prstGeom>
          <a:solidFill>
            <a:srgbClr val="335B6B">
              <a:alpha val="20000"/>
            </a:srgbClr>
          </a:solidFill>
          <a:ln w="9525">
            <a:solidFill>
              <a:srgbClr val="335B6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 eaLnBrk="1" hangingPunct="1"/>
            <a:endParaRPr lang="fr-CH" altLang="fr-FR" sz="2400"/>
          </a:p>
        </p:txBody>
      </p:sp>
      <p:sp>
        <p:nvSpPr>
          <p:cNvPr id="29701" name="AutoShape 5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7086600" y="6324600"/>
            <a:ext cx="400050" cy="198438"/>
          </a:xfrm>
          <a:prstGeom prst="rightArrow">
            <a:avLst>
              <a:gd name="adj1" fmla="val 50000"/>
              <a:gd name="adj2" fmla="val 50400"/>
            </a:avLst>
          </a:prstGeom>
          <a:solidFill>
            <a:srgbClr val="335B6B">
              <a:alpha val="20000"/>
            </a:srgbClr>
          </a:solidFill>
          <a:ln w="9525">
            <a:solidFill>
              <a:srgbClr val="335B6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 eaLnBrk="1" hangingPunct="1"/>
            <a:endParaRPr lang="fr-CH" altLang="fr-FR" sz="2400"/>
          </a:p>
        </p:txBody>
      </p:sp>
      <p:sp>
        <p:nvSpPr>
          <p:cNvPr id="194566" name="Rectangle 6"/>
          <p:cNvSpPr>
            <a:spLocks noChangeArrowheads="1"/>
          </p:cNvSpPr>
          <p:nvPr/>
        </p:nvSpPr>
        <p:spPr bwMode="auto">
          <a:xfrm>
            <a:off x="0" y="2909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fr-CH">
              <a:latin typeface="Arial" charset="0"/>
            </a:endParaRPr>
          </a:p>
        </p:txBody>
      </p:sp>
      <p:graphicFrame>
        <p:nvGraphicFramePr>
          <p:cNvPr id="194567" name="Object 7"/>
          <p:cNvGraphicFramePr>
            <a:graphicFrameLocks noChangeAspect="1"/>
          </p:cNvGraphicFramePr>
          <p:nvPr/>
        </p:nvGraphicFramePr>
        <p:xfrm>
          <a:off x="3182938" y="2852738"/>
          <a:ext cx="245586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8" name="Equation" r:id="rId4" imgW="2349500" imgH="482600" progId="Equation.3">
                  <p:embed/>
                </p:oleObj>
              </mc:Choice>
              <mc:Fallback>
                <p:oleObj name="Equation" r:id="rId4" imgW="2349500" imgH="482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2938" y="2852738"/>
                        <a:ext cx="2455862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68" name="Rectangle 8"/>
          <p:cNvSpPr>
            <a:spLocks noChangeArrowheads="1"/>
          </p:cNvSpPr>
          <p:nvPr/>
        </p:nvSpPr>
        <p:spPr bwMode="auto">
          <a:xfrm>
            <a:off x="0" y="2909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fr-CH">
              <a:latin typeface="Arial" charset="0"/>
            </a:endParaRPr>
          </a:p>
        </p:txBody>
      </p:sp>
      <p:sp>
        <p:nvSpPr>
          <p:cNvPr id="194570" name="Rectangle 10"/>
          <p:cNvSpPr>
            <a:spLocks noChangeArrowheads="1"/>
          </p:cNvSpPr>
          <p:nvPr/>
        </p:nvSpPr>
        <p:spPr bwMode="auto">
          <a:xfrm>
            <a:off x="0" y="2909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fr-CH">
              <a:latin typeface="Arial" charset="0"/>
            </a:endParaRPr>
          </a:p>
        </p:txBody>
      </p:sp>
      <p:sp>
        <p:nvSpPr>
          <p:cNvPr id="194571" name="Rectangle 11"/>
          <p:cNvSpPr>
            <a:spLocks noChangeArrowheads="1"/>
          </p:cNvSpPr>
          <p:nvPr/>
        </p:nvSpPr>
        <p:spPr bwMode="auto">
          <a:xfrm>
            <a:off x="0" y="2909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fr-CH">
              <a:latin typeface="Arial" charset="0"/>
            </a:endParaRPr>
          </a:p>
        </p:txBody>
      </p:sp>
      <p:sp>
        <p:nvSpPr>
          <p:cNvPr id="194573" name="Rectangle 13"/>
          <p:cNvSpPr>
            <a:spLocks noChangeArrowheads="1"/>
          </p:cNvSpPr>
          <p:nvPr/>
        </p:nvSpPr>
        <p:spPr bwMode="auto">
          <a:xfrm>
            <a:off x="1042988" y="3644900"/>
            <a:ext cx="7921625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823913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2319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39888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 eaLnBrk="1" hangingPunct="1">
              <a:buFontTx/>
              <a:buNone/>
            </a:pPr>
            <a:r>
              <a:rPr lang="fr-CH" altLang="fr-FR" sz="3000">
                <a:solidFill>
                  <a:srgbClr val="0000FF"/>
                </a:solidFill>
                <a:sym typeface="Symbol" panose="05050102010706020507" pitchFamily="18" charset="2"/>
              </a:rPr>
              <a:t>Le chute de tension sur le conducteur « R</a:t>
            </a:r>
            <a:r>
              <a:rPr lang="fr-CH" altLang="fr-FR" sz="3000" baseline="-25000">
                <a:solidFill>
                  <a:srgbClr val="0000FF"/>
                </a:solidFill>
                <a:sym typeface="Symbol" panose="05050102010706020507" pitchFamily="18" charset="2"/>
              </a:rPr>
              <a:t>l</a:t>
            </a:r>
            <a:r>
              <a:rPr lang="fr-CH" altLang="fr-FR" sz="3000">
                <a:solidFill>
                  <a:srgbClr val="0000FF"/>
                </a:solidFill>
                <a:sym typeface="Symbol" panose="05050102010706020507" pitchFamily="18" charset="2"/>
              </a:rPr>
              <a:t>I » est transformée en chute de tension « réseau » sans tenir compte du cos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94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94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194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2" grpId="0" build="p"/>
      <p:bldP spid="194573" grpId="0" build="allAtOnce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042988" y="692150"/>
            <a:ext cx="7993062" cy="2376488"/>
          </a:xfrm>
        </p:spPr>
        <p:txBody>
          <a:bodyPr/>
          <a:lstStyle/>
          <a:p>
            <a:pPr marL="0" indent="0" eaLnBrk="1" hangingPunct="1">
              <a:buFontTx/>
              <a:buNone/>
              <a:tabLst>
                <a:tab pos="363538" algn="l"/>
              </a:tabLst>
            </a:pPr>
            <a:r>
              <a:rPr lang="fr-CH" altLang="fr-FR" sz="2400" i="1" u="sng" smtClean="0">
                <a:solidFill>
                  <a:srgbClr val="FF0000"/>
                </a:solidFill>
              </a:rPr>
              <a:t>Quelle intensité du courant peut-on faire passer dans une ligne triphasée en fil de 1,5 mm</a:t>
            </a:r>
            <a:r>
              <a:rPr lang="fr-CH" altLang="fr-FR" sz="2400" i="1" u="sng" baseline="30000" smtClean="0">
                <a:solidFill>
                  <a:srgbClr val="FF0000"/>
                </a:solidFill>
              </a:rPr>
              <a:t>2</a:t>
            </a:r>
            <a:r>
              <a:rPr lang="fr-CH" altLang="fr-FR" sz="2400" i="1" u="sng" smtClean="0">
                <a:solidFill>
                  <a:srgbClr val="FF0000"/>
                </a:solidFill>
              </a:rPr>
              <a:t>, longue de 140 m si la chute de tension ne doit pas dépasser 3% ? 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xfrm>
            <a:off x="1065213" y="185738"/>
            <a:ext cx="6858000" cy="533400"/>
          </a:xfrm>
          <a:noFill/>
        </p:spPr>
        <p:txBody>
          <a:bodyPr anchor="t"/>
          <a:lstStyle/>
          <a:p>
            <a:pPr algn="l" eaLnBrk="1" hangingPunct="1"/>
            <a:r>
              <a:rPr lang="fr-FR" altLang="fr-FR" sz="2400" smtClean="0"/>
              <a:t>Ch.11 - Courant alternatif triphasé - </a:t>
            </a:r>
            <a:r>
              <a:rPr lang="fr-FR" altLang="fr-FR" sz="2400" b="1" smtClean="0">
                <a:solidFill>
                  <a:schemeClr val="tx1"/>
                </a:solidFill>
              </a:rPr>
              <a:t>Exercice</a:t>
            </a:r>
            <a:r>
              <a:rPr lang="fr-FR" altLang="fr-FR" sz="2400" b="1" smtClean="0">
                <a:solidFill>
                  <a:srgbClr val="FF0000"/>
                </a:solidFill>
              </a:rPr>
              <a:t> 43</a:t>
            </a:r>
          </a:p>
        </p:txBody>
      </p:sp>
      <p:sp>
        <p:nvSpPr>
          <p:cNvPr id="30724" name="AutoShape 4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600950" y="6324600"/>
            <a:ext cx="400050" cy="198438"/>
          </a:xfrm>
          <a:prstGeom prst="rightArrow">
            <a:avLst>
              <a:gd name="adj1" fmla="val 50000"/>
              <a:gd name="adj2" fmla="val 50400"/>
            </a:avLst>
          </a:prstGeom>
          <a:solidFill>
            <a:srgbClr val="335B6B">
              <a:alpha val="20000"/>
            </a:srgbClr>
          </a:solidFill>
          <a:ln w="9525">
            <a:solidFill>
              <a:srgbClr val="335B6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 eaLnBrk="1" hangingPunct="1"/>
            <a:endParaRPr lang="fr-CH" altLang="fr-FR" sz="2400"/>
          </a:p>
        </p:txBody>
      </p:sp>
      <p:sp>
        <p:nvSpPr>
          <p:cNvPr id="30725" name="AutoShape 5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7086600" y="6324600"/>
            <a:ext cx="400050" cy="198438"/>
          </a:xfrm>
          <a:prstGeom prst="rightArrow">
            <a:avLst>
              <a:gd name="adj1" fmla="val 50000"/>
              <a:gd name="adj2" fmla="val 50400"/>
            </a:avLst>
          </a:prstGeom>
          <a:solidFill>
            <a:srgbClr val="335B6B">
              <a:alpha val="20000"/>
            </a:srgbClr>
          </a:solidFill>
          <a:ln w="9525">
            <a:solidFill>
              <a:srgbClr val="335B6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 eaLnBrk="1" hangingPunct="1"/>
            <a:endParaRPr lang="fr-CH" altLang="fr-FR" sz="2400"/>
          </a:p>
        </p:txBody>
      </p:sp>
      <p:graphicFrame>
        <p:nvGraphicFramePr>
          <p:cNvPr id="196615" name="Object 7"/>
          <p:cNvGraphicFramePr>
            <a:graphicFrameLocks noChangeAspect="1"/>
          </p:cNvGraphicFramePr>
          <p:nvPr/>
        </p:nvGraphicFramePr>
        <p:xfrm>
          <a:off x="1116013" y="2708275"/>
          <a:ext cx="4965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9" name="Equation" r:id="rId4" imgW="4749800" imgH="419100" progId="Equation.3">
                  <p:embed/>
                </p:oleObj>
              </mc:Choice>
              <mc:Fallback>
                <p:oleObj name="Equation" r:id="rId4" imgW="4749800" imgH="419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708275"/>
                        <a:ext cx="4965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22" name="Object 14"/>
          <p:cNvGraphicFramePr>
            <a:graphicFrameLocks noChangeAspect="1"/>
          </p:cNvGraphicFramePr>
          <p:nvPr/>
        </p:nvGraphicFramePr>
        <p:xfrm>
          <a:off x="1116013" y="3429000"/>
          <a:ext cx="50069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0" name="Equation" r:id="rId6" imgW="5016500" imgH="952500" progId="Equation.3">
                  <p:embed/>
                </p:oleObj>
              </mc:Choice>
              <mc:Fallback>
                <p:oleObj name="Equation" r:id="rId6" imgW="5016500" imgH="9525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429000"/>
                        <a:ext cx="5006975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25" name="Object 17"/>
          <p:cNvGraphicFramePr>
            <a:graphicFrameLocks noChangeAspect="1"/>
          </p:cNvGraphicFramePr>
          <p:nvPr/>
        </p:nvGraphicFramePr>
        <p:xfrm>
          <a:off x="1116013" y="4437063"/>
          <a:ext cx="7739062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1" name="Equation" r:id="rId8" imgW="7404100" imgH="977900" progId="Equation.3">
                  <p:embed/>
                </p:oleObj>
              </mc:Choice>
              <mc:Fallback>
                <p:oleObj name="Equation" r:id="rId8" imgW="7404100" imgH="9779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437063"/>
                        <a:ext cx="7739062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96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96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96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96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042988" y="692150"/>
            <a:ext cx="7993062" cy="1512888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fr-CH" altLang="fr-FR" sz="2400" i="1" u="sng" smtClean="0">
                <a:solidFill>
                  <a:srgbClr val="FF0000"/>
                </a:solidFill>
              </a:rPr>
              <a:t>Pour construire un corps de chauffe, on dispose de trois résistances de 28 </a:t>
            </a:r>
            <a:r>
              <a:rPr lang="fr-CH" altLang="fr-FR" sz="2400" i="1" u="sng" smtClean="0">
                <a:solidFill>
                  <a:srgbClr val="FF0000"/>
                </a:solidFill>
                <a:sym typeface="Symbol" panose="05050102010706020507" pitchFamily="18" charset="2"/>
              </a:rPr>
              <a:t> raccordées en triangle sur le réseau. Calculer l’intensité dans une résistance, dans la ligne et la puissance active totale.</a:t>
            </a:r>
            <a:endParaRPr lang="fr-CH" altLang="fr-FR" sz="2400" u="sng" smtClean="0">
              <a:solidFill>
                <a:srgbClr val="FF0000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>
          <a:xfrm>
            <a:off x="1065213" y="185738"/>
            <a:ext cx="6858000" cy="533400"/>
          </a:xfrm>
          <a:noFill/>
        </p:spPr>
        <p:txBody>
          <a:bodyPr anchor="t"/>
          <a:lstStyle/>
          <a:p>
            <a:pPr algn="l" eaLnBrk="1" hangingPunct="1"/>
            <a:r>
              <a:rPr lang="fr-FR" altLang="fr-FR" sz="2400" smtClean="0"/>
              <a:t>Ch.11 - Courant alternatif triphasé - </a:t>
            </a:r>
            <a:r>
              <a:rPr lang="fr-FR" altLang="fr-FR" sz="2400" b="1" smtClean="0">
                <a:solidFill>
                  <a:schemeClr val="tx1"/>
                </a:solidFill>
              </a:rPr>
              <a:t>Exercice</a:t>
            </a:r>
            <a:r>
              <a:rPr lang="fr-FR" altLang="fr-FR" sz="2400" b="1" smtClean="0">
                <a:solidFill>
                  <a:srgbClr val="FF0000"/>
                </a:solidFill>
              </a:rPr>
              <a:t> 23</a:t>
            </a:r>
          </a:p>
        </p:txBody>
      </p:sp>
      <p:sp>
        <p:nvSpPr>
          <p:cNvPr id="4100" name="AutoShape 4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600950" y="6324600"/>
            <a:ext cx="400050" cy="198438"/>
          </a:xfrm>
          <a:prstGeom prst="rightArrow">
            <a:avLst>
              <a:gd name="adj1" fmla="val 50000"/>
              <a:gd name="adj2" fmla="val 50400"/>
            </a:avLst>
          </a:prstGeom>
          <a:solidFill>
            <a:srgbClr val="335B6B">
              <a:alpha val="20000"/>
            </a:srgbClr>
          </a:solidFill>
          <a:ln w="9525">
            <a:solidFill>
              <a:srgbClr val="335B6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 eaLnBrk="1" hangingPunct="1"/>
            <a:endParaRPr lang="fr-CH" altLang="fr-FR" sz="2400"/>
          </a:p>
        </p:txBody>
      </p:sp>
      <p:sp>
        <p:nvSpPr>
          <p:cNvPr id="4101" name="AutoShape 5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7086600" y="6324600"/>
            <a:ext cx="400050" cy="198438"/>
          </a:xfrm>
          <a:prstGeom prst="rightArrow">
            <a:avLst>
              <a:gd name="adj1" fmla="val 50000"/>
              <a:gd name="adj2" fmla="val 50400"/>
            </a:avLst>
          </a:prstGeom>
          <a:solidFill>
            <a:srgbClr val="335B6B">
              <a:alpha val="20000"/>
            </a:srgbClr>
          </a:solidFill>
          <a:ln w="9525">
            <a:solidFill>
              <a:srgbClr val="335B6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 eaLnBrk="1" hangingPunct="1"/>
            <a:endParaRPr lang="fr-CH" altLang="fr-FR" sz="2400"/>
          </a:p>
        </p:txBody>
      </p:sp>
      <p:graphicFrame>
        <p:nvGraphicFramePr>
          <p:cNvPr id="243718" name="Object 6"/>
          <p:cNvGraphicFramePr>
            <a:graphicFrameLocks noChangeAspect="1"/>
          </p:cNvGraphicFramePr>
          <p:nvPr/>
        </p:nvGraphicFramePr>
        <p:xfrm>
          <a:off x="1116013" y="2420938"/>
          <a:ext cx="3398837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Equation" r:id="rId4" imgW="3403600" imgH="889000" progId="Equation.3">
                  <p:embed/>
                </p:oleObj>
              </mc:Choice>
              <mc:Fallback>
                <p:oleObj name="Equation" r:id="rId4" imgW="3403600" imgH="889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420938"/>
                        <a:ext cx="3398837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721" name="Object 9"/>
          <p:cNvGraphicFramePr>
            <a:graphicFrameLocks noChangeAspect="1"/>
          </p:cNvGraphicFramePr>
          <p:nvPr/>
        </p:nvGraphicFramePr>
        <p:xfrm>
          <a:off x="1116013" y="3500438"/>
          <a:ext cx="474345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Equation" r:id="rId6" imgW="4749800" imgH="533400" progId="Equation.3">
                  <p:embed/>
                </p:oleObj>
              </mc:Choice>
              <mc:Fallback>
                <p:oleObj name="Equation" r:id="rId6" imgW="4749800" imgH="533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500438"/>
                        <a:ext cx="474345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724" name="Object 12"/>
          <p:cNvGraphicFramePr>
            <a:graphicFrameLocks noChangeAspect="1"/>
          </p:cNvGraphicFramePr>
          <p:nvPr/>
        </p:nvGraphicFramePr>
        <p:xfrm>
          <a:off x="1116013" y="4292600"/>
          <a:ext cx="6962775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tion" r:id="rId8" imgW="6972300" imgH="495300" progId="Equation.3">
                  <p:embed/>
                </p:oleObj>
              </mc:Choice>
              <mc:Fallback>
                <p:oleObj name="Equation" r:id="rId8" imgW="6972300" imgH="4953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292600"/>
                        <a:ext cx="6962775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725" name="Object 13"/>
          <p:cNvGraphicFramePr>
            <a:graphicFrameLocks noChangeAspect="1"/>
          </p:cNvGraphicFramePr>
          <p:nvPr/>
        </p:nvGraphicFramePr>
        <p:xfrm>
          <a:off x="1116013" y="5229225"/>
          <a:ext cx="732472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Equation" r:id="rId10" imgW="7340600" imgH="482600" progId="Equation.3">
                  <p:embed/>
                </p:oleObj>
              </mc:Choice>
              <mc:Fallback>
                <p:oleObj name="Equation" r:id="rId10" imgW="7340600" imgH="482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229225"/>
                        <a:ext cx="7324725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489" name="Line 9"/>
          <p:cNvSpPr>
            <a:spLocks noChangeShapeType="1"/>
          </p:cNvSpPr>
          <p:nvPr/>
        </p:nvSpPr>
        <p:spPr bwMode="auto">
          <a:xfrm>
            <a:off x="863600" y="5013325"/>
            <a:ext cx="82804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CH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43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43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43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43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76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43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4" grpId="0" build="p"/>
      <p:bldP spid="27648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042988" y="692150"/>
            <a:ext cx="7993062" cy="1873250"/>
          </a:xfrm>
        </p:spPr>
        <p:txBody>
          <a:bodyPr/>
          <a:lstStyle/>
          <a:p>
            <a:pPr marL="0" indent="0" eaLnBrk="1" hangingPunct="1">
              <a:buFontTx/>
              <a:buNone/>
              <a:tabLst>
                <a:tab pos="363538" algn="l"/>
              </a:tabLst>
            </a:pPr>
            <a:r>
              <a:rPr lang="fr-CH" altLang="fr-FR" sz="2400" i="1" u="sng" smtClean="0">
                <a:solidFill>
                  <a:srgbClr val="FF0000"/>
                </a:solidFill>
              </a:rPr>
              <a:t>Un corps de chauffe triphasé a une puissance de 4 kW. Il est raccordé à l’extrémité d’une ligne de 100m. Calculez :</a:t>
            </a:r>
          </a:p>
          <a:p>
            <a:pPr marL="0" indent="0" eaLnBrk="1" hangingPunct="1">
              <a:buFontTx/>
              <a:buAutoNum type="alphaLcParenR"/>
              <a:tabLst>
                <a:tab pos="363538" algn="l"/>
              </a:tabLst>
            </a:pPr>
            <a:r>
              <a:rPr lang="fr-CH" altLang="fr-FR" sz="2400" i="1" smtClean="0">
                <a:solidFill>
                  <a:srgbClr val="FF0000"/>
                </a:solidFill>
              </a:rPr>
              <a:t>	</a:t>
            </a:r>
            <a:r>
              <a:rPr lang="fr-CH" altLang="fr-FR" sz="2400" i="1" u="sng" smtClean="0">
                <a:solidFill>
                  <a:srgbClr val="FF0000"/>
                </a:solidFill>
              </a:rPr>
              <a:t>la section normalisée de la ligne afin de respecter une</a:t>
            </a:r>
          </a:p>
          <a:p>
            <a:pPr marL="0" indent="0" eaLnBrk="1" hangingPunct="1">
              <a:buFontTx/>
              <a:buNone/>
              <a:tabLst>
                <a:tab pos="363538" algn="l"/>
              </a:tabLst>
            </a:pPr>
            <a:r>
              <a:rPr lang="fr-CH" altLang="fr-FR" sz="2400" i="1" smtClean="0">
                <a:solidFill>
                  <a:srgbClr val="FF0000"/>
                </a:solidFill>
              </a:rPr>
              <a:t>    </a:t>
            </a:r>
            <a:r>
              <a:rPr lang="fr-CH" altLang="fr-FR" sz="2400" i="1" u="sng" smtClean="0">
                <a:solidFill>
                  <a:srgbClr val="FF0000"/>
                </a:solidFill>
              </a:rPr>
              <a:t>chute de tension de 3%</a:t>
            </a:r>
          </a:p>
          <a:p>
            <a:pPr marL="0" indent="0" eaLnBrk="1" hangingPunct="1">
              <a:buFontTx/>
              <a:buAutoNum type="alphaLcParenR" startAt="2"/>
              <a:tabLst>
                <a:tab pos="363538" algn="l"/>
              </a:tabLst>
            </a:pPr>
            <a:endParaRPr lang="fr-CH" altLang="fr-FR" sz="2400" i="1" u="sng" smtClean="0">
              <a:solidFill>
                <a:srgbClr val="FF0000"/>
              </a:solidFill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xfrm>
            <a:off x="1065213" y="185738"/>
            <a:ext cx="6858000" cy="533400"/>
          </a:xfrm>
          <a:noFill/>
        </p:spPr>
        <p:txBody>
          <a:bodyPr anchor="t"/>
          <a:lstStyle/>
          <a:p>
            <a:pPr algn="l" eaLnBrk="1" hangingPunct="1"/>
            <a:r>
              <a:rPr lang="fr-FR" altLang="fr-FR" sz="2400" smtClean="0"/>
              <a:t>Ch.11 - Courant alternatif triphasé - </a:t>
            </a:r>
            <a:r>
              <a:rPr lang="fr-FR" altLang="fr-FR" sz="2400" b="1" smtClean="0">
                <a:solidFill>
                  <a:schemeClr val="tx1"/>
                </a:solidFill>
              </a:rPr>
              <a:t>Exercice</a:t>
            </a:r>
            <a:r>
              <a:rPr lang="fr-FR" altLang="fr-FR" sz="2400" b="1" smtClean="0">
                <a:solidFill>
                  <a:srgbClr val="FF0000"/>
                </a:solidFill>
              </a:rPr>
              <a:t> 44</a:t>
            </a:r>
          </a:p>
        </p:txBody>
      </p:sp>
      <p:sp>
        <p:nvSpPr>
          <p:cNvPr id="31748" name="AutoShape 4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600950" y="6324600"/>
            <a:ext cx="400050" cy="198438"/>
          </a:xfrm>
          <a:prstGeom prst="rightArrow">
            <a:avLst>
              <a:gd name="adj1" fmla="val 50000"/>
              <a:gd name="adj2" fmla="val 50400"/>
            </a:avLst>
          </a:prstGeom>
          <a:solidFill>
            <a:srgbClr val="335B6B">
              <a:alpha val="20000"/>
            </a:srgbClr>
          </a:solidFill>
          <a:ln w="9525">
            <a:solidFill>
              <a:srgbClr val="335B6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 eaLnBrk="1" hangingPunct="1"/>
            <a:endParaRPr lang="fr-CH" altLang="fr-FR" sz="2400"/>
          </a:p>
        </p:txBody>
      </p:sp>
      <p:sp>
        <p:nvSpPr>
          <p:cNvPr id="31749" name="AutoShape 5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7086600" y="6324600"/>
            <a:ext cx="400050" cy="198438"/>
          </a:xfrm>
          <a:prstGeom prst="rightArrow">
            <a:avLst>
              <a:gd name="adj1" fmla="val 50000"/>
              <a:gd name="adj2" fmla="val 50400"/>
            </a:avLst>
          </a:prstGeom>
          <a:solidFill>
            <a:srgbClr val="335B6B">
              <a:alpha val="20000"/>
            </a:srgbClr>
          </a:solidFill>
          <a:ln w="9525">
            <a:solidFill>
              <a:srgbClr val="335B6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 eaLnBrk="1" hangingPunct="1"/>
            <a:endParaRPr lang="fr-CH" altLang="fr-FR" sz="2400"/>
          </a:p>
        </p:txBody>
      </p:sp>
      <p:graphicFrame>
        <p:nvGraphicFramePr>
          <p:cNvPr id="200710" name="Object 6"/>
          <p:cNvGraphicFramePr>
            <a:graphicFrameLocks noChangeAspect="1"/>
          </p:cNvGraphicFramePr>
          <p:nvPr/>
        </p:nvGraphicFramePr>
        <p:xfrm>
          <a:off x="1116013" y="3933825"/>
          <a:ext cx="4271962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4" name="Equation" r:id="rId4" imgW="4279900" imgH="1016000" progId="Equation.3">
                  <p:embed/>
                </p:oleObj>
              </mc:Choice>
              <mc:Fallback>
                <p:oleObj name="Equation" r:id="rId4" imgW="4279900" imgH="1016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933825"/>
                        <a:ext cx="4271962" cy="101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11" name="Object 7"/>
          <p:cNvGraphicFramePr>
            <a:graphicFrameLocks noChangeAspect="1"/>
          </p:cNvGraphicFramePr>
          <p:nvPr/>
        </p:nvGraphicFramePr>
        <p:xfrm>
          <a:off x="1116013" y="3284538"/>
          <a:ext cx="517683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5" name="Equation" r:id="rId6" imgW="4953000" imgH="444500" progId="Equation.3">
                  <p:embed/>
                </p:oleObj>
              </mc:Choice>
              <mc:Fallback>
                <p:oleObj name="Equation" r:id="rId6" imgW="4953000" imgH="4445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284538"/>
                        <a:ext cx="5176837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15" name="Object 11"/>
          <p:cNvGraphicFramePr>
            <a:graphicFrameLocks noChangeAspect="1"/>
          </p:cNvGraphicFramePr>
          <p:nvPr/>
        </p:nvGraphicFramePr>
        <p:xfrm>
          <a:off x="1116013" y="2708275"/>
          <a:ext cx="4965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6" name="Equation" r:id="rId8" imgW="4749800" imgH="419100" progId="Equation.3">
                  <p:embed/>
                </p:oleObj>
              </mc:Choice>
              <mc:Fallback>
                <p:oleObj name="Equation" r:id="rId8" imgW="4749800" imgH="4191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708275"/>
                        <a:ext cx="4965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18" name="Object 14"/>
          <p:cNvGraphicFramePr>
            <a:graphicFrameLocks noChangeAspect="1"/>
          </p:cNvGraphicFramePr>
          <p:nvPr/>
        </p:nvGraphicFramePr>
        <p:xfrm>
          <a:off x="1116013" y="5013325"/>
          <a:ext cx="4767262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7" name="Equation" r:id="rId10" imgW="4775200" imgH="977900" progId="Equation.3">
                  <p:embed/>
                </p:oleObj>
              </mc:Choice>
              <mc:Fallback>
                <p:oleObj name="Equation" r:id="rId10" imgW="4775200" imgH="9779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013325"/>
                        <a:ext cx="4767262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00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00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200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200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00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200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200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6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042988" y="692150"/>
            <a:ext cx="7993062" cy="1873250"/>
          </a:xfrm>
        </p:spPr>
        <p:txBody>
          <a:bodyPr/>
          <a:lstStyle/>
          <a:p>
            <a:pPr marL="0" indent="0" eaLnBrk="1" hangingPunct="1">
              <a:buFontTx/>
              <a:buNone/>
              <a:tabLst>
                <a:tab pos="363538" algn="l"/>
              </a:tabLst>
            </a:pPr>
            <a:r>
              <a:rPr lang="fr-CH" altLang="fr-FR" sz="2400" i="1" u="sng" smtClean="0">
                <a:solidFill>
                  <a:srgbClr val="FF0000"/>
                </a:solidFill>
              </a:rPr>
              <a:t>...</a:t>
            </a:r>
          </a:p>
          <a:p>
            <a:pPr marL="0" indent="0" eaLnBrk="1" hangingPunct="1">
              <a:buFontTx/>
              <a:buAutoNum type="alphaLcParenR"/>
              <a:tabLst>
                <a:tab pos="363538" algn="l"/>
              </a:tabLst>
            </a:pPr>
            <a:r>
              <a:rPr lang="fr-CH" altLang="fr-FR" sz="2400" i="1" smtClean="0">
                <a:solidFill>
                  <a:srgbClr val="FF0000"/>
                </a:solidFill>
              </a:rPr>
              <a:t>	</a:t>
            </a:r>
            <a:r>
              <a:rPr lang="fr-CH" altLang="fr-FR" sz="2400" i="1" u="sng" smtClean="0">
                <a:solidFill>
                  <a:srgbClr val="FF0000"/>
                </a:solidFill>
              </a:rPr>
              <a:t>la section normalisée de la ligne afin de respecter une</a:t>
            </a:r>
          </a:p>
          <a:p>
            <a:pPr marL="0" indent="0" eaLnBrk="1" hangingPunct="1">
              <a:buFontTx/>
              <a:buNone/>
              <a:tabLst>
                <a:tab pos="363538" algn="l"/>
              </a:tabLst>
            </a:pPr>
            <a:r>
              <a:rPr lang="fr-CH" altLang="fr-FR" sz="2400" i="1" smtClean="0">
                <a:solidFill>
                  <a:srgbClr val="FF0000"/>
                </a:solidFill>
              </a:rPr>
              <a:t>    </a:t>
            </a:r>
            <a:r>
              <a:rPr lang="fr-CH" altLang="fr-FR" sz="2400" i="1" u="sng" smtClean="0">
                <a:solidFill>
                  <a:srgbClr val="FF0000"/>
                </a:solidFill>
              </a:rPr>
              <a:t>chute de tension de 3%</a:t>
            </a:r>
          </a:p>
          <a:p>
            <a:pPr marL="0" indent="0" eaLnBrk="1" hangingPunct="1">
              <a:buFontTx/>
              <a:buAutoNum type="alphaLcParenR" startAt="2"/>
              <a:tabLst>
                <a:tab pos="363538" algn="l"/>
              </a:tabLst>
            </a:pPr>
            <a:r>
              <a:rPr lang="fr-CH" altLang="fr-FR" sz="2400" i="1" smtClean="0">
                <a:solidFill>
                  <a:srgbClr val="FF0000"/>
                </a:solidFill>
              </a:rPr>
              <a:t>	</a:t>
            </a:r>
            <a:r>
              <a:rPr lang="fr-CH" altLang="fr-FR" sz="2400" i="1" u="sng" smtClean="0">
                <a:solidFill>
                  <a:srgbClr val="FF0000"/>
                </a:solidFill>
              </a:rPr>
              <a:t>la perte de puissance en ligne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xfrm>
            <a:off x="1065213" y="185738"/>
            <a:ext cx="6858000" cy="533400"/>
          </a:xfrm>
          <a:noFill/>
        </p:spPr>
        <p:txBody>
          <a:bodyPr anchor="t"/>
          <a:lstStyle/>
          <a:p>
            <a:pPr algn="l" eaLnBrk="1" hangingPunct="1"/>
            <a:r>
              <a:rPr lang="fr-FR" altLang="fr-FR" sz="2400" smtClean="0"/>
              <a:t>Ch.11 - Courant alternatif triphasé - </a:t>
            </a:r>
            <a:r>
              <a:rPr lang="fr-FR" altLang="fr-FR" sz="2400" b="1" smtClean="0">
                <a:solidFill>
                  <a:schemeClr val="tx1"/>
                </a:solidFill>
              </a:rPr>
              <a:t>Exercice</a:t>
            </a:r>
            <a:r>
              <a:rPr lang="fr-FR" altLang="fr-FR" sz="2400" b="1" smtClean="0">
                <a:solidFill>
                  <a:srgbClr val="FF0000"/>
                </a:solidFill>
              </a:rPr>
              <a:t> 44</a:t>
            </a:r>
          </a:p>
        </p:txBody>
      </p:sp>
      <p:sp>
        <p:nvSpPr>
          <p:cNvPr id="32772" name="AutoShape 4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600950" y="6324600"/>
            <a:ext cx="400050" cy="198438"/>
          </a:xfrm>
          <a:prstGeom prst="rightArrow">
            <a:avLst>
              <a:gd name="adj1" fmla="val 50000"/>
              <a:gd name="adj2" fmla="val 50400"/>
            </a:avLst>
          </a:prstGeom>
          <a:solidFill>
            <a:srgbClr val="335B6B">
              <a:alpha val="20000"/>
            </a:srgbClr>
          </a:solidFill>
          <a:ln w="9525">
            <a:solidFill>
              <a:srgbClr val="335B6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 eaLnBrk="1" hangingPunct="1"/>
            <a:endParaRPr lang="fr-CH" altLang="fr-FR" sz="2400"/>
          </a:p>
        </p:txBody>
      </p:sp>
      <p:sp>
        <p:nvSpPr>
          <p:cNvPr id="32773" name="AutoShape 5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7086600" y="6324600"/>
            <a:ext cx="400050" cy="198438"/>
          </a:xfrm>
          <a:prstGeom prst="rightArrow">
            <a:avLst>
              <a:gd name="adj1" fmla="val 50000"/>
              <a:gd name="adj2" fmla="val 50400"/>
            </a:avLst>
          </a:prstGeom>
          <a:solidFill>
            <a:srgbClr val="335B6B">
              <a:alpha val="20000"/>
            </a:srgbClr>
          </a:solidFill>
          <a:ln w="9525">
            <a:solidFill>
              <a:srgbClr val="335B6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 eaLnBrk="1" hangingPunct="1"/>
            <a:endParaRPr lang="fr-CH" altLang="fr-FR" sz="2400"/>
          </a:p>
        </p:txBody>
      </p:sp>
      <p:graphicFrame>
        <p:nvGraphicFramePr>
          <p:cNvPr id="204812" name="Object 12"/>
          <p:cNvGraphicFramePr>
            <a:graphicFrameLocks noChangeAspect="1"/>
          </p:cNvGraphicFramePr>
          <p:nvPr/>
        </p:nvGraphicFramePr>
        <p:xfrm>
          <a:off x="1116013" y="2636838"/>
          <a:ext cx="4705350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7" name="Equation" r:id="rId4" imgW="4711700" imgH="977900" progId="Equation.3">
                  <p:embed/>
                </p:oleObj>
              </mc:Choice>
              <mc:Fallback>
                <p:oleObj name="Equation" r:id="rId4" imgW="4711700" imgH="9779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636838"/>
                        <a:ext cx="4705350" cy="97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15" name="Object 15"/>
          <p:cNvGraphicFramePr>
            <a:graphicFrameLocks noChangeAspect="1"/>
          </p:cNvGraphicFramePr>
          <p:nvPr/>
        </p:nvGraphicFramePr>
        <p:xfrm>
          <a:off x="1116013" y="3716338"/>
          <a:ext cx="69596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8" name="Equation" r:id="rId6" imgW="6972300" imgH="952500" progId="Equation.3">
                  <p:embed/>
                </p:oleObj>
              </mc:Choice>
              <mc:Fallback>
                <p:oleObj name="Equation" r:id="rId6" imgW="6972300" imgH="9525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716338"/>
                        <a:ext cx="695960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18" name="Object 18"/>
          <p:cNvGraphicFramePr>
            <a:graphicFrameLocks noChangeAspect="1"/>
          </p:cNvGraphicFramePr>
          <p:nvPr/>
        </p:nvGraphicFramePr>
        <p:xfrm>
          <a:off x="1116013" y="4941888"/>
          <a:ext cx="58293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9" name="Equation" r:id="rId8" imgW="5575300" imgH="546100" progId="Equation.3">
                  <p:embed/>
                </p:oleObj>
              </mc:Choice>
              <mc:Fallback>
                <p:oleObj name="Equation" r:id="rId8" imgW="5575300" imgH="5461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941888"/>
                        <a:ext cx="58293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04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04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2048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2048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204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04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20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2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042988" y="692150"/>
            <a:ext cx="7993062" cy="1657350"/>
          </a:xfrm>
        </p:spPr>
        <p:txBody>
          <a:bodyPr/>
          <a:lstStyle/>
          <a:p>
            <a:pPr marL="0" indent="0" eaLnBrk="1" hangingPunct="1">
              <a:buFontTx/>
              <a:buNone/>
              <a:tabLst>
                <a:tab pos="363538" algn="l"/>
              </a:tabLst>
            </a:pPr>
            <a:r>
              <a:rPr lang="fr-CH" altLang="fr-FR" sz="2400" i="1" u="sng" smtClean="0">
                <a:solidFill>
                  <a:srgbClr val="FF0000"/>
                </a:solidFill>
              </a:rPr>
              <a:t>Un moteur triphasé de 10 kW possède un rendement de 85% et un facteur de puissance de 0,87. Il est alimenté sous 3 X 400 V par une ligne de 45 m en fil de 6 mm</a:t>
            </a:r>
            <a:r>
              <a:rPr lang="fr-CH" altLang="fr-FR" sz="2400" i="1" u="sng" baseline="30000" smtClean="0">
                <a:solidFill>
                  <a:srgbClr val="FF0000"/>
                </a:solidFill>
              </a:rPr>
              <a:t>2</a:t>
            </a:r>
            <a:r>
              <a:rPr lang="fr-CH" altLang="fr-FR" sz="2400" i="1" u="sng" smtClean="0">
                <a:solidFill>
                  <a:srgbClr val="FF0000"/>
                </a:solidFill>
              </a:rPr>
              <a:t>.</a:t>
            </a:r>
          </a:p>
          <a:p>
            <a:pPr marL="0" indent="0" eaLnBrk="1" hangingPunct="1">
              <a:buFontTx/>
              <a:buNone/>
              <a:tabLst>
                <a:tab pos="363538" algn="l"/>
              </a:tabLst>
            </a:pPr>
            <a:r>
              <a:rPr lang="fr-CH" altLang="fr-FR" sz="2400" i="1" u="sng" smtClean="0">
                <a:solidFill>
                  <a:srgbClr val="FF0000"/>
                </a:solidFill>
              </a:rPr>
              <a:t>Calculer la tension au départ de la ligne ...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xfrm>
            <a:off x="1065213" y="185738"/>
            <a:ext cx="6858000" cy="533400"/>
          </a:xfrm>
          <a:noFill/>
        </p:spPr>
        <p:txBody>
          <a:bodyPr anchor="t"/>
          <a:lstStyle/>
          <a:p>
            <a:pPr algn="l" eaLnBrk="1" hangingPunct="1"/>
            <a:r>
              <a:rPr lang="fr-FR" altLang="fr-FR" sz="2400" smtClean="0"/>
              <a:t>Ch.11 - Courant alternatif triphasé - </a:t>
            </a:r>
            <a:r>
              <a:rPr lang="fr-FR" altLang="fr-FR" sz="2400" b="1" smtClean="0">
                <a:solidFill>
                  <a:schemeClr val="tx1"/>
                </a:solidFill>
              </a:rPr>
              <a:t>Exercice</a:t>
            </a:r>
            <a:r>
              <a:rPr lang="fr-FR" altLang="fr-FR" sz="2400" b="1" smtClean="0">
                <a:solidFill>
                  <a:srgbClr val="FF0000"/>
                </a:solidFill>
              </a:rPr>
              <a:t> 45</a:t>
            </a:r>
          </a:p>
        </p:txBody>
      </p:sp>
      <p:sp>
        <p:nvSpPr>
          <p:cNvPr id="33796" name="AutoShape 4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600950" y="6324600"/>
            <a:ext cx="400050" cy="198438"/>
          </a:xfrm>
          <a:prstGeom prst="rightArrow">
            <a:avLst>
              <a:gd name="adj1" fmla="val 50000"/>
              <a:gd name="adj2" fmla="val 50400"/>
            </a:avLst>
          </a:prstGeom>
          <a:solidFill>
            <a:srgbClr val="335B6B">
              <a:alpha val="20000"/>
            </a:srgbClr>
          </a:solidFill>
          <a:ln w="9525">
            <a:solidFill>
              <a:srgbClr val="335B6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 eaLnBrk="1" hangingPunct="1"/>
            <a:endParaRPr lang="fr-CH" altLang="fr-FR" sz="2400"/>
          </a:p>
        </p:txBody>
      </p:sp>
      <p:sp>
        <p:nvSpPr>
          <p:cNvPr id="33797" name="AutoShape 5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7086600" y="6324600"/>
            <a:ext cx="400050" cy="198438"/>
          </a:xfrm>
          <a:prstGeom prst="rightArrow">
            <a:avLst>
              <a:gd name="adj1" fmla="val 50000"/>
              <a:gd name="adj2" fmla="val 50400"/>
            </a:avLst>
          </a:prstGeom>
          <a:solidFill>
            <a:srgbClr val="335B6B">
              <a:alpha val="20000"/>
            </a:srgbClr>
          </a:solidFill>
          <a:ln w="9525">
            <a:solidFill>
              <a:srgbClr val="335B6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 eaLnBrk="1" hangingPunct="1"/>
            <a:endParaRPr lang="fr-CH" altLang="fr-FR" sz="2400"/>
          </a:p>
        </p:txBody>
      </p:sp>
      <p:sp>
        <p:nvSpPr>
          <p:cNvPr id="209926" name="Rectangle 6"/>
          <p:cNvSpPr>
            <a:spLocks noChangeArrowheads="1"/>
          </p:cNvSpPr>
          <p:nvPr/>
        </p:nvSpPr>
        <p:spPr bwMode="auto">
          <a:xfrm>
            <a:off x="0" y="2909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fr-CH">
              <a:latin typeface="Arial" charset="0"/>
            </a:endParaRPr>
          </a:p>
        </p:txBody>
      </p:sp>
      <p:sp>
        <p:nvSpPr>
          <p:cNvPr id="209928" name="Rectangle 8"/>
          <p:cNvSpPr>
            <a:spLocks noChangeArrowheads="1"/>
          </p:cNvSpPr>
          <p:nvPr/>
        </p:nvSpPr>
        <p:spPr bwMode="auto">
          <a:xfrm>
            <a:off x="0" y="2909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fr-CH">
              <a:latin typeface="Arial" charset="0"/>
            </a:endParaRPr>
          </a:p>
        </p:txBody>
      </p:sp>
      <p:sp>
        <p:nvSpPr>
          <p:cNvPr id="209930" name="Rectangle 10"/>
          <p:cNvSpPr>
            <a:spLocks noChangeArrowheads="1"/>
          </p:cNvSpPr>
          <p:nvPr/>
        </p:nvSpPr>
        <p:spPr bwMode="auto">
          <a:xfrm>
            <a:off x="0" y="2909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fr-CH">
              <a:latin typeface="Arial" charset="0"/>
            </a:endParaRPr>
          </a:p>
        </p:txBody>
      </p:sp>
      <p:sp>
        <p:nvSpPr>
          <p:cNvPr id="209931" name="Rectangle 11"/>
          <p:cNvSpPr>
            <a:spLocks noChangeArrowheads="1"/>
          </p:cNvSpPr>
          <p:nvPr/>
        </p:nvSpPr>
        <p:spPr bwMode="auto">
          <a:xfrm>
            <a:off x="0" y="2909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fr-CH">
              <a:latin typeface="Arial" charset="0"/>
            </a:endParaRPr>
          </a:p>
        </p:txBody>
      </p:sp>
      <p:graphicFrame>
        <p:nvGraphicFramePr>
          <p:cNvPr id="209935" name="Object 15"/>
          <p:cNvGraphicFramePr>
            <a:graphicFrameLocks noChangeAspect="1"/>
          </p:cNvGraphicFramePr>
          <p:nvPr/>
        </p:nvGraphicFramePr>
        <p:xfrm>
          <a:off x="1116013" y="2565400"/>
          <a:ext cx="505777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6" name="Equation" r:id="rId4" imgW="5067300" imgH="889000" progId="Equation.3">
                  <p:embed/>
                </p:oleObj>
              </mc:Choice>
              <mc:Fallback>
                <p:oleObj name="Equation" r:id="rId4" imgW="5067300" imgH="8890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565400"/>
                        <a:ext cx="5057775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38" name="Object 18"/>
          <p:cNvGraphicFramePr>
            <a:graphicFrameLocks noChangeAspect="1"/>
          </p:cNvGraphicFramePr>
          <p:nvPr/>
        </p:nvGraphicFramePr>
        <p:xfrm>
          <a:off x="1116013" y="3573463"/>
          <a:ext cx="746442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7" name="Equation" r:id="rId6" imgW="7480300" imgH="965200" progId="Equation.3">
                  <p:embed/>
                </p:oleObj>
              </mc:Choice>
              <mc:Fallback>
                <p:oleObj name="Equation" r:id="rId6" imgW="7480300" imgH="965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573463"/>
                        <a:ext cx="7464425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41" name="Object 21"/>
          <p:cNvGraphicFramePr>
            <a:graphicFrameLocks noChangeAspect="1"/>
          </p:cNvGraphicFramePr>
          <p:nvPr/>
        </p:nvGraphicFramePr>
        <p:xfrm>
          <a:off x="1116013" y="4724400"/>
          <a:ext cx="66643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8" name="Equation" r:id="rId8" imgW="6375400" imgH="482600" progId="Equation.3">
                  <p:embed/>
                </p:oleObj>
              </mc:Choice>
              <mc:Fallback>
                <p:oleObj name="Equation" r:id="rId8" imgW="6375400" imgH="4826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724400"/>
                        <a:ext cx="666432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44" name="Object 24"/>
          <p:cNvGraphicFramePr>
            <a:graphicFrameLocks noChangeAspect="1"/>
          </p:cNvGraphicFramePr>
          <p:nvPr/>
        </p:nvGraphicFramePr>
        <p:xfrm>
          <a:off x="1116013" y="5373688"/>
          <a:ext cx="613251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9" name="Equation" r:id="rId10" imgW="5867400" imgH="495300" progId="Equation.3">
                  <p:embed/>
                </p:oleObj>
              </mc:Choice>
              <mc:Fallback>
                <p:oleObj name="Equation" r:id="rId10" imgW="5867400" imgH="4953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373688"/>
                        <a:ext cx="6132512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09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09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209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20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20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20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2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042988" y="692150"/>
            <a:ext cx="7993062" cy="1657350"/>
          </a:xfrm>
        </p:spPr>
        <p:txBody>
          <a:bodyPr/>
          <a:lstStyle/>
          <a:p>
            <a:pPr marL="0" indent="0" eaLnBrk="1" hangingPunct="1">
              <a:buFontTx/>
              <a:buNone/>
              <a:tabLst>
                <a:tab pos="363538" algn="l"/>
              </a:tabLst>
            </a:pPr>
            <a:r>
              <a:rPr lang="fr-CH" altLang="fr-FR" sz="2400" i="1" u="sng" smtClean="0">
                <a:solidFill>
                  <a:srgbClr val="FF0000"/>
                </a:solidFill>
              </a:rPr>
              <a:t>... et la perte de puissance en ligne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xfrm>
            <a:off x="1065213" y="185738"/>
            <a:ext cx="6858000" cy="533400"/>
          </a:xfrm>
          <a:noFill/>
        </p:spPr>
        <p:txBody>
          <a:bodyPr anchor="t"/>
          <a:lstStyle/>
          <a:p>
            <a:pPr algn="l" eaLnBrk="1" hangingPunct="1"/>
            <a:r>
              <a:rPr lang="fr-FR" altLang="fr-FR" sz="2400" smtClean="0"/>
              <a:t>Ch.11 - Courant alternatif triphasé - </a:t>
            </a:r>
            <a:r>
              <a:rPr lang="fr-FR" altLang="fr-FR" sz="2400" b="1" smtClean="0">
                <a:solidFill>
                  <a:schemeClr val="tx1"/>
                </a:solidFill>
              </a:rPr>
              <a:t>Exercice</a:t>
            </a:r>
            <a:r>
              <a:rPr lang="fr-FR" altLang="fr-FR" sz="2400" b="1" smtClean="0">
                <a:solidFill>
                  <a:srgbClr val="FF0000"/>
                </a:solidFill>
              </a:rPr>
              <a:t> 45</a:t>
            </a:r>
          </a:p>
        </p:txBody>
      </p:sp>
      <p:sp>
        <p:nvSpPr>
          <p:cNvPr id="34820" name="AutoShape 4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600950" y="6324600"/>
            <a:ext cx="400050" cy="198438"/>
          </a:xfrm>
          <a:prstGeom prst="rightArrow">
            <a:avLst>
              <a:gd name="adj1" fmla="val 50000"/>
              <a:gd name="adj2" fmla="val 50400"/>
            </a:avLst>
          </a:prstGeom>
          <a:solidFill>
            <a:srgbClr val="335B6B">
              <a:alpha val="20000"/>
            </a:srgbClr>
          </a:solidFill>
          <a:ln w="9525">
            <a:solidFill>
              <a:srgbClr val="335B6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 eaLnBrk="1" hangingPunct="1"/>
            <a:endParaRPr lang="fr-CH" altLang="fr-FR" sz="2400"/>
          </a:p>
        </p:txBody>
      </p:sp>
      <p:sp>
        <p:nvSpPr>
          <p:cNvPr id="34821" name="AutoShape 5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7086600" y="6324600"/>
            <a:ext cx="400050" cy="198438"/>
          </a:xfrm>
          <a:prstGeom prst="rightArrow">
            <a:avLst>
              <a:gd name="adj1" fmla="val 50000"/>
              <a:gd name="adj2" fmla="val 50400"/>
            </a:avLst>
          </a:prstGeom>
          <a:solidFill>
            <a:srgbClr val="335B6B">
              <a:alpha val="20000"/>
            </a:srgbClr>
          </a:solidFill>
          <a:ln w="9525">
            <a:solidFill>
              <a:srgbClr val="335B6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 eaLnBrk="1" hangingPunct="1"/>
            <a:endParaRPr lang="fr-CH" altLang="fr-FR" sz="2400"/>
          </a:p>
        </p:txBody>
      </p:sp>
      <p:sp>
        <p:nvSpPr>
          <p:cNvPr id="216070" name="Rectangle 6"/>
          <p:cNvSpPr>
            <a:spLocks noChangeArrowheads="1"/>
          </p:cNvSpPr>
          <p:nvPr/>
        </p:nvSpPr>
        <p:spPr bwMode="auto">
          <a:xfrm>
            <a:off x="0" y="2909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fr-CH">
              <a:latin typeface="Arial" charset="0"/>
            </a:endParaRPr>
          </a:p>
        </p:txBody>
      </p:sp>
      <p:sp>
        <p:nvSpPr>
          <p:cNvPr id="216071" name="Rectangle 7"/>
          <p:cNvSpPr>
            <a:spLocks noChangeArrowheads="1"/>
          </p:cNvSpPr>
          <p:nvPr/>
        </p:nvSpPr>
        <p:spPr bwMode="auto">
          <a:xfrm>
            <a:off x="0" y="2909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fr-CH">
              <a:latin typeface="Arial" charset="0"/>
            </a:endParaRPr>
          </a:p>
        </p:txBody>
      </p:sp>
      <p:sp>
        <p:nvSpPr>
          <p:cNvPr id="216072" name="Rectangle 8"/>
          <p:cNvSpPr>
            <a:spLocks noChangeArrowheads="1"/>
          </p:cNvSpPr>
          <p:nvPr/>
        </p:nvSpPr>
        <p:spPr bwMode="auto">
          <a:xfrm>
            <a:off x="0" y="2909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fr-CH">
              <a:latin typeface="Arial" charset="0"/>
            </a:endParaRPr>
          </a:p>
        </p:txBody>
      </p:sp>
      <p:sp>
        <p:nvSpPr>
          <p:cNvPr id="216073" name="Rectangle 9"/>
          <p:cNvSpPr>
            <a:spLocks noChangeArrowheads="1"/>
          </p:cNvSpPr>
          <p:nvPr/>
        </p:nvSpPr>
        <p:spPr bwMode="auto">
          <a:xfrm>
            <a:off x="0" y="2909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fr-CH">
              <a:latin typeface="Arial" charset="0"/>
            </a:endParaRPr>
          </a:p>
        </p:txBody>
      </p:sp>
      <p:graphicFrame>
        <p:nvGraphicFramePr>
          <p:cNvPr id="216080" name="Object 16"/>
          <p:cNvGraphicFramePr>
            <a:graphicFrameLocks noChangeAspect="1"/>
          </p:cNvGraphicFramePr>
          <p:nvPr/>
        </p:nvGraphicFramePr>
        <p:xfrm>
          <a:off x="1116013" y="2997200"/>
          <a:ext cx="618807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7" name="Equation" r:id="rId4" imgW="5918200" imgH="546100" progId="Equation.3">
                  <p:embed/>
                </p:oleObj>
              </mc:Choice>
              <mc:Fallback>
                <p:oleObj name="Equation" r:id="rId4" imgW="5918200" imgH="5461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997200"/>
                        <a:ext cx="618807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16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16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6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042988" y="692150"/>
            <a:ext cx="7993062" cy="1873250"/>
          </a:xfrm>
        </p:spPr>
        <p:txBody>
          <a:bodyPr/>
          <a:lstStyle/>
          <a:p>
            <a:pPr marL="0" indent="0" eaLnBrk="1" hangingPunct="1">
              <a:buFontTx/>
              <a:buNone/>
              <a:tabLst>
                <a:tab pos="363538" algn="l"/>
              </a:tabLst>
            </a:pPr>
            <a:r>
              <a:rPr lang="fr-CH" altLang="fr-FR" sz="2000" i="1" u="sng" smtClean="0">
                <a:solidFill>
                  <a:srgbClr val="FF0000"/>
                </a:solidFill>
              </a:rPr>
              <a:t>Une ligne tri possède les caractéristiques suivantes : l = 560 m; 3 fils de Cu de </a:t>
            </a:r>
            <a:r>
              <a:rPr lang="fr-CH" altLang="fr-FR" sz="2000" u="sng" smtClean="0">
                <a:solidFill>
                  <a:srgbClr val="FF0000"/>
                </a:solidFill>
                <a:sym typeface="Symbol" panose="05050102010706020507" pitchFamily="18" charset="2"/>
              </a:rPr>
              <a:t></a:t>
            </a:r>
            <a:r>
              <a:rPr lang="fr-CH" altLang="fr-FR" sz="2000" i="1" u="sng" smtClean="0">
                <a:solidFill>
                  <a:srgbClr val="FF0000"/>
                </a:solidFill>
                <a:sym typeface="Symbol" panose="05050102010706020507" pitchFamily="18" charset="2"/>
              </a:rPr>
              <a:t> = 6 mm; réactance de fuite par fil = 0,5 . </a:t>
            </a:r>
          </a:p>
          <a:p>
            <a:pPr marL="0" indent="0" eaLnBrk="1" hangingPunct="1">
              <a:buFontTx/>
              <a:buNone/>
              <a:tabLst>
                <a:tab pos="363538" algn="l"/>
              </a:tabLst>
            </a:pPr>
            <a:r>
              <a:rPr lang="fr-CH" altLang="fr-FR" sz="2000" i="1" u="sng" smtClean="0">
                <a:solidFill>
                  <a:srgbClr val="FF0000"/>
                </a:solidFill>
              </a:rPr>
              <a:t>Cette ligne alimente une ferme dans les conditions suivantes : charge tri équilibrée; I = 48A; cos</a:t>
            </a:r>
            <a:r>
              <a:rPr lang="fr-CH" altLang="fr-FR" sz="2000" i="1" u="sng" smtClean="0">
                <a:solidFill>
                  <a:srgbClr val="FF0000"/>
                </a:solidFill>
                <a:sym typeface="Symbol" panose="05050102010706020507" pitchFamily="18" charset="2"/>
              </a:rPr>
              <a:t> = 0,7; U = 395 V; Calculer :</a:t>
            </a:r>
          </a:p>
          <a:p>
            <a:pPr marL="0" indent="0" eaLnBrk="1" hangingPunct="1">
              <a:tabLst>
                <a:tab pos="363538" algn="l"/>
              </a:tabLst>
            </a:pPr>
            <a:r>
              <a:rPr lang="fr-CH" altLang="fr-FR" sz="2000" i="1" u="sng" smtClean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fr-CH" altLang="fr-FR" sz="2000" b="1" i="1" u="sng" smtClean="0">
                <a:solidFill>
                  <a:srgbClr val="FF0000"/>
                </a:solidFill>
                <a:sym typeface="Symbol" panose="05050102010706020507" pitchFamily="18" charset="2"/>
              </a:rPr>
              <a:t>la puissance réactive nécessaire pour améliorer le cos à 0,95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xfrm>
            <a:off x="1065213" y="185738"/>
            <a:ext cx="6858000" cy="533400"/>
          </a:xfrm>
          <a:noFill/>
        </p:spPr>
        <p:txBody>
          <a:bodyPr anchor="t"/>
          <a:lstStyle/>
          <a:p>
            <a:pPr algn="l" eaLnBrk="1" hangingPunct="1"/>
            <a:r>
              <a:rPr lang="fr-FR" altLang="fr-FR" sz="2400" smtClean="0"/>
              <a:t>Ch.11 - Courant alternatif triphasé - </a:t>
            </a:r>
            <a:r>
              <a:rPr lang="fr-FR" altLang="fr-FR" sz="2400" b="1" smtClean="0">
                <a:solidFill>
                  <a:schemeClr val="tx1"/>
                </a:solidFill>
              </a:rPr>
              <a:t>Exercice</a:t>
            </a:r>
            <a:r>
              <a:rPr lang="fr-FR" altLang="fr-FR" sz="2400" b="1" smtClean="0">
                <a:solidFill>
                  <a:srgbClr val="FF0000"/>
                </a:solidFill>
              </a:rPr>
              <a:t> 46</a:t>
            </a:r>
          </a:p>
        </p:txBody>
      </p:sp>
      <p:sp>
        <p:nvSpPr>
          <p:cNvPr id="35844" name="AutoShape 4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600950" y="6324600"/>
            <a:ext cx="400050" cy="198438"/>
          </a:xfrm>
          <a:prstGeom prst="rightArrow">
            <a:avLst>
              <a:gd name="adj1" fmla="val 50000"/>
              <a:gd name="adj2" fmla="val 50400"/>
            </a:avLst>
          </a:prstGeom>
          <a:solidFill>
            <a:srgbClr val="335B6B">
              <a:alpha val="20000"/>
            </a:srgbClr>
          </a:solidFill>
          <a:ln w="9525">
            <a:solidFill>
              <a:srgbClr val="335B6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 eaLnBrk="1" hangingPunct="1"/>
            <a:endParaRPr lang="fr-CH" altLang="fr-FR" sz="2400"/>
          </a:p>
        </p:txBody>
      </p:sp>
      <p:sp>
        <p:nvSpPr>
          <p:cNvPr id="35845" name="AutoShape 5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7086600" y="6324600"/>
            <a:ext cx="400050" cy="198438"/>
          </a:xfrm>
          <a:prstGeom prst="rightArrow">
            <a:avLst>
              <a:gd name="adj1" fmla="val 50000"/>
              <a:gd name="adj2" fmla="val 50400"/>
            </a:avLst>
          </a:prstGeom>
          <a:solidFill>
            <a:srgbClr val="335B6B">
              <a:alpha val="20000"/>
            </a:srgbClr>
          </a:solidFill>
          <a:ln w="9525">
            <a:solidFill>
              <a:srgbClr val="335B6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 eaLnBrk="1" hangingPunct="1"/>
            <a:endParaRPr lang="fr-CH" altLang="fr-FR" sz="2400"/>
          </a:p>
        </p:txBody>
      </p:sp>
      <p:sp>
        <p:nvSpPr>
          <p:cNvPr id="219142" name="Rectangle 6"/>
          <p:cNvSpPr>
            <a:spLocks noChangeArrowheads="1"/>
          </p:cNvSpPr>
          <p:nvPr/>
        </p:nvSpPr>
        <p:spPr bwMode="auto">
          <a:xfrm>
            <a:off x="0" y="2909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fr-CH">
              <a:latin typeface="Arial" charset="0"/>
            </a:endParaRPr>
          </a:p>
        </p:txBody>
      </p:sp>
      <p:sp>
        <p:nvSpPr>
          <p:cNvPr id="219143" name="Rectangle 7"/>
          <p:cNvSpPr>
            <a:spLocks noChangeArrowheads="1"/>
          </p:cNvSpPr>
          <p:nvPr/>
        </p:nvSpPr>
        <p:spPr bwMode="auto">
          <a:xfrm>
            <a:off x="0" y="2909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fr-CH">
              <a:latin typeface="Arial" charset="0"/>
            </a:endParaRPr>
          </a:p>
        </p:txBody>
      </p:sp>
      <p:sp>
        <p:nvSpPr>
          <p:cNvPr id="219144" name="Rectangle 8"/>
          <p:cNvSpPr>
            <a:spLocks noChangeArrowheads="1"/>
          </p:cNvSpPr>
          <p:nvPr/>
        </p:nvSpPr>
        <p:spPr bwMode="auto">
          <a:xfrm>
            <a:off x="0" y="2909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fr-CH">
              <a:latin typeface="Arial" charset="0"/>
            </a:endParaRPr>
          </a:p>
        </p:txBody>
      </p:sp>
      <p:sp>
        <p:nvSpPr>
          <p:cNvPr id="219145" name="Rectangle 9"/>
          <p:cNvSpPr>
            <a:spLocks noChangeArrowheads="1"/>
          </p:cNvSpPr>
          <p:nvPr/>
        </p:nvSpPr>
        <p:spPr bwMode="auto">
          <a:xfrm>
            <a:off x="0" y="2909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fr-CH">
              <a:latin typeface="Arial" charset="0"/>
            </a:endParaRPr>
          </a:p>
        </p:txBody>
      </p:sp>
      <p:graphicFrame>
        <p:nvGraphicFramePr>
          <p:cNvPr id="219152" name="Object 16"/>
          <p:cNvGraphicFramePr>
            <a:graphicFrameLocks noChangeAspect="1"/>
          </p:cNvGraphicFramePr>
          <p:nvPr/>
        </p:nvGraphicFramePr>
        <p:xfrm>
          <a:off x="1122363" y="3860800"/>
          <a:ext cx="755015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2" name="Equation" r:id="rId4" imgW="7226300" imgH="1079500" progId="Equation.3">
                  <p:embed/>
                </p:oleObj>
              </mc:Choice>
              <mc:Fallback>
                <p:oleObj name="Equation" r:id="rId4" imgW="7226300" imgH="10795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2363" y="3860800"/>
                        <a:ext cx="755015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55" name="Object 19"/>
          <p:cNvGraphicFramePr>
            <a:graphicFrameLocks noChangeAspect="1"/>
          </p:cNvGraphicFramePr>
          <p:nvPr/>
        </p:nvGraphicFramePr>
        <p:xfrm>
          <a:off x="1116013" y="2997200"/>
          <a:ext cx="776446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3" name="Equation" r:id="rId6" imgW="7429500" imgH="482600" progId="Equation.3">
                  <p:embed/>
                </p:oleObj>
              </mc:Choice>
              <mc:Fallback>
                <p:oleObj name="Equation" r:id="rId6" imgW="7429500" imgH="4826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997200"/>
                        <a:ext cx="7764462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19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19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19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21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19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8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042988" y="692150"/>
            <a:ext cx="7993062" cy="1873250"/>
          </a:xfrm>
        </p:spPr>
        <p:txBody>
          <a:bodyPr/>
          <a:lstStyle/>
          <a:p>
            <a:pPr marL="0" indent="0" eaLnBrk="1" hangingPunct="1">
              <a:buFontTx/>
              <a:buNone/>
              <a:tabLst>
                <a:tab pos="363538" algn="l"/>
              </a:tabLst>
            </a:pPr>
            <a:r>
              <a:rPr lang="fr-CH" altLang="fr-FR" sz="2000" i="1" u="sng" smtClean="0">
                <a:solidFill>
                  <a:srgbClr val="FF0000"/>
                </a:solidFill>
              </a:rPr>
              <a:t>Une ligne tri possède les caractéristiques suivantes : l = 560 m; 3 fils de Cu de </a:t>
            </a:r>
            <a:r>
              <a:rPr lang="fr-CH" altLang="fr-FR" sz="2000" u="sng" smtClean="0">
                <a:solidFill>
                  <a:srgbClr val="FF0000"/>
                </a:solidFill>
                <a:sym typeface="Symbol" panose="05050102010706020507" pitchFamily="18" charset="2"/>
              </a:rPr>
              <a:t></a:t>
            </a:r>
            <a:r>
              <a:rPr lang="fr-CH" altLang="fr-FR" sz="2000" i="1" u="sng" smtClean="0">
                <a:solidFill>
                  <a:srgbClr val="FF0000"/>
                </a:solidFill>
                <a:sym typeface="Symbol" panose="05050102010706020507" pitchFamily="18" charset="2"/>
              </a:rPr>
              <a:t> = 6 mm; réactance de fuite par fil = 0,5 . </a:t>
            </a:r>
          </a:p>
          <a:p>
            <a:pPr marL="0" indent="0" eaLnBrk="1" hangingPunct="1">
              <a:buFontTx/>
              <a:buNone/>
              <a:tabLst>
                <a:tab pos="363538" algn="l"/>
              </a:tabLst>
            </a:pPr>
            <a:r>
              <a:rPr lang="fr-CH" altLang="fr-FR" sz="2000" i="1" u="sng" smtClean="0">
                <a:solidFill>
                  <a:srgbClr val="FF0000"/>
                </a:solidFill>
              </a:rPr>
              <a:t>Cette ligne alimente une ferme dans les conditions suivantes : charge tri équilibrée; I = 48A; cos</a:t>
            </a:r>
            <a:r>
              <a:rPr lang="fr-CH" altLang="fr-FR" sz="2000" i="1" u="sng" smtClean="0">
                <a:solidFill>
                  <a:srgbClr val="FF0000"/>
                </a:solidFill>
                <a:sym typeface="Symbol" panose="05050102010706020507" pitchFamily="18" charset="2"/>
              </a:rPr>
              <a:t> = 0,7; U = 395 V; Calculer :</a:t>
            </a:r>
          </a:p>
          <a:p>
            <a:pPr marL="0" indent="0" eaLnBrk="1" hangingPunct="1">
              <a:tabLst>
                <a:tab pos="363538" algn="l"/>
              </a:tabLst>
            </a:pPr>
            <a:r>
              <a:rPr lang="fr-CH" altLang="fr-FR" sz="2000" i="1" u="sng" smtClean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fr-CH" altLang="fr-FR" sz="2000" b="1" i="1" u="sng" smtClean="0">
                <a:solidFill>
                  <a:srgbClr val="FF0000"/>
                </a:solidFill>
                <a:sym typeface="Symbol" panose="05050102010706020507" pitchFamily="18" charset="2"/>
              </a:rPr>
              <a:t>la valeur des 3 condos branchés en  pour atteindre ce but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xfrm>
            <a:off x="1065213" y="185738"/>
            <a:ext cx="6858000" cy="533400"/>
          </a:xfrm>
          <a:noFill/>
        </p:spPr>
        <p:txBody>
          <a:bodyPr anchor="t"/>
          <a:lstStyle/>
          <a:p>
            <a:pPr algn="l" eaLnBrk="1" hangingPunct="1"/>
            <a:r>
              <a:rPr lang="fr-FR" altLang="fr-FR" sz="2400" smtClean="0"/>
              <a:t>Ch.11 - Courant alternatif triphasé - </a:t>
            </a:r>
            <a:r>
              <a:rPr lang="fr-FR" altLang="fr-FR" sz="2400" b="1" smtClean="0">
                <a:solidFill>
                  <a:schemeClr val="tx1"/>
                </a:solidFill>
              </a:rPr>
              <a:t>Exercice</a:t>
            </a:r>
            <a:r>
              <a:rPr lang="fr-FR" altLang="fr-FR" sz="2400" b="1" smtClean="0">
                <a:solidFill>
                  <a:srgbClr val="FF0000"/>
                </a:solidFill>
              </a:rPr>
              <a:t> 46</a:t>
            </a:r>
          </a:p>
        </p:txBody>
      </p:sp>
      <p:sp>
        <p:nvSpPr>
          <p:cNvPr id="36868" name="AutoShape 4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600950" y="6324600"/>
            <a:ext cx="400050" cy="198438"/>
          </a:xfrm>
          <a:prstGeom prst="rightArrow">
            <a:avLst>
              <a:gd name="adj1" fmla="val 50000"/>
              <a:gd name="adj2" fmla="val 50400"/>
            </a:avLst>
          </a:prstGeom>
          <a:solidFill>
            <a:srgbClr val="335B6B">
              <a:alpha val="20000"/>
            </a:srgbClr>
          </a:solidFill>
          <a:ln w="9525">
            <a:solidFill>
              <a:srgbClr val="335B6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 eaLnBrk="1" hangingPunct="1"/>
            <a:endParaRPr lang="fr-CH" altLang="fr-FR" sz="2400"/>
          </a:p>
        </p:txBody>
      </p:sp>
      <p:sp>
        <p:nvSpPr>
          <p:cNvPr id="36869" name="AutoShape 5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7086600" y="6324600"/>
            <a:ext cx="400050" cy="198438"/>
          </a:xfrm>
          <a:prstGeom prst="rightArrow">
            <a:avLst>
              <a:gd name="adj1" fmla="val 50000"/>
              <a:gd name="adj2" fmla="val 50400"/>
            </a:avLst>
          </a:prstGeom>
          <a:solidFill>
            <a:srgbClr val="335B6B">
              <a:alpha val="20000"/>
            </a:srgbClr>
          </a:solidFill>
          <a:ln w="9525">
            <a:solidFill>
              <a:srgbClr val="335B6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 eaLnBrk="1" hangingPunct="1"/>
            <a:endParaRPr lang="fr-CH" altLang="fr-FR" sz="2400"/>
          </a:p>
        </p:txBody>
      </p:sp>
      <p:sp>
        <p:nvSpPr>
          <p:cNvPr id="223238" name="Rectangle 6"/>
          <p:cNvSpPr>
            <a:spLocks noChangeArrowheads="1"/>
          </p:cNvSpPr>
          <p:nvPr/>
        </p:nvSpPr>
        <p:spPr bwMode="auto">
          <a:xfrm>
            <a:off x="0" y="2909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fr-CH">
              <a:latin typeface="Arial" charset="0"/>
            </a:endParaRPr>
          </a:p>
        </p:txBody>
      </p:sp>
      <p:sp>
        <p:nvSpPr>
          <p:cNvPr id="223239" name="Rectangle 7"/>
          <p:cNvSpPr>
            <a:spLocks noChangeArrowheads="1"/>
          </p:cNvSpPr>
          <p:nvPr/>
        </p:nvSpPr>
        <p:spPr bwMode="auto">
          <a:xfrm>
            <a:off x="0" y="2909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fr-CH">
              <a:latin typeface="Arial" charset="0"/>
            </a:endParaRPr>
          </a:p>
        </p:txBody>
      </p:sp>
      <p:sp>
        <p:nvSpPr>
          <p:cNvPr id="223240" name="Rectangle 8"/>
          <p:cNvSpPr>
            <a:spLocks noChangeArrowheads="1"/>
          </p:cNvSpPr>
          <p:nvPr/>
        </p:nvSpPr>
        <p:spPr bwMode="auto">
          <a:xfrm>
            <a:off x="0" y="2909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fr-CH">
              <a:latin typeface="Arial" charset="0"/>
            </a:endParaRPr>
          </a:p>
        </p:txBody>
      </p:sp>
      <p:sp>
        <p:nvSpPr>
          <p:cNvPr id="223241" name="Rectangle 9"/>
          <p:cNvSpPr>
            <a:spLocks noChangeArrowheads="1"/>
          </p:cNvSpPr>
          <p:nvPr/>
        </p:nvSpPr>
        <p:spPr bwMode="auto">
          <a:xfrm>
            <a:off x="0" y="2909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fr-CH">
              <a:latin typeface="Arial" charset="0"/>
            </a:endParaRPr>
          </a:p>
        </p:txBody>
      </p:sp>
      <p:graphicFrame>
        <p:nvGraphicFramePr>
          <p:cNvPr id="223246" name="Object 14"/>
          <p:cNvGraphicFramePr>
            <a:graphicFrameLocks noChangeAspect="1"/>
          </p:cNvGraphicFramePr>
          <p:nvPr/>
        </p:nvGraphicFramePr>
        <p:xfrm>
          <a:off x="1116013" y="2781300"/>
          <a:ext cx="5180012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6" name="Equation" r:id="rId4" imgW="5562600" imgH="889000" progId="Equation.3">
                  <p:embed/>
                </p:oleObj>
              </mc:Choice>
              <mc:Fallback>
                <p:oleObj name="Equation" r:id="rId4" imgW="5562600" imgH="8890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781300"/>
                        <a:ext cx="5180012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49" name="Object 17"/>
          <p:cNvGraphicFramePr>
            <a:graphicFrameLocks noChangeAspect="1"/>
          </p:cNvGraphicFramePr>
          <p:nvPr/>
        </p:nvGraphicFramePr>
        <p:xfrm>
          <a:off x="1525588" y="4005263"/>
          <a:ext cx="3873500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7" name="Équation" r:id="rId6" imgW="1625400" imgH="393480" progId="Equation.3">
                  <p:embed/>
                </p:oleObj>
              </mc:Choice>
              <mc:Fallback>
                <p:oleObj name="Équation" r:id="rId6" imgW="1625400" imgH="3934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588" y="4005263"/>
                        <a:ext cx="3873500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3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23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23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042988" y="692150"/>
            <a:ext cx="7993062" cy="1873250"/>
          </a:xfrm>
        </p:spPr>
        <p:txBody>
          <a:bodyPr/>
          <a:lstStyle/>
          <a:p>
            <a:pPr marL="0" indent="0" eaLnBrk="1" hangingPunct="1">
              <a:buFontTx/>
              <a:buNone/>
              <a:tabLst>
                <a:tab pos="363538" algn="l"/>
              </a:tabLst>
            </a:pPr>
            <a:r>
              <a:rPr lang="fr-CH" altLang="fr-FR" sz="2000" i="1" u="sng" smtClean="0">
                <a:solidFill>
                  <a:srgbClr val="FF0000"/>
                </a:solidFill>
              </a:rPr>
              <a:t>Une ligne tri possède les caractéristiques suivantes : l = 560 m; 3 fils de Cu de </a:t>
            </a:r>
            <a:r>
              <a:rPr lang="fr-CH" altLang="fr-FR" sz="2000" u="sng" smtClean="0">
                <a:solidFill>
                  <a:srgbClr val="FF0000"/>
                </a:solidFill>
                <a:sym typeface="Symbol" panose="05050102010706020507" pitchFamily="18" charset="2"/>
              </a:rPr>
              <a:t></a:t>
            </a:r>
            <a:r>
              <a:rPr lang="fr-CH" altLang="fr-FR" sz="2000" i="1" u="sng" smtClean="0">
                <a:solidFill>
                  <a:srgbClr val="FF0000"/>
                </a:solidFill>
                <a:sym typeface="Symbol" panose="05050102010706020507" pitchFamily="18" charset="2"/>
              </a:rPr>
              <a:t> = 6 mm; réactance de fuite par fil = 0,5 . </a:t>
            </a:r>
          </a:p>
          <a:p>
            <a:pPr marL="0" indent="0" eaLnBrk="1" hangingPunct="1">
              <a:buFontTx/>
              <a:buNone/>
              <a:tabLst>
                <a:tab pos="363538" algn="l"/>
              </a:tabLst>
            </a:pPr>
            <a:r>
              <a:rPr lang="fr-CH" altLang="fr-FR" sz="2000" i="1" u="sng" smtClean="0">
                <a:solidFill>
                  <a:srgbClr val="FF0000"/>
                </a:solidFill>
              </a:rPr>
              <a:t>Cette ligne alimente une ferme dans les conditions suivantes : charge tri équilibrée; I = 48A; cos</a:t>
            </a:r>
            <a:r>
              <a:rPr lang="fr-CH" altLang="fr-FR" sz="2000" i="1" u="sng" smtClean="0">
                <a:solidFill>
                  <a:srgbClr val="FF0000"/>
                </a:solidFill>
                <a:sym typeface="Symbol" panose="05050102010706020507" pitchFamily="18" charset="2"/>
              </a:rPr>
              <a:t> = 0,7; U = 395 V; Calculer :</a:t>
            </a:r>
          </a:p>
          <a:p>
            <a:pPr marL="0" indent="0" eaLnBrk="1" hangingPunct="1">
              <a:tabLst>
                <a:tab pos="363538" algn="l"/>
              </a:tabLst>
            </a:pPr>
            <a:r>
              <a:rPr lang="fr-CH" altLang="fr-FR" sz="2000" i="1" u="sng" smtClean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fr-CH" altLang="fr-FR" sz="2000" b="1" i="1" u="sng" smtClean="0">
                <a:solidFill>
                  <a:srgbClr val="FF0000"/>
                </a:solidFill>
                <a:sym typeface="Symbol" panose="05050102010706020507" pitchFamily="18" charset="2"/>
              </a:rPr>
              <a:t>le nouveau courant de ligne après l’amélioration du cos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xfrm>
            <a:off x="1065213" y="185738"/>
            <a:ext cx="6858000" cy="533400"/>
          </a:xfrm>
          <a:noFill/>
        </p:spPr>
        <p:txBody>
          <a:bodyPr anchor="t"/>
          <a:lstStyle/>
          <a:p>
            <a:pPr algn="l" eaLnBrk="1" hangingPunct="1"/>
            <a:r>
              <a:rPr lang="fr-FR" altLang="fr-FR" sz="2400" smtClean="0"/>
              <a:t>Ch.11 - Courant alternatif triphasé - </a:t>
            </a:r>
            <a:r>
              <a:rPr lang="fr-FR" altLang="fr-FR" sz="2400" b="1" smtClean="0">
                <a:solidFill>
                  <a:schemeClr val="tx1"/>
                </a:solidFill>
              </a:rPr>
              <a:t>Exercice</a:t>
            </a:r>
            <a:r>
              <a:rPr lang="fr-FR" altLang="fr-FR" sz="2400" b="1" smtClean="0">
                <a:solidFill>
                  <a:srgbClr val="FF0000"/>
                </a:solidFill>
              </a:rPr>
              <a:t> 46</a:t>
            </a:r>
          </a:p>
        </p:txBody>
      </p:sp>
      <p:sp>
        <p:nvSpPr>
          <p:cNvPr id="37892" name="AutoShape 4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600950" y="6324600"/>
            <a:ext cx="400050" cy="198438"/>
          </a:xfrm>
          <a:prstGeom prst="rightArrow">
            <a:avLst>
              <a:gd name="adj1" fmla="val 50000"/>
              <a:gd name="adj2" fmla="val 50400"/>
            </a:avLst>
          </a:prstGeom>
          <a:solidFill>
            <a:srgbClr val="335B6B">
              <a:alpha val="20000"/>
            </a:srgbClr>
          </a:solidFill>
          <a:ln w="9525">
            <a:solidFill>
              <a:srgbClr val="335B6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 eaLnBrk="1" hangingPunct="1"/>
            <a:endParaRPr lang="fr-CH" altLang="fr-FR" sz="2400"/>
          </a:p>
        </p:txBody>
      </p:sp>
      <p:sp>
        <p:nvSpPr>
          <p:cNvPr id="37893" name="AutoShape 5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7086600" y="6324600"/>
            <a:ext cx="400050" cy="198438"/>
          </a:xfrm>
          <a:prstGeom prst="rightArrow">
            <a:avLst>
              <a:gd name="adj1" fmla="val 50000"/>
              <a:gd name="adj2" fmla="val 50400"/>
            </a:avLst>
          </a:prstGeom>
          <a:solidFill>
            <a:srgbClr val="335B6B">
              <a:alpha val="20000"/>
            </a:srgbClr>
          </a:solidFill>
          <a:ln w="9525">
            <a:solidFill>
              <a:srgbClr val="335B6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 eaLnBrk="1" hangingPunct="1"/>
            <a:endParaRPr lang="fr-CH" altLang="fr-FR" sz="2400"/>
          </a:p>
        </p:txBody>
      </p:sp>
      <p:sp>
        <p:nvSpPr>
          <p:cNvPr id="227334" name="Rectangle 6"/>
          <p:cNvSpPr>
            <a:spLocks noChangeArrowheads="1"/>
          </p:cNvSpPr>
          <p:nvPr/>
        </p:nvSpPr>
        <p:spPr bwMode="auto">
          <a:xfrm>
            <a:off x="0" y="2909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fr-CH">
              <a:latin typeface="Arial" charset="0"/>
            </a:endParaRPr>
          </a:p>
        </p:txBody>
      </p:sp>
      <p:sp>
        <p:nvSpPr>
          <p:cNvPr id="227335" name="Rectangle 7"/>
          <p:cNvSpPr>
            <a:spLocks noChangeArrowheads="1"/>
          </p:cNvSpPr>
          <p:nvPr/>
        </p:nvSpPr>
        <p:spPr bwMode="auto">
          <a:xfrm>
            <a:off x="0" y="2909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fr-CH">
              <a:latin typeface="Arial" charset="0"/>
            </a:endParaRPr>
          </a:p>
        </p:txBody>
      </p:sp>
      <p:sp>
        <p:nvSpPr>
          <p:cNvPr id="227336" name="Rectangle 8"/>
          <p:cNvSpPr>
            <a:spLocks noChangeArrowheads="1"/>
          </p:cNvSpPr>
          <p:nvPr/>
        </p:nvSpPr>
        <p:spPr bwMode="auto">
          <a:xfrm>
            <a:off x="0" y="2909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fr-CH">
              <a:latin typeface="Arial" charset="0"/>
            </a:endParaRPr>
          </a:p>
        </p:txBody>
      </p:sp>
      <p:sp>
        <p:nvSpPr>
          <p:cNvPr id="227337" name="Rectangle 9"/>
          <p:cNvSpPr>
            <a:spLocks noChangeArrowheads="1"/>
          </p:cNvSpPr>
          <p:nvPr/>
        </p:nvSpPr>
        <p:spPr bwMode="auto">
          <a:xfrm>
            <a:off x="0" y="2909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fr-CH">
              <a:latin typeface="Arial" charset="0"/>
            </a:endParaRPr>
          </a:p>
        </p:txBody>
      </p:sp>
      <p:graphicFrame>
        <p:nvGraphicFramePr>
          <p:cNvPr id="227342" name="Object 14"/>
          <p:cNvGraphicFramePr>
            <a:graphicFrameLocks noChangeAspect="1"/>
          </p:cNvGraphicFramePr>
          <p:nvPr/>
        </p:nvGraphicFramePr>
        <p:xfrm>
          <a:off x="1116013" y="2924175"/>
          <a:ext cx="64389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9" name="Equation" r:id="rId4" imgW="6451600" imgH="952500" progId="Equation.3">
                  <p:embed/>
                </p:oleObj>
              </mc:Choice>
              <mc:Fallback>
                <p:oleObj name="Equation" r:id="rId4" imgW="6451600" imgH="9525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924175"/>
                        <a:ext cx="643890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7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27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042988" y="692150"/>
            <a:ext cx="7993062" cy="1873250"/>
          </a:xfrm>
        </p:spPr>
        <p:txBody>
          <a:bodyPr/>
          <a:lstStyle/>
          <a:p>
            <a:pPr marL="0" indent="0" eaLnBrk="1" hangingPunct="1">
              <a:buFontTx/>
              <a:buNone/>
              <a:tabLst>
                <a:tab pos="363538" algn="l"/>
              </a:tabLst>
            </a:pPr>
            <a:r>
              <a:rPr lang="fr-CH" altLang="fr-FR" sz="2000" i="1" u="sng" smtClean="0">
                <a:solidFill>
                  <a:srgbClr val="FF0000"/>
                </a:solidFill>
              </a:rPr>
              <a:t>Une ligne tri possède les caractéristiques suivantes : l = 560 m; 3 fils de Cu de </a:t>
            </a:r>
            <a:r>
              <a:rPr lang="fr-CH" altLang="fr-FR" sz="2000" u="sng" smtClean="0">
                <a:solidFill>
                  <a:srgbClr val="FF0000"/>
                </a:solidFill>
                <a:sym typeface="Symbol" panose="05050102010706020507" pitchFamily="18" charset="2"/>
              </a:rPr>
              <a:t></a:t>
            </a:r>
            <a:r>
              <a:rPr lang="fr-CH" altLang="fr-FR" sz="2000" i="1" u="sng" smtClean="0">
                <a:solidFill>
                  <a:srgbClr val="FF0000"/>
                </a:solidFill>
                <a:sym typeface="Symbol" panose="05050102010706020507" pitchFamily="18" charset="2"/>
              </a:rPr>
              <a:t> = 6 mm; réactance de fuite par fil = 0,5 . </a:t>
            </a:r>
          </a:p>
          <a:p>
            <a:pPr marL="0" indent="0" eaLnBrk="1" hangingPunct="1">
              <a:buFontTx/>
              <a:buNone/>
              <a:tabLst>
                <a:tab pos="363538" algn="l"/>
              </a:tabLst>
            </a:pPr>
            <a:r>
              <a:rPr lang="fr-CH" altLang="fr-FR" sz="2000" i="1" u="sng" smtClean="0">
                <a:solidFill>
                  <a:srgbClr val="FF0000"/>
                </a:solidFill>
              </a:rPr>
              <a:t>Cette ligne alimente une ferme dans les conditions suivantes : charge tri équilibrée; I = 48A; cos</a:t>
            </a:r>
            <a:r>
              <a:rPr lang="fr-CH" altLang="fr-FR" sz="2000" i="1" u="sng" smtClean="0">
                <a:solidFill>
                  <a:srgbClr val="FF0000"/>
                </a:solidFill>
                <a:sym typeface="Symbol" panose="05050102010706020507" pitchFamily="18" charset="2"/>
              </a:rPr>
              <a:t> = 0,7; U = 395 V; Calculer :</a:t>
            </a:r>
          </a:p>
          <a:p>
            <a:pPr marL="0" indent="0" eaLnBrk="1" hangingPunct="1">
              <a:tabLst>
                <a:tab pos="363538" algn="l"/>
              </a:tabLst>
            </a:pPr>
            <a:r>
              <a:rPr lang="fr-CH" altLang="fr-FR" sz="2000" i="1" u="sng" smtClean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fr-CH" altLang="fr-FR" sz="2000" b="1" i="1" u="sng" smtClean="0">
                <a:solidFill>
                  <a:srgbClr val="FF0000"/>
                </a:solidFill>
                <a:sym typeface="Symbol" panose="05050102010706020507" pitchFamily="18" charset="2"/>
              </a:rPr>
              <a:t>la tension au départ de la ligne avant et après l’amélioration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xfrm>
            <a:off x="1065213" y="185738"/>
            <a:ext cx="6858000" cy="533400"/>
          </a:xfrm>
          <a:noFill/>
        </p:spPr>
        <p:txBody>
          <a:bodyPr anchor="t"/>
          <a:lstStyle/>
          <a:p>
            <a:pPr algn="l" eaLnBrk="1" hangingPunct="1"/>
            <a:r>
              <a:rPr lang="fr-FR" altLang="fr-FR" sz="2400" smtClean="0"/>
              <a:t>Ch.11 - Courant alternatif triphasé - </a:t>
            </a:r>
            <a:r>
              <a:rPr lang="fr-FR" altLang="fr-FR" sz="2400" b="1" smtClean="0">
                <a:solidFill>
                  <a:schemeClr val="tx1"/>
                </a:solidFill>
              </a:rPr>
              <a:t>Exercice</a:t>
            </a:r>
            <a:r>
              <a:rPr lang="fr-FR" altLang="fr-FR" sz="2400" b="1" smtClean="0">
                <a:solidFill>
                  <a:srgbClr val="FF0000"/>
                </a:solidFill>
              </a:rPr>
              <a:t> 46</a:t>
            </a:r>
          </a:p>
        </p:txBody>
      </p:sp>
      <p:sp>
        <p:nvSpPr>
          <p:cNvPr id="38916" name="AutoShape 4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600950" y="6324600"/>
            <a:ext cx="400050" cy="198438"/>
          </a:xfrm>
          <a:prstGeom prst="rightArrow">
            <a:avLst>
              <a:gd name="adj1" fmla="val 50000"/>
              <a:gd name="adj2" fmla="val 50400"/>
            </a:avLst>
          </a:prstGeom>
          <a:solidFill>
            <a:srgbClr val="335B6B">
              <a:alpha val="20000"/>
            </a:srgbClr>
          </a:solidFill>
          <a:ln w="9525">
            <a:solidFill>
              <a:srgbClr val="335B6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 eaLnBrk="1" hangingPunct="1"/>
            <a:endParaRPr lang="fr-CH" altLang="fr-FR" sz="2400"/>
          </a:p>
        </p:txBody>
      </p:sp>
      <p:sp>
        <p:nvSpPr>
          <p:cNvPr id="38917" name="AutoShape 5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7086600" y="6324600"/>
            <a:ext cx="400050" cy="198438"/>
          </a:xfrm>
          <a:prstGeom prst="rightArrow">
            <a:avLst>
              <a:gd name="adj1" fmla="val 50000"/>
              <a:gd name="adj2" fmla="val 50400"/>
            </a:avLst>
          </a:prstGeom>
          <a:solidFill>
            <a:srgbClr val="335B6B">
              <a:alpha val="20000"/>
            </a:srgbClr>
          </a:solidFill>
          <a:ln w="9525">
            <a:solidFill>
              <a:srgbClr val="335B6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 eaLnBrk="1" hangingPunct="1"/>
            <a:endParaRPr lang="fr-CH" altLang="fr-FR" sz="2400"/>
          </a:p>
        </p:txBody>
      </p:sp>
      <p:sp>
        <p:nvSpPr>
          <p:cNvPr id="230406" name="Rectangle 6"/>
          <p:cNvSpPr>
            <a:spLocks noChangeArrowheads="1"/>
          </p:cNvSpPr>
          <p:nvPr/>
        </p:nvSpPr>
        <p:spPr bwMode="auto">
          <a:xfrm>
            <a:off x="0" y="2909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fr-CH">
              <a:latin typeface="Arial" charset="0"/>
            </a:endParaRPr>
          </a:p>
        </p:txBody>
      </p:sp>
      <p:sp>
        <p:nvSpPr>
          <p:cNvPr id="230407" name="Rectangle 7"/>
          <p:cNvSpPr>
            <a:spLocks noChangeArrowheads="1"/>
          </p:cNvSpPr>
          <p:nvPr/>
        </p:nvSpPr>
        <p:spPr bwMode="auto">
          <a:xfrm>
            <a:off x="0" y="2909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fr-CH">
              <a:latin typeface="Arial" charset="0"/>
            </a:endParaRPr>
          </a:p>
        </p:txBody>
      </p:sp>
      <p:sp>
        <p:nvSpPr>
          <p:cNvPr id="230408" name="Rectangle 8"/>
          <p:cNvSpPr>
            <a:spLocks noChangeArrowheads="1"/>
          </p:cNvSpPr>
          <p:nvPr/>
        </p:nvSpPr>
        <p:spPr bwMode="auto">
          <a:xfrm>
            <a:off x="0" y="2909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fr-CH">
              <a:latin typeface="Arial" charset="0"/>
            </a:endParaRPr>
          </a:p>
        </p:txBody>
      </p:sp>
      <p:sp>
        <p:nvSpPr>
          <p:cNvPr id="230409" name="Rectangle 9"/>
          <p:cNvSpPr>
            <a:spLocks noChangeArrowheads="1"/>
          </p:cNvSpPr>
          <p:nvPr/>
        </p:nvSpPr>
        <p:spPr bwMode="auto">
          <a:xfrm>
            <a:off x="0" y="2909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fr-CH">
              <a:latin typeface="Arial" charset="0"/>
            </a:endParaRPr>
          </a:p>
        </p:txBody>
      </p:sp>
      <p:graphicFrame>
        <p:nvGraphicFramePr>
          <p:cNvPr id="230413" name="Object 13"/>
          <p:cNvGraphicFramePr>
            <a:graphicFrameLocks noChangeAspect="1"/>
          </p:cNvGraphicFramePr>
          <p:nvPr/>
        </p:nvGraphicFramePr>
        <p:xfrm>
          <a:off x="1116013" y="2565400"/>
          <a:ext cx="4576762" cy="137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5" name="Equation" r:id="rId4" imgW="4584700" imgH="1384300" progId="Equation.3">
                  <p:embed/>
                </p:oleObj>
              </mc:Choice>
              <mc:Fallback>
                <p:oleObj name="Equation" r:id="rId4" imgW="4584700" imgH="13843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565400"/>
                        <a:ext cx="4576762" cy="1379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416" name="Object 16"/>
          <p:cNvGraphicFramePr>
            <a:graphicFrameLocks noChangeAspect="1"/>
          </p:cNvGraphicFramePr>
          <p:nvPr/>
        </p:nvGraphicFramePr>
        <p:xfrm>
          <a:off x="1116013" y="4076700"/>
          <a:ext cx="52736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6" name="Equation" r:id="rId6" imgW="5283200" imgH="952500" progId="Equation.3">
                  <p:embed/>
                </p:oleObj>
              </mc:Choice>
              <mc:Fallback>
                <p:oleObj name="Equation" r:id="rId6" imgW="5283200" imgH="9525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076700"/>
                        <a:ext cx="5273675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419" name="Object 19"/>
          <p:cNvGraphicFramePr>
            <a:graphicFrameLocks noChangeAspect="1"/>
          </p:cNvGraphicFramePr>
          <p:nvPr/>
        </p:nvGraphicFramePr>
        <p:xfrm>
          <a:off x="1103313" y="5229225"/>
          <a:ext cx="676910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7" name="Equation" r:id="rId8" imgW="6781800" imgH="571500" progId="Equation.3">
                  <p:embed/>
                </p:oleObj>
              </mc:Choice>
              <mc:Fallback>
                <p:oleObj name="Equation" r:id="rId8" imgW="6781800" imgH="5715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3313" y="5229225"/>
                        <a:ext cx="6769100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0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30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30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3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042988" y="692150"/>
            <a:ext cx="7993062" cy="1873250"/>
          </a:xfrm>
        </p:spPr>
        <p:txBody>
          <a:bodyPr/>
          <a:lstStyle/>
          <a:p>
            <a:pPr marL="0" indent="0" eaLnBrk="1" hangingPunct="1">
              <a:buFontTx/>
              <a:buNone/>
              <a:tabLst>
                <a:tab pos="363538" algn="l"/>
              </a:tabLst>
            </a:pPr>
            <a:r>
              <a:rPr lang="fr-CH" altLang="fr-FR" sz="2000" i="1" u="sng" smtClean="0">
                <a:solidFill>
                  <a:srgbClr val="FF0000"/>
                </a:solidFill>
              </a:rPr>
              <a:t>Une ligne tri possède les caractéristiques suivantes : l = 560 m; 3 fils de Cu de </a:t>
            </a:r>
            <a:r>
              <a:rPr lang="fr-CH" altLang="fr-FR" sz="2000" u="sng" smtClean="0">
                <a:solidFill>
                  <a:srgbClr val="FF0000"/>
                </a:solidFill>
                <a:sym typeface="Symbol" panose="05050102010706020507" pitchFamily="18" charset="2"/>
              </a:rPr>
              <a:t></a:t>
            </a:r>
            <a:r>
              <a:rPr lang="fr-CH" altLang="fr-FR" sz="2000" i="1" u="sng" smtClean="0">
                <a:solidFill>
                  <a:srgbClr val="FF0000"/>
                </a:solidFill>
                <a:sym typeface="Symbol" panose="05050102010706020507" pitchFamily="18" charset="2"/>
              </a:rPr>
              <a:t> = 6 mm; réactance de fuite par fil = 0,5 . </a:t>
            </a:r>
          </a:p>
          <a:p>
            <a:pPr marL="0" indent="0" eaLnBrk="1" hangingPunct="1">
              <a:buFontTx/>
              <a:buNone/>
              <a:tabLst>
                <a:tab pos="363538" algn="l"/>
              </a:tabLst>
            </a:pPr>
            <a:r>
              <a:rPr lang="fr-CH" altLang="fr-FR" sz="2000" i="1" u="sng" smtClean="0">
                <a:solidFill>
                  <a:srgbClr val="FF0000"/>
                </a:solidFill>
              </a:rPr>
              <a:t>Cette ligne alimente une ferme dans les conditions suivantes : charge tri équilibrée; I = 48A; cos</a:t>
            </a:r>
            <a:r>
              <a:rPr lang="fr-CH" altLang="fr-FR" sz="2000" i="1" u="sng" smtClean="0">
                <a:solidFill>
                  <a:srgbClr val="FF0000"/>
                </a:solidFill>
                <a:sym typeface="Symbol" panose="05050102010706020507" pitchFamily="18" charset="2"/>
              </a:rPr>
              <a:t> = 0,7; U = 395 V; Calculer :</a:t>
            </a:r>
          </a:p>
          <a:p>
            <a:pPr marL="0" indent="0" eaLnBrk="1" hangingPunct="1">
              <a:tabLst>
                <a:tab pos="363538" algn="l"/>
              </a:tabLst>
            </a:pPr>
            <a:r>
              <a:rPr lang="fr-CH" altLang="fr-FR" sz="2000" i="1" u="sng" smtClean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fr-CH" altLang="fr-FR" sz="2000" b="1" i="1" u="sng" smtClean="0">
                <a:solidFill>
                  <a:srgbClr val="FF0000"/>
                </a:solidFill>
                <a:sym typeface="Symbol" panose="05050102010706020507" pitchFamily="18" charset="2"/>
              </a:rPr>
              <a:t>la tension au départ de la ligne avant et après l’amélioration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xfrm>
            <a:off x="1065213" y="185738"/>
            <a:ext cx="6858000" cy="533400"/>
          </a:xfrm>
          <a:noFill/>
        </p:spPr>
        <p:txBody>
          <a:bodyPr anchor="t"/>
          <a:lstStyle/>
          <a:p>
            <a:pPr algn="l" eaLnBrk="1" hangingPunct="1"/>
            <a:r>
              <a:rPr lang="fr-FR" altLang="fr-FR" sz="2400" smtClean="0"/>
              <a:t>Ch.11 - Courant alternatif triphasé - </a:t>
            </a:r>
            <a:r>
              <a:rPr lang="fr-FR" altLang="fr-FR" sz="2400" b="1" smtClean="0">
                <a:solidFill>
                  <a:schemeClr val="tx1"/>
                </a:solidFill>
              </a:rPr>
              <a:t>Exercice</a:t>
            </a:r>
            <a:r>
              <a:rPr lang="fr-FR" altLang="fr-FR" sz="2400" b="1" smtClean="0">
                <a:solidFill>
                  <a:srgbClr val="FF0000"/>
                </a:solidFill>
              </a:rPr>
              <a:t> 46</a:t>
            </a:r>
          </a:p>
        </p:txBody>
      </p:sp>
      <p:sp>
        <p:nvSpPr>
          <p:cNvPr id="39940" name="AutoShape 4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600950" y="6324600"/>
            <a:ext cx="400050" cy="198438"/>
          </a:xfrm>
          <a:prstGeom prst="rightArrow">
            <a:avLst>
              <a:gd name="adj1" fmla="val 50000"/>
              <a:gd name="adj2" fmla="val 50400"/>
            </a:avLst>
          </a:prstGeom>
          <a:solidFill>
            <a:srgbClr val="335B6B">
              <a:alpha val="20000"/>
            </a:srgbClr>
          </a:solidFill>
          <a:ln w="9525">
            <a:solidFill>
              <a:srgbClr val="335B6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 eaLnBrk="1" hangingPunct="1"/>
            <a:endParaRPr lang="fr-CH" altLang="fr-FR" sz="2400"/>
          </a:p>
        </p:txBody>
      </p:sp>
      <p:sp>
        <p:nvSpPr>
          <p:cNvPr id="39941" name="AutoShape 5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7086600" y="6324600"/>
            <a:ext cx="400050" cy="198438"/>
          </a:xfrm>
          <a:prstGeom prst="rightArrow">
            <a:avLst>
              <a:gd name="adj1" fmla="val 50000"/>
              <a:gd name="adj2" fmla="val 50400"/>
            </a:avLst>
          </a:prstGeom>
          <a:solidFill>
            <a:srgbClr val="335B6B">
              <a:alpha val="20000"/>
            </a:srgbClr>
          </a:solidFill>
          <a:ln w="9525">
            <a:solidFill>
              <a:srgbClr val="335B6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 eaLnBrk="1" hangingPunct="1"/>
            <a:endParaRPr lang="fr-CH" altLang="fr-FR" sz="2400"/>
          </a:p>
        </p:txBody>
      </p:sp>
      <p:sp>
        <p:nvSpPr>
          <p:cNvPr id="235526" name="Rectangle 6"/>
          <p:cNvSpPr>
            <a:spLocks noChangeArrowheads="1"/>
          </p:cNvSpPr>
          <p:nvPr/>
        </p:nvSpPr>
        <p:spPr bwMode="auto">
          <a:xfrm>
            <a:off x="0" y="2909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fr-CH">
              <a:latin typeface="Arial" charset="0"/>
            </a:endParaRPr>
          </a:p>
        </p:txBody>
      </p:sp>
      <p:sp>
        <p:nvSpPr>
          <p:cNvPr id="235527" name="Rectangle 7"/>
          <p:cNvSpPr>
            <a:spLocks noChangeArrowheads="1"/>
          </p:cNvSpPr>
          <p:nvPr/>
        </p:nvSpPr>
        <p:spPr bwMode="auto">
          <a:xfrm>
            <a:off x="0" y="2909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fr-CH">
              <a:latin typeface="Arial" charset="0"/>
            </a:endParaRPr>
          </a:p>
        </p:txBody>
      </p:sp>
      <p:sp>
        <p:nvSpPr>
          <p:cNvPr id="235528" name="Rectangle 8"/>
          <p:cNvSpPr>
            <a:spLocks noChangeArrowheads="1"/>
          </p:cNvSpPr>
          <p:nvPr/>
        </p:nvSpPr>
        <p:spPr bwMode="auto">
          <a:xfrm>
            <a:off x="0" y="2909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fr-CH">
              <a:latin typeface="Arial" charset="0"/>
            </a:endParaRPr>
          </a:p>
        </p:txBody>
      </p:sp>
      <p:sp>
        <p:nvSpPr>
          <p:cNvPr id="235529" name="Rectangle 9"/>
          <p:cNvSpPr>
            <a:spLocks noChangeArrowheads="1"/>
          </p:cNvSpPr>
          <p:nvPr/>
        </p:nvSpPr>
        <p:spPr bwMode="auto">
          <a:xfrm>
            <a:off x="0" y="2909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fr-CH">
              <a:latin typeface="Arial" charset="0"/>
            </a:endParaRPr>
          </a:p>
        </p:txBody>
      </p:sp>
      <p:graphicFrame>
        <p:nvGraphicFramePr>
          <p:cNvPr id="235530" name="Object 10"/>
          <p:cNvGraphicFramePr>
            <a:graphicFrameLocks noChangeAspect="1"/>
          </p:cNvGraphicFramePr>
          <p:nvPr/>
        </p:nvGraphicFramePr>
        <p:xfrm>
          <a:off x="1116013" y="2636838"/>
          <a:ext cx="6122987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8" name="Equation" r:id="rId4" imgW="6134100" imgH="1524000" progId="Equation.3">
                  <p:embed/>
                </p:oleObj>
              </mc:Choice>
              <mc:Fallback>
                <p:oleObj name="Equation" r:id="rId4" imgW="6134100" imgH="1524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636838"/>
                        <a:ext cx="6122987" cy="151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35" name="Object 15"/>
          <p:cNvGraphicFramePr>
            <a:graphicFrameLocks noChangeAspect="1"/>
          </p:cNvGraphicFramePr>
          <p:nvPr/>
        </p:nvGraphicFramePr>
        <p:xfrm>
          <a:off x="1116013" y="4365625"/>
          <a:ext cx="6376987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9" name="Equation" r:id="rId6" imgW="6388100" imgH="1549400" progId="Equation.3">
                  <p:embed/>
                </p:oleObj>
              </mc:Choice>
              <mc:Fallback>
                <p:oleObj name="Equation" r:id="rId6" imgW="6388100" imgH="15494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365625"/>
                        <a:ext cx="6376987" cy="154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5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0"/>
                                        <p:tgtEl>
                                          <p:spTgt spid="235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0"/>
                                        <p:tgtEl>
                                          <p:spTgt spid="235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042988" y="692150"/>
            <a:ext cx="7993062" cy="1512888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fr-CH" altLang="fr-FR" sz="2400" i="1" u="sng" smtClean="0">
                <a:solidFill>
                  <a:srgbClr val="FF0000"/>
                </a:solidFill>
              </a:rPr>
              <a:t>Un récepteur tri de facteur de puissance 0,83 comprend 3 impédances de 36 </a:t>
            </a:r>
            <a:r>
              <a:rPr lang="fr-CH" altLang="fr-FR" sz="2400" i="1" u="sng" smtClean="0">
                <a:solidFill>
                  <a:srgbClr val="FF0000"/>
                </a:solidFill>
                <a:sym typeface="Symbol" panose="05050102010706020507" pitchFamily="18" charset="2"/>
              </a:rPr>
              <a:t> raccordées en . Le courant dans une impédance est de 5,3 A. Calculer la tension réseau, le courant dans la ligne, la puissance active du récepteur.</a:t>
            </a:r>
            <a:endParaRPr lang="fr-CH" altLang="fr-FR" sz="2400" u="sng" smtClean="0">
              <a:solidFill>
                <a:srgbClr val="FF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>
          <a:xfrm>
            <a:off x="1065213" y="185738"/>
            <a:ext cx="6858000" cy="533400"/>
          </a:xfrm>
          <a:noFill/>
        </p:spPr>
        <p:txBody>
          <a:bodyPr anchor="t"/>
          <a:lstStyle/>
          <a:p>
            <a:pPr algn="l" eaLnBrk="1" hangingPunct="1"/>
            <a:r>
              <a:rPr lang="fr-FR" altLang="fr-FR" sz="2400" smtClean="0"/>
              <a:t>Ch.11 - Courant alternatif triphasé - </a:t>
            </a:r>
            <a:r>
              <a:rPr lang="fr-FR" altLang="fr-FR" sz="2400" b="1" smtClean="0">
                <a:solidFill>
                  <a:schemeClr val="tx1"/>
                </a:solidFill>
              </a:rPr>
              <a:t>Exercice</a:t>
            </a:r>
            <a:r>
              <a:rPr lang="fr-FR" altLang="fr-FR" sz="2400" b="1" smtClean="0">
                <a:solidFill>
                  <a:srgbClr val="FF0000"/>
                </a:solidFill>
              </a:rPr>
              <a:t> 24</a:t>
            </a:r>
          </a:p>
        </p:txBody>
      </p:sp>
      <p:sp>
        <p:nvSpPr>
          <p:cNvPr id="5124" name="AutoShape 4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600950" y="6324600"/>
            <a:ext cx="400050" cy="198438"/>
          </a:xfrm>
          <a:prstGeom prst="rightArrow">
            <a:avLst>
              <a:gd name="adj1" fmla="val 50000"/>
              <a:gd name="adj2" fmla="val 50400"/>
            </a:avLst>
          </a:prstGeom>
          <a:solidFill>
            <a:srgbClr val="335B6B">
              <a:alpha val="20000"/>
            </a:srgbClr>
          </a:solidFill>
          <a:ln w="9525">
            <a:solidFill>
              <a:srgbClr val="335B6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 eaLnBrk="1" hangingPunct="1"/>
            <a:endParaRPr lang="fr-CH" altLang="fr-FR" sz="2400"/>
          </a:p>
        </p:txBody>
      </p:sp>
      <p:sp>
        <p:nvSpPr>
          <p:cNvPr id="5125" name="AutoShape 5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7086600" y="6324600"/>
            <a:ext cx="400050" cy="198438"/>
          </a:xfrm>
          <a:prstGeom prst="rightArrow">
            <a:avLst>
              <a:gd name="adj1" fmla="val 50000"/>
              <a:gd name="adj2" fmla="val 50400"/>
            </a:avLst>
          </a:prstGeom>
          <a:solidFill>
            <a:srgbClr val="335B6B">
              <a:alpha val="20000"/>
            </a:srgbClr>
          </a:solidFill>
          <a:ln w="9525">
            <a:solidFill>
              <a:srgbClr val="335B6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 eaLnBrk="1" hangingPunct="1"/>
            <a:endParaRPr lang="fr-CH" altLang="fr-FR" sz="2400"/>
          </a:p>
        </p:txBody>
      </p:sp>
      <p:graphicFrame>
        <p:nvGraphicFramePr>
          <p:cNvPr id="249863" name="Object 7"/>
          <p:cNvGraphicFramePr>
            <a:graphicFrameLocks noChangeAspect="1"/>
          </p:cNvGraphicFramePr>
          <p:nvPr/>
        </p:nvGraphicFramePr>
        <p:xfrm>
          <a:off x="1116013" y="3429000"/>
          <a:ext cx="456565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4" imgW="4572000" imgH="533400" progId="Equation.3">
                  <p:embed/>
                </p:oleObj>
              </mc:Choice>
              <mc:Fallback>
                <p:oleObj name="Equation" r:id="rId4" imgW="4572000" imgH="533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429000"/>
                        <a:ext cx="456565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9864" name="Object 8"/>
          <p:cNvGraphicFramePr>
            <a:graphicFrameLocks noChangeAspect="1"/>
          </p:cNvGraphicFramePr>
          <p:nvPr/>
        </p:nvGraphicFramePr>
        <p:xfrm>
          <a:off x="1116013" y="4292600"/>
          <a:ext cx="7075487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Equation" r:id="rId6" imgW="7086600" imgH="495300" progId="Equation.3">
                  <p:embed/>
                </p:oleObj>
              </mc:Choice>
              <mc:Fallback>
                <p:oleObj name="Equation" r:id="rId6" imgW="7086600" imgH="495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292600"/>
                        <a:ext cx="7075487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9865" name="Object 9"/>
          <p:cNvGraphicFramePr>
            <a:graphicFrameLocks noChangeAspect="1"/>
          </p:cNvGraphicFramePr>
          <p:nvPr/>
        </p:nvGraphicFramePr>
        <p:xfrm>
          <a:off x="1116013" y="5229225"/>
          <a:ext cx="756602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Equation" r:id="rId8" imgW="7581900" imgH="482600" progId="Equation.3">
                  <p:embed/>
                </p:oleObj>
              </mc:Choice>
              <mc:Fallback>
                <p:oleObj name="Equation" r:id="rId8" imgW="7581900" imgH="482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229225"/>
                        <a:ext cx="7566025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489" name="Line 9"/>
          <p:cNvSpPr>
            <a:spLocks noChangeShapeType="1"/>
          </p:cNvSpPr>
          <p:nvPr/>
        </p:nvSpPr>
        <p:spPr bwMode="auto">
          <a:xfrm>
            <a:off x="863600" y="5013325"/>
            <a:ext cx="82804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CH"/>
          </a:p>
        </p:txBody>
      </p:sp>
      <p:graphicFrame>
        <p:nvGraphicFramePr>
          <p:cNvPr id="249869" name="Object 13"/>
          <p:cNvGraphicFramePr>
            <a:graphicFrameLocks noChangeAspect="1"/>
          </p:cNvGraphicFramePr>
          <p:nvPr/>
        </p:nvGraphicFramePr>
        <p:xfrm>
          <a:off x="1116013" y="2636838"/>
          <a:ext cx="408305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Equation" r:id="rId10" imgW="4089400" imgH="495300" progId="Equation.3">
                  <p:embed/>
                </p:oleObj>
              </mc:Choice>
              <mc:Fallback>
                <p:oleObj name="Equation" r:id="rId10" imgW="4089400" imgH="4953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636838"/>
                        <a:ext cx="4083050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49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49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49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49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76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49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58" grpId="0" build="p"/>
      <p:bldP spid="27648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042988" y="692150"/>
            <a:ext cx="7993062" cy="1512888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fr-CH" altLang="fr-FR" sz="2000" i="1" u="sng" smtClean="0">
                <a:solidFill>
                  <a:srgbClr val="FF0000"/>
                </a:solidFill>
              </a:rPr>
              <a:t>Un récepteur est composé de trois résistances formées chacune d’un fil en chrome-nickel de 0,5 mm de </a:t>
            </a:r>
            <a:r>
              <a:rPr lang="fr-CH" altLang="fr-FR" sz="2000" i="1" u="sng" smtClean="0">
                <a:solidFill>
                  <a:srgbClr val="FF0000"/>
                </a:solidFill>
                <a:sym typeface="Symbol" panose="05050102010706020507" pitchFamily="18" charset="2"/>
              </a:rPr>
              <a:t> et de 11,6 m de longueur. Ces résistances sont prévues pour une tension maximale de 400 V. Calculer pour les couplages Y et , l’intensité dans chaque résistance, dans la ligne, et la puissance maximale du récepteur</a:t>
            </a:r>
            <a:endParaRPr lang="fr-CH" altLang="fr-FR" sz="2000" u="sng" smtClean="0">
              <a:solidFill>
                <a:srgbClr val="FF0000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>
          <a:xfrm>
            <a:off x="1065213" y="185738"/>
            <a:ext cx="6858000" cy="533400"/>
          </a:xfrm>
          <a:noFill/>
        </p:spPr>
        <p:txBody>
          <a:bodyPr anchor="t"/>
          <a:lstStyle/>
          <a:p>
            <a:pPr algn="l" eaLnBrk="1" hangingPunct="1"/>
            <a:r>
              <a:rPr lang="fr-FR" altLang="fr-FR" sz="2400" smtClean="0"/>
              <a:t>Ch.11 - Courant alternatif triphasé - </a:t>
            </a:r>
            <a:r>
              <a:rPr lang="fr-FR" altLang="fr-FR" sz="2400" b="1" smtClean="0">
                <a:solidFill>
                  <a:schemeClr val="tx1"/>
                </a:solidFill>
              </a:rPr>
              <a:t>Exercice</a:t>
            </a:r>
            <a:r>
              <a:rPr lang="fr-FR" altLang="fr-FR" sz="2400" b="1" smtClean="0">
                <a:solidFill>
                  <a:srgbClr val="FF0000"/>
                </a:solidFill>
              </a:rPr>
              <a:t> 25</a:t>
            </a:r>
          </a:p>
        </p:txBody>
      </p:sp>
      <p:sp>
        <p:nvSpPr>
          <p:cNvPr id="6148" name="AutoShape 4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600950" y="6324600"/>
            <a:ext cx="400050" cy="198438"/>
          </a:xfrm>
          <a:prstGeom prst="rightArrow">
            <a:avLst>
              <a:gd name="adj1" fmla="val 50000"/>
              <a:gd name="adj2" fmla="val 50400"/>
            </a:avLst>
          </a:prstGeom>
          <a:solidFill>
            <a:srgbClr val="335B6B">
              <a:alpha val="20000"/>
            </a:srgbClr>
          </a:solidFill>
          <a:ln w="9525">
            <a:solidFill>
              <a:srgbClr val="335B6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 eaLnBrk="1" hangingPunct="1"/>
            <a:endParaRPr lang="fr-CH" altLang="fr-FR" sz="2400"/>
          </a:p>
        </p:txBody>
      </p:sp>
      <p:sp>
        <p:nvSpPr>
          <p:cNvPr id="6149" name="AutoShape 5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7086600" y="6324600"/>
            <a:ext cx="400050" cy="198438"/>
          </a:xfrm>
          <a:prstGeom prst="rightArrow">
            <a:avLst>
              <a:gd name="adj1" fmla="val 50000"/>
              <a:gd name="adj2" fmla="val 50400"/>
            </a:avLst>
          </a:prstGeom>
          <a:solidFill>
            <a:srgbClr val="335B6B">
              <a:alpha val="20000"/>
            </a:srgbClr>
          </a:solidFill>
          <a:ln w="9525">
            <a:solidFill>
              <a:srgbClr val="335B6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 eaLnBrk="1" hangingPunct="1"/>
            <a:endParaRPr lang="fr-CH" altLang="fr-FR" sz="2400"/>
          </a:p>
        </p:txBody>
      </p:sp>
      <p:graphicFrame>
        <p:nvGraphicFramePr>
          <p:cNvPr id="247814" name="Object 6"/>
          <p:cNvGraphicFramePr>
            <a:graphicFrameLocks noChangeAspect="1"/>
          </p:cNvGraphicFramePr>
          <p:nvPr/>
        </p:nvGraphicFramePr>
        <p:xfrm>
          <a:off x="1116013" y="2492375"/>
          <a:ext cx="494665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Equation" r:id="rId4" imgW="4953000" imgH="914400" progId="Equation.3">
                  <p:embed/>
                </p:oleObj>
              </mc:Choice>
              <mc:Fallback>
                <p:oleObj name="Equation" r:id="rId4" imgW="4953000" imgH="914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492375"/>
                        <a:ext cx="4946650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821" name="Object 13"/>
          <p:cNvGraphicFramePr>
            <a:graphicFrameLocks noChangeAspect="1"/>
          </p:cNvGraphicFramePr>
          <p:nvPr/>
        </p:nvGraphicFramePr>
        <p:xfrm>
          <a:off x="1116013" y="3644900"/>
          <a:ext cx="3919537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Equation" r:id="rId6" imgW="3924300" imgH="952500" progId="Equation.3">
                  <p:embed/>
                </p:oleObj>
              </mc:Choice>
              <mc:Fallback>
                <p:oleObj name="Equation" r:id="rId6" imgW="3924300" imgH="9525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644900"/>
                        <a:ext cx="3919537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822" name="Object 14"/>
          <p:cNvGraphicFramePr>
            <a:graphicFrameLocks noChangeAspect="1"/>
          </p:cNvGraphicFramePr>
          <p:nvPr/>
        </p:nvGraphicFramePr>
        <p:xfrm>
          <a:off x="1116013" y="4797425"/>
          <a:ext cx="3703637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Equation" r:id="rId8" imgW="3708400" imgH="901700" progId="Equation.3">
                  <p:embed/>
                </p:oleObj>
              </mc:Choice>
              <mc:Fallback>
                <p:oleObj name="Equation" r:id="rId8" imgW="3708400" imgH="9017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797425"/>
                        <a:ext cx="3703637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47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47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47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47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042988" y="692150"/>
            <a:ext cx="7993062" cy="1512888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fr-CH" altLang="fr-FR" sz="2000" i="1" u="sng" smtClean="0">
                <a:solidFill>
                  <a:srgbClr val="FF0000"/>
                </a:solidFill>
              </a:rPr>
              <a:t>Un récepteur est composé de trois résistances formées chacune d’un fil en chrome-nickel de 0,5 mm de </a:t>
            </a:r>
            <a:r>
              <a:rPr lang="fr-CH" altLang="fr-FR" sz="2000" i="1" u="sng" smtClean="0">
                <a:solidFill>
                  <a:srgbClr val="FF0000"/>
                </a:solidFill>
                <a:sym typeface="Symbol" panose="05050102010706020507" pitchFamily="18" charset="2"/>
              </a:rPr>
              <a:t> et de 11,6 m de longueur. Ces résistances sont prévues pour une tension maximale de 400 V. Calculer pour les couplages Y et , l’intensité dans chaque résistance, dans la ligne, et la puissance maximale du récepteur</a:t>
            </a:r>
            <a:endParaRPr lang="fr-CH" altLang="fr-FR" sz="2000" u="sng" smtClean="0">
              <a:solidFill>
                <a:srgbClr val="FF0000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>
            <a:off x="1065213" y="185738"/>
            <a:ext cx="6858000" cy="533400"/>
          </a:xfrm>
          <a:noFill/>
        </p:spPr>
        <p:txBody>
          <a:bodyPr anchor="t"/>
          <a:lstStyle/>
          <a:p>
            <a:pPr algn="l" eaLnBrk="1" hangingPunct="1"/>
            <a:r>
              <a:rPr lang="fr-FR" altLang="fr-FR" sz="2400" smtClean="0"/>
              <a:t>Ch.11 - Courant alternatif triphasé - </a:t>
            </a:r>
            <a:r>
              <a:rPr lang="fr-FR" altLang="fr-FR" sz="2400" b="1" smtClean="0">
                <a:solidFill>
                  <a:schemeClr val="tx1"/>
                </a:solidFill>
              </a:rPr>
              <a:t>Exercice</a:t>
            </a:r>
            <a:r>
              <a:rPr lang="fr-FR" altLang="fr-FR" sz="2400" b="1" smtClean="0">
                <a:solidFill>
                  <a:srgbClr val="FF0000"/>
                </a:solidFill>
              </a:rPr>
              <a:t> 25</a:t>
            </a:r>
          </a:p>
        </p:txBody>
      </p:sp>
      <p:sp>
        <p:nvSpPr>
          <p:cNvPr id="7172" name="AutoShape 4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600950" y="6324600"/>
            <a:ext cx="400050" cy="198438"/>
          </a:xfrm>
          <a:prstGeom prst="rightArrow">
            <a:avLst>
              <a:gd name="adj1" fmla="val 50000"/>
              <a:gd name="adj2" fmla="val 50400"/>
            </a:avLst>
          </a:prstGeom>
          <a:solidFill>
            <a:srgbClr val="335B6B">
              <a:alpha val="20000"/>
            </a:srgbClr>
          </a:solidFill>
          <a:ln w="9525">
            <a:solidFill>
              <a:srgbClr val="335B6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 eaLnBrk="1" hangingPunct="1"/>
            <a:endParaRPr lang="fr-CH" altLang="fr-FR" sz="2400"/>
          </a:p>
        </p:txBody>
      </p:sp>
      <p:sp>
        <p:nvSpPr>
          <p:cNvPr id="7173" name="AutoShape 5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7086600" y="6324600"/>
            <a:ext cx="400050" cy="198438"/>
          </a:xfrm>
          <a:prstGeom prst="rightArrow">
            <a:avLst>
              <a:gd name="adj1" fmla="val 50000"/>
              <a:gd name="adj2" fmla="val 50400"/>
            </a:avLst>
          </a:prstGeom>
          <a:solidFill>
            <a:srgbClr val="335B6B">
              <a:alpha val="20000"/>
            </a:srgbClr>
          </a:solidFill>
          <a:ln w="9525">
            <a:solidFill>
              <a:srgbClr val="335B6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 eaLnBrk="1" hangingPunct="1"/>
            <a:endParaRPr lang="fr-CH" altLang="fr-FR" sz="2400"/>
          </a:p>
        </p:txBody>
      </p:sp>
      <p:sp>
        <p:nvSpPr>
          <p:cNvPr id="253961" name="Rectangle 9"/>
          <p:cNvSpPr>
            <a:spLocks noChangeArrowheads="1"/>
          </p:cNvSpPr>
          <p:nvPr/>
        </p:nvSpPr>
        <p:spPr bwMode="auto">
          <a:xfrm>
            <a:off x="1042988" y="2276475"/>
            <a:ext cx="792162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823913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2319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39888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 eaLnBrk="1" hangingPunct="1">
              <a:buFontTx/>
              <a:buNone/>
            </a:pPr>
            <a:r>
              <a:rPr lang="fr-CH" altLang="fr-FR" sz="3000">
                <a:solidFill>
                  <a:srgbClr val="0000FF"/>
                </a:solidFill>
              </a:rPr>
              <a:t>           Y                                          </a:t>
            </a:r>
            <a:r>
              <a:rPr lang="fr-CH" altLang="fr-FR" sz="3000">
                <a:solidFill>
                  <a:srgbClr val="0000FF"/>
                </a:solidFill>
                <a:sym typeface="Symbol" panose="05050102010706020507" pitchFamily="18" charset="2"/>
              </a:rPr>
              <a:t></a:t>
            </a:r>
            <a:endParaRPr lang="fr-CH" altLang="fr-FR" sz="3000" u="sng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253962" name="Object 10"/>
          <p:cNvGraphicFramePr>
            <a:graphicFrameLocks noChangeAspect="1"/>
          </p:cNvGraphicFramePr>
          <p:nvPr/>
        </p:nvGraphicFramePr>
        <p:xfrm>
          <a:off x="977900" y="2827338"/>
          <a:ext cx="367665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Equation" r:id="rId4" imgW="3683000" imgH="939800" progId="Equation.3">
                  <p:embed/>
                </p:oleObj>
              </mc:Choice>
              <mc:Fallback>
                <p:oleObj name="Equation" r:id="rId4" imgW="3683000" imgH="939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2827338"/>
                        <a:ext cx="367665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63" name="Object 11"/>
          <p:cNvGraphicFramePr>
            <a:graphicFrameLocks noChangeAspect="1"/>
          </p:cNvGraphicFramePr>
          <p:nvPr/>
        </p:nvGraphicFramePr>
        <p:xfrm>
          <a:off x="5349875" y="2852738"/>
          <a:ext cx="356235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name="Equation" r:id="rId6" imgW="3568700" imgH="939800" progId="Equation.3">
                  <p:embed/>
                </p:oleObj>
              </mc:Choice>
              <mc:Fallback>
                <p:oleObj name="Equation" r:id="rId6" imgW="3568700" imgH="939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9875" y="2852738"/>
                        <a:ext cx="356235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64" name="Object 12"/>
          <p:cNvGraphicFramePr>
            <a:graphicFrameLocks noChangeAspect="1"/>
          </p:cNvGraphicFramePr>
          <p:nvPr/>
        </p:nvGraphicFramePr>
        <p:xfrm>
          <a:off x="971550" y="4005263"/>
          <a:ext cx="2471738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Equation" r:id="rId8" imgW="2476500" imgH="495300" progId="Equation.3">
                  <p:embed/>
                </p:oleObj>
              </mc:Choice>
              <mc:Fallback>
                <p:oleObj name="Equation" r:id="rId8" imgW="2476500" imgH="4953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005263"/>
                        <a:ext cx="2471738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65" name="Object 13"/>
          <p:cNvGraphicFramePr>
            <a:graphicFrameLocks noChangeAspect="1"/>
          </p:cNvGraphicFramePr>
          <p:nvPr/>
        </p:nvGraphicFramePr>
        <p:xfrm>
          <a:off x="4249738" y="3986213"/>
          <a:ext cx="4702175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name="Equation" r:id="rId10" imgW="4711700" imgH="533400" progId="Equation.3">
                  <p:embed/>
                </p:oleObj>
              </mc:Choice>
              <mc:Fallback>
                <p:oleObj name="Equation" r:id="rId10" imgW="4711700" imgH="5334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9738" y="3986213"/>
                        <a:ext cx="4702175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66" name="Object 14"/>
          <p:cNvGraphicFramePr>
            <a:graphicFrameLocks noChangeAspect="1"/>
          </p:cNvGraphicFramePr>
          <p:nvPr/>
        </p:nvGraphicFramePr>
        <p:xfrm>
          <a:off x="971550" y="4797425"/>
          <a:ext cx="59817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name="Equation" r:id="rId12" imgW="5994400" imgH="495300" progId="Equation.3">
                  <p:embed/>
                </p:oleObj>
              </mc:Choice>
              <mc:Fallback>
                <p:oleObj name="Equation" r:id="rId12" imgW="5994400" imgH="4953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797425"/>
                        <a:ext cx="59817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68" name="Object 16"/>
          <p:cNvGraphicFramePr>
            <a:graphicFrameLocks noChangeAspect="1"/>
          </p:cNvGraphicFramePr>
          <p:nvPr/>
        </p:nvGraphicFramePr>
        <p:xfrm>
          <a:off x="3276600" y="5589588"/>
          <a:ext cx="5703888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" name="Equation" r:id="rId14" imgW="5715000" imgH="495300" progId="Equation.3">
                  <p:embed/>
                </p:oleObj>
              </mc:Choice>
              <mc:Fallback>
                <p:oleObj name="Equation" r:id="rId14" imgW="5715000" imgH="4953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589588"/>
                        <a:ext cx="5703888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3976" name="Group 24"/>
          <p:cNvGrpSpPr>
            <a:grpSpLocks/>
          </p:cNvGrpSpPr>
          <p:nvPr/>
        </p:nvGrpSpPr>
        <p:grpSpPr bwMode="auto">
          <a:xfrm>
            <a:off x="2771775" y="2349500"/>
            <a:ext cx="4392613" cy="3671888"/>
            <a:chOff x="1746" y="1480"/>
            <a:chExt cx="2767" cy="2313"/>
          </a:xfrm>
        </p:grpSpPr>
        <p:sp>
          <p:nvSpPr>
            <p:cNvPr id="253969" name="Line 17"/>
            <p:cNvSpPr>
              <a:spLocks noChangeShapeType="1"/>
            </p:cNvSpPr>
            <p:nvPr/>
          </p:nvSpPr>
          <p:spPr bwMode="auto">
            <a:xfrm>
              <a:off x="3107" y="1480"/>
              <a:ext cx="0" cy="816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fr-CH">
                <a:latin typeface="Arial" charset="0"/>
              </a:endParaRPr>
            </a:p>
          </p:txBody>
        </p:sp>
        <p:sp>
          <p:nvSpPr>
            <p:cNvPr id="253970" name="Line 18"/>
            <p:cNvSpPr>
              <a:spLocks noChangeShapeType="1"/>
            </p:cNvSpPr>
            <p:nvPr/>
          </p:nvSpPr>
          <p:spPr bwMode="auto">
            <a:xfrm flipH="1">
              <a:off x="2472" y="2296"/>
              <a:ext cx="635" cy="227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fr-CH">
                <a:latin typeface="Arial" charset="0"/>
              </a:endParaRPr>
            </a:p>
          </p:txBody>
        </p:sp>
        <p:sp>
          <p:nvSpPr>
            <p:cNvPr id="253971" name="Line 19"/>
            <p:cNvSpPr>
              <a:spLocks noChangeShapeType="1"/>
            </p:cNvSpPr>
            <p:nvPr/>
          </p:nvSpPr>
          <p:spPr bwMode="auto">
            <a:xfrm>
              <a:off x="2472" y="2523"/>
              <a:ext cx="0" cy="363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fr-CH">
                <a:latin typeface="Arial" charset="0"/>
              </a:endParaRPr>
            </a:p>
          </p:txBody>
        </p:sp>
        <p:sp>
          <p:nvSpPr>
            <p:cNvPr id="253972" name="Line 20"/>
            <p:cNvSpPr>
              <a:spLocks noChangeShapeType="1"/>
            </p:cNvSpPr>
            <p:nvPr/>
          </p:nvSpPr>
          <p:spPr bwMode="auto">
            <a:xfrm flipV="1">
              <a:off x="2472" y="2886"/>
              <a:ext cx="2041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fr-CH">
                <a:latin typeface="Arial" charset="0"/>
              </a:endParaRPr>
            </a:p>
          </p:txBody>
        </p:sp>
        <p:sp>
          <p:nvSpPr>
            <p:cNvPr id="253973" name="Line 21"/>
            <p:cNvSpPr>
              <a:spLocks noChangeShapeType="1"/>
            </p:cNvSpPr>
            <p:nvPr/>
          </p:nvSpPr>
          <p:spPr bwMode="auto">
            <a:xfrm>
              <a:off x="4513" y="2886"/>
              <a:ext cx="0" cy="544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fr-CH">
                <a:latin typeface="Arial" charset="0"/>
              </a:endParaRPr>
            </a:p>
          </p:txBody>
        </p:sp>
        <p:sp>
          <p:nvSpPr>
            <p:cNvPr id="253974" name="Line 22"/>
            <p:cNvSpPr>
              <a:spLocks noChangeShapeType="1"/>
            </p:cNvSpPr>
            <p:nvPr/>
          </p:nvSpPr>
          <p:spPr bwMode="auto">
            <a:xfrm flipV="1">
              <a:off x="1746" y="3430"/>
              <a:ext cx="2767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fr-CH">
                <a:latin typeface="Arial" charset="0"/>
              </a:endParaRPr>
            </a:p>
          </p:txBody>
        </p:sp>
        <p:sp>
          <p:nvSpPr>
            <p:cNvPr id="253975" name="Line 23"/>
            <p:cNvSpPr>
              <a:spLocks noChangeShapeType="1"/>
            </p:cNvSpPr>
            <p:nvPr/>
          </p:nvSpPr>
          <p:spPr bwMode="auto">
            <a:xfrm>
              <a:off x="1746" y="3430"/>
              <a:ext cx="0" cy="363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fr-CH"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53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53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253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253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253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000"/>
                                        <p:tgtEl>
                                          <p:spTgt spid="25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253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253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253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4" grpId="0" build="p"/>
      <p:bldP spid="25396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1" name="Picture 11" descr="11_8_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916113"/>
            <a:ext cx="3332162" cy="170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0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042988" y="692150"/>
            <a:ext cx="7993062" cy="1512888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fr-CH" altLang="fr-FR" sz="2400" i="1" u="sng" smtClean="0">
                <a:solidFill>
                  <a:srgbClr val="FF0000"/>
                </a:solidFill>
              </a:rPr>
              <a:t>Un récepteur tri équilibré est branché en triangle</a:t>
            </a:r>
            <a:r>
              <a:rPr lang="fr-CH" altLang="fr-FR" sz="2400" i="1" u="sng" smtClean="0">
                <a:solidFill>
                  <a:srgbClr val="FF0000"/>
                </a:solidFill>
                <a:sym typeface="Symbol" panose="05050102010706020507" pitchFamily="18" charset="2"/>
              </a:rPr>
              <a:t>. Un des fils de l’alimentation est coupé. De combien la puissance de ce récepteur est-elle diminuée ?</a:t>
            </a:r>
            <a:endParaRPr lang="fr-CH" altLang="fr-FR" sz="2400" u="sng" smtClean="0">
              <a:solidFill>
                <a:srgbClr val="FF0000"/>
              </a:solidFill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title"/>
          </p:nvPr>
        </p:nvSpPr>
        <p:spPr>
          <a:xfrm>
            <a:off x="1065213" y="185738"/>
            <a:ext cx="6858000" cy="533400"/>
          </a:xfrm>
          <a:noFill/>
        </p:spPr>
        <p:txBody>
          <a:bodyPr anchor="t"/>
          <a:lstStyle/>
          <a:p>
            <a:pPr algn="l" eaLnBrk="1" hangingPunct="1"/>
            <a:r>
              <a:rPr lang="fr-FR" altLang="fr-FR" sz="2400" smtClean="0"/>
              <a:t>Ch.11 - Courant alternatif triphasé - </a:t>
            </a:r>
            <a:r>
              <a:rPr lang="fr-FR" altLang="fr-FR" sz="2400" b="1" smtClean="0">
                <a:solidFill>
                  <a:schemeClr val="tx1"/>
                </a:solidFill>
              </a:rPr>
              <a:t>Exercice</a:t>
            </a:r>
            <a:r>
              <a:rPr lang="fr-FR" altLang="fr-FR" sz="2400" b="1" smtClean="0">
                <a:solidFill>
                  <a:srgbClr val="FF0000"/>
                </a:solidFill>
              </a:rPr>
              <a:t> 26</a:t>
            </a:r>
          </a:p>
        </p:txBody>
      </p:sp>
      <p:sp>
        <p:nvSpPr>
          <p:cNvPr id="8197" name="AutoShape 4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600950" y="6324600"/>
            <a:ext cx="400050" cy="198438"/>
          </a:xfrm>
          <a:prstGeom prst="rightArrow">
            <a:avLst>
              <a:gd name="adj1" fmla="val 50000"/>
              <a:gd name="adj2" fmla="val 50400"/>
            </a:avLst>
          </a:prstGeom>
          <a:solidFill>
            <a:srgbClr val="335B6B">
              <a:alpha val="20000"/>
            </a:srgbClr>
          </a:solidFill>
          <a:ln w="9525">
            <a:solidFill>
              <a:srgbClr val="335B6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 eaLnBrk="1" hangingPunct="1"/>
            <a:endParaRPr lang="fr-CH" altLang="fr-FR" sz="2400"/>
          </a:p>
        </p:txBody>
      </p:sp>
      <p:sp>
        <p:nvSpPr>
          <p:cNvPr id="8198" name="AutoShape 5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7086600" y="6324600"/>
            <a:ext cx="400050" cy="198438"/>
          </a:xfrm>
          <a:prstGeom prst="rightArrow">
            <a:avLst>
              <a:gd name="adj1" fmla="val 50000"/>
              <a:gd name="adj2" fmla="val 50400"/>
            </a:avLst>
          </a:prstGeom>
          <a:solidFill>
            <a:srgbClr val="335B6B">
              <a:alpha val="20000"/>
            </a:srgbClr>
          </a:solidFill>
          <a:ln w="9525">
            <a:solidFill>
              <a:srgbClr val="335B6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 eaLnBrk="1" hangingPunct="1"/>
            <a:endParaRPr lang="fr-CH" altLang="fr-FR" sz="2400"/>
          </a:p>
        </p:txBody>
      </p:sp>
      <p:graphicFrame>
        <p:nvGraphicFramePr>
          <p:cNvPr id="256012" name="Object 12"/>
          <p:cNvGraphicFramePr>
            <a:graphicFrameLocks noChangeAspect="1"/>
          </p:cNvGraphicFramePr>
          <p:nvPr/>
        </p:nvGraphicFramePr>
        <p:xfrm>
          <a:off x="4635500" y="3141663"/>
          <a:ext cx="351155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Equation" r:id="rId5" imgW="3517900" imgH="419100" progId="Equation.3">
                  <p:embed/>
                </p:oleObj>
              </mc:Choice>
              <mc:Fallback>
                <p:oleObj name="Equation" r:id="rId5" imgW="3517900" imgH="4191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0" y="3141663"/>
                        <a:ext cx="3511550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13" name="Object 13"/>
          <p:cNvGraphicFramePr>
            <a:graphicFrameLocks noChangeAspect="1"/>
          </p:cNvGraphicFramePr>
          <p:nvPr/>
        </p:nvGraphicFramePr>
        <p:xfrm>
          <a:off x="1116013" y="4005263"/>
          <a:ext cx="4718050" cy="150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Equation" r:id="rId7" imgW="4724400" imgH="1511300" progId="Equation.3">
                  <p:embed/>
                </p:oleObj>
              </mc:Choice>
              <mc:Fallback>
                <p:oleObj name="Equation" r:id="rId7" imgW="4724400" imgH="15113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005263"/>
                        <a:ext cx="4718050" cy="150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56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56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56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56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42988" y="692150"/>
            <a:ext cx="7993062" cy="1512888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fr-CH" altLang="fr-FR" sz="2400" i="1" u="sng" smtClean="0">
                <a:solidFill>
                  <a:srgbClr val="FF0000"/>
                </a:solidFill>
              </a:rPr>
              <a:t>Un récepteur tri équilibré est branché en triangle</a:t>
            </a:r>
            <a:r>
              <a:rPr lang="fr-CH" altLang="fr-FR" sz="2400" i="1" u="sng" smtClean="0">
                <a:solidFill>
                  <a:srgbClr val="FF0000"/>
                </a:solidFill>
                <a:sym typeface="Symbol" panose="05050102010706020507" pitchFamily="18" charset="2"/>
              </a:rPr>
              <a:t>. Un des fils de l’alimentation est coupé. De combien la puissance de ce récepteur est-elle diminuée ?</a:t>
            </a:r>
            <a:endParaRPr lang="fr-CH" altLang="fr-FR" sz="2400" u="sng" smtClean="0">
              <a:solidFill>
                <a:srgbClr val="FF0000"/>
              </a:solidFill>
            </a:endParaRPr>
          </a:p>
        </p:txBody>
      </p:sp>
      <p:sp>
        <p:nvSpPr>
          <p:cNvPr id="9219" name="Rectangle 4"/>
          <p:cNvSpPr>
            <a:spLocks noGrp="1" noChangeArrowheads="1"/>
          </p:cNvSpPr>
          <p:nvPr>
            <p:ph type="title"/>
          </p:nvPr>
        </p:nvSpPr>
        <p:spPr>
          <a:xfrm>
            <a:off x="1065213" y="185738"/>
            <a:ext cx="6858000" cy="533400"/>
          </a:xfrm>
          <a:noFill/>
        </p:spPr>
        <p:txBody>
          <a:bodyPr anchor="t"/>
          <a:lstStyle/>
          <a:p>
            <a:pPr algn="l" eaLnBrk="1" hangingPunct="1"/>
            <a:r>
              <a:rPr lang="fr-FR" altLang="fr-FR" sz="2400" smtClean="0"/>
              <a:t>Ch.11 - Courant alternatif triphasé - </a:t>
            </a:r>
            <a:r>
              <a:rPr lang="fr-FR" altLang="fr-FR" sz="2400" b="1" smtClean="0">
                <a:solidFill>
                  <a:schemeClr val="tx1"/>
                </a:solidFill>
              </a:rPr>
              <a:t>Exercice</a:t>
            </a:r>
            <a:r>
              <a:rPr lang="fr-FR" altLang="fr-FR" sz="2400" b="1" smtClean="0">
                <a:solidFill>
                  <a:srgbClr val="FF0000"/>
                </a:solidFill>
              </a:rPr>
              <a:t> 26</a:t>
            </a:r>
          </a:p>
        </p:txBody>
      </p:sp>
      <p:sp>
        <p:nvSpPr>
          <p:cNvPr id="9220" name="AutoShape 5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600950" y="6324600"/>
            <a:ext cx="400050" cy="198438"/>
          </a:xfrm>
          <a:prstGeom prst="rightArrow">
            <a:avLst>
              <a:gd name="adj1" fmla="val 50000"/>
              <a:gd name="adj2" fmla="val 50400"/>
            </a:avLst>
          </a:prstGeom>
          <a:solidFill>
            <a:srgbClr val="335B6B">
              <a:alpha val="20000"/>
            </a:srgbClr>
          </a:solidFill>
          <a:ln w="9525">
            <a:solidFill>
              <a:srgbClr val="335B6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 eaLnBrk="1" hangingPunct="1"/>
            <a:endParaRPr lang="fr-CH" altLang="fr-FR" sz="2400"/>
          </a:p>
        </p:txBody>
      </p:sp>
      <p:sp>
        <p:nvSpPr>
          <p:cNvPr id="9221" name="AutoShape 6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7086600" y="6324600"/>
            <a:ext cx="400050" cy="198438"/>
          </a:xfrm>
          <a:prstGeom prst="rightArrow">
            <a:avLst>
              <a:gd name="adj1" fmla="val 50000"/>
              <a:gd name="adj2" fmla="val 50400"/>
            </a:avLst>
          </a:prstGeom>
          <a:solidFill>
            <a:srgbClr val="335B6B">
              <a:alpha val="20000"/>
            </a:srgbClr>
          </a:solidFill>
          <a:ln w="9525">
            <a:solidFill>
              <a:srgbClr val="335B6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 eaLnBrk="1" hangingPunct="1"/>
            <a:endParaRPr lang="fr-CH" altLang="fr-FR" sz="2400"/>
          </a:p>
        </p:txBody>
      </p:sp>
      <p:graphicFrame>
        <p:nvGraphicFramePr>
          <p:cNvPr id="258056" name="Object 8"/>
          <p:cNvGraphicFramePr>
            <a:graphicFrameLocks noChangeAspect="1"/>
          </p:cNvGraphicFramePr>
          <p:nvPr/>
        </p:nvGraphicFramePr>
        <p:xfrm>
          <a:off x="1116013" y="3644900"/>
          <a:ext cx="5594350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Equation" r:id="rId4" imgW="5600700" imgH="1358900" progId="Equation.3">
                  <p:embed/>
                </p:oleObj>
              </mc:Choice>
              <mc:Fallback>
                <p:oleObj name="Equation" r:id="rId4" imgW="5600700" imgH="1358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644900"/>
                        <a:ext cx="5594350" cy="135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23" name="Picture 11" descr="11_8_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916113"/>
            <a:ext cx="3332162" cy="170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8063" name="Group 15"/>
          <p:cNvGrpSpPr>
            <a:grpSpLocks/>
          </p:cNvGrpSpPr>
          <p:nvPr/>
        </p:nvGrpSpPr>
        <p:grpSpPr bwMode="auto">
          <a:xfrm>
            <a:off x="4572000" y="1700213"/>
            <a:ext cx="4354513" cy="2170112"/>
            <a:chOff x="2880" y="1117"/>
            <a:chExt cx="2743" cy="1367"/>
          </a:xfrm>
        </p:grpSpPr>
        <p:pic>
          <p:nvPicPr>
            <p:cNvPr id="258058" name="Picture 10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787" y="1117"/>
              <a:ext cx="1836" cy="1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grpSp>
          <p:nvGrpSpPr>
            <p:cNvPr id="9229" name="Group 14"/>
            <p:cNvGrpSpPr>
              <a:grpSpLocks/>
            </p:cNvGrpSpPr>
            <p:nvPr/>
          </p:nvGrpSpPr>
          <p:grpSpPr bwMode="auto">
            <a:xfrm>
              <a:off x="2880" y="1344"/>
              <a:ext cx="726" cy="847"/>
              <a:chOff x="2880" y="1344"/>
              <a:chExt cx="726" cy="847"/>
            </a:xfrm>
          </p:grpSpPr>
          <p:sp>
            <p:nvSpPr>
              <p:cNvPr id="258060" name="AutoShape 12"/>
              <p:cNvSpPr>
                <a:spLocks noChangeArrowheads="1"/>
              </p:cNvSpPr>
              <p:nvPr/>
            </p:nvSpPr>
            <p:spPr bwMode="auto">
              <a:xfrm>
                <a:off x="2971" y="1344"/>
                <a:ext cx="454" cy="272"/>
              </a:xfrm>
              <a:prstGeom prst="rightArrow">
                <a:avLst>
                  <a:gd name="adj1" fmla="val 50000"/>
                  <a:gd name="adj2" fmla="val 41728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fr-CH">
                  <a:latin typeface="Arial" charset="0"/>
                </a:endParaRPr>
              </a:p>
            </p:txBody>
          </p:sp>
          <p:graphicFrame>
            <p:nvGraphicFramePr>
              <p:cNvPr id="9231" name="Object 13"/>
              <p:cNvGraphicFramePr>
                <a:graphicFrameLocks noChangeAspect="1"/>
              </p:cNvGraphicFramePr>
              <p:nvPr/>
            </p:nvGraphicFramePr>
            <p:xfrm>
              <a:off x="2880" y="1752"/>
              <a:ext cx="726" cy="4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33" name="Equation" r:id="rId8" imgW="1612900" imgH="977900" progId="Equation.3">
                      <p:embed/>
                    </p:oleObj>
                  </mc:Choice>
                  <mc:Fallback>
                    <p:oleObj name="Equation" r:id="rId8" imgW="1612900" imgH="977900" progId="Equation.3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0" y="1752"/>
                            <a:ext cx="726" cy="4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258064" name="Object 16"/>
          <p:cNvGraphicFramePr>
            <a:graphicFrameLocks noChangeAspect="1"/>
          </p:cNvGraphicFramePr>
          <p:nvPr/>
        </p:nvGraphicFramePr>
        <p:xfrm>
          <a:off x="982663" y="5084763"/>
          <a:ext cx="4237037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Equation" r:id="rId10" imgW="4241800" imgH="990600" progId="Equation.3">
                  <p:embed/>
                </p:oleObj>
              </mc:Choice>
              <mc:Fallback>
                <p:oleObj name="Equation" r:id="rId10" imgW="4241800" imgH="990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663" y="5084763"/>
                        <a:ext cx="4237037" cy="985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65" name="Object 17"/>
          <p:cNvGraphicFramePr>
            <a:graphicFrameLocks noChangeAspect="1"/>
          </p:cNvGraphicFramePr>
          <p:nvPr/>
        </p:nvGraphicFramePr>
        <p:xfrm>
          <a:off x="7019925" y="5084763"/>
          <a:ext cx="1408113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Equation" r:id="rId12" imgW="1409700" imgH="939800" progId="Equation.3">
                  <p:embed/>
                </p:oleObj>
              </mc:Choice>
              <mc:Fallback>
                <p:oleObj name="Equation" r:id="rId12" imgW="1409700" imgH="9398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5084763"/>
                        <a:ext cx="1408113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8066" name="AutoShape 18"/>
          <p:cNvSpPr>
            <a:spLocks noChangeArrowheads="1"/>
          </p:cNvSpPr>
          <p:nvPr/>
        </p:nvSpPr>
        <p:spPr bwMode="auto">
          <a:xfrm>
            <a:off x="5795963" y="5373688"/>
            <a:ext cx="576262" cy="431800"/>
          </a:xfrm>
          <a:prstGeom prst="rightArrow">
            <a:avLst>
              <a:gd name="adj1" fmla="val 50000"/>
              <a:gd name="adj2" fmla="val 33364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CH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258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58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58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58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258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6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42988" y="692150"/>
            <a:ext cx="7993062" cy="1512888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fr-CH" altLang="fr-FR" sz="2400" i="1" u="sng" smtClean="0">
                <a:solidFill>
                  <a:srgbClr val="FF0000"/>
                </a:solidFill>
              </a:rPr>
              <a:t>Un récepteur tri équilibré, branché en triangle, a une résistance coupée.</a:t>
            </a:r>
            <a:r>
              <a:rPr lang="fr-CH" altLang="fr-FR" sz="2400" i="1" u="sng" smtClean="0">
                <a:solidFill>
                  <a:srgbClr val="FF0000"/>
                </a:solidFill>
                <a:sym typeface="Symbol" panose="05050102010706020507" pitchFamily="18" charset="2"/>
              </a:rPr>
              <a:t> De combien sa puissance est-elle diminuée ?</a:t>
            </a:r>
            <a:endParaRPr lang="fr-CH" altLang="fr-FR" sz="2400" u="sng" smtClean="0">
              <a:solidFill>
                <a:srgbClr val="FF0000"/>
              </a:solidFill>
            </a:endParaRPr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>
          <a:xfrm>
            <a:off x="1065213" y="185738"/>
            <a:ext cx="6858000" cy="533400"/>
          </a:xfrm>
          <a:noFill/>
        </p:spPr>
        <p:txBody>
          <a:bodyPr anchor="t"/>
          <a:lstStyle/>
          <a:p>
            <a:pPr algn="l" eaLnBrk="1" hangingPunct="1"/>
            <a:r>
              <a:rPr lang="fr-FR" altLang="fr-FR" sz="2400" smtClean="0"/>
              <a:t>Ch.11 - Courant alternatif triphasé - </a:t>
            </a:r>
            <a:r>
              <a:rPr lang="fr-FR" altLang="fr-FR" sz="2400" b="1" smtClean="0">
                <a:solidFill>
                  <a:schemeClr val="tx1"/>
                </a:solidFill>
              </a:rPr>
              <a:t>Exercice</a:t>
            </a:r>
            <a:r>
              <a:rPr lang="fr-FR" altLang="fr-FR" sz="2400" b="1" smtClean="0">
                <a:solidFill>
                  <a:srgbClr val="FF0000"/>
                </a:solidFill>
              </a:rPr>
              <a:t> 27</a:t>
            </a:r>
          </a:p>
        </p:txBody>
      </p:sp>
      <p:sp>
        <p:nvSpPr>
          <p:cNvPr id="10244" name="AutoShape 5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600950" y="6324600"/>
            <a:ext cx="400050" cy="198438"/>
          </a:xfrm>
          <a:prstGeom prst="rightArrow">
            <a:avLst>
              <a:gd name="adj1" fmla="val 50000"/>
              <a:gd name="adj2" fmla="val 50400"/>
            </a:avLst>
          </a:prstGeom>
          <a:solidFill>
            <a:srgbClr val="335B6B">
              <a:alpha val="20000"/>
            </a:srgbClr>
          </a:solidFill>
          <a:ln w="9525">
            <a:solidFill>
              <a:srgbClr val="335B6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 eaLnBrk="1" hangingPunct="1"/>
            <a:endParaRPr lang="fr-CH" altLang="fr-FR" sz="2400"/>
          </a:p>
        </p:txBody>
      </p:sp>
      <p:sp>
        <p:nvSpPr>
          <p:cNvPr id="10245" name="AutoShape 6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7086600" y="6324600"/>
            <a:ext cx="400050" cy="198438"/>
          </a:xfrm>
          <a:prstGeom prst="rightArrow">
            <a:avLst>
              <a:gd name="adj1" fmla="val 50000"/>
              <a:gd name="adj2" fmla="val 50400"/>
            </a:avLst>
          </a:prstGeom>
          <a:solidFill>
            <a:srgbClr val="335B6B">
              <a:alpha val="20000"/>
            </a:srgbClr>
          </a:solidFill>
          <a:ln w="9525">
            <a:solidFill>
              <a:srgbClr val="335B6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 eaLnBrk="1" hangingPunct="1"/>
            <a:endParaRPr lang="fr-CH" altLang="fr-FR" sz="2400"/>
          </a:p>
        </p:txBody>
      </p:sp>
      <p:graphicFrame>
        <p:nvGraphicFramePr>
          <p:cNvPr id="260103" name="Object 7"/>
          <p:cNvGraphicFramePr>
            <a:graphicFrameLocks noChangeAspect="1"/>
          </p:cNvGraphicFramePr>
          <p:nvPr/>
        </p:nvGraphicFramePr>
        <p:xfrm>
          <a:off x="1116013" y="3789363"/>
          <a:ext cx="6756400" cy="206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Equation" r:id="rId4" imgW="6769100" imgH="2070100" progId="Equation.3">
                  <p:embed/>
                </p:oleObj>
              </mc:Choice>
              <mc:Fallback>
                <p:oleObj name="Equation" r:id="rId4" imgW="6769100" imgH="2070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789363"/>
                        <a:ext cx="6756400" cy="206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0105" name="Picture 9" descr="11_8_b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916113"/>
            <a:ext cx="3340100" cy="170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6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60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3000"/>
                                        <p:tgtEl>
                                          <p:spTgt spid="260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099" grpId="0" build="p"/>
    </p:bldLst>
  </p:timing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fr-FR" alt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fr-FR" alt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1" charset="-128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976</TotalTime>
  <Words>1887</Words>
  <Application>Microsoft Office PowerPoint</Application>
  <PresentationFormat>Affichage à l'écran (4:3)</PresentationFormat>
  <Paragraphs>161</Paragraphs>
  <Slides>38</Slides>
  <Notes>38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2</vt:i4>
      </vt:variant>
      <vt:variant>
        <vt:lpstr>Titres des diapositives</vt:lpstr>
      </vt:variant>
      <vt:variant>
        <vt:i4>38</vt:i4>
      </vt:variant>
    </vt:vector>
  </HeadingPairs>
  <TitlesOfParts>
    <vt:vector size="45" baseType="lpstr">
      <vt:lpstr>Arial</vt:lpstr>
      <vt:lpstr>ヒラギノ角ゴ Pro W3</vt:lpstr>
      <vt:lpstr>Symbol</vt:lpstr>
      <vt:lpstr>Wingdings</vt:lpstr>
      <vt:lpstr>Modèle par défaut</vt:lpstr>
      <vt:lpstr>Microsoft Equation 3.0</vt:lpstr>
      <vt:lpstr>Microsoft Éditeur d'équations 3.0</vt:lpstr>
      <vt:lpstr>Ch.11 - Courant alternatif triphasé - Exercice 21</vt:lpstr>
      <vt:lpstr>Ch.11 - Courant alternatif triphasé - Exercice 22</vt:lpstr>
      <vt:lpstr>Ch.11 - Courant alternatif triphasé - Exercice 23</vt:lpstr>
      <vt:lpstr>Ch.11 - Courant alternatif triphasé - Exercice 24</vt:lpstr>
      <vt:lpstr>Ch.11 - Courant alternatif triphasé - Exercice 25</vt:lpstr>
      <vt:lpstr>Ch.11 - Courant alternatif triphasé - Exercice 25</vt:lpstr>
      <vt:lpstr>Ch.11 - Courant alternatif triphasé - Exercice 26</vt:lpstr>
      <vt:lpstr>Ch.11 - Courant alternatif triphasé - Exercice 26</vt:lpstr>
      <vt:lpstr>Ch.11 - Courant alternatif triphasé - Exercice 27</vt:lpstr>
      <vt:lpstr>Ch.11 - Courant alternatif triphasé - Exercice 28</vt:lpstr>
      <vt:lpstr>Ch.11 - Courant alternatif triphasé - Exercice 28</vt:lpstr>
      <vt:lpstr>Ch.11 - Courant alternatif triphasé - Exercice 29</vt:lpstr>
      <vt:lpstr>Ch.11 - Courant alternatif triphasé - Exercice 30</vt:lpstr>
      <vt:lpstr>Ch.11 - Courant alternatif triphasé - Exercice 31</vt:lpstr>
      <vt:lpstr>Ch.11 - Courant alternatif triphasé - Exercice 32</vt:lpstr>
      <vt:lpstr>Ch.11 - Courant alternatif triphasé - Exercice 32</vt:lpstr>
      <vt:lpstr>Ch.11 - Courant alternatif triphasé - Exercice 32</vt:lpstr>
      <vt:lpstr>Ch.11 - Courant alternatif triphasé - Exercice 33</vt:lpstr>
      <vt:lpstr>Ch.11 - Courant alternatif triphasé - Exercice 33</vt:lpstr>
      <vt:lpstr>Ch.11 - Courant alternatif triphasé - Exercice 34</vt:lpstr>
      <vt:lpstr>Ch.11 - Courant alternatif triphasé - Exercice 35</vt:lpstr>
      <vt:lpstr>Ch.11 - Courant alternatif triphasé - Exercice 36</vt:lpstr>
      <vt:lpstr>Ch.11 - Courant alternatif triphasé - Exercice 37</vt:lpstr>
      <vt:lpstr>Ch.11 - Courant alternatif triphasé - Exercice 38</vt:lpstr>
      <vt:lpstr>Ch.11 - Courant alternatif triphasé - Exercice 39</vt:lpstr>
      <vt:lpstr>Ch.11 - Courant alternatif triphasé - Exercice 40</vt:lpstr>
      <vt:lpstr>Ch.11 - Courant alternatif triphasé - Exercice 41</vt:lpstr>
      <vt:lpstr>Ch.11 - Courant alternatif triphasé - Exercice 42</vt:lpstr>
      <vt:lpstr>Ch.11 - Courant alternatif triphasé - Exercice 43</vt:lpstr>
      <vt:lpstr>Ch.11 - Courant alternatif triphasé - Exercice 44</vt:lpstr>
      <vt:lpstr>Ch.11 - Courant alternatif triphasé - Exercice 44</vt:lpstr>
      <vt:lpstr>Ch.11 - Courant alternatif triphasé - Exercice 45</vt:lpstr>
      <vt:lpstr>Ch.11 - Courant alternatif triphasé - Exercice 45</vt:lpstr>
      <vt:lpstr>Ch.11 - Courant alternatif triphasé - Exercice 46</vt:lpstr>
      <vt:lpstr>Ch.11 - Courant alternatif triphasé - Exercice 46</vt:lpstr>
      <vt:lpstr>Ch.11 - Courant alternatif triphasé - Exercice 46</vt:lpstr>
      <vt:lpstr>Ch.11 - Courant alternatif triphasé - Exercice 46</vt:lpstr>
      <vt:lpstr>Ch.11 - Courant alternatif triphasé - Exercice 46</vt:lpstr>
    </vt:vector>
  </TitlesOfParts>
  <Company>CFP Sion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Corrigé Chapitre 11b</dc:title>
  <dc:subject>Courant alternatif triphasé Q21-46</dc:subject>
  <dc:creator>Christian Fumeaux</dc:creator>
  <dc:description>Réglages des tailles de l'éditeur d'équation :_x000d_
- normale : 30 pt_x000d_
- indice/exposant : 17 pt_x000d_
- sous-indice/exposant : 13 pt_x000d_
- symbole : 11 pt_x000d_
- sous-symboles : 8 pt</dc:description>
  <cp:lastModifiedBy>Joseph Metrailler</cp:lastModifiedBy>
  <cp:revision>100</cp:revision>
  <dcterms:modified xsi:type="dcterms:W3CDTF">2016-09-15T09:10:38Z</dcterms:modified>
</cp:coreProperties>
</file>