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63468E-5A09-4DB4-AFF3-285E30EA4F0D}">
  <a:tblStyle styleId="{C263468E-5A09-4DB4-AFF3-285E30EA4F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c9b0c8b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c9b0c8b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cc9b0c8b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cc9b0c8b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c9b0c8b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c9b0c8b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c9b0c8b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c9b0c8b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c9b0c8b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c9b0c8b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cc9b0c8b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cc9b0c8b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cc9b0c8b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cc9b0c8b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cc9b0c8b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cc9b0c8b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cc9b0c8b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cc9b0c8b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cc9b0c8b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cc9b0c8b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ce11658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ce11658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cc9b0c8b7_4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cc9b0c8b7_4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ba6b63a3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0ba6b63a3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ba6b63a35_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ba6b63a35_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ce116589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ce116589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ce116589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ce116589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ce116589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ce116589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cc9b0c8b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cc9b0c8b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cc9b0c8b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cc9b0c8b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c9b0c8b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c9b0c8b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cc9b0c8b7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cc9b0c8b7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cc9b0c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cc9b0c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6" name="Google Shape;76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806200" y="1160925"/>
            <a:ext cx="798000" cy="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1" name="Google Shape;51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8" name="Google Shape;58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ctrTitle"/>
          </p:nvPr>
        </p:nvSpPr>
        <p:spPr>
          <a:xfrm>
            <a:off x="729625" y="150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precio de viviendas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M</a:t>
            </a:r>
            <a:r>
              <a:rPr lang="es" sz="2300"/>
              <a:t>ediante técnicas de regresión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74750" y="155800"/>
            <a:ext cx="263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Valores ausentes</a:t>
            </a:r>
            <a:endParaRPr/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813425" y="7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{C263468E-5A09-4DB4-AFF3-285E30EA4F0D}</a:tableStyleId>
              </a:tblPr>
              <a:tblGrid>
                <a:gridCol w="2508975"/>
                <a:gridCol w="25089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columna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/>
                        <a:t>valores ausentes</a:t>
                      </a:r>
                      <a:endParaRPr b="1"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PoolQC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1453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MiscFeature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1406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Alley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1369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Fence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1179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FirePlaceQu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690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LotFrontage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259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3258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GarageCond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39">
                        <a:alpha val="45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81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39">
                        <a:alpha val="451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GarageFinish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39">
                        <a:alpha val="45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81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39">
                        <a:alpha val="451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…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39">
                        <a:alpha val="45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/>
                        <a:t>…</a:t>
                      </a:r>
                      <a:endParaRPr sz="15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39">
                        <a:alpha val="451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22"/>
          <p:cNvSpPr/>
          <p:nvPr/>
        </p:nvSpPr>
        <p:spPr>
          <a:xfrm>
            <a:off x="6207675" y="2273450"/>
            <a:ext cx="6531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7191225" y="2200900"/>
            <a:ext cx="124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Eliminar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6207675" y="4083325"/>
            <a:ext cx="653100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7094500" y="3863875"/>
            <a:ext cx="178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Completar con media o moda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de variables numéricas no relevantes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9300" y="2570788"/>
            <a:ext cx="38427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➔"/>
            </a:pPr>
            <a:r>
              <a:rPr lang="es" sz="1900">
                <a:solidFill>
                  <a:schemeClr val="dk2"/>
                </a:solidFill>
              </a:rPr>
              <a:t>Matriz de correlación con variable objetivo</a:t>
            </a:r>
            <a:endParaRPr sz="1900">
              <a:solidFill>
                <a:schemeClr val="dk2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2"/>
              </a:buClr>
              <a:buSzPts val="1900"/>
              <a:buChar char="➔"/>
            </a:pPr>
            <a:r>
              <a:rPr lang="es" sz="1900">
                <a:solidFill>
                  <a:schemeClr val="dk2"/>
                </a:solidFill>
              </a:rPr>
              <a:t>Se eliminan variables con correlación &lt; 0.2</a:t>
            </a:r>
            <a:endParaRPr sz="1900">
              <a:solidFill>
                <a:schemeClr val="dk2"/>
              </a:solidFill>
            </a:endParaRPr>
          </a:p>
        </p:txBody>
      </p:sp>
      <p:grpSp>
        <p:nvGrpSpPr>
          <p:cNvPr id="170" name="Google Shape;170;p23"/>
          <p:cNvGrpSpPr/>
          <p:nvPr/>
        </p:nvGrpSpPr>
        <p:grpSpPr>
          <a:xfrm>
            <a:off x="4692035" y="1853858"/>
            <a:ext cx="4075484" cy="3201848"/>
            <a:chOff x="1238250" y="514350"/>
            <a:chExt cx="4195475" cy="3267525"/>
          </a:xfrm>
        </p:grpSpPr>
        <p:pic>
          <p:nvPicPr>
            <p:cNvPr id="171" name="Google Shape;171;p23"/>
            <p:cNvPicPr preferRelativeResize="0"/>
            <p:nvPr/>
          </p:nvPicPr>
          <p:blipFill rotWithShape="1">
            <a:blip r:embed="rId3">
              <a:alphaModFix/>
            </a:blip>
            <a:srcRect b="25317" l="0" r="37075" t="0"/>
            <a:stretch/>
          </p:blipFill>
          <p:spPr>
            <a:xfrm>
              <a:off x="1238250" y="514350"/>
              <a:ext cx="4195475" cy="307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3"/>
            <p:cNvPicPr preferRelativeResize="0"/>
            <p:nvPr/>
          </p:nvPicPr>
          <p:blipFill rotWithShape="1">
            <a:blip r:embed="rId4">
              <a:alphaModFix/>
            </a:blip>
            <a:srcRect b="0" l="25379" r="56241" t="95277"/>
            <a:stretch/>
          </p:blipFill>
          <p:spPr>
            <a:xfrm>
              <a:off x="2805575" y="3587550"/>
              <a:ext cx="1225401" cy="194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50625" y="730125"/>
            <a:ext cx="76563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Eliminación d</a:t>
            </a:r>
            <a:r>
              <a:rPr lang="es"/>
              <a:t>e variables categóricas con demasiados valores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850625" y="2902275"/>
            <a:ext cx="3430500" cy="1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s" sz="1600">
                <a:solidFill>
                  <a:schemeClr val="dk2"/>
                </a:solidFill>
              </a:rPr>
              <a:t>Muchos valores únicos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s" sz="1600">
                <a:solidFill>
                  <a:schemeClr val="dk2"/>
                </a:solidFill>
              </a:rPr>
              <a:t>Demasiadas columnas al codificar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s" sz="1600">
                <a:solidFill>
                  <a:schemeClr val="dk2"/>
                </a:solidFill>
              </a:rPr>
              <a:t>El modelo no sabe cuál es relevante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25" y="1880625"/>
            <a:ext cx="6567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900" y="1880625"/>
            <a:ext cx="656700" cy="6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5166000" y="3191725"/>
            <a:ext cx="34305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➔"/>
            </a:pPr>
            <a:r>
              <a:rPr lang="es" sz="1600">
                <a:solidFill>
                  <a:schemeClr val="dk2"/>
                </a:solidFill>
              </a:rPr>
              <a:t>Eliminar columnas con más de 8 valores únicos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727650" y="794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Codificación: One Hot Encoding</a:t>
            </a:r>
            <a:endParaRPr/>
          </a:p>
        </p:txBody>
      </p:sp>
      <p:graphicFrame>
        <p:nvGraphicFramePr>
          <p:cNvPr id="187" name="Google Shape;187;p25"/>
          <p:cNvGraphicFramePr/>
          <p:nvPr/>
        </p:nvGraphicFramePr>
        <p:xfrm>
          <a:off x="1177588" y="26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{C263468E-5A09-4DB4-AFF3-285E30EA4F0D}</a:tableStyleId>
              </a:tblPr>
              <a:tblGrid>
                <a:gridCol w="1551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Avenida</a:t>
                      </a:r>
                      <a:endParaRPr b="1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Calle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Bulevar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8" name="Google Shape;188;p25"/>
          <p:cNvSpPr txBox="1"/>
          <p:nvPr/>
        </p:nvSpPr>
        <p:spPr>
          <a:xfrm>
            <a:off x="1177601" y="2096100"/>
            <a:ext cx="155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Tipo de vía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3223338" y="2913573"/>
            <a:ext cx="1080300" cy="65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25"/>
          <p:cNvGraphicFramePr/>
          <p:nvPr/>
        </p:nvGraphicFramePr>
        <p:xfrm>
          <a:off x="4798050" y="2735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{C263468E-5A09-4DB4-AFF3-285E30EA4F0D}</a:tableStyleId>
              </a:tblPr>
              <a:tblGrid>
                <a:gridCol w="1327325"/>
                <a:gridCol w="1327325"/>
                <a:gridCol w="1327325"/>
              </a:tblGrid>
              <a:tr h="45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via_avenida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via_calle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via_bulevar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u="sng"/>
                        <a:t>1</a:t>
                      </a:r>
                      <a:endParaRPr b="1" u="sng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7650" y="810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Reducción de dimensionalidad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935200" y="2805550"/>
            <a:ext cx="199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140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columnas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3466625" y="2950650"/>
            <a:ext cx="2063700" cy="63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797075" y="2426650"/>
            <a:ext cx="140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latin typeface="Lato"/>
                <a:ea typeface="Lato"/>
                <a:cs typeface="Lato"/>
                <a:sym typeface="Lato"/>
              </a:rPr>
              <a:t>Selección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377825" y="3764175"/>
            <a:ext cx="2152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RFE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(Random Feature Elimination)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6094500" y="2807400"/>
            <a:ext cx="199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100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Lato"/>
                <a:ea typeface="Lato"/>
                <a:cs typeface="Lato"/>
                <a:sym typeface="Lato"/>
              </a:rPr>
              <a:t>columnas</a:t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729450" y="7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Escalado</a:t>
            </a:r>
            <a:endParaRPr/>
          </a:p>
        </p:txBody>
      </p:sp>
      <p:graphicFrame>
        <p:nvGraphicFramePr>
          <p:cNvPr id="206" name="Google Shape;206;p27"/>
          <p:cNvGraphicFramePr/>
          <p:nvPr/>
        </p:nvGraphicFramePr>
        <p:xfrm>
          <a:off x="2913525" y="192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{C263468E-5A09-4DB4-AFF3-285E30EA4F0D}</a:tableStyleId>
              </a:tblPr>
              <a:tblGrid>
                <a:gridCol w="1658475"/>
                <a:gridCol w="1658475"/>
              </a:tblGrid>
              <a:tr h="32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num_c_baño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superficie_finca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4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30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7"/>
          <p:cNvGraphicFramePr/>
          <p:nvPr/>
        </p:nvGraphicFramePr>
        <p:xfrm>
          <a:off x="2913525" y="366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{C263468E-5A09-4DB4-AFF3-285E30EA4F0D}</a:tableStyleId>
              </a:tblPr>
              <a:tblGrid>
                <a:gridCol w="1658475"/>
                <a:gridCol w="1658475"/>
              </a:tblGrid>
              <a:tr h="327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num_c_baño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superficie_finca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0.89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0.1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27"/>
          <p:cNvSpPr/>
          <p:nvPr/>
        </p:nvSpPr>
        <p:spPr>
          <a:xfrm>
            <a:off x="4263450" y="3013625"/>
            <a:ext cx="620700" cy="416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00" y="2023025"/>
            <a:ext cx="656700" cy="6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4100" y="3763600"/>
            <a:ext cx="656700" cy="6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727650" y="2221600"/>
            <a:ext cx="76887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840"/>
              <a:t>ENTRENAMIENTO</a:t>
            </a:r>
            <a:endParaRPr sz="48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617300" y="6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Extreme Gradient Boosting (XGB)</a:t>
            </a:r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88" y="1456075"/>
            <a:ext cx="4767525" cy="312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7650" y="93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Support Vector Regression (SVR)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5893250" y="2078875"/>
            <a:ext cx="2692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➔"/>
            </a:pPr>
            <a:r>
              <a:rPr lang="es" sz="1900">
                <a:solidFill>
                  <a:schemeClr val="dk2"/>
                </a:solidFill>
              </a:rPr>
              <a:t>Margen de error (p. ej.: 5.000€): </a:t>
            </a:r>
            <a:r>
              <a:rPr lang="es" sz="2200">
                <a:solidFill>
                  <a:schemeClr val="dk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ϵ</a:t>
            </a:r>
            <a:endParaRPr sz="2200">
              <a:solidFill>
                <a:schemeClr val="dk2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➔"/>
            </a:pPr>
            <a:r>
              <a:rPr lang="es" sz="1900">
                <a:solidFill>
                  <a:schemeClr val="dk2"/>
                </a:solidFill>
              </a:rPr>
              <a:t>Tolerancia a puntos fuera de margen de error:</a:t>
            </a:r>
            <a:r>
              <a:rPr lang="es" sz="2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s" sz="22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22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55950"/>
            <a:ext cx="5784999" cy="31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051" y="1580475"/>
            <a:ext cx="4761900" cy="275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>
            <p:ph type="title"/>
          </p:nvPr>
        </p:nvSpPr>
        <p:spPr>
          <a:xfrm>
            <a:off x="727650" y="936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Random Forest</a:t>
            </a:r>
            <a:r>
              <a:rPr lang="es"/>
              <a:t> Regression (RFR)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-472550" y="612975"/>
            <a:ext cx="3348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949725" y="1419300"/>
            <a:ext cx="28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62000" y="1571625"/>
            <a:ext cx="3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PARTE 1 	Introducción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828600" y="2066925"/>
            <a:ext cx="357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4"/>
          <p:cNvSpPr txBox="1"/>
          <p:nvPr/>
        </p:nvSpPr>
        <p:spPr>
          <a:xfrm>
            <a:off x="762000" y="2128163"/>
            <a:ext cx="3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PARTE 2 	Visualización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828600" y="2599425"/>
            <a:ext cx="357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762000" y="2684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PARTE 3 	Preprocesamiento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>
            <a:off x="828600" y="3127400"/>
            <a:ext cx="357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792650" y="3169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PARTE 4 	Entrenamiento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828600" y="3610850"/>
            <a:ext cx="357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792650" y="3652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aleway"/>
                <a:ea typeface="Raleway"/>
                <a:cs typeface="Raleway"/>
                <a:sym typeface="Raleway"/>
              </a:rPr>
              <a:t>PARTE 5 	Comparativa</a:t>
            </a:r>
            <a:endParaRPr>
              <a:solidFill>
                <a:srgbClr val="0737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727650" y="2221600"/>
            <a:ext cx="76887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840"/>
              <a:t>COMPARATIVA</a:t>
            </a:r>
            <a:endParaRPr sz="484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3"/>
          <p:cNvGrpSpPr/>
          <p:nvPr/>
        </p:nvGrpSpPr>
        <p:grpSpPr>
          <a:xfrm>
            <a:off x="1096215" y="682500"/>
            <a:ext cx="4404375" cy="2217388"/>
            <a:chOff x="105617" y="137609"/>
            <a:chExt cx="4404375" cy="2217388"/>
          </a:xfrm>
        </p:grpSpPr>
        <p:sp>
          <p:nvSpPr>
            <p:cNvPr id="245" name="Google Shape;245;p33"/>
            <p:cNvSpPr/>
            <p:nvPr/>
          </p:nvSpPr>
          <p:spPr>
            <a:xfrm>
              <a:off x="478140" y="142659"/>
              <a:ext cx="859800" cy="859800"/>
            </a:xfrm>
            <a:prstGeom prst="ellipse">
              <a:avLst/>
            </a:prstGeom>
            <a:solidFill>
              <a:srgbClr val="A2B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3"/>
            <p:cNvSpPr/>
            <p:nvPr/>
          </p:nvSpPr>
          <p:spPr>
            <a:xfrm>
              <a:off x="105617" y="1634997"/>
              <a:ext cx="20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3"/>
            <p:cNvSpPr/>
            <p:nvPr/>
          </p:nvSpPr>
          <p:spPr>
            <a:xfrm>
              <a:off x="3011577" y="137609"/>
              <a:ext cx="859800" cy="859800"/>
            </a:xfrm>
            <a:prstGeom prst="ellipse">
              <a:avLst/>
            </a:prstGeom>
            <a:solidFill>
              <a:srgbClr val="A2B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3"/>
            <p:cNvSpPr/>
            <p:nvPr/>
          </p:nvSpPr>
          <p:spPr>
            <a:xfrm>
              <a:off x="2484992" y="1634997"/>
              <a:ext cx="20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33"/>
          <p:cNvSpPr/>
          <p:nvPr/>
        </p:nvSpPr>
        <p:spPr>
          <a:xfrm>
            <a:off x="4292900" y="881550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4381913" y="1011200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4578025" y="1175425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461713" y="1316000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4259650" y="1257750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4608313" y="951625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4164350" y="1092400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1620702" y="834459"/>
            <a:ext cx="555900" cy="55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3"/>
          <p:cNvSpPr/>
          <p:nvPr/>
        </p:nvSpPr>
        <p:spPr>
          <a:xfrm>
            <a:off x="6535613" y="652800"/>
            <a:ext cx="859800" cy="859800"/>
          </a:xfrm>
          <a:prstGeom prst="ellipse">
            <a:avLst/>
          </a:prstGeom>
          <a:solidFill>
            <a:srgbClr val="A2BC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8" name="Google Shape;258;p33"/>
          <p:cNvCxnSpPr/>
          <p:nvPr/>
        </p:nvCxnSpPr>
        <p:spPr>
          <a:xfrm flipH="1" rot="10800000">
            <a:off x="6703777" y="889960"/>
            <a:ext cx="549900" cy="44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33"/>
          <p:cNvSpPr/>
          <p:nvPr/>
        </p:nvSpPr>
        <p:spPr>
          <a:xfrm>
            <a:off x="6953763" y="912350"/>
            <a:ext cx="79800" cy="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7061763" y="1136150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/>
          <p:nvPr/>
        </p:nvSpPr>
        <p:spPr>
          <a:xfrm>
            <a:off x="6981963" y="1288550"/>
            <a:ext cx="79800" cy="81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6805763" y="881550"/>
            <a:ext cx="79800" cy="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6805763" y="1071900"/>
            <a:ext cx="79800" cy="81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1696038" y="1512600"/>
            <a:ext cx="5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RF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4164363" y="1539475"/>
            <a:ext cx="5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XGB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678063" y="1512600"/>
            <a:ext cx="63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SVM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3519063" y="2727975"/>
            <a:ext cx="1946700" cy="10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RMSE: </a:t>
            </a:r>
            <a:r>
              <a:rPr lang="es"/>
              <a:t>28343.97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Rsquared: </a:t>
            </a:r>
            <a:r>
              <a:rPr lang="es"/>
              <a:t>0.8691729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MAE: </a:t>
            </a:r>
            <a:r>
              <a:rPr lang="es"/>
              <a:t>17568.50</a:t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>
            <a:off x="5992175" y="2065050"/>
            <a:ext cx="1946700" cy="10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RMSE: </a:t>
            </a:r>
            <a:r>
              <a:rPr lang="es"/>
              <a:t>31176.26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Rsquared: </a:t>
            </a:r>
            <a:r>
              <a:rPr lang="es"/>
              <a:t>0.8455735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MAE: </a:t>
            </a:r>
            <a:r>
              <a:rPr lang="es"/>
              <a:t>17696.67</a:t>
            </a:r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1045950" y="2727975"/>
            <a:ext cx="1946700" cy="10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RMSE: </a:t>
            </a:r>
            <a:r>
              <a:rPr lang="es"/>
              <a:t>27907.64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Rsquared: </a:t>
            </a:r>
            <a:r>
              <a:rPr lang="es"/>
              <a:t>0.8789662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MAE: </a:t>
            </a:r>
            <a:r>
              <a:rPr lang="es"/>
              <a:t>16719.93</a:t>
            </a:r>
            <a:endParaRPr/>
          </a:p>
        </p:txBody>
      </p:sp>
      <p:sp>
        <p:nvSpPr>
          <p:cNvPr id="270" name="Google Shape;270;p33"/>
          <p:cNvSpPr/>
          <p:nvPr/>
        </p:nvSpPr>
        <p:spPr>
          <a:xfrm>
            <a:off x="5992175" y="3348950"/>
            <a:ext cx="1946700" cy="108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RMSE: </a:t>
            </a:r>
            <a:r>
              <a:rPr lang="es"/>
              <a:t>29179.64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Rsquared: </a:t>
            </a:r>
            <a:r>
              <a:rPr lang="es"/>
              <a:t>0.8661108  </a:t>
            </a:r>
            <a:r>
              <a:rPr lang="es"/>
              <a:t>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MAE: </a:t>
            </a:r>
            <a:r>
              <a:rPr lang="es"/>
              <a:t>17889.18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/>
          <p:nvPr/>
        </p:nvSpPr>
        <p:spPr>
          <a:xfrm>
            <a:off x="4005656" y="960587"/>
            <a:ext cx="633000" cy="62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6" name="Google Shape;276;p34"/>
          <p:cNvGrpSpPr/>
          <p:nvPr/>
        </p:nvGrpSpPr>
        <p:grpSpPr>
          <a:xfrm>
            <a:off x="3408446" y="795324"/>
            <a:ext cx="5014821" cy="2488659"/>
            <a:chOff x="105617" y="142659"/>
            <a:chExt cx="4404375" cy="2212338"/>
          </a:xfrm>
        </p:grpSpPr>
        <p:sp>
          <p:nvSpPr>
            <p:cNvPr id="277" name="Google Shape;277;p34"/>
            <p:cNvSpPr/>
            <p:nvPr/>
          </p:nvSpPr>
          <p:spPr>
            <a:xfrm>
              <a:off x="478140" y="142659"/>
              <a:ext cx="859800" cy="859800"/>
            </a:xfrm>
            <a:prstGeom prst="ellipse">
              <a:avLst/>
            </a:prstGeom>
            <a:solidFill>
              <a:srgbClr val="A2BC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105617" y="1634997"/>
              <a:ext cx="20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2484992" y="1634997"/>
              <a:ext cx="2025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34"/>
          <p:cNvSpPr txBox="1"/>
          <p:nvPr/>
        </p:nvSpPr>
        <p:spPr>
          <a:xfrm>
            <a:off x="4115437" y="1777466"/>
            <a:ext cx="5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RF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4005656" y="960587"/>
            <a:ext cx="633000" cy="625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25" y="2159675"/>
            <a:ext cx="8423550" cy="13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73275"/>
            <a:ext cx="8839199" cy="822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ctrTitle"/>
          </p:nvPr>
        </p:nvSpPr>
        <p:spPr>
          <a:xfrm>
            <a:off x="729625" y="15082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Predicción de precio de viviendas</a:t>
            </a:r>
            <a:endParaRPr/>
          </a:p>
        </p:txBody>
      </p:sp>
      <p:sp>
        <p:nvSpPr>
          <p:cNvPr id="289" name="Google Shape;289;p3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Mediante técnicas de regresión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27650" y="2221600"/>
            <a:ext cx="76887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840"/>
              <a:t>INTRODUCCIÓN</a:t>
            </a:r>
            <a:endParaRPr sz="484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729450" y="7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 y subdivsión del trabajo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175" y="1390400"/>
            <a:ext cx="1309975" cy="3431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3750" y="1390397"/>
            <a:ext cx="2000100" cy="25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8225" y="1390400"/>
            <a:ext cx="1617175" cy="34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778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Información sobre viviendas</a:t>
            </a:r>
            <a:endParaRPr/>
          </a:p>
        </p:txBody>
      </p:sp>
      <p:pic>
        <p:nvPicPr>
          <p:cNvPr descr="Inventario con relleno sólido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3550" y="1781672"/>
            <a:ext cx="1961075" cy="185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673075" y="3747854"/>
            <a:ext cx="15339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s" sz="1700"/>
              <a:t>2921 viviendas</a:t>
            </a:r>
            <a:endParaRPr sz="1700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327988" y="3747850"/>
            <a:ext cx="1474800" cy="4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s" sz="1900"/>
              <a:t>81 </a:t>
            </a:r>
            <a:r>
              <a:rPr lang="es" sz="1900"/>
              <a:t>atributos</a:t>
            </a:r>
            <a:endParaRPr sz="1900"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2384650" y="1725197"/>
            <a:ext cx="2020670" cy="1913022"/>
            <a:chOff x="4658818" y="4120227"/>
            <a:chExt cx="1680950" cy="1591400"/>
          </a:xfrm>
        </p:grpSpPr>
        <p:pic>
          <p:nvPicPr>
            <p:cNvPr descr="Tienda con relleno sólido" id="126" name="Google Shape;12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25368" y="479722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ienda con relleno sólido" id="127" name="Google Shape;12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92480" y="412022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ienda con relleno sólido" id="128" name="Google Shape;12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8818" y="4797227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727650" y="50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graphicFrame>
        <p:nvGraphicFramePr>
          <p:cNvPr id="134" name="Google Shape;134;p18"/>
          <p:cNvGraphicFramePr/>
          <p:nvPr/>
        </p:nvGraphicFramePr>
        <p:xfrm>
          <a:off x="755000" y="12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{C263468E-5A09-4DB4-AFF3-285E30EA4F0D}</a:tableStyleId>
              </a:tblPr>
              <a:tblGrid>
                <a:gridCol w="512250"/>
                <a:gridCol w="1358750"/>
                <a:gridCol w="1052400"/>
                <a:gridCol w="1245900"/>
                <a:gridCol w="931450"/>
                <a:gridCol w="858925"/>
                <a:gridCol w="673475"/>
                <a:gridCol w="1028200"/>
              </a:tblGrid>
              <a:tr h="416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MSSubClass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MSZoning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LotFrontage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LotArea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Street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Alley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LotShape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8450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9600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IR1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11250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Pave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IR1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18"/>
          <p:cNvGraphicFramePr/>
          <p:nvPr/>
        </p:nvGraphicFramePr>
        <p:xfrm>
          <a:off x="754975" y="30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{C263468E-5A09-4DB4-AFF3-285E30EA4F0D}</a:tableStyleId>
              </a:tblPr>
              <a:tblGrid>
                <a:gridCol w="536300"/>
                <a:gridCol w="973050"/>
                <a:gridCol w="982550"/>
                <a:gridCol w="894675"/>
                <a:gridCol w="788975"/>
                <a:gridCol w="968300"/>
                <a:gridCol w="1454725"/>
                <a:gridCol w="1062800"/>
              </a:tblGrid>
              <a:tr h="40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Id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PoolArea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PoolQC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MiscVal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YrSold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SaleType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SaleCondition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SalePrice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208500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Abnorml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181500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WD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Normal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223500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727650" y="50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Visualización: Distribución de variable objetivo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425" y="1331000"/>
            <a:ext cx="5315676" cy="3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959700" y="2285350"/>
            <a:ext cx="2305500" cy="12699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 mínimo: 34900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 máximo: 755000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 medio: 190921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727650" y="504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Visualización: Valores </a:t>
            </a:r>
            <a:r>
              <a:rPr i="1" lang="es"/>
              <a:t>NA</a:t>
            </a:r>
            <a:endParaRPr i="1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850" y="988850"/>
            <a:ext cx="5550300" cy="38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727650" y="2221600"/>
            <a:ext cx="7688700" cy="19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840"/>
              <a:t>PREPROCESAMIENTO</a:t>
            </a:r>
            <a:endParaRPr sz="48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