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8" r:id="rId2"/>
  </p:sldMasterIdLst>
  <p:notesMasterIdLst>
    <p:notesMasterId r:id="rId17"/>
  </p:notesMasterIdLst>
  <p:sldIdLst>
    <p:sldId id="256" r:id="rId3"/>
    <p:sldId id="899" r:id="rId4"/>
    <p:sldId id="295" r:id="rId5"/>
    <p:sldId id="903" r:id="rId6"/>
    <p:sldId id="907" r:id="rId7"/>
    <p:sldId id="904" r:id="rId8"/>
    <p:sldId id="908" r:id="rId9"/>
    <p:sldId id="910" r:id="rId10"/>
    <p:sldId id="905" r:id="rId11"/>
    <p:sldId id="909" r:id="rId12"/>
    <p:sldId id="906" r:id="rId13"/>
    <p:sldId id="911" r:id="rId14"/>
    <p:sldId id="854" r:id="rId15"/>
    <p:sldId id="912" r:id="rId16"/>
  </p:sldIdLst>
  <p:sldSz cx="12192000" cy="6858000"/>
  <p:notesSz cx="12192000" cy="6858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o Andres Laiton Bonadiez" initials="CB" lastIdx="1" clrIdx="0">
    <p:extLst>
      <p:ext uri="{19B8F6BF-5375-455C-9EA6-DF929625EA0E}">
        <p15:presenceInfo xmlns:p15="http://schemas.microsoft.com/office/powerpoint/2012/main" userId="S::claiton@unal.edu.co::72222c7f-bc11-402e-aaf8-a78ca1fa192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B7B7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48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commentAuthors" Target="commentAuthors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3C3E57-B1D4-435F-AD84-5895F010B6D7}" type="doc">
      <dgm:prSet loTypeId="urn:microsoft.com/office/officeart/2005/8/layout/defaul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4420B1B-4B14-4DCB-B4BD-F7BCB52B5082}">
      <dgm:prSet phldrT="[Texto]"/>
      <dgm:spPr/>
      <dgm:t>
        <a:bodyPr/>
        <a:lstStyle/>
        <a:p>
          <a:r>
            <a:rPr lang="es-CO" dirty="0"/>
            <a:t>Perdida de características de la imagen por operaciones de </a:t>
          </a:r>
          <a:r>
            <a:rPr lang="es-CO" dirty="0" err="1"/>
            <a:t>pooling</a:t>
          </a:r>
          <a:r>
            <a:rPr lang="es-CO" dirty="0"/>
            <a:t> [5].</a:t>
          </a:r>
          <a:endParaRPr lang="en-US" dirty="0"/>
        </a:p>
      </dgm:t>
    </dgm:pt>
    <dgm:pt modelId="{D817A7AA-7970-4017-97BE-C63A3DDE06F5}" type="parTrans" cxnId="{865F6E7C-D2D3-4CCE-8A16-90F719D5AFB3}">
      <dgm:prSet/>
      <dgm:spPr/>
      <dgm:t>
        <a:bodyPr/>
        <a:lstStyle/>
        <a:p>
          <a:endParaRPr lang="en-US"/>
        </a:p>
      </dgm:t>
    </dgm:pt>
    <dgm:pt modelId="{FD1F4479-CE93-4D6A-9A0F-A55DD0488E1A}" type="sibTrans" cxnId="{865F6E7C-D2D3-4CCE-8A16-90F719D5AFB3}">
      <dgm:prSet/>
      <dgm:spPr/>
      <dgm:t>
        <a:bodyPr/>
        <a:lstStyle/>
        <a:p>
          <a:endParaRPr lang="en-US"/>
        </a:p>
      </dgm:t>
    </dgm:pt>
    <dgm:pt modelId="{FAD3D5E9-2856-4B43-8838-CEF7711F4964}">
      <dgm:prSet phldrT="[Texto]"/>
      <dgm:spPr/>
      <dgm:t>
        <a:bodyPr/>
        <a:lstStyle/>
        <a:p>
          <a:r>
            <a:rPr lang="es-CO" dirty="0"/>
            <a:t>Requiere de grandes cantidades de datos para entrenarse [5].</a:t>
          </a:r>
          <a:endParaRPr lang="en-US" dirty="0"/>
        </a:p>
      </dgm:t>
    </dgm:pt>
    <dgm:pt modelId="{AAEEC613-24AB-4EAC-96FD-CE6CF87D581A}" type="parTrans" cxnId="{A2BD5BE7-ECA1-4316-BB63-E6BE870E2224}">
      <dgm:prSet/>
      <dgm:spPr/>
      <dgm:t>
        <a:bodyPr/>
        <a:lstStyle/>
        <a:p>
          <a:endParaRPr lang="en-US"/>
        </a:p>
      </dgm:t>
    </dgm:pt>
    <dgm:pt modelId="{6C556675-A7DD-4567-BF33-4D458F799554}" type="sibTrans" cxnId="{A2BD5BE7-ECA1-4316-BB63-E6BE870E2224}">
      <dgm:prSet/>
      <dgm:spPr/>
      <dgm:t>
        <a:bodyPr/>
        <a:lstStyle/>
        <a:p>
          <a:endParaRPr lang="en-US"/>
        </a:p>
      </dgm:t>
    </dgm:pt>
    <dgm:pt modelId="{B04D0F43-5887-4CBB-9124-1BCCAB254894}">
      <dgm:prSet phldrT="[Texto]"/>
      <dgm:spPr/>
      <dgm:t>
        <a:bodyPr/>
        <a:lstStyle/>
        <a:p>
          <a:r>
            <a:rPr lang="es-CO" dirty="0"/>
            <a:t>Incapacidad de reconocer la pose, textura y deformaciones de la imagen [6].</a:t>
          </a:r>
          <a:endParaRPr lang="en-US" dirty="0"/>
        </a:p>
      </dgm:t>
    </dgm:pt>
    <dgm:pt modelId="{F21E3388-FD3B-4E91-9D26-71A111AB528B}" type="parTrans" cxnId="{3C6180EE-921D-44F4-8313-1B01A5A641C0}">
      <dgm:prSet/>
      <dgm:spPr/>
      <dgm:t>
        <a:bodyPr/>
        <a:lstStyle/>
        <a:p>
          <a:endParaRPr lang="en-US"/>
        </a:p>
      </dgm:t>
    </dgm:pt>
    <dgm:pt modelId="{04D5CF6C-4596-408B-BAE4-A8919507975A}" type="sibTrans" cxnId="{3C6180EE-921D-44F4-8313-1B01A5A641C0}">
      <dgm:prSet/>
      <dgm:spPr/>
      <dgm:t>
        <a:bodyPr/>
        <a:lstStyle/>
        <a:p>
          <a:endParaRPr lang="en-US"/>
        </a:p>
      </dgm:t>
    </dgm:pt>
    <dgm:pt modelId="{7DECBA2C-D668-447E-906C-4039E74352A9}">
      <dgm:prSet phldrT="[Texto]"/>
      <dgm:spPr/>
      <dgm:t>
        <a:bodyPr/>
        <a:lstStyle/>
        <a:p>
          <a:r>
            <a:rPr lang="es-CO" dirty="0"/>
            <a:t>Requieren grandes cantidades de datos y memoria para entrenarse.</a:t>
          </a:r>
          <a:endParaRPr lang="en-US" dirty="0"/>
        </a:p>
      </dgm:t>
    </dgm:pt>
    <dgm:pt modelId="{899EBEEF-EFF4-4D60-9285-07E22A3E7F80}" type="parTrans" cxnId="{ECFEAB10-D20B-4FEC-A286-FF11AAEB6850}">
      <dgm:prSet/>
      <dgm:spPr/>
      <dgm:t>
        <a:bodyPr/>
        <a:lstStyle/>
        <a:p>
          <a:endParaRPr lang="en-US"/>
        </a:p>
      </dgm:t>
    </dgm:pt>
    <dgm:pt modelId="{50D61F9A-9E3D-44CA-9C4F-97CFCA1268C0}" type="sibTrans" cxnId="{ECFEAB10-D20B-4FEC-A286-FF11AAEB6850}">
      <dgm:prSet/>
      <dgm:spPr/>
      <dgm:t>
        <a:bodyPr/>
        <a:lstStyle/>
        <a:p>
          <a:endParaRPr lang="en-US"/>
        </a:p>
      </dgm:t>
    </dgm:pt>
    <dgm:pt modelId="{F6DC3045-65D2-4B07-A866-883827F2F8FE}" type="pres">
      <dgm:prSet presAssocID="{7D3C3E57-B1D4-435F-AD84-5895F010B6D7}" presName="diagram" presStyleCnt="0">
        <dgm:presLayoutVars>
          <dgm:dir/>
          <dgm:resizeHandles val="exact"/>
        </dgm:presLayoutVars>
      </dgm:prSet>
      <dgm:spPr/>
    </dgm:pt>
    <dgm:pt modelId="{0E7B9598-DCA1-4BE3-87FB-D99FF9238340}" type="pres">
      <dgm:prSet presAssocID="{7DECBA2C-D668-447E-906C-4039E74352A9}" presName="node" presStyleLbl="node1" presStyleIdx="0" presStyleCnt="4">
        <dgm:presLayoutVars>
          <dgm:bulletEnabled val="1"/>
        </dgm:presLayoutVars>
      </dgm:prSet>
      <dgm:spPr/>
    </dgm:pt>
    <dgm:pt modelId="{0114D2AF-4F57-48CF-8C2E-9A06B650E905}" type="pres">
      <dgm:prSet presAssocID="{50D61F9A-9E3D-44CA-9C4F-97CFCA1268C0}" presName="sibTrans" presStyleCnt="0"/>
      <dgm:spPr/>
    </dgm:pt>
    <dgm:pt modelId="{316FDEC3-B687-4C28-9621-858C4ED8803E}" type="pres">
      <dgm:prSet presAssocID="{F4420B1B-4B14-4DCB-B4BD-F7BCB52B5082}" presName="node" presStyleLbl="node1" presStyleIdx="1" presStyleCnt="4">
        <dgm:presLayoutVars>
          <dgm:bulletEnabled val="1"/>
        </dgm:presLayoutVars>
      </dgm:prSet>
      <dgm:spPr/>
    </dgm:pt>
    <dgm:pt modelId="{891288D8-8F47-49DC-A33C-9BE212F37A10}" type="pres">
      <dgm:prSet presAssocID="{FD1F4479-CE93-4D6A-9A0F-A55DD0488E1A}" presName="sibTrans" presStyleCnt="0"/>
      <dgm:spPr/>
    </dgm:pt>
    <dgm:pt modelId="{229723AF-34F0-4259-8AF6-AA2E5DFAF012}" type="pres">
      <dgm:prSet presAssocID="{FAD3D5E9-2856-4B43-8838-CEF7711F4964}" presName="node" presStyleLbl="node1" presStyleIdx="2" presStyleCnt="4">
        <dgm:presLayoutVars>
          <dgm:bulletEnabled val="1"/>
        </dgm:presLayoutVars>
      </dgm:prSet>
      <dgm:spPr/>
    </dgm:pt>
    <dgm:pt modelId="{057BF417-185E-4171-9AD4-2F7E0AAE10B8}" type="pres">
      <dgm:prSet presAssocID="{6C556675-A7DD-4567-BF33-4D458F799554}" presName="sibTrans" presStyleCnt="0"/>
      <dgm:spPr/>
    </dgm:pt>
    <dgm:pt modelId="{A47C7462-F930-4BAF-ABE3-A081FC2D529F}" type="pres">
      <dgm:prSet presAssocID="{B04D0F43-5887-4CBB-9124-1BCCAB254894}" presName="node" presStyleLbl="node1" presStyleIdx="3" presStyleCnt="4">
        <dgm:presLayoutVars>
          <dgm:bulletEnabled val="1"/>
        </dgm:presLayoutVars>
      </dgm:prSet>
      <dgm:spPr/>
    </dgm:pt>
  </dgm:ptLst>
  <dgm:cxnLst>
    <dgm:cxn modelId="{A513B102-EC3F-4C86-B69F-4666EC637A7E}" type="presOf" srcId="{FAD3D5E9-2856-4B43-8838-CEF7711F4964}" destId="{229723AF-34F0-4259-8AF6-AA2E5DFAF012}" srcOrd="0" destOrd="0" presId="urn:microsoft.com/office/officeart/2005/8/layout/default"/>
    <dgm:cxn modelId="{FA2A6210-89AC-4AC9-95F4-FF5911ED117C}" type="presOf" srcId="{7D3C3E57-B1D4-435F-AD84-5895F010B6D7}" destId="{F6DC3045-65D2-4B07-A866-883827F2F8FE}" srcOrd="0" destOrd="0" presId="urn:microsoft.com/office/officeart/2005/8/layout/default"/>
    <dgm:cxn modelId="{ECFEAB10-D20B-4FEC-A286-FF11AAEB6850}" srcId="{7D3C3E57-B1D4-435F-AD84-5895F010B6D7}" destId="{7DECBA2C-D668-447E-906C-4039E74352A9}" srcOrd="0" destOrd="0" parTransId="{899EBEEF-EFF4-4D60-9285-07E22A3E7F80}" sibTransId="{50D61F9A-9E3D-44CA-9C4F-97CFCA1268C0}"/>
    <dgm:cxn modelId="{AEFDA931-0188-4908-8022-3061CDFC85EA}" type="presOf" srcId="{7DECBA2C-D668-447E-906C-4039E74352A9}" destId="{0E7B9598-DCA1-4BE3-87FB-D99FF9238340}" srcOrd="0" destOrd="0" presId="urn:microsoft.com/office/officeart/2005/8/layout/default"/>
    <dgm:cxn modelId="{8DBE523C-7D06-452E-8255-0BD4803A6595}" type="presOf" srcId="{B04D0F43-5887-4CBB-9124-1BCCAB254894}" destId="{A47C7462-F930-4BAF-ABE3-A081FC2D529F}" srcOrd="0" destOrd="0" presId="urn:microsoft.com/office/officeart/2005/8/layout/default"/>
    <dgm:cxn modelId="{C0424277-7436-44B1-8DF8-6BE3A41ED9B3}" type="presOf" srcId="{F4420B1B-4B14-4DCB-B4BD-F7BCB52B5082}" destId="{316FDEC3-B687-4C28-9621-858C4ED8803E}" srcOrd="0" destOrd="0" presId="urn:microsoft.com/office/officeart/2005/8/layout/default"/>
    <dgm:cxn modelId="{865F6E7C-D2D3-4CCE-8A16-90F719D5AFB3}" srcId="{7D3C3E57-B1D4-435F-AD84-5895F010B6D7}" destId="{F4420B1B-4B14-4DCB-B4BD-F7BCB52B5082}" srcOrd="1" destOrd="0" parTransId="{D817A7AA-7970-4017-97BE-C63A3DDE06F5}" sibTransId="{FD1F4479-CE93-4D6A-9A0F-A55DD0488E1A}"/>
    <dgm:cxn modelId="{A2BD5BE7-ECA1-4316-BB63-E6BE870E2224}" srcId="{7D3C3E57-B1D4-435F-AD84-5895F010B6D7}" destId="{FAD3D5E9-2856-4B43-8838-CEF7711F4964}" srcOrd="2" destOrd="0" parTransId="{AAEEC613-24AB-4EAC-96FD-CE6CF87D581A}" sibTransId="{6C556675-A7DD-4567-BF33-4D458F799554}"/>
    <dgm:cxn modelId="{3C6180EE-921D-44F4-8313-1B01A5A641C0}" srcId="{7D3C3E57-B1D4-435F-AD84-5895F010B6D7}" destId="{B04D0F43-5887-4CBB-9124-1BCCAB254894}" srcOrd="3" destOrd="0" parTransId="{F21E3388-FD3B-4E91-9D26-71A111AB528B}" sibTransId="{04D5CF6C-4596-408B-BAE4-A8919507975A}"/>
    <dgm:cxn modelId="{21CEF16F-B88F-4F6D-816C-4346CD526B7A}" type="presParOf" srcId="{F6DC3045-65D2-4B07-A866-883827F2F8FE}" destId="{0E7B9598-DCA1-4BE3-87FB-D99FF9238340}" srcOrd="0" destOrd="0" presId="urn:microsoft.com/office/officeart/2005/8/layout/default"/>
    <dgm:cxn modelId="{46A63ED4-7BDC-4485-AD14-EA36B25640ED}" type="presParOf" srcId="{F6DC3045-65D2-4B07-A866-883827F2F8FE}" destId="{0114D2AF-4F57-48CF-8C2E-9A06B650E905}" srcOrd="1" destOrd="0" presId="urn:microsoft.com/office/officeart/2005/8/layout/default"/>
    <dgm:cxn modelId="{2AE3B73A-F830-46BB-91B4-7768076B27CA}" type="presParOf" srcId="{F6DC3045-65D2-4B07-A866-883827F2F8FE}" destId="{316FDEC3-B687-4C28-9621-858C4ED8803E}" srcOrd="2" destOrd="0" presId="urn:microsoft.com/office/officeart/2005/8/layout/default"/>
    <dgm:cxn modelId="{73D29394-F3AA-4D21-A520-941A774255B8}" type="presParOf" srcId="{F6DC3045-65D2-4B07-A866-883827F2F8FE}" destId="{891288D8-8F47-49DC-A33C-9BE212F37A10}" srcOrd="3" destOrd="0" presId="urn:microsoft.com/office/officeart/2005/8/layout/default"/>
    <dgm:cxn modelId="{8F710E98-1C0C-4B78-B0A1-F0D1644C6F87}" type="presParOf" srcId="{F6DC3045-65D2-4B07-A866-883827F2F8FE}" destId="{229723AF-34F0-4259-8AF6-AA2E5DFAF012}" srcOrd="4" destOrd="0" presId="urn:microsoft.com/office/officeart/2005/8/layout/default"/>
    <dgm:cxn modelId="{12B863B3-1A30-49AD-86A4-7D7D35F978C4}" type="presParOf" srcId="{F6DC3045-65D2-4B07-A866-883827F2F8FE}" destId="{057BF417-185E-4171-9AD4-2F7E0AAE10B8}" srcOrd="5" destOrd="0" presId="urn:microsoft.com/office/officeart/2005/8/layout/default"/>
    <dgm:cxn modelId="{3636848E-B0CB-48F5-8F44-454699D90D2B}" type="presParOf" srcId="{F6DC3045-65D2-4B07-A866-883827F2F8FE}" destId="{A47C7462-F930-4BAF-ABE3-A081FC2D529F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B9598-DCA1-4BE3-87FB-D99FF9238340}">
      <dsp:nvSpPr>
        <dsp:cNvPr id="0" name=""/>
        <dsp:cNvSpPr/>
      </dsp:nvSpPr>
      <dsp:spPr>
        <a:xfrm>
          <a:off x="374699" y="1146"/>
          <a:ext cx="2490209" cy="14941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Requieren grandes cantidades de datos y memoria para entrenarse.</a:t>
          </a:r>
          <a:endParaRPr lang="en-US" sz="1900" kern="1200" dirty="0"/>
        </a:p>
      </dsp:txBody>
      <dsp:txXfrm>
        <a:off x="374699" y="1146"/>
        <a:ext cx="2490209" cy="1494125"/>
      </dsp:txXfrm>
    </dsp:sp>
    <dsp:sp modelId="{316FDEC3-B687-4C28-9621-858C4ED8803E}">
      <dsp:nvSpPr>
        <dsp:cNvPr id="0" name=""/>
        <dsp:cNvSpPr/>
      </dsp:nvSpPr>
      <dsp:spPr>
        <a:xfrm>
          <a:off x="3113929" y="1146"/>
          <a:ext cx="2490209" cy="14941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Perdida de características de la imagen por operaciones de </a:t>
          </a:r>
          <a:r>
            <a:rPr lang="es-CO" sz="1900" kern="1200" dirty="0" err="1"/>
            <a:t>pooling</a:t>
          </a:r>
          <a:r>
            <a:rPr lang="es-CO" sz="1900" kern="1200" dirty="0"/>
            <a:t> [5].</a:t>
          </a:r>
          <a:endParaRPr lang="en-US" sz="1900" kern="1200" dirty="0"/>
        </a:p>
      </dsp:txBody>
      <dsp:txXfrm>
        <a:off x="3113929" y="1146"/>
        <a:ext cx="2490209" cy="1494125"/>
      </dsp:txXfrm>
    </dsp:sp>
    <dsp:sp modelId="{229723AF-34F0-4259-8AF6-AA2E5DFAF012}">
      <dsp:nvSpPr>
        <dsp:cNvPr id="0" name=""/>
        <dsp:cNvSpPr/>
      </dsp:nvSpPr>
      <dsp:spPr>
        <a:xfrm>
          <a:off x="374699" y="1744292"/>
          <a:ext cx="2490209" cy="14941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Requiere de grandes cantidades de datos para entrenarse [5].</a:t>
          </a:r>
          <a:endParaRPr lang="en-US" sz="1900" kern="1200" dirty="0"/>
        </a:p>
      </dsp:txBody>
      <dsp:txXfrm>
        <a:off x="374699" y="1744292"/>
        <a:ext cx="2490209" cy="1494125"/>
      </dsp:txXfrm>
    </dsp:sp>
    <dsp:sp modelId="{A47C7462-F930-4BAF-ABE3-A081FC2D529F}">
      <dsp:nvSpPr>
        <dsp:cNvPr id="0" name=""/>
        <dsp:cNvSpPr/>
      </dsp:nvSpPr>
      <dsp:spPr>
        <a:xfrm>
          <a:off x="3113929" y="1744292"/>
          <a:ext cx="2490209" cy="149412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kern="1200" dirty="0"/>
            <a:t>Incapacidad de reconocer la pose, textura y deformaciones de la imagen [6].</a:t>
          </a:r>
          <a:endParaRPr lang="en-US" sz="1900" kern="1200" dirty="0"/>
        </a:p>
      </dsp:txBody>
      <dsp:txXfrm>
        <a:off x="3113929" y="1744292"/>
        <a:ext cx="2490209" cy="14941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F83B2D-B7D5-4A64-ADCE-EA8A3BEA4792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61CF5-E6B6-401D-807F-AAA8FF50D8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460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C61CF5-E6B6-401D-807F-AAA8FF50D83A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852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83099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 sz="5400"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A20401-95C3-4EB8-8FAA-A06021F90495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>
                <a:solidFill>
                  <a:schemeClr val="bg1"/>
                </a:solidFill>
              </a:rPr>
              <a:t>F</a:t>
            </a:r>
            <a:r>
              <a:rPr lang="es-MX" sz="1200" b="1" spc="-30">
                <a:solidFill>
                  <a:schemeClr val="bg1"/>
                </a:solidFill>
              </a:rPr>
              <a:t>ACULTAD </a:t>
            </a:r>
            <a:r>
              <a:rPr lang="es-MX" sz="1200" b="1" spc="10">
                <a:solidFill>
                  <a:schemeClr val="bg1"/>
                </a:solidFill>
              </a:rPr>
              <a:t>DE </a:t>
            </a:r>
            <a:r>
              <a:rPr lang="es-MX" sz="1600" b="1" spc="5">
                <a:solidFill>
                  <a:schemeClr val="bg1"/>
                </a:solidFill>
              </a:rPr>
              <a:t>M</a:t>
            </a:r>
            <a:r>
              <a:rPr lang="es-MX" sz="1200" b="1" spc="5">
                <a:solidFill>
                  <a:schemeClr val="bg1"/>
                </a:solidFill>
              </a:rPr>
              <a:t>INAS </a:t>
            </a:r>
            <a:r>
              <a:rPr lang="es-MX" sz="1600" b="1" spc="-85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>
                <a:solidFill>
                  <a:schemeClr val="bg1"/>
                </a:solidFill>
              </a:rPr>
              <a:t>S</a:t>
            </a:r>
            <a:r>
              <a:rPr lang="es-MX" sz="1200" b="1" spc="5">
                <a:solidFill>
                  <a:schemeClr val="bg1"/>
                </a:solidFill>
              </a:rPr>
              <a:t>EDE</a:t>
            </a:r>
            <a:r>
              <a:rPr lang="es-MX" sz="1200" b="1" spc="229">
                <a:solidFill>
                  <a:schemeClr val="bg1"/>
                </a:solidFill>
              </a:rPr>
              <a:t> </a:t>
            </a:r>
            <a:r>
              <a:rPr lang="es-MX" sz="1600" b="1" spc="5">
                <a:solidFill>
                  <a:schemeClr val="bg1"/>
                </a:solidFill>
              </a:rPr>
              <a:t>M</a:t>
            </a:r>
            <a:r>
              <a:rPr lang="es-MX" sz="1200" b="1" spc="5">
                <a:solidFill>
                  <a:schemeClr val="bg1"/>
                </a:solidFill>
              </a:rPr>
              <a:t>EDELLÍN</a:t>
            </a:r>
            <a:endParaRPr lang="es-MX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39241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13849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138499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215444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832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5E202074-8CD2-4ED2-9D67-3D30C82F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234FCA34-E342-4258-A83C-940FF3E31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>
              <a:defRPr/>
            </a:pPr>
            <a:fld id="{58D9C5F1-1E16-4570-BCD1-F9A9730ACCB0}" type="datetimeFigureOut">
              <a:rPr lang="es-CO" smtClean="0"/>
              <a:pPr defTabSz="914400">
                <a:defRPr/>
              </a:pPr>
              <a:t>26/06/2023</a:t>
            </a:fld>
            <a:endParaRPr lang="es-CO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27578E8-B7C9-4F54-8BFB-2E8FD793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>
              <a:defRPr/>
            </a:pPr>
            <a:endParaRPr lang="es-CO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A4E0D493-A77D-4948-919D-018AEDC4E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>
              <a:defRPr/>
            </a:pPr>
            <a:fld id="{AF560B2B-EEB3-445D-828A-ABC622EB2353}" type="slidenum">
              <a:rPr lang="es-CO" altLang="es-CO" smtClean="0"/>
              <a:pPr defTabSz="914400"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94575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321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39618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969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658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5412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9140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49768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090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24084" y="5994512"/>
            <a:ext cx="3213644" cy="789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11823" y="6517385"/>
            <a:ext cx="1611630" cy="340995"/>
          </a:xfrm>
          <a:custGeom>
            <a:avLst/>
            <a:gdLst/>
            <a:ahLst/>
            <a:cxnLst/>
            <a:rect l="l" t="t" r="r" b="b"/>
            <a:pathLst>
              <a:path w="1611629" h="340995">
                <a:moveTo>
                  <a:pt x="1611629" y="0"/>
                </a:moveTo>
                <a:lnTo>
                  <a:pt x="0" y="0"/>
                </a:lnTo>
                <a:lnTo>
                  <a:pt x="0" y="340613"/>
                </a:lnTo>
                <a:lnTo>
                  <a:pt x="1611629" y="340613"/>
                </a:lnTo>
                <a:lnTo>
                  <a:pt x="1611629" y="0"/>
                </a:lnTo>
                <a:close/>
              </a:path>
            </a:pathLst>
          </a:custGeom>
          <a:solidFill>
            <a:srgbClr val="7E7E7E">
              <a:alpha val="5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517385"/>
            <a:ext cx="6212205" cy="340995"/>
          </a:xfrm>
          <a:custGeom>
            <a:avLst/>
            <a:gdLst/>
            <a:ahLst/>
            <a:cxnLst/>
            <a:rect l="l" t="t" r="r" b="b"/>
            <a:pathLst>
              <a:path w="6212205" h="340995">
                <a:moveTo>
                  <a:pt x="6211824" y="0"/>
                </a:moveTo>
                <a:lnTo>
                  <a:pt x="0" y="0"/>
                </a:lnTo>
                <a:lnTo>
                  <a:pt x="0" y="340613"/>
                </a:lnTo>
                <a:lnTo>
                  <a:pt x="6211824" y="340613"/>
                </a:lnTo>
                <a:lnTo>
                  <a:pt x="6211824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764" y="364997"/>
            <a:ext cx="821690" cy="277495"/>
          </a:xfrm>
          <a:custGeom>
            <a:avLst/>
            <a:gdLst/>
            <a:ahLst/>
            <a:cxnLst/>
            <a:rect l="l" t="t" r="r" b="b"/>
            <a:pathLst>
              <a:path w="821690" h="277495">
                <a:moveTo>
                  <a:pt x="821436" y="0"/>
                </a:moveTo>
                <a:lnTo>
                  <a:pt x="0" y="0"/>
                </a:lnTo>
                <a:lnTo>
                  <a:pt x="0" y="277367"/>
                </a:lnTo>
                <a:lnTo>
                  <a:pt x="821436" y="277367"/>
                </a:lnTo>
                <a:lnTo>
                  <a:pt x="821436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8454" y="364997"/>
            <a:ext cx="7296911" cy="1000760"/>
          </a:xfrm>
        </p:spPr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222" y="1676400"/>
            <a:ext cx="11433555" cy="3564127"/>
          </a:xfrm>
        </p:spPr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459ABB-0CEC-489B-ACF8-CD8CEBCC2AA7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>
                <a:solidFill>
                  <a:schemeClr val="bg1"/>
                </a:solidFill>
              </a:rPr>
              <a:t>F</a:t>
            </a:r>
            <a:r>
              <a:rPr lang="es-MX" sz="1200" b="1" spc="-30">
                <a:solidFill>
                  <a:schemeClr val="bg1"/>
                </a:solidFill>
              </a:rPr>
              <a:t>ACULTAD </a:t>
            </a:r>
            <a:r>
              <a:rPr lang="es-MX" sz="1200" b="1" spc="10">
                <a:solidFill>
                  <a:schemeClr val="bg1"/>
                </a:solidFill>
              </a:rPr>
              <a:t>DE </a:t>
            </a:r>
            <a:r>
              <a:rPr lang="es-MX" sz="1600" b="1" spc="5">
                <a:solidFill>
                  <a:schemeClr val="bg1"/>
                </a:solidFill>
              </a:rPr>
              <a:t>M</a:t>
            </a:r>
            <a:r>
              <a:rPr lang="es-MX" sz="1200" b="1" spc="5">
                <a:solidFill>
                  <a:schemeClr val="bg1"/>
                </a:solidFill>
              </a:rPr>
              <a:t>INAS </a:t>
            </a:r>
            <a:r>
              <a:rPr lang="es-MX" sz="1600" b="1" spc="-85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>
                <a:solidFill>
                  <a:schemeClr val="bg1"/>
                </a:solidFill>
              </a:rPr>
              <a:t>S</a:t>
            </a:r>
            <a:r>
              <a:rPr lang="es-MX" sz="1200" b="1" spc="5">
                <a:solidFill>
                  <a:schemeClr val="bg1"/>
                </a:solidFill>
              </a:rPr>
              <a:t>EDE</a:t>
            </a:r>
            <a:r>
              <a:rPr lang="es-MX" sz="1200" b="1" spc="229">
                <a:solidFill>
                  <a:schemeClr val="bg1"/>
                </a:solidFill>
              </a:rPr>
              <a:t> </a:t>
            </a:r>
            <a:r>
              <a:rPr lang="es-MX" sz="1600" b="1" spc="5">
                <a:solidFill>
                  <a:schemeClr val="bg1"/>
                </a:solidFill>
              </a:rPr>
              <a:t>M</a:t>
            </a:r>
            <a:r>
              <a:rPr lang="es-MX" sz="1200" b="1" spc="5">
                <a:solidFill>
                  <a:schemeClr val="bg1"/>
                </a:solidFill>
              </a:rPr>
              <a:t>EDELLÍN</a:t>
            </a:r>
            <a:endParaRPr lang="es-MX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74406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434B6-4602-48AA-965B-EC437011FB98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461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54000"/>
            <a:ext cx="7296911" cy="1000760"/>
          </a:xfrm>
        </p:spPr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9C593-A25A-4ABE-BB5A-EFA30CDF4523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>
                <a:solidFill>
                  <a:schemeClr val="bg1"/>
                </a:solidFill>
              </a:rPr>
              <a:t>F</a:t>
            </a:r>
            <a:r>
              <a:rPr lang="es-MX" sz="1200" b="1" spc="-30">
                <a:solidFill>
                  <a:schemeClr val="bg1"/>
                </a:solidFill>
              </a:rPr>
              <a:t>ACULTAD </a:t>
            </a:r>
            <a:r>
              <a:rPr lang="es-MX" sz="1200" b="1" spc="10">
                <a:solidFill>
                  <a:schemeClr val="bg1"/>
                </a:solidFill>
              </a:rPr>
              <a:t>DE </a:t>
            </a:r>
            <a:r>
              <a:rPr lang="es-MX" sz="1600" b="1" spc="5">
                <a:solidFill>
                  <a:schemeClr val="bg1"/>
                </a:solidFill>
              </a:rPr>
              <a:t>M</a:t>
            </a:r>
            <a:r>
              <a:rPr lang="es-MX" sz="1200" b="1" spc="5">
                <a:solidFill>
                  <a:schemeClr val="bg1"/>
                </a:solidFill>
              </a:rPr>
              <a:t>INAS </a:t>
            </a:r>
            <a:r>
              <a:rPr lang="es-MX" sz="1600" b="1" spc="-85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>
                <a:solidFill>
                  <a:schemeClr val="bg1"/>
                </a:solidFill>
              </a:rPr>
              <a:t>S</a:t>
            </a:r>
            <a:r>
              <a:rPr lang="es-MX" sz="1200" b="1" spc="5">
                <a:solidFill>
                  <a:schemeClr val="bg1"/>
                </a:solidFill>
              </a:rPr>
              <a:t>EDE</a:t>
            </a:r>
            <a:r>
              <a:rPr lang="es-MX" sz="1200" b="1" spc="229">
                <a:solidFill>
                  <a:schemeClr val="bg1"/>
                </a:solidFill>
              </a:rPr>
              <a:t> </a:t>
            </a:r>
            <a:r>
              <a:rPr lang="es-MX" sz="1600" b="1" spc="5">
                <a:solidFill>
                  <a:schemeClr val="bg1"/>
                </a:solidFill>
              </a:rPr>
              <a:t>M</a:t>
            </a:r>
            <a:r>
              <a:rPr lang="es-MX" sz="1200" b="1" spc="5">
                <a:solidFill>
                  <a:schemeClr val="bg1"/>
                </a:solidFill>
              </a:rPr>
              <a:t>EDELLÍN</a:t>
            </a:r>
            <a:endParaRPr lang="es-MX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24084" y="5994512"/>
            <a:ext cx="3213644" cy="7893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11823" y="6517385"/>
            <a:ext cx="1611630" cy="340995"/>
          </a:xfrm>
          <a:custGeom>
            <a:avLst/>
            <a:gdLst/>
            <a:ahLst/>
            <a:cxnLst/>
            <a:rect l="l" t="t" r="r" b="b"/>
            <a:pathLst>
              <a:path w="1611629" h="340995">
                <a:moveTo>
                  <a:pt x="1611629" y="0"/>
                </a:moveTo>
                <a:lnTo>
                  <a:pt x="0" y="0"/>
                </a:lnTo>
                <a:lnTo>
                  <a:pt x="0" y="340613"/>
                </a:lnTo>
                <a:lnTo>
                  <a:pt x="1611629" y="340613"/>
                </a:lnTo>
                <a:lnTo>
                  <a:pt x="1611629" y="0"/>
                </a:lnTo>
                <a:close/>
              </a:path>
            </a:pathLst>
          </a:custGeom>
          <a:solidFill>
            <a:srgbClr val="7E7E7E">
              <a:alpha val="5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517385"/>
            <a:ext cx="6212205" cy="340995"/>
          </a:xfrm>
          <a:custGeom>
            <a:avLst/>
            <a:gdLst/>
            <a:ahLst/>
            <a:cxnLst/>
            <a:rect l="l" t="t" r="r" b="b"/>
            <a:pathLst>
              <a:path w="6212205" h="340995">
                <a:moveTo>
                  <a:pt x="6211824" y="0"/>
                </a:moveTo>
                <a:lnTo>
                  <a:pt x="0" y="0"/>
                </a:lnTo>
                <a:lnTo>
                  <a:pt x="0" y="340613"/>
                </a:lnTo>
                <a:lnTo>
                  <a:pt x="6211824" y="340613"/>
                </a:lnTo>
                <a:lnTo>
                  <a:pt x="6211824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764" y="364997"/>
            <a:ext cx="821690" cy="277495"/>
          </a:xfrm>
          <a:custGeom>
            <a:avLst/>
            <a:gdLst/>
            <a:ahLst/>
            <a:cxnLst/>
            <a:rect l="l" t="t" r="r" b="b"/>
            <a:pathLst>
              <a:path w="821690" h="277495">
                <a:moveTo>
                  <a:pt x="821436" y="0"/>
                </a:moveTo>
                <a:lnTo>
                  <a:pt x="0" y="0"/>
                </a:lnTo>
                <a:lnTo>
                  <a:pt x="0" y="277367"/>
                </a:lnTo>
                <a:lnTo>
                  <a:pt x="821436" y="277367"/>
                </a:lnTo>
                <a:lnTo>
                  <a:pt x="821436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7CE1B-CF71-4CE5-8158-CA21D7AD1A70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>
                <a:solidFill>
                  <a:schemeClr val="bg1"/>
                </a:solidFill>
              </a:rPr>
              <a:t>F</a:t>
            </a:r>
            <a:r>
              <a:rPr lang="es-MX" sz="1200" b="1" spc="-30">
                <a:solidFill>
                  <a:schemeClr val="bg1"/>
                </a:solidFill>
              </a:rPr>
              <a:t>ACULTAD </a:t>
            </a:r>
            <a:r>
              <a:rPr lang="es-MX" sz="1200" b="1" spc="10">
                <a:solidFill>
                  <a:schemeClr val="bg1"/>
                </a:solidFill>
              </a:rPr>
              <a:t>DE </a:t>
            </a:r>
            <a:r>
              <a:rPr lang="es-MX" sz="1600" b="1" spc="5">
                <a:solidFill>
                  <a:schemeClr val="bg1"/>
                </a:solidFill>
              </a:rPr>
              <a:t>M</a:t>
            </a:r>
            <a:r>
              <a:rPr lang="es-MX" sz="1200" b="1" spc="5">
                <a:solidFill>
                  <a:schemeClr val="bg1"/>
                </a:solidFill>
              </a:rPr>
              <a:t>INAS </a:t>
            </a:r>
            <a:r>
              <a:rPr lang="es-MX" sz="1600" b="1" spc="-85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>
                <a:solidFill>
                  <a:schemeClr val="bg1"/>
                </a:solidFill>
              </a:rPr>
              <a:t>S</a:t>
            </a:r>
            <a:r>
              <a:rPr lang="es-MX" sz="1200" b="1" spc="5">
                <a:solidFill>
                  <a:schemeClr val="bg1"/>
                </a:solidFill>
              </a:rPr>
              <a:t>EDE</a:t>
            </a:r>
            <a:r>
              <a:rPr lang="es-MX" sz="1200" b="1" spc="229">
                <a:solidFill>
                  <a:schemeClr val="bg1"/>
                </a:solidFill>
              </a:rPr>
              <a:t> </a:t>
            </a:r>
            <a:r>
              <a:rPr lang="es-MX" sz="1600" b="1" spc="5">
                <a:solidFill>
                  <a:schemeClr val="bg1"/>
                </a:solidFill>
              </a:rPr>
              <a:t>M</a:t>
            </a:r>
            <a:r>
              <a:rPr lang="es-MX" sz="1200" b="1" spc="5">
                <a:solidFill>
                  <a:schemeClr val="bg1"/>
                </a:solidFill>
              </a:rPr>
              <a:t>EDELLÍN</a:t>
            </a:r>
            <a:endParaRPr lang="es-MX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39241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27699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28740" y="6600380"/>
            <a:ext cx="256540" cy="430887"/>
          </a:xfrm>
          <a:ln/>
        </p:spPr>
        <p:txBody>
          <a:bodyPr/>
          <a:lstStyle>
            <a:lvl1pPr>
              <a:defRPr/>
            </a:lvl1pPr>
          </a:lstStyle>
          <a:p>
            <a:fld id="{B65861EF-87E1-6141-BF19-02851F4A8841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2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715818"/>
            <a:ext cx="10515600" cy="184665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3693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215444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595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215444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609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39241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F987B0F0-221C-4018-A30C-D5C9CB9EA657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2"/>
            <a:ext cx="2743200" cy="215444"/>
          </a:xfrm>
          <a:prstGeom prst="rect">
            <a:avLst/>
          </a:prstGeom>
        </p:spPr>
        <p:txBody>
          <a:bodyPr/>
          <a:lstStyle/>
          <a:p>
            <a:fld id="{EBF82D2F-B254-444B-AB4D-B74E21055EB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8263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924084" y="5994512"/>
            <a:ext cx="3213644" cy="789367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211823" y="6517385"/>
            <a:ext cx="1611630" cy="340995"/>
          </a:xfrm>
          <a:custGeom>
            <a:avLst/>
            <a:gdLst/>
            <a:ahLst/>
            <a:cxnLst/>
            <a:rect l="l" t="t" r="r" b="b"/>
            <a:pathLst>
              <a:path w="1611629" h="340995">
                <a:moveTo>
                  <a:pt x="1611629" y="0"/>
                </a:moveTo>
                <a:lnTo>
                  <a:pt x="0" y="0"/>
                </a:lnTo>
                <a:lnTo>
                  <a:pt x="0" y="340613"/>
                </a:lnTo>
                <a:lnTo>
                  <a:pt x="1611629" y="340613"/>
                </a:lnTo>
                <a:lnTo>
                  <a:pt x="1611629" y="0"/>
                </a:lnTo>
                <a:close/>
              </a:path>
            </a:pathLst>
          </a:custGeom>
          <a:solidFill>
            <a:srgbClr val="7E7E7E">
              <a:alpha val="5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517385"/>
            <a:ext cx="6212205" cy="340995"/>
          </a:xfrm>
          <a:custGeom>
            <a:avLst/>
            <a:gdLst/>
            <a:ahLst/>
            <a:cxnLst/>
            <a:rect l="l" t="t" r="r" b="b"/>
            <a:pathLst>
              <a:path w="6212205" h="340995">
                <a:moveTo>
                  <a:pt x="6211824" y="0"/>
                </a:moveTo>
                <a:lnTo>
                  <a:pt x="0" y="0"/>
                </a:lnTo>
                <a:lnTo>
                  <a:pt x="0" y="340613"/>
                </a:lnTo>
                <a:lnTo>
                  <a:pt x="6211824" y="340613"/>
                </a:lnTo>
                <a:lnTo>
                  <a:pt x="6211824" y="0"/>
                </a:lnTo>
                <a:close/>
              </a:path>
            </a:pathLst>
          </a:custGeom>
          <a:solidFill>
            <a:srgbClr val="6425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7544" y="2968751"/>
            <a:ext cx="7296911" cy="1000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222" y="3357117"/>
            <a:ext cx="11433555" cy="18834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428740" y="6600380"/>
            <a:ext cx="25654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430"/>
              </a:lnSpc>
            </a:pPr>
            <a:fld id="{81D60167-4931-47E6-BA6A-407CBD079E47}" type="slidenum">
              <a:rPr spc="-5" dirty="0"/>
              <a:t>‹Nº›</a:t>
            </a:fld>
            <a:endParaRPr spc="-5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C5A17B-512D-4A0B-B183-5277FCA4CCBE}"/>
              </a:ext>
            </a:extLst>
          </p:cNvPr>
          <p:cNvSpPr txBox="1"/>
          <p:nvPr userDrawn="1"/>
        </p:nvSpPr>
        <p:spPr>
          <a:xfrm>
            <a:off x="16764" y="6570101"/>
            <a:ext cx="2993127" cy="2878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2700">
              <a:lnSpc>
                <a:spcPts val="1430"/>
              </a:lnSpc>
            </a:pPr>
            <a:r>
              <a:rPr lang="es-MX" sz="1600" b="1" spc="-30">
                <a:solidFill>
                  <a:schemeClr val="bg1"/>
                </a:solidFill>
              </a:rPr>
              <a:t>F</a:t>
            </a:r>
            <a:r>
              <a:rPr lang="es-MX" sz="1200" b="1" spc="-30">
                <a:solidFill>
                  <a:schemeClr val="bg1"/>
                </a:solidFill>
              </a:rPr>
              <a:t>ACULTAD </a:t>
            </a:r>
            <a:r>
              <a:rPr lang="es-MX" sz="1200" b="1" spc="10">
                <a:solidFill>
                  <a:schemeClr val="bg1"/>
                </a:solidFill>
              </a:rPr>
              <a:t>DE </a:t>
            </a:r>
            <a:r>
              <a:rPr lang="es-MX" sz="1600" b="1" spc="5">
                <a:solidFill>
                  <a:schemeClr val="bg1"/>
                </a:solidFill>
              </a:rPr>
              <a:t>M</a:t>
            </a:r>
            <a:r>
              <a:rPr lang="es-MX" sz="1200" b="1" spc="5">
                <a:solidFill>
                  <a:schemeClr val="bg1"/>
                </a:solidFill>
              </a:rPr>
              <a:t>INAS </a:t>
            </a:r>
            <a:r>
              <a:rPr lang="es-MX" sz="1600" b="1" spc="-85">
                <a:solidFill>
                  <a:schemeClr val="bg1"/>
                </a:solidFill>
                <a:latin typeface="Arial"/>
                <a:cs typeface="Arial"/>
              </a:rPr>
              <a:t>– </a:t>
            </a:r>
            <a:r>
              <a:rPr lang="es-MX" sz="1600" b="1" spc="5">
                <a:solidFill>
                  <a:schemeClr val="bg1"/>
                </a:solidFill>
              </a:rPr>
              <a:t>S</a:t>
            </a:r>
            <a:r>
              <a:rPr lang="es-MX" sz="1200" b="1" spc="5">
                <a:solidFill>
                  <a:schemeClr val="bg1"/>
                </a:solidFill>
              </a:rPr>
              <a:t>EDE</a:t>
            </a:r>
            <a:r>
              <a:rPr lang="es-MX" sz="1200" b="1" spc="229">
                <a:solidFill>
                  <a:schemeClr val="bg1"/>
                </a:solidFill>
              </a:rPr>
              <a:t> </a:t>
            </a:r>
            <a:r>
              <a:rPr lang="es-MX" sz="1600" b="1" spc="5">
                <a:solidFill>
                  <a:schemeClr val="bg1"/>
                </a:solidFill>
              </a:rPr>
              <a:t>M</a:t>
            </a:r>
            <a:r>
              <a:rPr lang="es-MX" sz="1200" b="1" spc="5">
                <a:solidFill>
                  <a:schemeClr val="bg1"/>
                </a:solidFill>
              </a:rPr>
              <a:t>EDELLÍN</a:t>
            </a:r>
            <a:endParaRPr lang="es-MX" sz="1600" b="1">
              <a:solidFill>
                <a:schemeClr val="bg1"/>
              </a:solidFill>
              <a:latin typeface="Arial"/>
              <a:cs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434B6-4602-48AA-965B-EC437011FB98}" type="datetimeFigureOut">
              <a:rPr lang="es-ES" smtClean="0"/>
              <a:t>26/06/2023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2BBBB-2687-4511-8DDE-91500DE34C4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8810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://arxiv.org/abs/1710.09829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doi.org/10.1016/j.jksuci.2019.09.014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1016/j.neuroimage.2022.11947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computers10110148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oreilly.com/library/view/hands-on-machine-learning/9781492032632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5.726791" TargetMode="External"/><Relationship Id="rId2" Type="http://schemas.openxmlformats.org/officeDocument/2006/relationships/hyperlink" Target="https://doi.org/10.1007/BF0034425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91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1546" y="3055879"/>
            <a:ext cx="2007235" cy="170815"/>
          </a:xfrm>
          <a:custGeom>
            <a:avLst/>
            <a:gdLst/>
            <a:ahLst/>
            <a:cxnLst/>
            <a:rect l="l" t="t" r="r" b="b"/>
            <a:pathLst>
              <a:path w="2007234" h="170814">
                <a:moveTo>
                  <a:pt x="32376" y="2009"/>
                </a:moveTo>
                <a:lnTo>
                  <a:pt x="0" y="2009"/>
                </a:lnTo>
                <a:lnTo>
                  <a:pt x="0" y="113119"/>
                </a:lnTo>
                <a:lnTo>
                  <a:pt x="5028" y="138015"/>
                </a:lnTo>
                <a:lnTo>
                  <a:pt x="19168" y="156024"/>
                </a:lnTo>
                <a:lnTo>
                  <a:pt x="41007" y="166963"/>
                </a:lnTo>
                <a:lnTo>
                  <a:pt x="69128" y="170649"/>
                </a:lnTo>
                <a:lnTo>
                  <a:pt x="102816" y="166314"/>
                </a:lnTo>
                <a:lnTo>
                  <a:pt x="126379" y="153797"/>
                </a:lnTo>
                <a:lnTo>
                  <a:pt x="131180" y="146874"/>
                </a:lnTo>
                <a:lnTo>
                  <a:pt x="79920" y="146874"/>
                </a:lnTo>
                <a:lnTo>
                  <a:pt x="59725" y="144828"/>
                </a:lnTo>
                <a:lnTo>
                  <a:pt x="44800" y="137941"/>
                </a:lnTo>
                <a:lnTo>
                  <a:pt x="35549" y="125089"/>
                </a:lnTo>
                <a:lnTo>
                  <a:pt x="32376" y="105149"/>
                </a:lnTo>
                <a:lnTo>
                  <a:pt x="32376" y="2009"/>
                </a:lnTo>
                <a:close/>
              </a:path>
              <a:path w="2007234" h="170814">
                <a:moveTo>
                  <a:pt x="144746" y="2009"/>
                </a:moveTo>
                <a:lnTo>
                  <a:pt x="114484" y="2009"/>
                </a:lnTo>
                <a:lnTo>
                  <a:pt x="114484" y="113119"/>
                </a:lnTo>
                <a:lnTo>
                  <a:pt x="112119" y="128452"/>
                </a:lnTo>
                <a:lnTo>
                  <a:pt x="105296" y="138937"/>
                </a:lnTo>
                <a:lnTo>
                  <a:pt x="94427" y="144952"/>
                </a:lnTo>
                <a:lnTo>
                  <a:pt x="79920" y="146874"/>
                </a:lnTo>
                <a:lnTo>
                  <a:pt x="131180" y="146874"/>
                </a:lnTo>
                <a:lnTo>
                  <a:pt x="140222" y="133834"/>
                </a:lnTo>
                <a:lnTo>
                  <a:pt x="144746" y="107158"/>
                </a:lnTo>
                <a:lnTo>
                  <a:pt x="144746" y="2009"/>
                </a:lnTo>
                <a:close/>
              </a:path>
              <a:path w="2007234" h="170814">
                <a:moveTo>
                  <a:pt x="284963" y="45676"/>
                </a:moveTo>
                <a:lnTo>
                  <a:pt x="248439" y="45676"/>
                </a:lnTo>
                <a:lnTo>
                  <a:pt x="345641" y="170649"/>
                </a:lnTo>
                <a:lnTo>
                  <a:pt x="371601" y="164689"/>
                </a:lnTo>
                <a:lnTo>
                  <a:pt x="371601" y="125040"/>
                </a:lnTo>
                <a:lnTo>
                  <a:pt x="343527" y="125040"/>
                </a:lnTo>
                <a:lnTo>
                  <a:pt x="284963" y="45676"/>
                </a:lnTo>
                <a:close/>
              </a:path>
              <a:path w="2007234" h="170814">
                <a:moveTo>
                  <a:pt x="252741" y="2009"/>
                </a:moveTo>
                <a:lnTo>
                  <a:pt x="220364" y="2009"/>
                </a:lnTo>
                <a:lnTo>
                  <a:pt x="220364" y="166698"/>
                </a:lnTo>
                <a:lnTo>
                  <a:pt x="248439" y="166698"/>
                </a:lnTo>
                <a:lnTo>
                  <a:pt x="248439" y="45676"/>
                </a:lnTo>
                <a:lnTo>
                  <a:pt x="284963" y="45676"/>
                </a:lnTo>
                <a:lnTo>
                  <a:pt x="252741" y="2009"/>
                </a:lnTo>
                <a:close/>
              </a:path>
              <a:path w="2007234" h="170814">
                <a:moveTo>
                  <a:pt x="371601" y="2009"/>
                </a:moveTo>
                <a:lnTo>
                  <a:pt x="343527" y="2009"/>
                </a:lnTo>
                <a:lnTo>
                  <a:pt x="343527" y="125040"/>
                </a:lnTo>
                <a:lnTo>
                  <a:pt x="371601" y="125040"/>
                </a:lnTo>
                <a:lnTo>
                  <a:pt x="371601" y="2009"/>
                </a:lnTo>
                <a:close/>
              </a:path>
              <a:path w="2007234" h="170814">
                <a:moveTo>
                  <a:pt x="481783" y="2009"/>
                </a:moveTo>
                <a:lnTo>
                  <a:pt x="449407" y="2009"/>
                </a:lnTo>
                <a:lnTo>
                  <a:pt x="449407" y="166698"/>
                </a:lnTo>
                <a:lnTo>
                  <a:pt x="481783" y="166698"/>
                </a:lnTo>
                <a:lnTo>
                  <a:pt x="481783" y="2009"/>
                </a:lnTo>
                <a:close/>
              </a:path>
              <a:path w="2007234" h="170814">
                <a:moveTo>
                  <a:pt x="572569" y="0"/>
                </a:moveTo>
                <a:lnTo>
                  <a:pt x="540119" y="3951"/>
                </a:lnTo>
                <a:lnTo>
                  <a:pt x="607133" y="170649"/>
                </a:lnTo>
                <a:lnTo>
                  <a:pt x="637322" y="164689"/>
                </a:lnTo>
                <a:lnTo>
                  <a:pt x="649971" y="134952"/>
                </a:lnTo>
                <a:lnTo>
                  <a:pt x="624415" y="134952"/>
                </a:lnTo>
                <a:lnTo>
                  <a:pt x="572569" y="0"/>
                </a:lnTo>
                <a:close/>
              </a:path>
              <a:path w="2007234" h="170814">
                <a:moveTo>
                  <a:pt x="706523" y="2009"/>
                </a:moveTo>
                <a:lnTo>
                  <a:pt x="674074" y="2009"/>
                </a:lnTo>
                <a:lnTo>
                  <a:pt x="624415" y="134952"/>
                </a:lnTo>
                <a:lnTo>
                  <a:pt x="649971" y="134952"/>
                </a:lnTo>
                <a:lnTo>
                  <a:pt x="706523" y="2009"/>
                </a:lnTo>
                <a:close/>
              </a:path>
              <a:path w="2007234" h="170814">
                <a:moveTo>
                  <a:pt x="875042" y="2009"/>
                </a:moveTo>
                <a:lnTo>
                  <a:pt x="764859" y="2009"/>
                </a:lnTo>
                <a:lnTo>
                  <a:pt x="764859" y="166698"/>
                </a:lnTo>
                <a:lnTo>
                  <a:pt x="877156" y="166698"/>
                </a:lnTo>
                <a:lnTo>
                  <a:pt x="881532" y="144864"/>
                </a:lnTo>
                <a:lnTo>
                  <a:pt x="795048" y="144864"/>
                </a:lnTo>
                <a:lnTo>
                  <a:pt x="795048" y="91285"/>
                </a:lnTo>
                <a:lnTo>
                  <a:pt x="864250" y="91285"/>
                </a:lnTo>
                <a:lnTo>
                  <a:pt x="866364" y="71461"/>
                </a:lnTo>
                <a:lnTo>
                  <a:pt x="795048" y="71461"/>
                </a:lnTo>
                <a:lnTo>
                  <a:pt x="795048" y="23842"/>
                </a:lnTo>
                <a:lnTo>
                  <a:pt x="872854" y="23842"/>
                </a:lnTo>
                <a:lnTo>
                  <a:pt x="875042" y="2009"/>
                </a:lnTo>
                <a:close/>
              </a:path>
              <a:path w="2007234" h="170814">
                <a:moveTo>
                  <a:pt x="1004621" y="2009"/>
                </a:moveTo>
                <a:lnTo>
                  <a:pt x="941982" y="2009"/>
                </a:lnTo>
                <a:lnTo>
                  <a:pt x="941982" y="166698"/>
                </a:lnTo>
                <a:lnTo>
                  <a:pt x="974432" y="166698"/>
                </a:lnTo>
                <a:lnTo>
                  <a:pt x="974432" y="99255"/>
                </a:lnTo>
                <a:lnTo>
                  <a:pt x="1000319" y="99255"/>
                </a:lnTo>
                <a:lnTo>
                  <a:pt x="1006809" y="97246"/>
                </a:lnTo>
                <a:lnTo>
                  <a:pt x="1036520" y="97246"/>
                </a:lnTo>
                <a:lnTo>
                  <a:pt x="1032768" y="91285"/>
                </a:lnTo>
                <a:lnTo>
                  <a:pt x="1046010" y="83007"/>
                </a:lnTo>
                <a:lnTo>
                  <a:pt x="1049613" y="79364"/>
                </a:lnTo>
                <a:lnTo>
                  <a:pt x="974432" y="79364"/>
                </a:lnTo>
                <a:lnTo>
                  <a:pt x="974432" y="23842"/>
                </a:lnTo>
                <a:lnTo>
                  <a:pt x="980922" y="21833"/>
                </a:lnTo>
                <a:lnTo>
                  <a:pt x="1057203" y="21833"/>
                </a:lnTo>
                <a:lnTo>
                  <a:pt x="1049485" y="13168"/>
                </a:lnTo>
                <a:lnTo>
                  <a:pt x="1030505" y="4892"/>
                </a:lnTo>
                <a:lnTo>
                  <a:pt x="1004621" y="2009"/>
                </a:lnTo>
                <a:close/>
              </a:path>
              <a:path w="2007234" h="170814">
                <a:moveTo>
                  <a:pt x="1036520" y="97246"/>
                </a:moveTo>
                <a:lnTo>
                  <a:pt x="1006809" y="97246"/>
                </a:lnTo>
                <a:lnTo>
                  <a:pt x="1043560" y="166698"/>
                </a:lnTo>
                <a:lnTo>
                  <a:pt x="1080239" y="166698"/>
                </a:lnTo>
                <a:lnTo>
                  <a:pt x="1036520" y="97246"/>
                </a:lnTo>
                <a:close/>
              </a:path>
              <a:path w="2007234" h="170814">
                <a:moveTo>
                  <a:pt x="1057203" y="21833"/>
                </a:moveTo>
                <a:lnTo>
                  <a:pt x="993829" y="21833"/>
                </a:lnTo>
                <a:lnTo>
                  <a:pt x="1010865" y="24006"/>
                </a:lnTo>
                <a:lnTo>
                  <a:pt x="1023033" y="30272"/>
                </a:lnTo>
                <a:lnTo>
                  <a:pt x="1030334" y="40255"/>
                </a:lnTo>
                <a:lnTo>
                  <a:pt x="1032768" y="53579"/>
                </a:lnTo>
                <a:lnTo>
                  <a:pt x="1029798" y="65152"/>
                </a:lnTo>
                <a:lnTo>
                  <a:pt x="1021967" y="73177"/>
                </a:lnTo>
                <a:lnTo>
                  <a:pt x="1010895" y="77850"/>
                </a:lnTo>
                <a:lnTo>
                  <a:pt x="998204" y="79364"/>
                </a:lnTo>
                <a:lnTo>
                  <a:pt x="1049613" y="79364"/>
                </a:lnTo>
                <a:lnTo>
                  <a:pt x="1056230" y="72675"/>
                </a:lnTo>
                <a:lnTo>
                  <a:pt x="1062814" y="59744"/>
                </a:lnTo>
                <a:lnTo>
                  <a:pt x="1065145" y="43667"/>
                </a:lnTo>
                <a:lnTo>
                  <a:pt x="1061164" y="26280"/>
                </a:lnTo>
                <a:lnTo>
                  <a:pt x="1057203" y="21833"/>
                </a:lnTo>
                <a:close/>
              </a:path>
              <a:path w="2007234" h="170814">
                <a:moveTo>
                  <a:pt x="1138575" y="138904"/>
                </a:moveTo>
                <a:lnTo>
                  <a:pt x="1134273" y="164689"/>
                </a:lnTo>
                <a:lnTo>
                  <a:pt x="1157790" y="168423"/>
                </a:lnTo>
                <a:lnTo>
                  <a:pt x="1171661" y="170001"/>
                </a:lnTo>
                <a:lnTo>
                  <a:pt x="1186119" y="170649"/>
                </a:lnTo>
                <a:lnTo>
                  <a:pt x="1217100" y="167086"/>
                </a:lnTo>
                <a:lnTo>
                  <a:pt x="1240964" y="157012"/>
                </a:lnTo>
                <a:lnTo>
                  <a:pt x="1248995" y="148816"/>
                </a:lnTo>
                <a:lnTo>
                  <a:pt x="1201287" y="148816"/>
                </a:lnTo>
                <a:lnTo>
                  <a:pt x="1184197" y="148105"/>
                </a:lnTo>
                <a:lnTo>
                  <a:pt x="1168318" y="146095"/>
                </a:lnTo>
                <a:lnTo>
                  <a:pt x="1153245" y="142967"/>
                </a:lnTo>
                <a:lnTo>
                  <a:pt x="1138575" y="138904"/>
                </a:lnTo>
                <a:close/>
              </a:path>
              <a:path w="2007234" h="170814">
                <a:moveTo>
                  <a:pt x="1203401" y="0"/>
                </a:moveTo>
                <a:lnTo>
                  <a:pt x="1176545" y="3501"/>
                </a:lnTo>
                <a:lnTo>
                  <a:pt x="1155356" y="13143"/>
                </a:lnTo>
                <a:lnTo>
                  <a:pt x="1141455" y="27633"/>
                </a:lnTo>
                <a:lnTo>
                  <a:pt x="1136461" y="45676"/>
                </a:lnTo>
                <a:lnTo>
                  <a:pt x="1139393" y="61501"/>
                </a:lnTo>
                <a:lnTo>
                  <a:pt x="1148602" y="74173"/>
                </a:lnTo>
                <a:lnTo>
                  <a:pt x="1164701" y="84988"/>
                </a:lnTo>
                <a:lnTo>
                  <a:pt x="1188307" y="95237"/>
                </a:lnTo>
                <a:lnTo>
                  <a:pt x="1209645" y="103591"/>
                </a:lnTo>
                <a:lnTo>
                  <a:pt x="1222889" y="111386"/>
                </a:lnTo>
                <a:lnTo>
                  <a:pt x="1229653" y="119545"/>
                </a:lnTo>
                <a:lnTo>
                  <a:pt x="1231549" y="128992"/>
                </a:lnTo>
                <a:lnTo>
                  <a:pt x="1228943" y="137938"/>
                </a:lnTo>
                <a:lnTo>
                  <a:pt x="1222078" y="144103"/>
                </a:lnTo>
                <a:lnTo>
                  <a:pt x="1212383" y="147668"/>
                </a:lnTo>
                <a:lnTo>
                  <a:pt x="1201287" y="148816"/>
                </a:lnTo>
                <a:lnTo>
                  <a:pt x="1248995" y="148816"/>
                </a:lnTo>
                <a:lnTo>
                  <a:pt x="1256311" y="141349"/>
                </a:lnTo>
                <a:lnTo>
                  <a:pt x="1261737" y="121022"/>
                </a:lnTo>
                <a:lnTo>
                  <a:pt x="1259343" y="106327"/>
                </a:lnTo>
                <a:lnTo>
                  <a:pt x="1250672" y="94031"/>
                </a:lnTo>
                <a:lnTo>
                  <a:pt x="1233497" y="82840"/>
                </a:lnTo>
                <a:lnTo>
                  <a:pt x="1187672" y="64268"/>
                </a:lnTo>
                <a:lnTo>
                  <a:pt x="1175628" y="57070"/>
                </a:lnTo>
                <a:lnTo>
                  <a:pt x="1168847" y="49130"/>
                </a:lnTo>
                <a:lnTo>
                  <a:pt x="1166722" y="39715"/>
                </a:lnTo>
                <a:lnTo>
                  <a:pt x="1168679" y="31578"/>
                </a:lnTo>
                <a:lnTo>
                  <a:pt x="1174279" y="25299"/>
                </a:lnTo>
                <a:lnTo>
                  <a:pt x="1183119" y="21255"/>
                </a:lnTo>
                <a:lnTo>
                  <a:pt x="1194797" y="19824"/>
                </a:lnTo>
                <a:lnTo>
                  <a:pt x="1253662" y="19824"/>
                </a:lnTo>
                <a:lnTo>
                  <a:pt x="1257435" y="5960"/>
                </a:lnTo>
                <a:lnTo>
                  <a:pt x="1246562" y="3362"/>
                </a:lnTo>
                <a:lnTo>
                  <a:pt x="1233672" y="1498"/>
                </a:lnTo>
                <a:lnTo>
                  <a:pt x="1219156" y="375"/>
                </a:lnTo>
                <a:lnTo>
                  <a:pt x="1203401" y="0"/>
                </a:lnTo>
                <a:close/>
              </a:path>
              <a:path w="2007234" h="170814">
                <a:moveTo>
                  <a:pt x="1253662" y="19824"/>
                </a:moveTo>
                <a:lnTo>
                  <a:pt x="1194797" y="19824"/>
                </a:lnTo>
                <a:lnTo>
                  <a:pt x="1210246" y="20545"/>
                </a:lnTo>
                <a:lnTo>
                  <a:pt x="1224484" y="22578"/>
                </a:lnTo>
                <a:lnTo>
                  <a:pt x="1237917" y="25729"/>
                </a:lnTo>
                <a:lnTo>
                  <a:pt x="1250945" y="29803"/>
                </a:lnTo>
                <a:lnTo>
                  <a:pt x="1253662" y="19824"/>
                </a:lnTo>
                <a:close/>
              </a:path>
              <a:path w="2007234" h="170814">
                <a:moveTo>
                  <a:pt x="1359013" y="2009"/>
                </a:moveTo>
                <a:lnTo>
                  <a:pt x="1326564" y="2009"/>
                </a:lnTo>
                <a:lnTo>
                  <a:pt x="1326564" y="166698"/>
                </a:lnTo>
                <a:lnTo>
                  <a:pt x="1359013" y="166698"/>
                </a:lnTo>
                <a:lnTo>
                  <a:pt x="1359013" y="2009"/>
                </a:lnTo>
                <a:close/>
              </a:path>
              <a:path w="2007234" h="170814">
                <a:moveTo>
                  <a:pt x="1499457" y="2009"/>
                </a:moveTo>
                <a:lnTo>
                  <a:pt x="1436746" y="2009"/>
                </a:lnTo>
                <a:lnTo>
                  <a:pt x="1436746" y="166698"/>
                </a:lnTo>
                <a:lnTo>
                  <a:pt x="1484290" y="166698"/>
                </a:lnTo>
                <a:lnTo>
                  <a:pt x="1525102" y="160869"/>
                </a:lnTo>
                <a:lnTo>
                  <a:pt x="1552208" y="146874"/>
                </a:lnTo>
                <a:lnTo>
                  <a:pt x="1499457" y="146874"/>
                </a:lnTo>
                <a:lnTo>
                  <a:pt x="1491355" y="146560"/>
                </a:lnTo>
                <a:lnTo>
                  <a:pt x="1476026" y="145178"/>
                </a:lnTo>
                <a:lnTo>
                  <a:pt x="1469195" y="144864"/>
                </a:lnTo>
                <a:lnTo>
                  <a:pt x="1469195" y="23842"/>
                </a:lnTo>
                <a:lnTo>
                  <a:pt x="1565231" y="23842"/>
                </a:lnTo>
                <a:lnTo>
                  <a:pt x="1563955" y="22101"/>
                </a:lnTo>
                <a:lnTo>
                  <a:pt x="1536054" y="7126"/>
                </a:lnTo>
                <a:lnTo>
                  <a:pt x="1499457" y="2009"/>
                </a:lnTo>
                <a:close/>
              </a:path>
              <a:path w="2007234" h="170814">
                <a:moveTo>
                  <a:pt x="1565231" y="23842"/>
                </a:moveTo>
                <a:lnTo>
                  <a:pt x="1488592" y="23842"/>
                </a:lnTo>
                <a:lnTo>
                  <a:pt x="1514568" y="27308"/>
                </a:lnTo>
                <a:lnTo>
                  <a:pt x="1535881" y="38208"/>
                </a:lnTo>
                <a:lnTo>
                  <a:pt x="1550303" y="57296"/>
                </a:lnTo>
                <a:lnTo>
                  <a:pt x="1555606" y="85324"/>
                </a:lnTo>
                <a:lnTo>
                  <a:pt x="1550781" y="114211"/>
                </a:lnTo>
                <a:lnTo>
                  <a:pt x="1538059" y="133228"/>
                </a:lnTo>
                <a:lnTo>
                  <a:pt x="1520074" y="143680"/>
                </a:lnTo>
                <a:lnTo>
                  <a:pt x="1499457" y="146874"/>
                </a:lnTo>
                <a:lnTo>
                  <a:pt x="1552208" y="146874"/>
                </a:lnTo>
                <a:lnTo>
                  <a:pt x="1558012" y="143877"/>
                </a:lnTo>
                <a:lnTo>
                  <a:pt x="1579984" y="116461"/>
                </a:lnTo>
                <a:lnTo>
                  <a:pt x="1587982" y="79364"/>
                </a:lnTo>
                <a:lnTo>
                  <a:pt x="1581739" y="46369"/>
                </a:lnTo>
                <a:lnTo>
                  <a:pt x="1565231" y="23842"/>
                </a:lnTo>
                <a:close/>
              </a:path>
              <a:path w="2007234" h="170814">
                <a:moveTo>
                  <a:pt x="1728427" y="0"/>
                </a:moveTo>
                <a:lnTo>
                  <a:pt x="1696050" y="3951"/>
                </a:lnTo>
                <a:lnTo>
                  <a:pt x="1626922" y="166698"/>
                </a:lnTo>
                <a:lnTo>
                  <a:pt x="1659298" y="166698"/>
                </a:lnTo>
                <a:lnTo>
                  <a:pt x="1674466" y="121022"/>
                </a:lnTo>
                <a:lnTo>
                  <a:pt x="1778666" y="121022"/>
                </a:lnTo>
                <a:lnTo>
                  <a:pt x="1770437" y="101197"/>
                </a:lnTo>
                <a:lnTo>
                  <a:pt x="1683070" y="101197"/>
                </a:lnTo>
                <a:lnTo>
                  <a:pt x="1709030" y="29803"/>
                </a:lnTo>
                <a:lnTo>
                  <a:pt x="1740799" y="29803"/>
                </a:lnTo>
                <a:lnTo>
                  <a:pt x="1728427" y="0"/>
                </a:lnTo>
                <a:close/>
              </a:path>
              <a:path w="2007234" h="170814">
                <a:moveTo>
                  <a:pt x="1778666" y="121022"/>
                </a:moveTo>
                <a:lnTo>
                  <a:pt x="1745709" y="121022"/>
                </a:lnTo>
                <a:lnTo>
                  <a:pt x="1762991" y="166698"/>
                </a:lnTo>
                <a:lnTo>
                  <a:pt x="1797628" y="166698"/>
                </a:lnTo>
                <a:lnTo>
                  <a:pt x="1778666" y="121022"/>
                </a:lnTo>
                <a:close/>
              </a:path>
              <a:path w="2007234" h="170814">
                <a:moveTo>
                  <a:pt x="1740799" y="29803"/>
                </a:moveTo>
                <a:lnTo>
                  <a:pt x="1709030" y="29803"/>
                </a:lnTo>
                <a:lnTo>
                  <a:pt x="1737104" y="101197"/>
                </a:lnTo>
                <a:lnTo>
                  <a:pt x="1770437" y="101197"/>
                </a:lnTo>
                <a:lnTo>
                  <a:pt x="1740799" y="29803"/>
                </a:lnTo>
                <a:close/>
              </a:path>
              <a:path w="2007234" h="170814">
                <a:moveTo>
                  <a:pt x="1916415" y="2009"/>
                </a:moveTo>
                <a:lnTo>
                  <a:pt x="1853776" y="2009"/>
                </a:lnTo>
                <a:lnTo>
                  <a:pt x="1853776" y="166698"/>
                </a:lnTo>
                <a:lnTo>
                  <a:pt x="1901320" y="166698"/>
                </a:lnTo>
                <a:lnTo>
                  <a:pt x="1943367" y="160869"/>
                </a:lnTo>
                <a:lnTo>
                  <a:pt x="1971010" y="146874"/>
                </a:lnTo>
                <a:lnTo>
                  <a:pt x="1918603" y="146874"/>
                </a:lnTo>
                <a:lnTo>
                  <a:pt x="1910200" y="146560"/>
                </a:lnTo>
                <a:lnTo>
                  <a:pt x="1893366" y="145178"/>
                </a:lnTo>
                <a:lnTo>
                  <a:pt x="1886153" y="144864"/>
                </a:lnTo>
                <a:lnTo>
                  <a:pt x="1886153" y="23842"/>
                </a:lnTo>
                <a:lnTo>
                  <a:pt x="1984185" y="23842"/>
                </a:lnTo>
                <a:lnTo>
                  <a:pt x="1982891" y="22101"/>
                </a:lnTo>
                <a:lnTo>
                  <a:pt x="1954319" y="7126"/>
                </a:lnTo>
                <a:lnTo>
                  <a:pt x="1916415" y="2009"/>
                </a:lnTo>
                <a:close/>
              </a:path>
              <a:path w="2007234" h="170814">
                <a:moveTo>
                  <a:pt x="1984185" y="23842"/>
                </a:moveTo>
                <a:lnTo>
                  <a:pt x="1905623" y="23842"/>
                </a:lnTo>
                <a:lnTo>
                  <a:pt x="1932821" y="27308"/>
                </a:lnTo>
                <a:lnTo>
                  <a:pt x="1954762" y="38208"/>
                </a:lnTo>
                <a:lnTo>
                  <a:pt x="1969415" y="57296"/>
                </a:lnTo>
                <a:lnTo>
                  <a:pt x="1974751" y="85324"/>
                </a:lnTo>
                <a:lnTo>
                  <a:pt x="1969926" y="114211"/>
                </a:lnTo>
                <a:lnTo>
                  <a:pt x="1957205" y="133228"/>
                </a:lnTo>
                <a:lnTo>
                  <a:pt x="1939220" y="143680"/>
                </a:lnTo>
                <a:lnTo>
                  <a:pt x="1918603" y="146874"/>
                </a:lnTo>
                <a:lnTo>
                  <a:pt x="1971010" y="146874"/>
                </a:lnTo>
                <a:lnTo>
                  <a:pt x="1976930" y="143877"/>
                </a:lnTo>
                <a:lnTo>
                  <a:pt x="1999158" y="116461"/>
                </a:lnTo>
                <a:lnTo>
                  <a:pt x="2007201" y="79364"/>
                </a:lnTo>
                <a:lnTo>
                  <a:pt x="2000921" y="46369"/>
                </a:lnTo>
                <a:lnTo>
                  <a:pt x="1984185" y="238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3661" y="3371394"/>
            <a:ext cx="2733675" cy="323850"/>
          </a:xfrm>
          <a:custGeom>
            <a:avLst/>
            <a:gdLst/>
            <a:ahLst/>
            <a:cxnLst/>
            <a:rect l="l" t="t" r="r" b="b"/>
            <a:pathLst>
              <a:path w="2733675" h="323850">
                <a:moveTo>
                  <a:pt x="119379" y="85324"/>
                </a:moveTo>
                <a:lnTo>
                  <a:pt x="56221" y="85324"/>
                </a:lnTo>
                <a:lnTo>
                  <a:pt x="235532" y="323484"/>
                </a:lnTo>
                <a:lnTo>
                  <a:pt x="287378" y="313572"/>
                </a:lnTo>
                <a:lnTo>
                  <a:pt x="287378" y="236150"/>
                </a:lnTo>
                <a:lnTo>
                  <a:pt x="231229" y="236150"/>
                </a:lnTo>
                <a:lnTo>
                  <a:pt x="119379" y="85324"/>
                </a:lnTo>
                <a:close/>
              </a:path>
              <a:path w="2733675" h="323850">
                <a:moveTo>
                  <a:pt x="60523" y="5960"/>
                </a:moveTo>
                <a:lnTo>
                  <a:pt x="0" y="5960"/>
                </a:lnTo>
                <a:lnTo>
                  <a:pt x="0" y="317524"/>
                </a:lnTo>
                <a:lnTo>
                  <a:pt x="56221" y="317524"/>
                </a:lnTo>
                <a:lnTo>
                  <a:pt x="56221" y="85324"/>
                </a:lnTo>
                <a:lnTo>
                  <a:pt x="119379" y="85324"/>
                </a:lnTo>
                <a:lnTo>
                  <a:pt x="60523" y="5960"/>
                </a:lnTo>
                <a:close/>
              </a:path>
              <a:path w="2733675" h="323850">
                <a:moveTo>
                  <a:pt x="287378" y="5960"/>
                </a:moveTo>
                <a:lnTo>
                  <a:pt x="231229" y="5960"/>
                </a:lnTo>
                <a:lnTo>
                  <a:pt x="231229" y="236150"/>
                </a:lnTo>
                <a:lnTo>
                  <a:pt x="287378" y="236150"/>
                </a:lnTo>
                <a:lnTo>
                  <a:pt x="287378" y="5960"/>
                </a:lnTo>
                <a:close/>
              </a:path>
              <a:path w="2733675" h="323850">
                <a:moveTo>
                  <a:pt x="570454" y="0"/>
                </a:moveTo>
                <a:lnTo>
                  <a:pt x="507743" y="7969"/>
                </a:lnTo>
                <a:lnTo>
                  <a:pt x="375976" y="317524"/>
                </a:lnTo>
                <a:lnTo>
                  <a:pt x="436427" y="317524"/>
                </a:lnTo>
                <a:lnTo>
                  <a:pt x="468876" y="232199"/>
                </a:lnTo>
                <a:lnTo>
                  <a:pt x="663666" y="232199"/>
                </a:lnTo>
                <a:lnTo>
                  <a:pt x="647723" y="192483"/>
                </a:lnTo>
                <a:lnTo>
                  <a:pt x="483971" y="192483"/>
                </a:lnTo>
                <a:lnTo>
                  <a:pt x="535817" y="59539"/>
                </a:lnTo>
                <a:lnTo>
                  <a:pt x="594355" y="59539"/>
                </a:lnTo>
                <a:lnTo>
                  <a:pt x="570454" y="0"/>
                </a:lnTo>
                <a:close/>
              </a:path>
              <a:path w="2733675" h="323850">
                <a:moveTo>
                  <a:pt x="663666" y="232199"/>
                </a:moveTo>
                <a:lnTo>
                  <a:pt x="600643" y="232199"/>
                </a:lnTo>
                <a:lnTo>
                  <a:pt x="635207" y="317524"/>
                </a:lnTo>
                <a:lnTo>
                  <a:pt x="697919" y="317524"/>
                </a:lnTo>
                <a:lnTo>
                  <a:pt x="663666" y="232199"/>
                </a:lnTo>
                <a:close/>
              </a:path>
              <a:path w="2733675" h="323850">
                <a:moveTo>
                  <a:pt x="594355" y="59539"/>
                </a:moveTo>
                <a:lnTo>
                  <a:pt x="535817" y="59539"/>
                </a:lnTo>
                <a:lnTo>
                  <a:pt x="585549" y="192483"/>
                </a:lnTo>
                <a:lnTo>
                  <a:pt x="647723" y="192483"/>
                </a:lnTo>
                <a:lnTo>
                  <a:pt x="594355" y="59539"/>
                </a:lnTo>
                <a:close/>
              </a:path>
              <a:path w="2733675" h="323850">
                <a:moveTo>
                  <a:pt x="933378" y="0"/>
                </a:moveTo>
                <a:lnTo>
                  <a:pt x="882597" y="5450"/>
                </a:lnTo>
                <a:lnTo>
                  <a:pt x="838892" y="21101"/>
                </a:lnTo>
                <a:lnTo>
                  <a:pt x="803224" y="45902"/>
                </a:lnTo>
                <a:lnTo>
                  <a:pt x="776556" y="78801"/>
                </a:lnTo>
                <a:lnTo>
                  <a:pt x="759850" y="118747"/>
                </a:lnTo>
                <a:lnTo>
                  <a:pt x="754067" y="164689"/>
                </a:lnTo>
                <a:lnTo>
                  <a:pt x="759800" y="212985"/>
                </a:lnTo>
                <a:lnTo>
                  <a:pt x="776157" y="252621"/>
                </a:lnTo>
                <a:lnTo>
                  <a:pt x="801875" y="283543"/>
                </a:lnTo>
                <a:lnTo>
                  <a:pt x="835695" y="305696"/>
                </a:lnTo>
                <a:lnTo>
                  <a:pt x="876352" y="319028"/>
                </a:lnTo>
                <a:lnTo>
                  <a:pt x="922586" y="323484"/>
                </a:lnTo>
                <a:lnTo>
                  <a:pt x="951633" y="321749"/>
                </a:lnTo>
                <a:lnTo>
                  <a:pt x="981487" y="317038"/>
                </a:lnTo>
                <a:lnTo>
                  <a:pt x="1008907" y="310092"/>
                </a:lnTo>
                <a:lnTo>
                  <a:pt x="1030653" y="301651"/>
                </a:lnTo>
                <a:lnTo>
                  <a:pt x="1023829" y="281826"/>
                </a:lnTo>
                <a:lnTo>
                  <a:pt x="939868" y="281826"/>
                </a:lnTo>
                <a:lnTo>
                  <a:pt x="896013" y="275408"/>
                </a:lnTo>
                <a:lnTo>
                  <a:pt x="856411" y="254292"/>
                </a:lnTo>
                <a:lnTo>
                  <a:pt x="827746" y="215682"/>
                </a:lnTo>
                <a:lnTo>
                  <a:pt x="816706" y="156786"/>
                </a:lnTo>
                <a:lnTo>
                  <a:pt x="825252" y="101133"/>
                </a:lnTo>
                <a:lnTo>
                  <a:pt x="847779" y="65743"/>
                </a:lnTo>
                <a:lnTo>
                  <a:pt x="879616" y="47092"/>
                </a:lnTo>
                <a:lnTo>
                  <a:pt x="916096" y="41657"/>
                </a:lnTo>
                <a:lnTo>
                  <a:pt x="1018867" y="41657"/>
                </a:lnTo>
                <a:lnTo>
                  <a:pt x="1028466" y="13930"/>
                </a:lnTo>
                <a:lnTo>
                  <a:pt x="1012091" y="8391"/>
                </a:lnTo>
                <a:lnTo>
                  <a:pt x="989836" y="3976"/>
                </a:lnTo>
                <a:lnTo>
                  <a:pt x="963125" y="1055"/>
                </a:lnTo>
                <a:lnTo>
                  <a:pt x="933378" y="0"/>
                </a:lnTo>
                <a:close/>
              </a:path>
              <a:path w="2733675" h="323850">
                <a:moveTo>
                  <a:pt x="1017674" y="263944"/>
                </a:moveTo>
                <a:lnTo>
                  <a:pt x="1003681" y="270072"/>
                </a:lnTo>
                <a:lnTo>
                  <a:pt x="985251" y="275849"/>
                </a:lnTo>
                <a:lnTo>
                  <a:pt x="963582" y="280144"/>
                </a:lnTo>
                <a:lnTo>
                  <a:pt x="939868" y="281826"/>
                </a:lnTo>
                <a:lnTo>
                  <a:pt x="1023829" y="281826"/>
                </a:lnTo>
                <a:lnTo>
                  <a:pt x="1017674" y="263944"/>
                </a:lnTo>
                <a:close/>
              </a:path>
              <a:path w="2733675" h="323850">
                <a:moveTo>
                  <a:pt x="1018867" y="41657"/>
                </a:moveTo>
                <a:lnTo>
                  <a:pt x="916096" y="41657"/>
                </a:lnTo>
                <a:lnTo>
                  <a:pt x="945569" y="43026"/>
                </a:lnTo>
                <a:lnTo>
                  <a:pt x="972007" y="46630"/>
                </a:lnTo>
                <a:lnTo>
                  <a:pt x="994809" y="51716"/>
                </a:lnTo>
                <a:lnTo>
                  <a:pt x="1013371" y="57530"/>
                </a:lnTo>
                <a:lnTo>
                  <a:pt x="1018867" y="41657"/>
                </a:lnTo>
                <a:close/>
              </a:path>
              <a:path w="2733675" h="323850">
                <a:moveTo>
                  <a:pt x="1188380" y="5960"/>
                </a:moveTo>
                <a:lnTo>
                  <a:pt x="1127856" y="5960"/>
                </a:lnTo>
                <a:lnTo>
                  <a:pt x="1127856" y="317524"/>
                </a:lnTo>
                <a:lnTo>
                  <a:pt x="1188380" y="317524"/>
                </a:lnTo>
                <a:lnTo>
                  <a:pt x="1188380" y="5960"/>
                </a:lnTo>
                <a:close/>
              </a:path>
              <a:path w="2733675" h="323850">
                <a:moveTo>
                  <a:pt x="1475685" y="0"/>
                </a:moveTo>
                <a:lnTo>
                  <a:pt x="1425477" y="5190"/>
                </a:lnTo>
                <a:lnTo>
                  <a:pt x="1381572" y="20357"/>
                </a:lnTo>
                <a:lnTo>
                  <a:pt x="1345231" y="44897"/>
                </a:lnTo>
                <a:lnTo>
                  <a:pt x="1317713" y="78205"/>
                </a:lnTo>
                <a:lnTo>
                  <a:pt x="1300279" y="119677"/>
                </a:lnTo>
                <a:lnTo>
                  <a:pt x="1294187" y="168707"/>
                </a:lnTo>
                <a:lnTo>
                  <a:pt x="1301435" y="222892"/>
                </a:lnTo>
                <a:lnTo>
                  <a:pt x="1322067" y="266038"/>
                </a:lnTo>
                <a:lnTo>
                  <a:pt x="1354418" y="297569"/>
                </a:lnTo>
                <a:lnTo>
                  <a:pt x="1396821" y="316910"/>
                </a:lnTo>
                <a:lnTo>
                  <a:pt x="1447611" y="323484"/>
                </a:lnTo>
                <a:lnTo>
                  <a:pt x="1498741" y="318438"/>
                </a:lnTo>
                <a:lnTo>
                  <a:pt x="1543263" y="303633"/>
                </a:lnTo>
                <a:lnTo>
                  <a:pt x="1573568" y="283769"/>
                </a:lnTo>
                <a:lnTo>
                  <a:pt x="1471383" y="283769"/>
                </a:lnTo>
                <a:lnTo>
                  <a:pt x="1425254" y="276420"/>
                </a:lnTo>
                <a:lnTo>
                  <a:pt x="1389038" y="253262"/>
                </a:lnTo>
                <a:lnTo>
                  <a:pt x="1365373" y="212623"/>
                </a:lnTo>
                <a:lnTo>
                  <a:pt x="1356898" y="152834"/>
                </a:lnTo>
                <a:lnTo>
                  <a:pt x="1364454" y="101953"/>
                </a:lnTo>
                <a:lnTo>
                  <a:pt x="1384963" y="67459"/>
                </a:lnTo>
                <a:lnTo>
                  <a:pt x="1415195" y="47859"/>
                </a:lnTo>
                <a:lnTo>
                  <a:pt x="1451913" y="41657"/>
                </a:lnTo>
                <a:lnTo>
                  <a:pt x="1585914" y="41657"/>
                </a:lnTo>
                <a:lnTo>
                  <a:pt x="1570594" y="26603"/>
                </a:lnTo>
                <a:lnTo>
                  <a:pt x="1527543" y="6777"/>
                </a:lnTo>
                <a:lnTo>
                  <a:pt x="1475685" y="0"/>
                </a:lnTo>
                <a:close/>
              </a:path>
              <a:path w="2733675" h="323850">
                <a:moveTo>
                  <a:pt x="1585914" y="41657"/>
                </a:moveTo>
                <a:lnTo>
                  <a:pt x="1451913" y="41657"/>
                </a:lnTo>
                <a:lnTo>
                  <a:pt x="1499338" y="48702"/>
                </a:lnTo>
                <a:lnTo>
                  <a:pt x="1536200" y="71193"/>
                </a:lnTo>
                <a:lnTo>
                  <a:pt x="1560087" y="111164"/>
                </a:lnTo>
                <a:lnTo>
                  <a:pt x="1568586" y="170649"/>
                </a:lnTo>
                <a:lnTo>
                  <a:pt x="1560996" y="222654"/>
                </a:lnTo>
                <a:lnTo>
                  <a:pt x="1540247" y="257724"/>
                </a:lnTo>
                <a:lnTo>
                  <a:pt x="1509366" y="277537"/>
                </a:lnTo>
                <a:lnTo>
                  <a:pt x="1471383" y="283769"/>
                </a:lnTo>
                <a:lnTo>
                  <a:pt x="1573568" y="283769"/>
                </a:lnTo>
                <a:lnTo>
                  <a:pt x="1579979" y="279566"/>
                </a:lnTo>
                <a:lnTo>
                  <a:pt x="1607690" y="246737"/>
                </a:lnTo>
                <a:lnTo>
                  <a:pt x="1625195" y="205644"/>
                </a:lnTo>
                <a:lnTo>
                  <a:pt x="1631297" y="156786"/>
                </a:lnTo>
                <a:lnTo>
                  <a:pt x="1624032" y="102366"/>
                </a:lnTo>
                <a:lnTo>
                  <a:pt x="1603277" y="58719"/>
                </a:lnTo>
                <a:lnTo>
                  <a:pt x="1585914" y="41657"/>
                </a:lnTo>
                <a:close/>
              </a:path>
              <a:path w="2733675" h="323850">
                <a:moveTo>
                  <a:pt x="1855098" y="85324"/>
                </a:moveTo>
                <a:lnTo>
                  <a:pt x="1791138" y="85324"/>
                </a:lnTo>
                <a:lnTo>
                  <a:pt x="1970522" y="323484"/>
                </a:lnTo>
                <a:lnTo>
                  <a:pt x="2022368" y="313572"/>
                </a:lnTo>
                <a:lnTo>
                  <a:pt x="2022368" y="236150"/>
                </a:lnTo>
                <a:lnTo>
                  <a:pt x="1968334" y="236150"/>
                </a:lnTo>
                <a:lnTo>
                  <a:pt x="1855098" y="85324"/>
                </a:lnTo>
                <a:close/>
              </a:path>
              <a:path w="2733675" h="323850">
                <a:moveTo>
                  <a:pt x="1795513" y="5960"/>
                </a:moveTo>
                <a:lnTo>
                  <a:pt x="1734990" y="5960"/>
                </a:lnTo>
                <a:lnTo>
                  <a:pt x="1734990" y="317524"/>
                </a:lnTo>
                <a:lnTo>
                  <a:pt x="1791138" y="317524"/>
                </a:lnTo>
                <a:lnTo>
                  <a:pt x="1791138" y="85324"/>
                </a:lnTo>
                <a:lnTo>
                  <a:pt x="1855098" y="85324"/>
                </a:lnTo>
                <a:lnTo>
                  <a:pt x="1795513" y="5960"/>
                </a:lnTo>
                <a:close/>
              </a:path>
              <a:path w="2733675" h="323850">
                <a:moveTo>
                  <a:pt x="2022368" y="5960"/>
                </a:moveTo>
                <a:lnTo>
                  <a:pt x="1968334" y="5960"/>
                </a:lnTo>
                <a:lnTo>
                  <a:pt x="1968334" y="236150"/>
                </a:lnTo>
                <a:lnTo>
                  <a:pt x="2022368" y="236150"/>
                </a:lnTo>
                <a:lnTo>
                  <a:pt x="2022368" y="5960"/>
                </a:lnTo>
                <a:close/>
              </a:path>
              <a:path w="2733675" h="323850">
                <a:moveTo>
                  <a:pt x="2305371" y="0"/>
                </a:moveTo>
                <a:lnTo>
                  <a:pt x="2242733" y="7969"/>
                </a:lnTo>
                <a:lnTo>
                  <a:pt x="2113081" y="317524"/>
                </a:lnTo>
                <a:lnTo>
                  <a:pt x="2171417" y="317524"/>
                </a:lnTo>
                <a:lnTo>
                  <a:pt x="2203866" y="232199"/>
                </a:lnTo>
                <a:lnTo>
                  <a:pt x="2400183" y="232199"/>
                </a:lnTo>
                <a:lnTo>
                  <a:pt x="2383966" y="192483"/>
                </a:lnTo>
                <a:lnTo>
                  <a:pt x="2218961" y="192483"/>
                </a:lnTo>
                <a:lnTo>
                  <a:pt x="2270807" y="59539"/>
                </a:lnTo>
                <a:lnTo>
                  <a:pt x="2329683" y="59539"/>
                </a:lnTo>
                <a:lnTo>
                  <a:pt x="2305371" y="0"/>
                </a:lnTo>
                <a:close/>
              </a:path>
              <a:path w="2733675" h="323850">
                <a:moveTo>
                  <a:pt x="2400183" y="232199"/>
                </a:moveTo>
                <a:lnTo>
                  <a:pt x="2337821" y="232199"/>
                </a:lnTo>
                <a:lnTo>
                  <a:pt x="2370197" y="317524"/>
                </a:lnTo>
                <a:lnTo>
                  <a:pt x="2435023" y="317524"/>
                </a:lnTo>
                <a:lnTo>
                  <a:pt x="2400183" y="232199"/>
                </a:lnTo>
                <a:close/>
              </a:path>
              <a:path w="2733675" h="323850">
                <a:moveTo>
                  <a:pt x="2329683" y="59539"/>
                </a:moveTo>
                <a:lnTo>
                  <a:pt x="2270807" y="59539"/>
                </a:lnTo>
                <a:lnTo>
                  <a:pt x="2320539" y="192483"/>
                </a:lnTo>
                <a:lnTo>
                  <a:pt x="2383966" y="192483"/>
                </a:lnTo>
                <a:lnTo>
                  <a:pt x="2329683" y="59539"/>
                </a:lnTo>
                <a:close/>
              </a:path>
              <a:path w="2733675" h="323850">
                <a:moveTo>
                  <a:pt x="2586260" y="5960"/>
                </a:moveTo>
                <a:lnTo>
                  <a:pt x="2523621" y="5960"/>
                </a:lnTo>
                <a:lnTo>
                  <a:pt x="2523621" y="317524"/>
                </a:lnTo>
                <a:lnTo>
                  <a:pt x="2726704" y="317524"/>
                </a:lnTo>
                <a:lnTo>
                  <a:pt x="2732895" y="275866"/>
                </a:lnTo>
                <a:lnTo>
                  <a:pt x="2586260" y="275866"/>
                </a:lnTo>
                <a:lnTo>
                  <a:pt x="2586260" y="5960"/>
                </a:lnTo>
                <a:close/>
              </a:path>
              <a:path w="2733675" h="323850">
                <a:moveTo>
                  <a:pt x="2733194" y="273857"/>
                </a:moveTo>
                <a:lnTo>
                  <a:pt x="2586260" y="275866"/>
                </a:lnTo>
                <a:lnTo>
                  <a:pt x="2732895" y="275866"/>
                </a:lnTo>
                <a:lnTo>
                  <a:pt x="2733194" y="273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8036" y="3847646"/>
            <a:ext cx="332740" cy="163195"/>
          </a:xfrm>
          <a:custGeom>
            <a:avLst/>
            <a:gdLst/>
            <a:ahLst/>
            <a:cxnLst/>
            <a:rect l="l" t="t" r="r" b="b"/>
            <a:pathLst>
              <a:path w="332739" h="163195">
                <a:moveTo>
                  <a:pt x="60450" y="0"/>
                </a:moveTo>
                <a:lnTo>
                  <a:pt x="0" y="0"/>
                </a:lnTo>
                <a:lnTo>
                  <a:pt x="0" y="162747"/>
                </a:lnTo>
                <a:lnTo>
                  <a:pt x="47471" y="162747"/>
                </a:lnTo>
                <a:lnTo>
                  <a:pt x="88294" y="156918"/>
                </a:lnTo>
                <a:lnTo>
                  <a:pt x="115420" y="142922"/>
                </a:lnTo>
                <a:lnTo>
                  <a:pt x="62638" y="142922"/>
                </a:lnTo>
                <a:lnTo>
                  <a:pt x="54269" y="142891"/>
                </a:lnTo>
                <a:lnTo>
                  <a:pt x="45894" y="142671"/>
                </a:lnTo>
                <a:lnTo>
                  <a:pt x="38325" y="142075"/>
                </a:lnTo>
                <a:lnTo>
                  <a:pt x="32376" y="140913"/>
                </a:lnTo>
                <a:lnTo>
                  <a:pt x="32376" y="19891"/>
                </a:lnTo>
                <a:lnTo>
                  <a:pt x="126958" y="19891"/>
                </a:lnTo>
                <a:lnTo>
                  <a:pt x="98354" y="5086"/>
                </a:lnTo>
                <a:lnTo>
                  <a:pt x="60450" y="0"/>
                </a:lnTo>
                <a:close/>
              </a:path>
              <a:path w="332739" h="163195">
                <a:moveTo>
                  <a:pt x="126958" y="19891"/>
                </a:moveTo>
                <a:lnTo>
                  <a:pt x="51846" y="19891"/>
                </a:lnTo>
                <a:lnTo>
                  <a:pt x="77779" y="23357"/>
                </a:lnTo>
                <a:lnTo>
                  <a:pt x="99071" y="34257"/>
                </a:lnTo>
                <a:lnTo>
                  <a:pt x="113485" y="53344"/>
                </a:lnTo>
                <a:lnTo>
                  <a:pt x="118786" y="81373"/>
                </a:lnTo>
                <a:lnTo>
                  <a:pt x="113961" y="110260"/>
                </a:lnTo>
                <a:lnTo>
                  <a:pt x="101240" y="129276"/>
                </a:lnTo>
                <a:lnTo>
                  <a:pt x="83255" y="139728"/>
                </a:lnTo>
                <a:lnTo>
                  <a:pt x="62638" y="142922"/>
                </a:lnTo>
                <a:lnTo>
                  <a:pt x="115420" y="142922"/>
                </a:lnTo>
                <a:lnTo>
                  <a:pt x="121229" y="139925"/>
                </a:lnTo>
                <a:lnTo>
                  <a:pt x="143226" y="112510"/>
                </a:lnTo>
                <a:lnTo>
                  <a:pt x="151236" y="75412"/>
                </a:lnTo>
                <a:lnTo>
                  <a:pt x="144957" y="43540"/>
                </a:lnTo>
                <a:lnTo>
                  <a:pt x="126958" y="19891"/>
                </a:lnTo>
                <a:close/>
              </a:path>
              <a:path w="332739" h="163195">
                <a:moveTo>
                  <a:pt x="328359" y="0"/>
                </a:moveTo>
                <a:lnTo>
                  <a:pt x="216062" y="0"/>
                </a:lnTo>
                <a:lnTo>
                  <a:pt x="216062" y="162747"/>
                </a:lnTo>
                <a:lnTo>
                  <a:pt x="330547" y="162747"/>
                </a:lnTo>
                <a:lnTo>
                  <a:pt x="332734" y="140913"/>
                </a:lnTo>
                <a:lnTo>
                  <a:pt x="248439" y="140913"/>
                </a:lnTo>
                <a:lnTo>
                  <a:pt x="248439" y="87334"/>
                </a:lnTo>
                <a:lnTo>
                  <a:pt x="315821" y="87334"/>
                </a:lnTo>
                <a:lnTo>
                  <a:pt x="319755" y="69452"/>
                </a:lnTo>
                <a:lnTo>
                  <a:pt x="248439" y="69452"/>
                </a:lnTo>
                <a:lnTo>
                  <a:pt x="248439" y="19891"/>
                </a:lnTo>
                <a:lnTo>
                  <a:pt x="324440" y="19891"/>
                </a:lnTo>
                <a:lnTo>
                  <a:pt x="328359" y="0"/>
                </a:lnTo>
                <a:close/>
              </a:path>
              <a:path w="332739" h="163195">
                <a:moveTo>
                  <a:pt x="315821" y="87334"/>
                </a:moveTo>
                <a:lnTo>
                  <a:pt x="248439" y="87334"/>
                </a:lnTo>
                <a:lnTo>
                  <a:pt x="315379" y="89343"/>
                </a:lnTo>
                <a:lnTo>
                  <a:pt x="315821" y="87334"/>
                </a:lnTo>
                <a:close/>
              </a:path>
              <a:path w="332739" h="163195">
                <a:moveTo>
                  <a:pt x="324440" y="19891"/>
                </a:moveTo>
                <a:lnTo>
                  <a:pt x="248439" y="19891"/>
                </a:lnTo>
                <a:lnTo>
                  <a:pt x="285427" y="20134"/>
                </a:lnTo>
                <a:lnTo>
                  <a:pt x="304633" y="20710"/>
                </a:lnTo>
                <a:lnTo>
                  <a:pt x="324057" y="21833"/>
                </a:lnTo>
                <a:lnTo>
                  <a:pt x="324440" y="198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59027" y="3843695"/>
            <a:ext cx="1555750" cy="170815"/>
          </a:xfrm>
          <a:custGeom>
            <a:avLst/>
            <a:gdLst/>
            <a:ahLst/>
            <a:cxnLst/>
            <a:rect l="l" t="t" r="r" b="b"/>
            <a:pathLst>
              <a:path w="1555750" h="170814">
                <a:moveTo>
                  <a:pt x="95087" y="0"/>
                </a:moveTo>
                <a:lnTo>
                  <a:pt x="56512" y="6384"/>
                </a:lnTo>
                <a:lnTo>
                  <a:pt x="26460" y="24303"/>
                </a:lnTo>
                <a:lnTo>
                  <a:pt x="6951" y="51903"/>
                </a:lnTo>
                <a:lnTo>
                  <a:pt x="0" y="87334"/>
                </a:lnTo>
                <a:lnTo>
                  <a:pt x="6882" y="123775"/>
                </a:lnTo>
                <a:lnTo>
                  <a:pt x="25914" y="149812"/>
                </a:lnTo>
                <a:lnTo>
                  <a:pt x="54666" y="165439"/>
                </a:lnTo>
                <a:lnTo>
                  <a:pt x="90712" y="170649"/>
                </a:lnTo>
                <a:lnTo>
                  <a:pt x="105885" y="169625"/>
                </a:lnTo>
                <a:lnTo>
                  <a:pt x="121257" y="166924"/>
                </a:lnTo>
                <a:lnTo>
                  <a:pt x="135411" y="163105"/>
                </a:lnTo>
                <a:lnTo>
                  <a:pt x="146934" y="158728"/>
                </a:lnTo>
                <a:lnTo>
                  <a:pt x="143689" y="148816"/>
                </a:lnTo>
                <a:lnTo>
                  <a:pt x="99390" y="148816"/>
                </a:lnTo>
                <a:lnTo>
                  <a:pt x="75571" y="145560"/>
                </a:lnTo>
                <a:lnTo>
                  <a:pt x="54808" y="134676"/>
                </a:lnTo>
                <a:lnTo>
                  <a:pt x="40130" y="114486"/>
                </a:lnTo>
                <a:lnTo>
                  <a:pt x="34564" y="83315"/>
                </a:lnTo>
                <a:lnTo>
                  <a:pt x="39014" y="53620"/>
                </a:lnTo>
                <a:lnTo>
                  <a:pt x="50752" y="34717"/>
                </a:lnTo>
                <a:lnTo>
                  <a:pt x="67357" y="24743"/>
                </a:lnTo>
                <a:lnTo>
                  <a:pt x="86410" y="21833"/>
                </a:lnTo>
                <a:lnTo>
                  <a:pt x="140413" y="21833"/>
                </a:lnTo>
                <a:lnTo>
                  <a:pt x="144746" y="5960"/>
                </a:lnTo>
                <a:lnTo>
                  <a:pt x="137582" y="4181"/>
                </a:lnTo>
                <a:lnTo>
                  <a:pt x="126370" y="2226"/>
                </a:lnTo>
                <a:lnTo>
                  <a:pt x="111932" y="648"/>
                </a:lnTo>
                <a:lnTo>
                  <a:pt x="95087" y="0"/>
                </a:lnTo>
                <a:close/>
              </a:path>
              <a:path w="1555750" h="170814">
                <a:moveTo>
                  <a:pt x="140444" y="138904"/>
                </a:moveTo>
                <a:lnTo>
                  <a:pt x="132799" y="142120"/>
                </a:lnTo>
                <a:lnTo>
                  <a:pt x="123143" y="145342"/>
                </a:lnTo>
                <a:lnTo>
                  <a:pt x="111875" y="147823"/>
                </a:lnTo>
                <a:lnTo>
                  <a:pt x="99390" y="148816"/>
                </a:lnTo>
                <a:lnTo>
                  <a:pt x="143689" y="148816"/>
                </a:lnTo>
                <a:lnTo>
                  <a:pt x="140444" y="138904"/>
                </a:lnTo>
                <a:close/>
              </a:path>
              <a:path w="1555750" h="170814">
                <a:moveTo>
                  <a:pt x="140413" y="21833"/>
                </a:moveTo>
                <a:lnTo>
                  <a:pt x="86410" y="21833"/>
                </a:lnTo>
                <a:lnTo>
                  <a:pt x="101792" y="22512"/>
                </a:lnTo>
                <a:lnTo>
                  <a:pt x="115560" y="24303"/>
                </a:lnTo>
                <a:lnTo>
                  <a:pt x="127715" y="26834"/>
                </a:lnTo>
                <a:lnTo>
                  <a:pt x="138256" y="29736"/>
                </a:lnTo>
                <a:lnTo>
                  <a:pt x="140413" y="21833"/>
                </a:lnTo>
                <a:close/>
              </a:path>
              <a:path w="1555750" h="170814">
                <a:moveTo>
                  <a:pt x="287378" y="0"/>
                </a:moveTo>
                <a:lnTo>
                  <a:pt x="248460" y="5859"/>
                </a:lnTo>
                <a:lnTo>
                  <a:pt x="217657" y="23064"/>
                </a:lnTo>
                <a:lnTo>
                  <a:pt x="197396" y="51056"/>
                </a:lnTo>
                <a:lnTo>
                  <a:pt x="190102" y="89276"/>
                </a:lnTo>
                <a:lnTo>
                  <a:pt x="196246" y="123775"/>
                </a:lnTo>
                <a:lnTo>
                  <a:pt x="213328" y="149327"/>
                </a:lnTo>
                <a:lnTo>
                  <a:pt x="239324" y="165196"/>
                </a:lnTo>
                <a:lnTo>
                  <a:pt x="272211" y="170649"/>
                </a:lnTo>
                <a:lnTo>
                  <a:pt x="311117" y="164508"/>
                </a:lnTo>
                <a:lnTo>
                  <a:pt x="338440" y="148816"/>
                </a:lnTo>
                <a:lnTo>
                  <a:pt x="285190" y="148816"/>
                </a:lnTo>
                <a:lnTo>
                  <a:pt x="260229" y="144974"/>
                </a:lnTo>
                <a:lnTo>
                  <a:pt x="241147" y="132951"/>
                </a:lnTo>
                <a:lnTo>
                  <a:pt x="228955" y="112000"/>
                </a:lnTo>
                <a:lnTo>
                  <a:pt x="224667" y="81373"/>
                </a:lnTo>
                <a:lnTo>
                  <a:pt x="228489" y="53648"/>
                </a:lnTo>
                <a:lnTo>
                  <a:pt x="239005" y="35228"/>
                </a:lnTo>
                <a:lnTo>
                  <a:pt x="254784" y="24995"/>
                </a:lnTo>
                <a:lnTo>
                  <a:pt x="274398" y="21833"/>
                </a:lnTo>
                <a:lnTo>
                  <a:pt x="346538" y="21833"/>
                </a:lnTo>
                <a:lnTo>
                  <a:pt x="346197" y="21322"/>
                </a:lnTo>
                <a:lnTo>
                  <a:pt x="320223" y="5453"/>
                </a:lnTo>
                <a:lnTo>
                  <a:pt x="287378" y="0"/>
                </a:lnTo>
                <a:close/>
              </a:path>
              <a:path w="1555750" h="170814">
                <a:moveTo>
                  <a:pt x="346538" y="21833"/>
                </a:moveTo>
                <a:lnTo>
                  <a:pt x="274398" y="21833"/>
                </a:lnTo>
                <a:lnTo>
                  <a:pt x="299659" y="25675"/>
                </a:lnTo>
                <a:lnTo>
                  <a:pt x="319472" y="37698"/>
                </a:lnTo>
                <a:lnTo>
                  <a:pt x="332407" y="58649"/>
                </a:lnTo>
                <a:lnTo>
                  <a:pt x="337037" y="89276"/>
                </a:lnTo>
                <a:lnTo>
                  <a:pt x="332884" y="117001"/>
                </a:lnTo>
                <a:lnTo>
                  <a:pt x="321641" y="135421"/>
                </a:lnTo>
                <a:lnTo>
                  <a:pt x="305135" y="145653"/>
                </a:lnTo>
                <a:lnTo>
                  <a:pt x="285190" y="148816"/>
                </a:lnTo>
                <a:lnTo>
                  <a:pt x="338440" y="148816"/>
                </a:lnTo>
                <a:lnTo>
                  <a:pt x="341895" y="146832"/>
                </a:lnTo>
                <a:lnTo>
                  <a:pt x="362131" y="118746"/>
                </a:lnTo>
                <a:lnTo>
                  <a:pt x="369413" y="81373"/>
                </a:lnTo>
                <a:lnTo>
                  <a:pt x="363271" y="46874"/>
                </a:lnTo>
                <a:lnTo>
                  <a:pt x="346538" y="21833"/>
                </a:lnTo>
                <a:close/>
              </a:path>
              <a:path w="1555750" h="170814">
                <a:moveTo>
                  <a:pt x="466689" y="3951"/>
                </a:moveTo>
                <a:lnTo>
                  <a:pt x="434239" y="3951"/>
                </a:lnTo>
                <a:lnTo>
                  <a:pt x="434239" y="166698"/>
                </a:lnTo>
                <a:lnTo>
                  <a:pt x="540119" y="166698"/>
                </a:lnTo>
                <a:lnTo>
                  <a:pt x="544422" y="144864"/>
                </a:lnTo>
                <a:lnTo>
                  <a:pt x="466689" y="144864"/>
                </a:lnTo>
                <a:lnTo>
                  <a:pt x="466689" y="3951"/>
                </a:lnTo>
                <a:close/>
              </a:path>
              <a:path w="1555750" h="170814">
                <a:moveTo>
                  <a:pt x="680564" y="0"/>
                </a:moveTo>
                <a:lnTo>
                  <a:pt x="642018" y="5859"/>
                </a:lnTo>
                <a:lnTo>
                  <a:pt x="611964" y="23064"/>
                </a:lnTo>
                <a:lnTo>
                  <a:pt x="592437" y="51056"/>
                </a:lnTo>
                <a:lnTo>
                  <a:pt x="585476" y="89276"/>
                </a:lnTo>
                <a:lnTo>
                  <a:pt x="591322" y="123775"/>
                </a:lnTo>
                <a:lnTo>
                  <a:pt x="607908" y="149327"/>
                </a:lnTo>
                <a:lnTo>
                  <a:pt x="633805" y="165196"/>
                </a:lnTo>
                <a:lnTo>
                  <a:pt x="667584" y="170649"/>
                </a:lnTo>
                <a:lnTo>
                  <a:pt x="706160" y="164508"/>
                </a:lnTo>
                <a:lnTo>
                  <a:pt x="732838" y="148816"/>
                </a:lnTo>
                <a:lnTo>
                  <a:pt x="678449" y="148816"/>
                </a:lnTo>
                <a:lnTo>
                  <a:pt x="654380" y="144974"/>
                </a:lnTo>
                <a:lnTo>
                  <a:pt x="635198" y="132951"/>
                </a:lnTo>
                <a:lnTo>
                  <a:pt x="622511" y="112000"/>
                </a:lnTo>
                <a:lnTo>
                  <a:pt x="617925" y="81373"/>
                </a:lnTo>
                <a:lnTo>
                  <a:pt x="622078" y="53648"/>
                </a:lnTo>
                <a:lnTo>
                  <a:pt x="633320" y="35228"/>
                </a:lnTo>
                <a:lnTo>
                  <a:pt x="649827" y="24995"/>
                </a:lnTo>
                <a:lnTo>
                  <a:pt x="669771" y="21833"/>
                </a:lnTo>
                <a:lnTo>
                  <a:pt x="740598" y="21833"/>
                </a:lnTo>
                <a:lnTo>
                  <a:pt x="740267" y="21322"/>
                </a:lnTo>
                <a:lnTo>
                  <a:pt x="714374" y="5453"/>
                </a:lnTo>
                <a:lnTo>
                  <a:pt x="680564" y="0"/>
                </a:lnTo>
                <a:close/>
              </a:path>
              <a:path w="1555750" h="170814">
                <a:moveTo>
                  <a:pt x="740598" y="21833"/>
                </a:moveTo>
                <a:lnTo>
                  <a:pt x="669771" y="21833"/>
                </a:lnTo>
                <a:lnTo>
                  <a:pt x="693810" y="25675"/>
                </a:lnTo>
                <a:lnTo>
                  <a:pt x="712995" y="37698"/>
                </a:lnTo>
                <a:lnTo>
                  <a:pt x="725699" y="58649"/>
                </a:lnTo>
                <a:lnTo>
                  <a:pt x="730295" y="89276"/>
                </a:lnTo>
                <a:lnTo>
                  <a:pt x="726142" y="117001"/>
                </a:lnTo>
                <a:lnTo>
                  <a:pt x="714900" y="135421"/>
                </a:lnTo>
                <a:lnTo>
                  <a:pt x="698394" y="145653"/>
                </a:lnTo>
                <a:lnTo>
                  <a:pt x="678449" y="148816"/>
                </a:lnTo>
                <a:lnTo>
                  <a:pt x="732838" y="148816"/>
                </a:lnTo>
                <a:lnTo>
                  <a:pt x="736211" y="146832"/>
                </a:lnTo>
                <a:lnTo>
                  <a:pt x="755720" y="118746"/>
                </a:lnTo>
                <a:lnTo>
                  <a:pt x="762672" y="81373"/>
                </a:lnTo>
                <a:lnTo>
                  <a:pt x="756836" y="46874"/>
                </a:lnTo>
                <a:lnTo>
                  <a:pt x="740598" y="21833"/>
                </a:lnTo>
                <a:close/>
              </a:path>
              <a:path w="1555750" h="170814">
                <a:moveTo>
                  <a:pt x="872854" y="3951"/>
                </a:moveTo>
                <a:lnTo>
                  <a:pt x="838290" y="3951"/>
                </a:lnTo>
                <a:lnTo>
                  <a:pt x="816706" y="166698"/>
                </a:lnTo>
                <a:lnTo>
                  <a:pt x="844780" y="166698"/>
                </a:lnTo>
                <a:lnTo>
                  <a:pt x="859874" y="39715"/>
                </a:lnTo>
                <a:lnTo>
                  <a:pt x="887606" y="39715"/>
                </a:lnTo>
                <a:lnTo>
                  <a:pt x="872854" y="3951"/>
                </a:lnTo>
                <a:close/>
              </a:path>
              <a:path w="1555750" h="170814">
                <a:moveTo>
                  <a:pt x="887606" y="39715"/>
                </a:moveTo>
                <a:lnTo>
                  <a:pt x="859874" y="39715"/>
                </a:lnTo>
                <a:lnTo>
                  <a:pt x="911794" y="166698"/>
                </a:lnTo>
                <a:lnTo>
                  <a:pt x="939868" y="162747"/>
                </a:lnTo>
                <a:lnTo>
                  <a:pt x="951580" y="134952"/>
                </a:lnTo>
                <a:lnTo>
                  <a:pt x="926888" y="134952"/>
                </a:lnTo>
                <a:lnTo>
                  <a:pt x="887606" y="39715"/>
                </a:lnTo>
                <a:close/>
              </a:path>
              <a:path w="1555750" h="170814">
                <a:moveTo>
                  <a:pt x="1020229" y="39715"/>
                </a:moveTo>
                <a:lnTo>
                  <a:pt x="991714" y="39715"/>
                </a:lnTo>
                <a:lnTo>
                  <a:pt x="1004694" y="166698"/>
                </a:lnTo>
                <a:lnTo>
                  <a:pt x="1037070" y="166698"/>
                </a:lnTo>
                <a:lnTo>
                  <a:pt x="1020229" y="39715"/>
                </a:lnTo>
                <a:close/>
              </a:path>
              <a:path w="1555750" h="170814">
                <a:moveTo>
                  <a:pt x="1015486" y="3951"/>
                </a:moveTo>
                <a:lnTo>
                  <a:pt x="980922" y="3951"/>
                </a:lnTo>
                <a:lnTo>
                  <a:pt x="926888" y="134952"/>
                </a:lnTo>
                <a:lnTo>
                  <a:pt x="951580" y="134952"/>
                </a:lnTo>
                <a:lnTo>
                  <a:pt x="991714" y="39715"/>
                </a:lnTo>
                <a:lnTo>
                  <a:pt x="1020229" y="39715"/>
                </a:lnTo>
                <a:lnTo>
                  <a:pt x="1015486" y="3951"/>
                </a:lnTo>
                <a:close/>
              </a:path>
              <a:path w="1555750" h="170814">
                <a:moveTo>
                  <a:pt x="1160233" y="3951"/>
                </a:moveTo>
                <a:lnTo>
                  <a:pt x="1101896" y="3951"/>
                </a:lnTo>
                <a:lnTo>
                  <a:pt x="1101896" y="166698"/>
                </a:lnTo>
                <a:lnTo>
                  <a:pt x="1155930" y="166698"/>
                </a:lnTo>
                <a:lnTo>
                  <a:pt x="1189026" y="163439"/>
                </a:lnTo>
                <a:lnTo>
                  <a:pt x="1213419" y="154040"/>
                </a:lnTo>
                <a:lnTo>
                  <a:pt x="1220636" y="146874"/>
                </a:lnTo>
                <a:lnTo>
                  <a:pt x="1134273" y="146874"/>
                </a:lnTo>
                <a:lnTo>
                  <a:pt x="1134273" y="93294"/>
                </a:lnTo>
                <a:lnTo>
                  <a:pt x="1221511" y="93294"/>
                </a:lnTo>
                <a:lnTo>
                  <a:pt x="1220437" y="92014"/>
                </a:lnTo>
                <a:lnTo>
                  <a:pt x="1207238" y="84731"/>
                </a:lnTo>
                <a:lnTo>
                  <a:pt x="1192609" y="81373"/>
                </a:lnTo>
                <a:lnTo>
                  <a:pt x="1201734" y="75412"/>
                </a:lnTo>
                <a:lnTo>
                  <a:pt x="1134273" y="75412"/>
                </a:lnTo>
                <a:lnTo>
                  <a:pt x="1134273" y="23842"/>
                </a:lnTo>
                <a:lnTo>
                  <a:pt x="1214896" y="23842"/>
                </a:lnTo>
                <a:lnTo>
                  <a:pt x="1205069" y="13888"/>
                </a:lnTo>
                <a:lnTo>
                  <a:pt x="1186086" y="6499"/>
                </a:lnTo>
                <a:lnTo>
                  <a:pt x="1160233" y="3951"/>
                </a:lnTo>
                <a:close/>
              </a:path>
              <a:path w="1555750" h="170814">
                <a:moveTo>
                  <a:pt x="1221511" y="93294"/>
                </a:moveTo>
                <a:lnTo>
                  <a:pt x="1158045" y="93294"/>
                </a:lnTo>
                <a:lnTo>
                  <a:pt x="1176987" y="95122"/>
                </a:lnTo>
                <a:lnTo>
                  <a:pt x="1191287" y="100477"/>
                </a:lnTo>
                <a:lnTo>
                  <a:pt x="1200324" y="109174"/>
                </a:lnTo>
                <a:lnTo>
                  <a:pt x="1203474" y="121022"/>
                </a:lnTo>
                <a:lnTo>
                  <a:pt x="1200493" y="133453"/>
                </a:lnTo>
                <a:lnTo>
                  <a:pt x="1192637" y="141407"/>
                </a:lnTo>
                <a:lnTo>
                  <a:pt x="1181540" y="145631"/>
                </a:lnTo>
                <a:lnTo>
                  <a:pt x="1168837" y="146874"/>
                </a:lnTo>
                <a:lnTo>
                  <a:pt x="1220636" y="146874"/>
                </a:lnTo>
                <a:lnTo>
                  <a:pt x="1228501" y="139065"/>
                </a:lnTo>
                <a:lnTo>
                  <a:pt x="1233663" y="119079"/>
                </a:lnTo>
                <a:lnTo>
                  <a:pt x="1229986" y="103402"/>
                </a:lnTo>
                <a:lnTo>
                  <a:pt x="1221511" y="93294"/>
                </a:lnTo>
                <a:close/>
              </a:path>
              <a:path w="1555750" h="170814">
                <a:moveTo>
                  <a:pt x="1214896" y="23842"/>
                </a:moveTo>
                <a:lnTo>
                  <a:pt x="1149440" y="23842"/>
                </a:lnTo>
                <a:lnTo>
                  <a:pt x="1168622" y="25669"/>
                </a:lnTo>
                <a:lnTo>
                  <a:pt x="1181316" y="31025"/>
                </a:lnTo>
                <a:lnTo>
                  <a:pt x="1188335" y="39721"/>
                </a:lnTo>
                <a:lnTo>
                  <a:pt x="1190494" y="51570"/>
                </a:lnTo>
                <a:lnTo>
                  <a:pt x="1188700" y="61172"/>
                </a:lnTo>
                <a:lnTo>
                  <a:pt x="1182646" y="68715"/>
                </a:lnTo>
                <a:lnTo>
                  <a:pt x="1171329" y="73646"/>
                </a:lnTo>
                <a:lnTo>
                  <a:pt x="1153743" y="75412"/>
                </a:lnTo>
                <a:lnTo>
                  <a:pt x="1201734" y="75412"/>
                </a:lnTo>
                <a:lnTo>
                  <a:pt x="1203406" y="74320"/>
                </a:lnTo>
                <a:lnTo>
                  <a:pt x="1212371" y="65232"/>
                </a:lnTo>
                <a:lnTo>
                  <a:pt x="1218491" y="54286"/>
                </a:lnTo>
                <a:lnTo>
                  <a:pt x="1220756" y="41657"/>
                </a:lnTo>
                <a:lnTo>
                  <a:pt x="1216765" y="25735"/>
                </a:lnTo>
                <a:lnTo>
                  <a:pt x="1214896" y="23842"/>
                </a:lnTo>
                <a:close/>
              </a:path>
              <a:path w="1555750" h="170814">
                <a:moveTo>
                  <a:pt x="1328751" y="3951"/>
                </a:moveTo>
                <a:lnTo>
                  <a:pt x="1298489" y="3951"/>
                </a:lnTo>
                <a:lnTo>
                  <a:pt x="1298489" y="166698"/>
                </a:lnTo>
                <a:lnTo>
                  <a:pt x="1328751" y="166698"/>
                </a:lnTo>
                <a:lnTo>
                  <a:pt x="1328751" y="3951"/>
                </a:lnTo>
                <a:close/>
              </a:path>
              <a:path w="1555750" h="170814">
                <a:moveTo>
                  <a:pt x="1488665" y="0"/>
                </a:moveTo>
                <a:lnTo>
                  <a:pt x="1454101" y="3951"/>
                </a:lnTo>
                <a:lnTo>
                  <a:pt x="1384900" y="166698"/>
                </a:lnTo>
                <a:lnTo>
                  <a:pt x="1417349" y="166698"/>
                </a:lnTo>
                <a:lnTo>
                  <a:pt x="1434631" y="123031"/>
                </a:lnTo>
                <a:lnTo>
                  <a:pt x="1538071" y="123031"/>
                </a:lnTo>
                <a:lnTo>
                  <a:pt x="1529303" y="101197"/>
                </a:lnTo>
                <a:lnTo>
                  <a:pt x="1443236" y="101197"/>
                </a:lnTo>
                <a:lnTo>
                  <a:pt x="1469195" y="31745"/>
                </a:lnTo>
                <a:lnTo>
                  <a:pt x="1501413" y="31745"/>
                </a:lnTo>
                <a:lnTo>
                  <a:pt x="1488665" y="0"/>
                </a:lnTo>
                <a:close/>
              </a:path>
              <a:path w="1555750" h="170814">
                <a:moveTo>
                  <a:pt x="1538071" y="123031"/>
                </a:moveTo>
                <a:lnTo>
                  <a:pt x="1503760" y="123031"/>
                </a:lnTo>
                <a:lnTo>
                  <a:pt x="1521042" y="166698"/>
                </a:lnTo>
                <a:lnTo>
                  <a:pt x="1555606" y="166698"/>
                </a:lnTo>
                <a:lnTo>
                  <a:pt x="1538071" y="123031"/>
                </a:lnTo>
                <a:close/>
              </a:path>
              <a:path w="1555750" h="170814">
                <a:moveTo>
                  <a:pt x="1501413" y="31745"/>
                </a:moveTo>
                <a:lnTo>
                  <a:pt x="1469195" y="31745"/>
                </a:lnTo>
                <a:lnTo>
                  <a:pt x="1495155" y="101197"/>
                </a:lnTo>
                <a:lnTo>
                  <a:pt x="1529303" y="101197"/>
                </a:lnTo>
                <a:lnTo>
                  <a:pt x="1501413" y="31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4630" y="2564953"/>
            <a:ext cx="1473571" cy="172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7B94F2-E4EE-4B59-9AE4-C8A89EE4B2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es-MX" spc="-5" smtClean="0"/>
              <a:t>1</a:t>
            </a:fld>
            <a:endParaRPr lang="es-MX" spc="-5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DA33503B-6E72-4F9E-ACBF-8C2BB2235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15153"/>
            <a:ext cx="9307773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MX" sz="4000" b="1" spc="-15" dirty="0">
                <a:latin typeface="Ancizar Sans"/>
              </a:rPr>
              <a:t>Limitaciones de las CNN</a:t>
            </a:r>
            <a:endParaRPr lang="es-PE" altLang="es-CO" sz="4000" b="1" dirty="0">
              <a:latin typeface="Ancizar Sans"/>
            </a:endParaRPr>
          </a:p>
        </p:txBody>
      </p:sp>
      <p:sp>
        <p:nvSpPr>
          <p:cNvPr id="19" name="Marcador de número de diapositiva 3">
            <a:extLst>
              <a:ext uri="{FF2B5EF4-FFF2-40B4-BE49-F238E27FC236}">
                <a16:creationId xmlns:a16="http://schemas.microsoft.com/office/drawing/2014/main" id="{9B6B41C3-9E8C-42F3-A541-0D5964EB59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428740" y="6600380"/>
            <a:ext cx="256540" cy="203200"/>
          </a:xfrm>
        </p:spPr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CO" sz="1400" b="0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143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s-CO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D90783F3-F3B6-72D4-30CB-1765620AC0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525301"/>
              </p:ext>
            </p:extLst>
          </p:nvPr>
        </p:nvGraphicFramePr>
        <p:xfrm>
          <a:off x="6183753" y="1390888"/>
          <a:ext cx="5978838" cy="3239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7072B298-2BED-D677-11DA-472B69877F36}"/>
              </a:ext>
            </a:extLst>
          </p:cNvPr>
          <p:cNvSpPr txBox="1"/>
          <p:nvPr/>
        </p:nvSpPr>
        <p:spPr>
          <a:xfrm>
            <a:off x="8064632" y="512284"/>
            <a:ext cx="22500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2000" b="1" dirty="0"/>
              <a:t>Limitaciones de las </a:t>
            </a:r>
          </a:p>
          <a:p>
            <a:pPr algn="ctr"/>
            <a:r>
              <a:rPr lang="es-CO" sz="2000" b="1" dirty="0"/>
              <a:t>CNN</a:t>
            </a:r>
            <a:endParaRPr lang="en-US" sz="2000" b="1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A8899A2-3A11-309C-BE98-F152994918E6}"/>
              </a:ext>
            </a:extLst>
          </p:cNvPr>
          <p:cNvSpPr/>
          <p:nvPr/>
        </p:nvSpPr>
        <p:spPr>
          <a:xfrm>
            <a:off x="8048153" y="480674"/>
            <a:ext cx="2250039" cy="70788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3B563B2-2618-66D7-F79A-8989310470F7}"/>
              </a:ext>
            </a:extLst>
          </p:cNvPr>
          <p:cNvSpPr txBox="1"/>
          <p:nvPr/>
        </p:nvSpPr>
        <p:spPr>
          <a:xfrm>
            <a:off x="101600" y="5686317"/>
            <a:ext cx="79981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200" b="1" dirty="0"/>
              <a:t>[5] </a:t>
            </a:r>
            <a:r>
              <a:rPr lang="en-US" sz="1200" dirty="0"/>
              <a:t>M. Kwabena Patrick, A. Felix Adekoya, A. </a:t>
            </a:r>
            <a:r>
              <a:rPr lang="en-US" sz="1200" dirty="0" err="1"/>
              <a:t>Abra</a:t>
            </a:r>
            <a:r>
              <a:rPr lang="en-US" sz="1200" dirty="0"/>
              <a:t> Mighty, y B. Y. Edward, “Capsule Networks – A survey”, Journal of King Saud University - Computer and Information Sciences, </a:t>
            </a:r>
            <a:r>
              <a:rPr lang="en-US" sz="1200" dirty="0" err="1"/>
              <a:t>sep.</a:t>
            </a:r>
            <a:r>
              <a:rPr lang="en-US" sz="1200" dirty="0"/>
              <a:t> 2019, </a:t>
            </a:r>
            <a:r>
              <a:rPr lang="en-US" sz="1200" dirty="0" err="1"/>
              <a:t>doi</a:t>
            </a:r>
            <a:r>
              <a:rPr lang="en-US" sz="1200" dirty="0"/>
              <a:t>: </a:t>
            </a:r>
            <a:r>
              <a:rPr lang="en-US" sz="12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10.1016/j.jksuci.2019.09.014</a:t>
            </a:r>
            <a:r>
              <a:rPr lang="en-US" sz="1200" dirty="0"/>
              <a:t>.</a:t>
            </a:r>
          </a:p>
          <a:p>
            <a:r>
              <a:rPr lang="en-US" sz="1200" b="1" dirty="0"/>
              <a:t>[6] </a:t>
            </a:r>
            <a:r>
              <a:rPr lang="en-US" sz="1200" dirty="0"/>
              <a:t>S. </a:t>
            </a:r>
            <a:r>
              <a:rPr lang="en-US" sz="1200" dirty="0" err="1"/>
              <a:t>Sabour</a:t>
            </a:r>
            <a:r>
              <a:rPr lang="en-US" sz="1200" dirty="0"/>
              <a:t>, N. </a:t>
            </a:r>
            <a:r>
              <a:rPr lang="en-US" sz="1200" dirty="0" err="1"/>
              <a:t>Frosst</a:t>
            </a:r>
            <a:r>
              <a:rPr lang="en-US" sz="1200" dirty="0"/>
              <a:t>, y G. E. Hinton, “Dynamic Routing Between Capsules”, </a:t>
            </a:r>
            <a:r>
              <a:rPr lang="en-US" sz="1200" dirty="0" err="1"/>
              <a:t>CoRR</a:t>
            </a:r>
            <a:r>
              <a:rPr lang="en-US" sz="1200" dirty="0"/>
              <a:t>, vol. abs/1710.09829, 2017, [</a:t>
            </a:r>
            <a:r>
              <a:rPr lang="en-US" sz="1200" dirty="0" err="1"/>
              <a:t>En</a:t>
            </a:r>
            <a:r>
              <a:rPr lang="en-US" sz="1200" dirty="0"/>
              <a:t> </a:t>
            </a:r>
            <a:r>
              <a:rPr lang="en-US" sz="1200" dirty="0" err="1"/>
              <a:t>línea</a:t>
            </a:r>
            <a:r>
              <a:rPr lang="en-US" sz="1200" dirty="0"/>
              <a:t>]. Disponible </a:t>
            </a:r>
            <a:r>
              <a:rPr lang="en-US" sz="1200" dirty="0" err="1"/>
              <a:t>en</a:t>
            </a:r>
            <a:r>
              <a:rPr lang="en-US" sz="1200" dirty="0"/>
              <a:t>: </a:t>
            </a:r>
            <a:r>
              <a:rPr lang="en-US" sz="1200" dirty="0"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http://arxiv.org/abs/1710.09829</a:t>
            </a:r>
            <a:endParaRPr lang="en-US" sz="1200" dirty="0"/>
          </a:p>
          <a:p>
            <a:endParaRPr lang="en-US" sz="1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BCD7585-9F30-FD12-14F3-8D7026C9D0E0}"/>
                  </a:ext>
                </a:extLst>
              </p:cNvPr>
              <p:cNvSpPr txBox="1"/>
              <p:nvPr/>
            </p:nvSpPr>
            <p:spPr>
              <a:xfrm>
                <a:off x="262343" y="774988"/>
                <a:ext cx="9604988" cy="4802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ES" sz="2000" dirty="0"/>
                  <a:t>Ejemplo en limitaciones de memoria para una capa de CNN:</a:t>
                </a:r>
              </a:p>
              <a:p>
                <a:pPr algn="just"/>
                <a:endParaRPr lang="es-ES" sz="2000" i="1" dirty="0"/>
              </a:p>
              <a:p>
                <a:pPr algn="just"/>
                <a:r>
                  <a:rPr lang="es-ES" sz="1600" dirty="0"/>
                  <a:t>Parámetros: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sz="1600" dirty="0"/>
                  <a:t>Tamaño del </a:t>
                </a:r>
                <a:r>
                  <a:rPr lang="es-ES" sz="1600" dirty="0" err="1"/>
                  <a:t>kernel</a:t>
                </a:r>
                <a:r>
                  <a:rPr lang="es-ES" sz="1600" dirty="0"/>
                  <a:t>: 3 x 3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sz="1600" dirty="0"/>
                  <a:t>Número de filtros: 100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sz="1600" dirty="0"/>
                  <a:t>Entrada de imagen: 256 x 256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sz="1600" dirty="0"/>
                  <a:t>Modelo de color: RGB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es-ES" sz="1600" dirty="0"/>
                  <a:t>Profundidad de bit: 32</a:t>
                </a:r>
              </a:p>
              <a:p>
                <a:pPr algn="just"/>
                <a:endParaRPr lang="es-ES" sz="2400" dirty="0"/>
              </a:p>
              <a:p>
                <a:pPr algn="just"/>
                <a:r>
                  <a:rPr lang="es-ES" sz="1600" b="1" dirty="0"/>
                  <a:t>Número de parámetros</a:t>
                </a:r>
                <a:r>
                  <a:rPr lang="es-ES" sz="1600" dirty="0"/>
                  <a:t>:</a:t>
                </a:r>
                <a14:m>
                  <m:oMath xmlns:m="http://schemas.openxmlformats.org/officeDocument/2006/math">
                    <m:r>
                      <a:rPr lang="es-CO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s-CO" sz="1600" b="0" i="0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 xmlns:m="http://schemas.openxmlformats.org/officeDocument/2006/math">
                    <m:d>
                      <m:dPr>
                        <m:ctrlPr>
                          <a:rPr lang="es-CO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CO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100=2800</m:t>
                    </m:r>
                  </m:oMath>
                </a14:m>
                <a:r>
                  <a:rPr lang="es-ES" sz="1600" dirty="0"/>
                  <a:t> </a:t>
                </a:r>
              </a:p>
              <a:p>
                <a:pPr algn="just"/>
                <a:endParaRPr lang="es-ES" sz="1600" dirty="0"/>
              </a:p>
              <a:p>
                <a:pPr algn="just"/>
                <a:r>
                  <a:rPr lang="es-ES" sz="1600" b="1" dirty="0"/>
                  <a:t>Número de multiplicaciones flotantes</a:t>
                </a:r>
                <a:r>
                  <a:rPr lang="es-ES" sz="1600" dirty="0"/>
                  <a:t>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256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s-CO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3)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CO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CO" sz="1600" b="0" i="1" smtClean="0">
                          <a:latin typeface="Cambria Math" panose="02040503050406030204" pitchFamily="18" charset="0"/>
                        </a:rPr>
                        <m:t>=176 947 200</m:t>
                      </m:r>
                    </m:oMath>
                  </m:oMathPara>
                </a14:m>
                <a:endParaRPr lang="es-ES" sz="1600" dirty="0"/>
              </a:p>
              <a:p>
                <a:pPr algn="just"/>
                <a:r>
                  <a:rPr lang="es-ES" sz="1600" dirty="0"/>
                  <a:t>Aproximadamente </a:t>
                </a:r>
                <a:r>
                  <a:rPr lang="es-ES" sz="1600" b="1" dirty="0"/>
                  <a:t>177 millones </a:t>
                </a:r>
                <a:r>
                  <a:rPr lang="es-ES" sz="1600" dirty="0"/>
                  <a:t>de multiplicaciones flotantes!</a:t>
                </a:r>
              </a:p>
              <a:p>
                <a:pPr algn="just"/>
                <a:endParaRPr lang="es-ES" sz="1600" dirty="0"/>
              </a:p>
              <a:p>
                <a:pPr algn="just"/>
                <a:r>
                  <a:rPr lang="es-ES" sz="1600" b="1" dirty="0"/>
                  <a:t>Memoria requerida</a:t>
                </a:r>
                <a:r>
                  <a:rPr lang="es-ES" sz="1600" dirty="0"/>
                  <a:t>:</a:t>
                </a:r>
              </a:p>
              <a:p>
                <a:pPr algn="just"/>
                <a14:m>
                  <m:oMath xmlns:m="http://schemas.openxmlformats.org/officeDocument/2006/math">
                    <m:d>
                      <m:dPr>
                        <m:ctrlPr>
                          <a:rPr lang="es-CO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00</m:t>
                        </m:r>
                      </m:e>
                    </m:d>
                    <m:r>
                      <a:rPr lang="es-CO" sz="16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CO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256</m:t>
                        </m:r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256</m:t>
                        </m:r>
                      </m:e>
                    </m:d>
                    <m:r>
                      <a:rPr lang="es-CO" sz="16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CO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O" sz="1600" i="1">
                            <a:latin typeface="Cambria Math" panose="02040503050406030204" pitchFamily="18" charset="0"/>
                          </a:rPr>
                          <m:t>32</m:t>
                        </m:r>
                      </m:e>
                    </m:d>
                    <m:r>
                      <a:rPr lang="es-CO" sz="1600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es-CO" sz="1600" b="0" i="1" smtClean="0">
                        <a:latin typeface="Cambria Math" panose="02040503050406030204" pitchFamily="18" charset="0"/>
                      </a:rPr>
                      <m:t>09 715 200</m:t>
                    </m:r>
                  </m:oMath>
                </a14:m>
                <a:r>
                  <a:rPr lang="es-ES" sz="1600" dirty="0"/>
                  <a:t> bits equivalente a </a:t>
                </a:r>
                <a:r>
                  <a:rPr lang="es-ES" sz="1600" b="1" dirty="0"/>
                  <a:t>26.2 MB en memoria RAM</a:t>
                </a:r>
                <a:r>
                  <a:rPr lang="es-ES" sz="1600" dirty="0"/>
                  <a:t>.</a:t>
                </a:r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EBCD7585-9F30-FD12-14F3-8D7026C9D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343" y="774988"/>
                <a:ext cx="9604988" cy="4802277"/>
              </a:xfrm>
              <a:prstGeom prst="rect">
                <a:avLst/>
              </a:prstGeom>
              <a:blipFill>
                <a:blip r:embed="rId9"/>
                <a:stretch>
                  <a:fillRect l="-635" t="-635" b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0803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DA33503B-6E72-4F9E-ACBF-8C2BB2235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15153"/>
            <a:ext cx="9307773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MX" sz="4000" b="1" spc="-15" dirty="0">
                <a:latin typeface="Ancizar Sans"/>
              </a:rPr>
              <a:t>Aplicaciones – Imágenes médicas</a:t>
            </a:r>
            <a:endParaRPr lang="es-PE" altLang="es-CO" sz="4000" b="1" dirty="0">
              <a:latin typeface="Ancizar Sans"/>
            </a:endParaRPr>
          </a:p>
        </p:txBody>
      </p:sp>
      <p:sp>
        <p:nvSpPr>
          <p:cNvPr id="19" name="Marcador de número de diapositiva 3">
            <a:extLst>
              <a:ext uri="{FF2B5EF4-FFF2-40B4-BE49-F238E27FC236}">
                <a16:creationId xmlns:a16="http://schemas.microsoft.com/office/drawing/2014/main" id="{9B6B41C3-9E8C-42F3-A541-0D5964EB59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428740" y="6600380"/>
            <a:ext cx="256540" cy="203200"/>
          </a:xfrm>
        </p:spPr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CO" sz="1400" b="0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143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s-CO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BFE1E9C-49CD-C26E-04E9-A139FCA409C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670"/>
          <a:stretch/>
        </p:blipFill>
        <p:spPr>
          <a:xfrm>
            <a:off x="1515762" y="1088026"/>
            <a:ext cx="7021639" cy="2095725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6582D171-F64D-AB69-F437-6DFB2053638F}"/>
              </a:ext>
            </a:extLst>
          </p:cNvPr>
          <p:cNvSpPr txBox="1"/>
          <p:nvPr/>
        </p:nvSpPr>
        <p:spPr>
          <a:xfrm>
            <a:off x="2173903" y="3163592"/>
            <a:ext cx="5705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/>
              <a:t>Fig</a:t>
            </a:r>
            <a:r>
              <a:rPr lang="es-ES" sz="1400" b="1" dirty="0"/>
              <a:t> 9. </a:t>
            </a:r>
            <a:r>
              <a:rPr lang="es-ES" sz="1400" dirty="0"/>
              <a:t>Ejemplo de segmentación de estructuras cerebrales tomada de [4].</a:t>
            </a:r>
            <a:endParaRPr lang="es-CO" sz="1400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C2B4696-F938-9961-9408-9AC65ED79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762" y="3656880"/>
            <a:ext cx="7493480" cy="1602437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317B69C6-9D28-45D9-7004-9CC1669FB499}"/>
              </a:ext>
            </a:extLst>
          </p:cNvPr>
          <p:cNvSpPr txBox="1"/>
          <p:nvPr/>
        </p:nvSpPr>
        <p:spPr>
          <a:xfrm>
            <a:off x="2173903" y="5259317"/>
            <a:ext cx="5705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/>
              <a:t>Fig</a:t>
            </a:r>
            <a:r>
              <a:rPr lang="es-ES" sz="1400" b="1" dirty="0"/>
              <a:t> 9. </a:t>
            </a:r>
            <a:r>
              <a:rPr lang="es-ES" sz="1400" dirty="0"/>
              <a:t>Ejemplo de extracción de tejido cerebral tomada de [7].</a:t>
            </a:r>
            <a:endParaRPr lang="es-CO" sz="14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F6E1E87B-D592-CE43-C742-315462D7778A}"/>
              </a:ext>
            </a:extLst>
          </p:cNvPr>
          <p:cNvSpPr txBox="1"/>
          <p:nvPr/>
        </p:nvSpPr>
        <p:spPr>
          <a:xfrm>
            <a:off x="24246" y="6061770"/>
            <a:ext cx="799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 b="1" dirty="0"/>
              <a:t>[7] </a:t>
            </a:r>
            <a:r>
              <a:rPr lang="en-US" sz="1200" dirty="0">
                <a:effectLst/>
              </a:rPr>
              <a:t>A. Hoopes, J. S. Mora, A. V. Dalca, B. </a:t>
            </a:r>
            <a:r>
              <a:rPr lang="en-US" sz="1200" dirty="0" err="1">
                <a:effectLst/>
              </a:rPr>
              <a:t>Fischl</a:t>
            </a:r>
            <a:r>
              <a:rPr lang="en-US" sz="1200" dirty="0">
                <a:effectLst/>
              </a:rPr>
              <a:t>, and M. Hoffmann, “</a:t>
            </a:r>
            <a:r>
              <a:rPr lang="en-US" sz="1200" dirty="0" err="1">
                <a:effectLst/>
              </a:rPr>
              <a:t>SynthStrip</a:t>
            </a:r>
            <a:r>
              <a:rPr lang="en-US" sz="1200" dirty="0">
                <a:effectLst/>
              </a:rPr>
              <a:t>: skull-stripping for any brain image,” </a:t>
            </a:r>
            <a:r>
              <a:rPr lang="en-US" sz="1200" i="1" dirty="0" err="1">
                <a:effectLst/>
              </a:rPr>
              <a:t>NeuroImage</a:t>
            </a:r>
            <a:r>
              <a:rPr lang="en-US" sz="1200" dirty="0">
                <a:effectLst/>
              </a:rPr>
              <a:t>, vol. 260, p. 119474, Oct. 2022, </a:t>
            </a:r>
            <a:r>
              <a:rPr lang="en-US" sz="1200" dirty="0" err="1">
                <a:effectLst/>
              </a:rPr>
              <a:t>doi</a:t>
            </a:r>
            <a:r>
              <a:rPr lang="en-US" sz="1200" dirty="0">
                <a:effectLst/>
              </a:rPr>
              <a:t>: </a:t>
            </a:r>
            <a:r>
              <a:rPr lang="en-US" sz="1200" dirty="0">
                <a:effectLst/>
                <a:hlinkClick r:id="rId4"/>
              </a:rPr>
              <a:t>10.1016/j.neuroimage.2022.119474</a:t>
            </a:r>
            <a:r>
              <a:rPr lang="en-US" sz="1200" dirty="0">
                <a:effectLst/>
              </a:rPr>
              <a:t>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129952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DA33503B-6E72-4F9E-ACBF-8C2BB2235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15153"/>
            <a:ext cx="11177516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MX" sz="4000" b="1" spc="-15" dirty="0">
                <a:latin typeface="Ancizar Sans"/>
              </a:rPr>
              <a:t>Aplicaciones – Clasificación de accidentes de tráfico</a:t>
            </a:r>
            <a:endParaRPr lang="es-PE" altLang="es-CO" sz="4000" b="1" dirty="0">
              <a:latin typeface="Ancizar Sans"/>
            </a:endParaRPr>
          </a:p>
        </p:txBody>
      </p:sp>
      <p:sp>
        <p:nvSpPr>
          <p:cNvPr id="19" name="Marcador de número de diapositiva 3">
            <a:extLst>
              <a:ext uri="{FF2B5EF4-FFF2-40B4-BE49-F238E27FC236}">
                <a16:creationId xmlns:a16="http://schemas.microsoft.com/office/drawing/2014/main" id="{9B6B41C3-9E8C-42F3-A541-0D5964EB59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428740" y="6600380"/>
            <a:ext cx="256540" cy="203200"/>
          </a:xfrm>
        </p:spPr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CO" sz="1400" b="0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143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s-CO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271CE2D-6B14-4449-EAA2-B1BB8A2CF4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6" r="628"/>
          <a:stretch/>
        </p:blipFill>
        <p:spPr>
          <a:xfrm>
            <a:off x="606098" y="1063793"/>
            <a:ext cx="10639658" cy="473041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0F30570-8E50-43BB-155D-C6F6796F1C8A}"/>
              </a:ext>
            </a:extLst>
          </p:cNvPr>
          <p:cNvSpPr txBox="1"/>
          <p:nvPr/>
        </p:nvSpPr>
        <p:spPr>
          <a:xfrm>
            <a:off x="0" y="6016239"/>
            <a:ext cx="79066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/>
              <a:t>[8]</a:t>
            </a:r>
            <a:r>
              <a:rPr lang="en-US" sz="1200" dirty="0"/>
              <a:t> S. Robles-Serrano, G. Sanchez-Torres, and J. Branch-Bedoya, “Automatic Detection of Traffic Accidents from Video Using Deep Learning Techniques,” Computers, vol. 10, no. 11, Art. no. 11, Nov. 2021, </a:t>
            </a:r>
            <a:r>
              <a:rPr lang="en-US" sz="1200" dirty="0" err="1"/>
              <a:t>doi</a:t>
            </a:r>
            <a:r>
              <a:rPr lang="en-US" sz="1200" dirty="0"/>
              <a:t>: 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10.3390/computers10110148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27710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04374" y="174458"/>
            <a:ext cx="8207375" cy="615553"/>
          </a:xfrm>
        </p:spPr>
        <p:txBody>
          <a:bodyPr/>
          <a:lstStyle/>
          <a:p>
            <a:r>
              <a:rPr lang="es-CO" altLang="es-CO" sz="4000" b="1" spc="-15">
                <a:latin typeface="Ancizar Sans"/>
              </a:rPr>
              <a:t>Preguntas</a:t>
            </a:r>
            <a:endParaRPr lang="es-PE" altLang="es-CO" sz="4000" b="1">
              <a:latin typeface="Ancizar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84EF04-89AA-4BEF-9655-DEE6D760D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836" y="1718202"/>
            <a:ext cx="1946275" cy="464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3 Rectángulo">
            <a:extLst>
              <a:ext uri="{FF2B5EF4-FFF2-40B4-BE49-F238E27FC236}">
                <a16:creationId xmlns:a16="http://schemas.microsoft.com/office/drawing/2014/main" id="{4BA56465-34E4-4E84-96A3-3FCED47AACB2}"/>
              </a:ext>
            </a:extLst>
          </p:cNvPr>
          <p:cNvSpPr/>
          <p:nvPr/>
        </p:nvSpPr>
        <p:spPr>
          <a:xfrm rot="20468868">
            <a:off x="4154851" y="2424007"/>
            <a:ext cx="1491463" cy="56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sz="8000" b="1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charset="0"/>
                <a:ea typeface="ＭＳ Ｐゴシック" pitchFamily="34" charset="-128"/>
              </a:rPr>
              <a:t>?</a:t>
            </a:r>
          </a:p>
        </p:txBody>
      </p:sp>
      <p:sp>
        <p:nvSpPr>
          <p:cNvPr id="11" name="8 Rectángulo">
            <a:extLst>
              <a:ext uri="{FF2B5EF4-FFF2-40B4-BE49-F238E27FC236}">
                <a16:creationId xmlns:a16="http://schemas.microsoft.com/office/drawing/2014/main" id="{02273AEF-4FB8-446D-A0C4-35ADADC91B93}"/>
              </a:ext>
            </a:extLst>
          </p:cNvPr>
          <p:cNvSpPr/>
          <p:nvPr/>
        </p:nvSpPr>
        <p:spPr>
          <a:xfrm rot="828350">
            <a:off x="7001374" y="2480009"/>
            <a:ext cx="1491463" cy="56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sz="8000" b="1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charset="0"/>
                <a:ea typeface="ＭＳ Ｐゴシック" pitchFamily="34" charset="-128"/>
              </a:rPr>
              <a:t>?</a:t>
            </a:r>
          </a:p>
        </p:txBody>
      </p:sp>
      <p:sp>
        <p:nvSpPr>
          <p:cNvPr id="12" name="9 Rectángulo">
            <a:extLst>
              <a:ext uri="{FF2B5EF4-FFF2-40B4-BE49-F238E27FC236}">
                <a16:creationId xmlns:a16="http://schemas.microsoft.com/office/drawing/2014/main" id="{7CDDBA3E-C5DC-49F3-9A74-CA49B91070C6}"/>
              </a:ext>
            </a:extLst>
          </p:cNvPr>
          <p:cNvSpPr/>
          <p:nvPr/>
        </p:nvSpPr>
        <p:spPr>
          <a:xfrm rot="21421611">
            <a:off x="4914264" y="1431493"/>
            <a:ext cx="1491463" cy="56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sz="8000" b="1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charset="0"/>
                <a:ea typeface="ＭＳ Ｐゴシック" pitchFamily="34" charset="-128"/>
              </a:rPr>
              <a:t>?</a:t>
            </a:r>
          </a:p>
        </p:txBody>
      </p:sp>
      <p:sp>
        <p:nvSpPr>
          <p:cNvPr id="13" name="10 Rectángulo">
            <a:extLst>
              <a:ext uri="{FF2B5EF4-FFF2-40B4-BE49-F238E27FC236}">
                <a16:creationId xmlns:a16="http://schemas.microsoft.com/office/drawing/2014/main" id="{CB4B9405-9CC5-499C-8A3D-6982481D1967}"/>
              </a:ext>
            </a:extLst>
          </p:cNvPr>
          <p:cNvSpPr/>
          <p:nvPr/>
        </p:nvSpPr>
        <p:spPr>
          <a:xfrm rot="236922">
            <a:off x="6339379" y="1423904"/>
            <a:ext cx="1491463" cy="5663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fontAlgn="base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s-ES" sz="8000" b="1">
                <a:ln w="19050">
                  <a:solidFill>
                    <a:prstClr val="black">
                      <a:lumMod val="75000"/>
                      <a:lumOff val="25000"/>
                    </a:prstClr>
                  </a:solidFill>
                  <a:prstDash val="solid"/>
                </a:ln>
                <a:solidFill>
                  <a:srgbClr val="9BBB59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latin typeface="Arial" charset="0"/>
                <a:ea typeface="ＭＳ Ｐゴシック" pitchFamily="34" charset="-128"/>
              </a:rPr>
              <a:t>?</a:t>
            </a:r>
          </a:p>
        </p:txBody>
      </p:sp>
      <p:sp>
        <p:nvSpPr>
          <p:cNvPr id="8" name="Marcador de número de diapositiva 3">
            <a:extLst>
              <a:ext uri="{FF2B5EF4-FFF2-40B4-BE49-F238E27FC236}">
                <a16:creationId xmlns:a16="http://schemas.microsoft.com/office/drawing/2014/main" id="{1D6D4970-0057-435A-AE60-F4E0EBBFF28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428740" y="6600380"/>
            <a:ext cx="256540" cy="203200"/>
          </a:xfrm>
        </p:spPr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CO" sz="1400" b="0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143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CO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0054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6917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1546" y="3055879"/>
            <a:ext cx="2007235" cy="170815"/>
          </a:xfrm>
          <a:custGeom>
            <a:avLst/>
            <a:gdLst/>
            <a:ahLst/>
            <a:cxnLst/>
            <a:rect l="l" t="t" r="r" b="b"/>
            <a:pathLst>
              <a:path w="2007234" h="170814">
                <a:moveTo>
                  <a:pt x="32376" y="2009"/>
                </a:moveTo>
                <a:lnTo>
                  <a:pt x="0" y="2009"/>
                </a:lnTo>
                <a:lnTo>
                  <a:pt x="0" y="113119"/>
                </a:lnTo>
                <a:lnTo>
                  <a:pt x="5028" y="138015"/>
                </a:lnTo>
                <a:lnTo>
                  <a:pt x="19168" y="156024"/>
                </a:lnTo>
                <a:lnTo>
                  <a:pt x="41007" y="166963"/>
                </a:lnTo>
                <a:lnTo>
                  <a:pt x="69128" y="170649"/>
                </a:lnTo>
                <a:lnTo>
                  <a:pt x="102816" y="166314"/>
                </a:lnTo>
                <a:lnTo>
                  <a:pt x="126379" y="153797"/>
                </a:lnTo>
                <a:lnTo>
                  <a:pt x="131180" y="146874"/>
                </a:lnTo>
                <a:lnTo>
                  <a:pt x="79920" y="146874"/>
                </a:lnTo>
                <a:lnTo>
                  <a:pt x="59725" y="144828"/>
                </a:lnTo>
                <a:lnTo>
                  <a:pt x="44800" y="137941"/>
                </a:lnTo>
                <a:lnTo>
                  <a:pt x="35549" y="125089"/>
                </a:lnTo>
                <a:lnTo>
                  <a:pt x="32376" y="105149"/>
                </a:lnTo>
                <a:lnTo>
                  <a:pt x="32376" y="2009"/>
                </a:lnTo>
                <a:close/>
              </a:path>
              <a:path w="2007234" h="170814">
                <a:moveTo>
                  <a:pt x="144746" y="2009"/>
                </a:moveTo>
                <a:lnTo>
                  <a:pt x="114484" y="2009"/>
                </a:lnTo>
                <a:lnTo>
                  <a:pt x="114484" y="113119"/>
                </a:lnTo>
                <a:lnTo>
                  <a:pt x="112119" y="128452"/>
                </a:lnTo>
                <a:lnTo>
                  <a:pt x="105296" y="138937"/>
                </a:lnTo>
                <a:lnTo>
                  <a:pt x="94427" y="144952"/>
                </a:lnTo>
                <a:lnTo>
                  <a:pt x="79920" y="146874"/>
                </a:lnTo>
                <a:lnTo>
                  <a:pt x="131180" y="146874"/>
                </a:lnTo>
                <a:lnTo>
                  <a:pt x="140222" y="133834"/>
                </a:lnTo>
                <a:lnTo>
                  <a:pt x="144746" y="107158"/>
                </a:lnTo>
                <a:lnTo>
                  <a:pt x="144746" y="2009"/>
                </a:lnTo>
                <a:close/>
              </a:path>
              <a:path w="2007234" h="170814">
                <a:moveTo>
                  <a:pt x="284963" y="45676"/>
                </a:moveTo>
                <a:lnTo>
                  <a:pt x="248439" y="45676"/>
                </a:lnTo>
                <a:lnTo>
                  <a:pt x="345641" y="170649"/>
                </a:lnTo>
                <a:lnTo>
                  <a:pt x="371601" y="164689"/>
                </a:lnTo>
                <a:lnTo>
                  <a:pt x="371601" y="125040"/>
                </a:lnTo>
                <a:lnTo>
                  <a:pt x="343527" y="125040"/>
                </a:lnTo>
                <a:lnTo>
                  <a:pt x="284963" y="45676"/>
                </a:lnTo>
                <a:close/>
              </a:path>
              <a:path w="2007234" h="170814">
                <a:moveTo>
                  <a:pt x="252741" y="2009"/>
                </a:moveTo>
                <a:lnTo>
                  <a:pt x="220364" y="2009"/>
                </a:lnTo>
                <a:lnTo>
                  <a:pt x="220364" y="166698"/>
                </a:lnTo>
                <a:lnTo>
                  <a:pt x="248439" y="166698"/>
                </a:lnTo>
                <a:lnTo>
                  <a:pt x="248439" y="45676"/>
                </a:lnTo>
                <a:lnTo>
                  <a:pt x="284963" y="45676"/>
                </a:lnTo>
                <a:lnTo>
                  <a:pt x="252741" y="2009"/>
                </a:lnTo>
                <a:close/>
              </a:path>
              <a:path w="2007234" h="170814">
                <a:moveTo>
                  <a:pt x="371601" y="2009"/>
                </a:moveTo>
                <a:lnTo>
                  <a:pt x="343527" y="2009"/>
                </a:lnTo>
                <a:lnTo>
                  <a:pt x="343527" y="125040"/>
                </a:lnTo>
                <a:lnTo>
                  <a:pt x="371601" y="125040"/>
                </a:lnTo>
                <a:lnTo>
                  <a:pt x="371601" y="2009"/>
                </a:lnTo>
                <a:close/>
              </a:path>
              <a:path w="2007234" h="170814">
                <a:moveTo>
                  <a:pt x="481783" y="2009"/>
                </a:moveTo>
                <a:lnTo>
                  <a:pt x="449407" y="2009"/>
                </a:lnTo>
                <a:lnTo>
                  <a:pt x="449407" y="166698"/>
                </a:lnTo>
                <a:lnTo>
                  <a:pt x="481783" y="166698"/>
                </a:lnTo>
                <a:lnTo>
                  <a:pt x="481783" y="2009"/>
                </a:lnTo>
                <a:close/>
              </a:path>
              <a:path w="2007234" h="170814">
                <a:moveTo>
                  <a:pt x="572569" y="0"/>
                </a:moveTo>
                <a:lnTo>
                  <a:pt x="540119" y="3951"/>
                </a:lnTo>
                <a:lnTo>
                  <a:pt x="607133" y="170649"/>
                </a:lnTo>
                <a:lnTo>
                  <a:pt x="637322" y="164689"/>
                </a:lnTo>
                <a:lnTo>
                  <a:pt x="649971" y="134952"/>
                </a:lnTo>
                <a:lnTo>
                  <a:pt x="624415" y="134952"/>
                </a:lnTo>
                <a:lnTo>
                  <a:pt x="572569" y="0"/>
                </a:lnTo>
                <a:close/>
              </a:path>
              <a:path w="2007234" h="170814">
                <a:moveTo>
                  <a:pt x="706523" y="2009"/>
                </a:moveTo>
                <a:lnTo>
                  <a:pt x="674074" y="2009"/>
                </a:lnTo>
                <a:lnTo>
                  <a:pt x="624415" y="134952"/>
                </a:lnTo>
                <a:lnTo>
                  <a:pt x="649971" y="134952"/>
                </a:lnTo>
                <a:lnTo>
                  <a:pt x="706523" y="2009"/>
                </a:lnTo>
                <a:close/>
              </a:path>
              <a:path w="2007234" h="170814">
                <a:moveTo>
                  <a:pt x="875042" y="2009"/>
                </a:moveTo>
                <a:lnTo>
                  <a:pt x="764859" y="2009"/>
                </a:lnTo>
                <a:lnTo>
                  <a:pt x="764859" y="166698"/>
                </a:lnTo>
                <a:lnTo>
                  <a:pt x="877156" y="166698"/>
                </a:lnTo>
                <a:lnTo>
                  <a:pt x="881532" y="144864"/>
                </a:lnTo>
                <a:lnTo>
                  <a:pt x="795048" y="144864"/>
                </a:lnTo>
                <a:lnTo>
                  <a:pt x="795048" y="91285"/>
                </a:lnTo>
                <a:lnTo>
                  <a:pt x="864250" y="91285"/>
                </a:lnTo>
                <a:lnTo>
                  <a:pt x="866364" y="71461"/>
                </a:lnTo>
                <a:lnTo>
                  <a:pt x="795048" y="71461"/>
                </a:lnTo>
                <a:lnTo>
                  <a:pt x="795048" y="23842"/>
                </a:lnTo>
                <a:lnTo>
                  <a:pt x="872854" y="23842"/>
                </a:lnTo>
                <a:lnTo>
                  <a:pt x="875042" y="2009"/>
                </a:lnTo>
                <a:close/>
              </a:path>
              <a:path w="2007234" h="170814">
                <a:moveTo>
                  <a:pt x="1004621" y="2009"/>
                </a:moveTo>
                <a:lnTo>
                  <a:pt x="941982" y="2009"/>
                </a:lnTo>
                <a:lnTo>
                  <a:pt x="941982" y="166698"/>
                </a:lnTo>
                <a:lnTo>
                  <a:pt x="974432" y="166698"/>
                </a:lnTo>
                <a:lnTo>
                  <a:pt x="974432" y="99255"/>
                </a:lnTo>
                <a:lnTo>
                  <a:pt x="1000319" y="99255"/>
                </a:lnTo>
                <a:lnTo>
                  <a:pt x="1006809" y="97246"/>
                </a:lnTo>
                <a:lnTo>
                  <a:pt x="1036520" y="97246"/>
                </a:lnTo>
                <a:lnTo>
                  <a:pt x="1032768" y="91285"/>
                </a:lnTo>
                <a:lnTo>
                  <a:pt x="1046010" y="83007"/>
                </a:lnTo>
                <a:lnTo>
                  <a:pt x="1049613" y="79364"/>
                </a:lnTo>
                <a:lnTo>
                  <a:pt x="974432" y="79364"/>
                </a:lnTo>
                <a:lnTo>
                  <a:pt x="974432" y="23842"/>
                </a:lnTo>
                <a:lnTo>
                  <a:pt x="980922" y="21833"/>
                </a:lnTo>
                <a:lnTo>
                  <a:pt x="1057203" y="21833"/>
                </a:lnTo>
                <a:lnTo>
                  <a:pt x="1049485" y="13168"/>
                </a:lnTo>
                <a:lnTo>
                  <a:pt x="1030505" y="4892"/>
                </a:lnTo>
                <a:lnTo>
                  <a:pt x="1004621" y="2009"/>
                </a:lnTo>
                <a:close/>
              </a:path>
              <a:path w="2007234" h="170814">
                <a:moveTo>
                  <a:pt x="1036520" y="97246"/>
                </a:moveTo>
                <a:lnTo>
                  <a:pt x="1006809" y="97246"/>
                </a:lnTo>
                <a:lnTo>
                  <a:pt x="1043560" y="166698"/>
                </a:lnTo>
                <a:lnTo>
                  <a:pt x="1080239" y="166698"/>
                </a:lnTo>
                <a:lnTo>
                  <a:pt x="1036520" y="97246"/>
                </a:lnTo>
                <a:close/>
              </a:path>
              <a:path w="2007234" h="170814">
                <a:moveTo>
                  <a:pt x="1057203" y="21833"/>
                </a:moveTo>
                <a:lnTo>
                  <a:pt x="993829" y="21833"/>
                </a:lnTo>
                <a:lnTo>
                  <a:pt x="1010865" y="24006"/>
                </a:lnTo>
                <a:lnTo>
                  <a:pt x="1023033" y="30272"/>
                </a:lnTo>
                <a:lnTo>
                  <a:pt x="1030334" y="40255"/>
                </a:lnTo>
                <a:lnTo>
                  <a:pt x="1032768" y="53579"/>
                </a:lnTo>
                <a:lnTo>
                  <a:pt x="1029798" y="65152"/>
                </a:lnTo>
                <a:lnTo>
                  <a:pt x="1021967" y="73177"/>
                </a:lnTo>
                <a:lnTo>
                  <a:pt x="1010895" y="77850"/>
                </a:lnTo>
                <a:lnTo>
                  <a:pt x="998204" y="79364"/>
                </a:lnTo>
                <a:lnTo>
                  <a:pt x="1049613" y="79364"/>
                </a:lnTo>
                <a:lnTo>
                  <a:pt x="1056230" y="72675"/>
                </a:lnTo>
                <a:lnTo>
                  <a:pt x="1062814" y="59744"/>
                </a:lnTo>
                <a:lnTo>
                  <a:pt x="1065145" y="43667"/>
                </a:lnTo>
                <a:lnTo>
                  <a:pt x="1061164" y="26280"/>
                </a:lnTo>
                <a:lnTo>
                  <a:pt x="1057203" y="21833"/>
                </a:lnTo>
                <a:close/>
              </a:path>
              <a:path w="2007234" h="170814">
                <a:moveTo>
                  <a:pt x="1138575" y="138904"/>
                </a:moveTo>
                <a:lnTo>
                  <a:pt x="1134273" y="164689"/>
                </a:lnTo>
                <a:lnTo>
                  <a:pt x="1157790" y="168423"/>
                </a:lnTo>
                <a:lnTo>
                  <a:pt x="1171661" y="170001"/>
                </a:lnTo>
                <a:lnTo>
                  <a:pt x="1186119" y="170649"/>
                </a:lnTo>
                <a:lnTo>
                  <a:pt x="1217100" y="167086"/>
                </a:lnTo>
                <a:lnTo>
                  <a:pt x="1240964" y="157012"/>
                </a:lnTo>
                <a:lnTo>
                  <a:pt x="1248995" y="148816"/>
                </a:lnTo>
                <a:lnTo>
                  <a:pt x="1201287" y="148816"/>
                </a:lnTo>
                <a:lnTo>
                  <a:pt x="1184197" y="148105"/>
                </a:lnTo>
                <a:lnTo>
                  <a:pt x="1168318" y="146095"/>
                </a:lnTo>
                <a:lnTo>
                  <a:pt x="1153245" y="142967"/>
                </a:lnTo>
                <a:lnTo>
                  <a:pt x="1138575" y="138904"/>
                </a:lnTo>
                <a:close/>
              </a:path>
              <a:path w="2007234" h="170814">
                <a:moveTo>
                  <a:pt x="1203401" y="0"/>
                </a:moveTo>
                <a:lnTo>
                  <a:pt x="1176545" y="3501"/>
                </a:lnTo>
                <a:lnTo>
                  <a:pt x="1155356" y="13143"/>
                </a:lnTo>
                <a:lnTo>
                  <a:pt x="1141455" y="27633"/>
                </a:lnTo>
                <a:lnTo>
                  <a:pt x="1136461" y="45676"/>
                </a:lnTo>
                <a:lnTo>
                  <a:pt x="1139393" y="61501"/>
                </a:lnTo>
                <a:lnTo>
                  <a:pt x="1148602" y="74173"/>
                </a:lnTo>
                <a:lnTo>
                  <a:pt x="1164701" y="84988"/>
                </a:lnTo>
                <a:lnTo>
                  <a:pt x="1188307" y="95237"/>
                </a:lnTo>
                <a:lnTo>
                  <a:pt x="1209645" y="103591"/>
                </a:lnTo>
                <a:lnTo>
                  <a:pt x="1222889" y="111386"/>
                </a:lnTo>
                <a:lnTo>
                  <a:pt x="1229653" y="119545"/>
                </a:lnTo>
                <a:lnTo>
                  <a:pt x="1231549" y="128992"/>
                </a:lnTo>
                <a:lnTo>
                  <a:pt x="1228943" y="137938"/>
                </a:lnTo>
                <a:lnTo>
                  <a:pt x="1222078" y="144103"/>
                </a:lnTo>
                <a:lnTo>
                  <a:pt x="1212383" y="147668"/>
                </a:lnTo>
                <a:lnTo>
                  <a:pt x="1201287" y="148816"/>
                </a:lnTo>
                <a:lnTo>
                  <a:pt x="1248995" y="148816"/>
                </a:lnTo>
                <a:lnTo>
                  <a:pt x="1256311" y="141349"/>
                </a:lnTo>
                <a:lnTo>
                  <a:pt x="1261737" y="121022"/>
                </a:lnTo>
                <a:lnTo>
                  <a:pt x="1259343" y="106327"/>
                </a:lnTo>
                <a:lnTo>
                  <a:pt x="1250672" y="94031"/>
                </a:lnTo>
                <a:lnTo>
                  <a:pt x="1233497" y="82840"/>
                </a:lnTo>
                <a:lnTo>
                  <a:pt x="1187672" y="64268"/>
                </a:lnTo>
                <a:lnTo>
                  <a:pt x="1175628" y="57070"/>
                </a:lnTo>
                <a:lnTo>
                  <a:pt x="1168847" y="49130"/>
                </a:lnTo>
                <a:lnTo>
                  <a:pt x="1166722" y="39715"/>
                </a:lnTo>
                <a:lnTo>
                  <a:pt x="1168679" y="31578"/>
                </a:lnTo>
                <a:lnTo>
                  <a:pt x="1174279" y="25299"/>
                </a:lnTo>
                <a:lnTo>
                  <a:pt x="1183119" y="21255"/>
                </a:lnTo>
                <a:lnTo>
                  <a:pt x="1194797" y="19824"/>
                </a:lnTo>
                <a:lnTo>
                  <a:pt x="1253662" y="19824"/>
                </a:lnTo>
                <a:lnTo>
                  <a:pt x="1257435" y="5960"/>
                </a:lnTo>
                <a:lnTo>
                  <a:pt x="1246562" y="3362"/>
                </a:lnTo>
                <a:lnTo>
                  <a:pt x="1233672" y="1498"/>
                </a:lnTo>
                <a:lnTo>
                  <a:pt x="1219156" y="375"/>
                </a:lnTo>
                <a:lnTo>
                  <a:pt x="1203401" y="0"/>
                </a:lnTo>
                <a:close/>
              </a:path>
              <a:path w="2007234" h="170814">
                <a:moveTo>
                  <a:pt x="1253662" y="19824"/>
                </a:moveTo>
                <a:lnTo>
                  <a:pt x="1194797" y="19824"/>
                </a:lnTo>
                <a:lnTo>
                  <a:pt x="1210246" y="20545"/>
                </a:lnTo>
                <a:lnTo>
                  <a:pt x="1224484" y="22578"/>
                </a:lnTo>
                <a:lnTo>
                  <a:pt x="1237917" y="25729"/>
                </a:lnTo>
                <a:lnTo>
                  <a:pt x="1250945" y="29803"/>
                </a:lnTo>
                <a:lnTo>
                  <a:pt x="1253662" y="19824"/>
                </a:lnTo>
                <a:close/>
              </a:path>
              <a:path w="2007234" h="170814">
                <a:moveTo>
                  <a:pt x="1359013" y="2009"/>
                </a:moveTo>
                <a:lnTo>
                  <a:pt x="1326564" y="2009"/>
                </a:lnTo>
                <a:lnTo>
                  <a:pt x="1326564" y="166698"/>
                </a:lnTo>
                <a:lnTo>
                  <a:pt x="1359013" y="166698"/>
                </a:lnTo>
                <a:lnTo>
                  <a:pt x="1359013" y="2009"/>
                </a:lnTo>
                <a:close/>
              </a:path>
              <a:path w="2007234" h="170814">
                <a:moveTo>
                  <a:pt x="1499457" y="2009"/>
                </a:moveTo>
                <a:lnTo>
                  <a:pt x="1436746" y="2009"/>
                </a:lnTo>
                <a:lnTo>
                  <a:pt x="1436746" y="166698"/>
                </a:lnTo>
                <a:lnTo>
                  <a:pt x="1484290" y="166698"/>
                </a:lnTo>
                <a:lnTo>
                  <a:pt x="1525102" y="160869"/>
                </a:lnTo>
                <a:lnTo>
                  <a:pt x="1552208" y="146874"/>
                </a:lnTo>
                <a:lnTo>
                  <a:pt x="1499457" y="146874"/>
                </a:lnTo>
                <a:lnTo>
                  <a:pt x="1491355" y="146560"/>
                </a:lnTo>
                <a:lnTo>
                  <a:pt x="1476026" y="145178"/>
                </a:lnTo>
                <a:lnTo>
                  <a:pt x="1469195" y="144864"/>
                </a:lnTo>
                <a:lnTo>
                  <a:pt x="1469195" y="23842"/>
                </a:lnTo>
                <a:lnTo>
                  <a:pt x="1565231" y="23842"/>
                </a:lnTo>
                <a:lnTo>
                  <a:pt x="1563955" y="22101"/>
                </a:lnTo>
                <a:lnTo>
                  <a:pt x="1536054" y="7126"/>
                </a:lnTo>
                <a:lnTo>
                  <a:pt x="1499457" y="2009"/>
                </a:lnTo>
                <a:close/>
              </a:path>
              <a:path w="2007234" h="170814">
                <a:moveTo>
                  <a:pt x="1565231" y="23842"/>
                </a:moveTo>
                <a:lnTo>
                  <a:pt x="1488592" y="23842"/>
                </a:lnTo>
                <a:lnTo>
                  <a:pt x="1514568" y="27308"/>
                </a:lnTo>
                <a:lnTo>
                  <a:pt x="1535881" y="38208"/>
                </a:lnTo>
                <a:lnTo>
                  <a:pt x="1550303" y="57296"/>
                </a:lnTo>
                <a:lnTo>
                  <a:pt x="1555606" y="85324"/>
                </a:lnTo>
                <a:lnTo>
                  <a:pt x="1550781" y="114211"/>
                </a:lnTo>
                <a:lnTo>
                  <a:pt x="1538059" y="133228"/>
                </a:lnTo>
                <a:lnTo>
                  <a:pt x="1520074" y="143680"/>
                </a:lnTo>
                <a:lnTo>
                  <a:pt x="1499457" y="146874"/>
                </a:lnTo>
                <a:lnTo>
                  <a:pt x="1552208" y="146874"/>
                </a:lnTo>
                <a:lnTo>
                  <a:pt x="1558012" y="143877"/>
                </a:lnTo>
                <a:lnTo>
                  <a:pt x="1579984" y="116461"/>
                </a:lnTo>
                <a:lnTo>
                  <a:pt x="1587982" y="79364"/>
                </a:lnTo>
                <a:lnTo>
                  <a:pt x="1581739" y="46369"/>
                </a:lnTo>
                <a:lnTo>
                  <a:pt x="1565231" y="23842"/>
                </a:lnTo>
                <a:close/>
              </a:path>
              <a:path w="2007234" h="170814">
                <a:moveTo>
                  <a:pt x="1728427" y="0"/>
                </a:moveTo>
                <a:lnTo>
                  <a:pt x="1696050" y="3951"/>
                </a:lnTo>
                <a:lnTo>
                  <a:pt x="1626922" y="166698"/>
                </a:lnTo>
                <a:lnTo>
                  <a:pt x="1659298" y="166698"/>
                </a:lnTo>
                <a:lnTo>
                  <a:pt x="1674466" y="121022"/>
                </a:lnTo>
                <a:lnTo>
                  <a:pt x="1778666" y="121022"/>
                </a:lnTo>
                <a:lnTo>
                  <a:pt x="1770437" y="101197"/>
                </a:lnTo>
                <a:lnTo>
                  <a:pt x="1683070" y="101197"/>
                </a:lnTo>
                <a:lnTo>
                  <a:pt x="1709030" y="29803"/>
                </a:lnTo>
                <a:lnTo>
                  <a:pt x="1740799" y="29803"/>
                </a:lnTo>
                <a:lnTo>
                  <a:pt x="1728427" y="0"/>
                </a:lnTo>
                <a:close/>
              </a:path>
              <a:path w="2007234" h="170814">
                <a:moveTo>
                  <a:pt x="1778666" y="121022"/>
                </a:moveTo>
                <a:lnTo>
                  <a:pt x="1745709" y="121022"/>
                </a:lnTo>
                <a:lnTo>
                  <a:pt x="1762991" y="166698"/>
                </a:lnTo>
                <a:lnTo>
                  <a:pt x="1797628" y="166698"/>
                </a:lnTo>
                <a:lnTo>
                  <a:pt x="1778666" y="121022"/>
                </a:lnTo>
                <a:close/>
              </a:path>
              <a:path w="2007234" h="170814">
                <a:moveTo>
                  <a:pt x="1740799" y="29803"/>
                </a:moveTo>
                <a:lnTo>
                  <a:pt x="1709030" y="29803"/>
                </a:lnTo>
                <a:lnTo>
                  <a:pt x="1737104" y="101197"/>
                </a:lnTo>
                <a:lnTo>
                  <a:pt x="1770437" y="101197"/>
                </a:lnTo>
                <a:lnTo>
                  <a:pt x="1740799" y="29803"/>
                </a:lnTo>
                <a:close/>
              </a:path>
              <a:path w="2007234" h="170814">
                <a:moveTo>
                  <a:pt x="1916415" y="2009"/>
                </a:moveTo>
                <a:lnTo>
                  <a:pt x="1853776" y="2009"/>
                </a:lnTo>
                <a:lnTo>
                  <a:pt x="1853776" y="166698"/>
                </a:lnTo>
                <a:lnTo>
                  <a:pt x="1901320" y="166698"/>
                </a:lnTo>
                <a:lnTo>
                  <a:pt x="1943367" y="160869"/>
                </a:lnTo>
                <a:lnTo>
                  <a:pt x="1971010" y="146874"/>
                </a:lnTo>
                <a:lnTo>
                  <a:pt x="1918603" y="146874"/>
                </a:lnTo>
                <a:lnTo>
                  <a:pt x="1910200" y="146560"/>
                </a:lnTo>
                <a:lnTo>
                  <a:pt x="1893366" y="145178"/>
                </a:lnTo>
                <a:lnTo>
                  <a:pt x="1886153" y="144864"/>
                </a:lnTo>
                <a:lnTo>
                  <a:pt x="1886153" y="23842"/>
                </a:lnTo>
                <a:lnTo>
                  <a:pt x="1984185" y="23842"/>
                </a:lnTo>
                <a:lnTo>
                  <a:pt x="1982891" y="22101"/>
                </a:lnTo>
                <a:lnTo>
                  <a:pt x="1954319" y="7126"/>
                </a:lnTo>
                <a:lnTo>
                  <a:pt x="1916415" y="2009"/>
                </a:lnTo>
                <a:close/>
              </a:path>
              <a:path w="2007234" h="170814">
                <a:moveTo>
                  <a:pt x="1984185" y="23842"/>
                </a:moveTo>
                <a:lnTo>
                  <a:pt x="1905623" y="23842"/>
                </a:lnTo>
                <a:lnTo>
                  <a:pt x="1932821" y="27308"/>
                </a:lnTo>
                <a:lnTo>
                  <a:pt x="1954762" y="38208"/>
                </a:lnTo>
                <a:lnTo>
                  <a:pt x="1969415" y="57296"/>
                </a:lnTo>
                <a:lnTo>
                  <a:pt x="1974751" y="85324"/>
                </a:lnTo>
                <a:lnTo>
                  <a:pt x="1969926" y="114211"/>
                </a:lnTo>
                <a:lnTo>
                  <a:pt x="1957205" y="133228"/>
                </a:lnTo>
                <a:lnTo>
                  <a:pt x="1939220" y="143680"/>
                </a:lnTo>
                <a:lnTo>
                  <a:pt x="1918603" y="146874"/>
                </a:lnTo>
                <a:lnTo>
                  <a:pt x="1971010" y="146874"/>
                </a:lnTo>
                <a:lnTo>
                  <a:pt x="1976930" y="143877"/>
                </a:lnTo>
                <a:lnTo>
                  <a:pt x="1999158" y="116461"/>
                </a:lnTo>
                <a:lnTo>
                  <a:pt x="2007201" y="79364"/>
                </a:lnTo>
                <a:lnTo>
                  <a:pt x="2000921" y="46369"/>
                </a:lnTo>
                <a:lnTo>
                  <a:pt x="1984185" y="2384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83661" y="3371394"/>
            <a:ext cx="2733675" cy="323850"/>
          </a:xfrm>
          <a:custGeom>
            <a:avLst/>
            <a:gdLst/>
            <a:ahLst/>
            <a:cxnLst/>
            <a:rect l="l" t="t" r="r" b="b"/>
            <a:pathLst>
              <a:path w="2733675" h="323850">
                <a:moveTo>
                  <a:pt x="119379" y="85324"/>
                </a:moveTo>
                <a:lnTo>
                  <a:pt x="56221" y="85324"/>
                </a:lnTo>
                <a:lnTo>
                  <a:pt x="235532" y="323484"/>
                </a:lnTo>
                <a:lnTo>
                  <a:pt x="287378" y="313572"/>
                </a:lnTo>
                <a:lnTo>
                  <a:pt x="287378" y="236150"/>
                </a:lnTo>
                <a:lnTo>
                  <a:pt x="231229" y="236150"/>
                </a:lnTo>
                <a:lnTo>
                  <a:pt x="119379" y="85324"/>
                </a:lnTo>
                <a:close/>
              </a:path>
              <a:path w="2733675" h="323850">
                <a:moveTo>
                  <a:pt x="60523" y="5960"/>
                </a:moveTo>
                <a:lnTo>
                  <a:pt x="0" y="5960"/>
                </a:lnTo>
                <a:lnTo>
                  <a:pt x="0" y="317524"/>
                </a:lnTo>
                <a:lnTo>
                  <a:pt x="56221" y="317524"/>
                </a:lnTo>
                <a:lnTo>
                  <a:pt x="56221" y="85324"/>
                </a:lnTo>
                <a:lnTo>
                  <a:pt x="119379" y="85324"/>
                </a:lnTo>
                <a:lnTo>
                  <a:pt x="60523" y="5960"/>
                </a:lnTo>
                <a:close/>
              </a:path>
              <a:path w="2733675" h="323850">
                <a:moveTo>
                  <a:pt x="287378" y="5960"/>
                </a:moveTo>
                <a:lnTo>
                  <a:pt x="231229" y="5960"/>
                </a:lnTo>
                <a:lnTo>
                  <a:pt x="231229" y="236150"/>
                </a:lnTo>
                <a:lnTo>
                  <a:pt x="287378" y="236150"/>
                </a:lnTo>
                <a:lnTo>
                  <a:pt x="287378" y="5960"/>
                </a:lnTo>
                <a:close/>
              </a:path>
              <a:path w="2733675" h="323850">
                <a:moveTo>
                  <a:pt x="570454" y="0"/>
                </a:moveTo>
                <a:lnTo>
                  <a:pt x="507743" y="7969"/>
                </a:lnTo>
                <a:lnTo>
                  <a:pt x="375976" y="317524"/>
                </a:lnTo>
                <a:lnTo>
                  <a:pt x="436427" y="317524"/>
                </a:lnTo>
                <a:lnTo>
                  <a:pt x="468876" y="232199"/>
                </a:lnTo>
                <a:lnTo>
                  <a:pt x="663666" y="232199"/>
                </a:lnTo>
                <a:lnTo>
                  <a:pt x="647723" y="192483"/>
                </a:lnTo>
                <a:lnTo>
                  <a:pt x="483971" y="192483"/>
                </a:lnTo>
                <a:lnTo>
                  <a:pt x="535817" y="59539"/>
                </a:lnTo>
                <a:lnTo>
                  <a:pt x="594355" y="59539"/>
                </a:lnTo>
                <a:lnTo>
                  <a:pt x="570454" y="0"/>
                </a:lnTo>
                <a:close/>
              </a:path>
              <a:path w="2733675" h="323850">
                <a:moveTo>
                  <a:pt x="663666" y="232199"/>
                </a:moveTo>
                <a:lnTo>
                  <a:pt x="600643" y="232199"/>
                </a:lnTo>
                <a:lnTo>
                  <a:pt x="635207" y="317524"/>
                </a:lnTo>
                <a:lnTo>
                  <a:pt x="697919" y="317524"/>
                </a:lnTo>
                <a:lnTo>
                  <a:pt x="663666" y="232199"/>
                </a:lnTo>
                <a:close/>
              </a:path>
              <a:path w="2733675" h="323850">
                <a:moveTo>
                  <a:pt x="594355" y="59539"/>
                </a:moveTo>
                <a:lnTo>
                  <a:pt x="535817" y="59539"/>
                </a:lnTo>
                <a:lnTo>
                  <a:pt x="585549" y="192483"/>
                </a:lnTo>
                <a:lnTo>
                  <a:pt x="647723" y="192483"/>
                </a:lnTo>
                <a:lnTo>
                  <a:pt x="594355" y="59539"/>
                </a:lnTo>
                <a:close/>
              </a:path>
              <a:path w="2733675" h="323850">
                <a:moveTo>
                  <a:pt x="933378" y="0"/>
                </a:moveTo>
                <a:lnTo>
                  <a:pt x="882597" y="5450"/>
                </a:lnTo>
                <a:lnTo>
                  <a:pt x="838892" y="21101"/>
                </a:lnTo>
                <a:lnTo>
                  <a:pt x="803224" y="45902"/>
                </a:lnTo>
                <a:lnTo>
                  <a:pt x="776556" y="78801"/>
                </a:lnTo>
                <a:lnTo>
                  <a:pt x="759850" y="118747"/>
                </a:lnTo>
                <a:lnTo>
                  <a:pt x="754067" y="164689"/>
                </a:lnTo>
                <a:lnTo>
                  <a:pt x="759800" y="212985"/>
                </a:lnTo>
                <a:lnTo>
                  <a:pt x="776157" y="252621"/>
                </a:lnTo>
                <a:lnTo>
                  <a:pt x="801875" y="283543"/>
                </a:lnTo>
                <a:lnTo>
                  <a:pt x="835695" y="305696"/>
                </a:lnTo>
                <a:lnTo>
                  <a:pt x="876352" y="319028"/>
                </a:lnTo>
                <a:lnTo>
                  <a:pt x="922586" y="323484"/>
                </a:lnTo>
                <a:lnTo>
                  <a:pt x="951633" y="321749"/>
                </a:lnTo>
                <a:lnTo>
                  <a:pt x="981487" y="317038"/>
                </a:lnTo>
                <a:lnTo>
                  <a:pt x="1008907" y="310092"/>
                </a:lnTo>
                <a:lnTo>
                  <a:pt x="1030653" y="301651"/>
                </a:lnTo>
                <a:lnTo>
                  <a:pt x="1023829" y="281826"/>
                </a:lnTo>
                <a:lnTo>
                  <a:pt x="939868" y="281826"/>
                </a:lnTo>
                <a:lnTo>
                  <a:pt x="896013" y="275408"/>
                </a:lnTo>
                <a:lnTo>
                  <a:pt x="856411" y="254292"/>
                </a:lnTo>
                <a:lnTo>
                  <a:pt x="827746" y="215682"/>
                </a:lnTo>
                <a:lnTo>
                  <a:pt x="816706" y="156786"/>
                </a:lnTo>
                <a:lnTo>
                  <a:pt x="825252" y="101133"/>
                </a:lnTo>
                <a:lnTo>
                  <a:pt x="847779" y="65743"/>
                </a:lnTo>
                <a:lnTo>
                  <a:pt x="879616" y="47092"/>
                </a:lnTo>
                <a:lnTo>
                  <a:pt x="916096" y="41657"/>
                </a:lnTo>
                <a:lnTo>
                  <a:pt x="1018867" y="41657"/>
                </a:lnTo>
                <a:lnTo>
                  <a:pt x="1028466" y="13930"/>
                </a:lnTo>
                <a:lnTo>
                  <a:pt x="1012091" y="8391"/>
                </a:lnTo>
                <a:lnTo>
                  <a:pt x="989836" y="3976"/>
                </a:lnTo>
                <a:lnTo>
                  <a:pt x="963125" y="1055"/>
                </a:lnTo>
                <a:lnTo>
                  <a:pt x="933378" y="0"/>
                </a:lnTo>
                <a:close/>
              </a:path>
              <a:path w="2733675" h="323850">
                <a:moveTo>
                  <a:pt x="1017674" y="263944"/>
                </a:moveTo>
                <a:lnTo>
                  <a:pt x="1003681" y="270072"/>
                </a:lnTo>
                <a:lnTo>
                  <a:pt x="985251" y="275849"/>
                </a:lnTo>
                <a:lnTo>
                  <a:pt x="963582" y="280144"/>
                </a:lnTo>
                <a:lnTo>
                  <a:pt x="939868" y="281826"/>
                </a:lnTo>
                <a:lnTo>
                  <a:pt x="1023829" y="281826"/>
                </a:lnTo>
                <a:lnTo>
                  <a:pt x="1017674" y="263944"/>
                </a:lnTo>
                <a:close/>
              </a:path>
              <a:path w="2733675" h="323850">
                <a:moveTo>
                  <a:pt x="1018867" y="41657"/>
                </a:moveTo>
                <a:lnTo>
                  <a:pt x="916096" y="41657"/>
                </a:lnTo>
                <a:lnTo>
                  <a:pt x="945569" y="43026"/>
                </a:lnTo>
                <a:lnTo>
                  <a:pt x="972007" y="46630"/>
                </a:lnTo>
                <a:lnTo>
                  <a:pt x="994809" y="51716"/>
                </a:lnTo>
                <a:lnTo>
                  <a:pt x="1013371" y="57530"/>
                </a:lnTo>
                <a:lnTo>
                  <a:pt x="1018867" y="41657"/>
                </a:lnTo>
                <a:close/>
              </a:path>
              <a:path w="2733675" h="323850">
                <a:moveTo>
                  <a:pt x="1188380" y="5960"/>
                </a:moveTo>
                <a:lnTo>
                  <a:pt x="1127856" y="5960"/>
                </a:lnTo>
                <a:lnTo>
                  <a:pt x="1127856" y="317524"/>
                </a:lnTo>
                <a:lnTo>
                  <a:pt x="1188380" y="317524"/>
                </a:lnTo>
                <a:lnTo>
                  <a:pt x="1188380" y="5960"/>
                </a:lnTo>
                <a:close/>
              </a:path>
              <a:path w="2733675" h="323850">
                <a:moveTo>
                  <a:pt x="1475685" y="0"/>
                </a:moveTo>
                <a:lnTo>
                  <a:pt x="1425477" y="5190"/>
                </a:lnTo>
                <a:lnTo>
                  <a:pt x="1381572" y="20357"/>
                </a:lnTo>
                <a:lnTo>
                  <a:pt x="1345231" y="44897"/>
                </a:lnTo>
                <a:lnTo>
                  <a:pt x="1317713" y="78205"/>
                </a:lnTo>
                <a:lnTo>
                  <a:pt x="1300279" y="119677"/>
                </a:lnTo>
                <a:lnTo>
                  <a:pt x="1294187" y="168707"/>
                </a:lnTo>
                <a:lnTo>
                  <a:pt x="1301435" y="222892"/>
                </a:lnTo>
                <a:lnTo>
                  <a:pt x="1322067" y="266038"/>
                </a:lnTo>
                <a:lnTo>
                  <a:pt x="1354418" y="297569"/>
                </a:lnTo>
                <a:lnTo>
                  <a:pt x="1396821" y="316910"/>
                </a:lnTo>
                <a:lnTo>
                  <a:pt x="1447611" y="323484"/>
                </a:lnTo>
                <a:lnTo>
                  <a:pt x="1498741" y="318438"/>
                </a:lnTo>
                <a:lnTo>
                  <a:pt x="1543263" y="303633"/>
                </a:lnTo>
                <a:lnTo>
                  <a:pt x="1573568" y="283769"/>
                </a:lnTo>
                <a:lnTo>
                  <a:pt x="1471383" y="283769"/>
                </a:lnTo>
                <a:lnTo>
                  <a:pt x="1425254" y="276420"/>
                </a:lnTo>
                <a:lnTo>
                  <a:pt x="1389038" y="253262"/>
                </a:lnTo>
                <a:lnTo>
                  <a:pt x="1365373" y="212623"/>
                </a:lnTo>
                <a:lnTo>
                  <a:pt x="1356898" y="152834"/>
                </a:lnTo>
                <a:lnTo>
                  <a:pt x="1364454" y="101953"/>
                </a:lnTo>
                <a:lnTo>
                  <a:pt x="1384963" y="67459"/>
                </a:lnTo>
                <a:lnTo>
                  <a:pt x="1415195" y="47859"/>
                </a:lnTo>
                <a:lnTo>
                  <a:pt x="1451913" y="41657"/>
                </a:lnTo>
                <a:lnTo>
                  <a:pt x="1585914" y="41657"/>
                </a:lnTo>
                <a:lnTo>
                  <a:pt x="1570594" y="26603"/>
                </a:lnTo>
                <a:lnTo>
                  <a:pt x="1527543" y="6777"/>
                </a:lnTo>
                <a:lnTo>
                  <a:pt x="1475685" y="0"/>
                </a:lnTo>
                <a:close/>
              </a:path>
              <a:path w="2733675" h="323850">
                <a:moveTo>
                  <a:pt x="1585914" y="41657"/>
                </a:moveTo>
                <a:lnTo>
                  <a:pt x="1451913" y="41657"/>
                </a:lnTo>
                <a:lnTo>
                  <a:pt x="1499338" y="48702"/>
                </a:lnTo>
                <a:lnTo>
                  <a:pt x="1536200" y="71193"/>
                </a:lnTo>
                <a:lnTo>
                  <a:pt x="1560087" y="111164"/>
                </a:lnTo>
                <a:lnTo>
                  <a:pt x="1568586" y="170649"/>
                </a:lnTo>
                <a:lnTo>
                  <a:pt x="1560996" y="222654"/>
                </a:lnTo>
                <a:lnTo>
                  <a:pt x="1540247" y="257724"/>
                </a:lnTo>
                <a:lnTo>
                  <a:pt x="1509366" y="277537"/>
                </a:lnTo>
                <a:lnTo>
                  <a:pt x="1471383" y="283769"/>
                </a:lnTo>
                <a:lnTo>
                  <a:pt x="1573568" y="283769"/>
                </a:lnTo>
                <a:lnTo>
                  <a:pt x="1579979" y="279566"/>
                </a:lnTo>
                <a:lnTo>
                  <a:pt x="1607690" y="246737"/>
                </a:lnTo>
                <a:lnTo>
                  <a:pt x="1625195" y="205644"/>
                </a:lnTo>
                <a:lnTo>
                  <a:pt x="1631297" y="156786"/>
                </a:lnTo>
                <a:lnTo>
                  <a:pt x="1624032" y="102366"/>
                </a:lnTo>
                <a:lnTo>
                  <a:pt x="1603277" y="58719"/>
                </a:lnTo>
                <a:lnTo>
                  <a:pt x="1585914" y="41657"/>
                </a:lnTo>
                <a:close/>
              </a:path>
              <a:path w="2733675" h="323850">
                <a:moveTo>
                  <a:pt x="1855098" y="85324"/>
                </a:moveTo>
                <a:lnTo>
                  <a:pt x="1791138" y="85324"/>
                </a:lnTo>
                <a:lnTo>
                  <a:pt x="1970522" y="323484"/>
                </a:lnTo>
                <a:lnTo>
                  <a:pt x="2022368" y="313572"/>
                </a:lnTo>
                <a:lnTo>
                  <a:pt x="2022368" y="236150"/>
                </a:lnTo>
                <a:lnTo>
                  <a:pt x="1968334" y="236150"/>
                </a:lnTo>
                <a:lnTo>
                  <a:pt x="1855098" y="85324"/>
                </a:lnTo>
                <a:close/>
              </a:path>
              <a:path w="2733675" h="323850">
                <a:moveTo>
                  <a:pt x="1795513" y="5960"/>
                </a:moveTo>
                <a:lnTo>
                  <a:pt x="1734990" y="5960"/>
                </a:lnTo>
                <a:lnTo>
                  <a:pt x="1734990" y="317524"/>
                </a:lnTo>
                <a:lnTo>
                  <a:pt x="1791138" y="317524"/>
                </a:lnTo>
                <a:lnTo>
                  <a:pt x="1791138" y="85324"/>
                </a:lnTo>
                <a:lnTo>
                  <a:pt x="1855098" y="85324"/>
                </a:lnTo>
                <a:lnTo>
                  <a:pt x="1795513" y="5960"/>
                </a:lnTo>
                <a:close/>
              </a:path>
              <a:path w="2733675" h="323850">
                <a:moveTo>
                  <a:pt x="2022368" y="5960"/>
                </a:moveTo>
                <a:lnTo>
                  <a:pt x="1968334" y="5960"/>
                </a:lnTo>
                <a:lnTo>
                  <a:pt x="1968334" y="236150"/>
                </a:lnTo>
                <a:lnTo>
                  <a:pt x="2022368" y="236150"/>
                </a:lnTo>
                <a:lnTo>
                  <a:pt x="2022368" y="5960"/>
                </a:lnTo>
                <a:close/>
              </a:path>
              <a:path w="2733675" h="323850">
                <a:moveTo>
                  <a:pt x="2305371" y="0"/>
                </a:moveTo>
                <a:lnTo>
                  <a:pt x="2242733" y="7969"/>
                </a:lnTo>
                <a:lnTo>
                  <a:pt x="2113081" y="317524"/>
                </a:lnTo>
                <a:lnTo>
                  <a:pt x="2171417" y="317524"/>
                </a:lnTo>
                <a:lnTo>
                  <a:pt x="2203866" y="232199"/>
                </a:lnTo>
                <a:lnTo>
                  <a:pt x="2400183" y="232199"/>
                </a:lnTo>
                <a:lnTo>
                  <a:pt x="2383966" y="192483"/>
                </a:lnTo>
                <a:lnTo>
                  <a:pt x="2218961" y="192483"/>
                </a:lnTo>
                <a:lnTo>
                  <a:pt x="2270807" y="59539"/>
                </a:lnTo>
                <a:lnTo>
                  <a:pt x="2329683" y="59539"/>
                </a:lnTo>
                <a:lnTo>
                  <a:pt x="2305371" y="0"/>
                </a:lnTo>
                <a:close/>
              </a:path>
              <a:path w="2733675" h="323850">
                <a:moveTo>
                  <a:pt x="2400183" y="232199"/>
                </a:moveTo>
                <a:lnTo>
                  <a:pt x="2337821" y="232199"/>
                </a:lnTo>
                <a:lnTo>
                  <a:pt x="2370197" y="317524"/>
                </a:lnTo>
                <a:lnTo>
                  <a:pt x="2435023" y="317524"/>
                </a:lnTo>
                <a:lnTo>
                  <a:pt x="2400183" y="232199"/>
                </a:lnTo>
                <a:close/>
              </a:path>
              <a:path w="2733675" h="323850">
                <a:moveTo>
                  <a:pt x="2329683" y="59539"/>
                </a:moveTo>
                <a:lnTo>
                  <a:pt x="2270807" y="59539"/>
                </a:lnTo>
                <a:lnTo>
                  <a:pt x="2320539" y="192483"/>
                </a:lnTo>
                <a:lnTo>
                  <a:pt x="2383966" y="192483"/>
                </a:lnTo>
                <a:lnTo>
                  <a:pt x="2329683" y="59539"/>
                </a:lnTo>
                <a:close/>
              </a:path>
              <a:path w="2733675" h="323850">
                <a:moveTo>
                  <a:pt x="2586260" y="5960"/>
                </a:moveTo>
                <a:lnTo>
                  <a:pt x="2523621" y="5960"/>
                </a:lnTo>
                <a:lnTo>
                  <a:pt x="2523621" y="317524"/>
                </a:lnTo>
                <a:lnTo>
                  <a:pt x="2726704" y="317524"/>
                </a:lnTo>
                <a:lnTo>
                  <a:pt x="2732895" y="275866"/>
                </a:lnTo>
                <a:lnTo>
                  <a:pt x="2586260" y="275866"/>
                </a:lnTo>
                <a:lnTo>
                  <a:pt x="2586260" y="5960"/>
                </a:lnTo>
                <a:close/>
              </a:path>
              <a:path w="2733675" h="323850">
                <a:moveTo>
                  <a:pt x="2733194" y="273857"/>
                </a:moveTo>
                <a:lnTo>
                  <a:pt x="2586260" y="275866"/>
                </a:lnTo>
                <a:lnTo>
                  <a:pt x="2732895" y="275866"/>
                </a:lnTo>
                <a:lnTo>
                  <a:pt x="2733194" y="27385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488036" y="3847646"/>
            <a:ext cx="332740" cy="163195"/>
          </a:xfrm>
          <a:custGeom>
            <a:avLst/>
            <a:gdLst/>
            <a:ahLst/>
            <a:cxnLst/>
            <a:rect l="l" t="t" r="r" b="b"/>
            <a:pathLst>
              <a:path w="332739" h="163195">
                <a:moveTo>
                  <a:pt x="60450" y="0"/>
                </a:moveTo>
                <a:lnTo>
                  <a:pt x="0" y="0"/>
                </a:lnTo>
                <a:lnTo>
                  <a:pt x="0" y="162747"/>
                </a:lnTo>
                <a:lnTo>
                  <a:pt x="47471" y="162747"/>
                </a:lnTo>
                <a:lnTo>
                  <a:pt x="88294" y="156918"/>
                </a:lnTo>
                <a:lnTo>
                  <a:pt x="115420" y="142922"/>
                </a:lnTo>
                <a:lnTo>
                  <a:pt x="62638" y="142922"/>
                </a:lnTo>
                <a:lnTo>
                  <a:pt x="54269" y="142891"/>
                </a:lnTo>
                <a:lnTo>
                  <a:pt x="45894" y="142671"/>
                </a:lnTo>
                <a:lnTo>
                  <a:pt x="38325" y="142075"/>
                </a:lnTo>
                <a:lnTo>
                  <a:pt x="32376" y="140913"/>
                </a:lnTo>
                <a:lnTo>
                  <a:pt x="32376" y="19891"/>
                </a:lnTo>
                <a:lnTo>
                  <a:pt x="126958" y="19891"/>
                </a:lnTo>
                <a:lnTo>
                  <a:pt x="98354" y="5086"/>
                </a:lnTo>
                <a:lnTo>
                  <a:pt x="60450" y="0"/>
                </a:lnTo>
                <a:close/>
              </a:path>
              <a:path w="332739" h="163195">
                <a:moveTo>
                  <a:pt x="126958" y="19891"/>
                </a:moveTo>
                <a:lnTo>
                  <a:pt x="51846" y="19891"/>
                </a:lnTo>
                <a:lnTo>
                  <a:pt x="77779" y="23357"/>
                </a:lnTo>
                <a:lnTo>
                  <a:pt x="99071" y="34257"/>
                </a:lnTo>
                <a:lnTo>
                  <a:pt x="113485" y="53344"/>
                </a:lnTo>
                <a:lnTo>
                  <a:pt x="118786" y="81373"/>
                </a:lnTo>
                <a:lnTo>
                  <a:pt x="113961" y="110260"/>
                </a:lnTo>
                <a:lnTo>
                  <a:pt x="101240" y="129276"/>
                </a:lnTo>
                <a:lnTo>
                  <a:pt x="83255" y="139728"/>
                </a:lnTo>
                <a:lnTo>
                  <a:pt x="62638" y="142922"/>
                </a:lnTo>
                <a:lnTo>
                  <a:pt x="115420" y="142922"/>
                </a:lnTo>
                <a:lnTo>
                  <a:pt x="121229" y="139925"/>
                </a:lnTo>
                <a:lnTo>
                  <a:pt x="143226" y="112510"/>
                </a:lnTo>
                <a:lnTo>
                  <a:pt x="151236" y="75412"/>
                </a:lnTo>
                <a:lnTo>
                  <a:pt x="144957" y="43540"/>
                </a:lnTo>
                <a:lnTo>
                  <a:pt x="126958" y="19891"/>
                </a:lnTo>
                <a:close/>
              </a:path>
              <a:path w="332739" h="163195">
                <a:moveTo>
                  <a:pt x="328359" y="0"/>
                </a:moveTo>
                <a:lnTo>
                  <a:pt x="216062" y="0"/>
                </a:lnTo>
                <a:lnTo>
                  <a:pt x="216062" y="162747"/>
                </a:lnTo>
                <a:lnTo>
                  <a:pt x="330547" y="162747"/>
                </a:lnTo>
                <a:lnTo>
                  <a:pt x="332734" y="140913"/>
                </a:lnTo>
                <a:lnTo>
                  <a:pt x="248439" y="140913"/>
                </a:lnTo>
                <a:lnTo>
                  <a:pt x="248439" y="87334"/>
                </a:lnTo>
                <a:lnTo>
                  <a:pt x="315821" y="87334"/>
                </a:lnTo>
                <a:lnTo>
                  <a:pt x="319755" y="69452"/>
                </a:lnTo>
                <a:lnTo>
                  <a:pt x="248439" y="69452"/>
                </a:lnTo>
                <a:lnTo>
                  <a:pt x="248439" y="19891"/>
                </a:lnTo>
                <a:lnTo>
                  <a:pt x="324440" y="19891"/>
                </a:lnTo>
                <a:lnTo>
                  <a:pt x="328359" y="0"/>
                </a:lnTo>
                <a:close/>
              </a:path>
              <a:path w="332739" h="163195">
                <a:moveTo>
                  <a:pt x="315821" y="87334"/>
                </a:moveTo>
                <a:lnTo>
                  <a:pt x="248439" y="87334"/>
                </a:lnTo>
                <a:lnTo>
                  <a:pt x="315379" y="89343"/>
                </a:lnTo>
                <a:lnTo>
                  <a:pt x="315821" y="87334"/>
                </a:lnTo>
                <a:close/>
              </a:path>
              <a:path w="332739" h="163195">
                <a:moveTo>
                  <a:pt x="324440" y="19891"/>
                </a:moveTo>
                <a:lnTo>
                  <a:pt x="248439" y="19891"/>
                </a:lnTo>
                <a:lnTo>
                  <a:pt x="285427" y="20134"/>
                </a:lnTo>
                <a:lnTo>
                  <a:pt x="304633" y="20710"/>
                </a:lnTo>
                <a:lnTo>
                  <a:pt x="324057" y="21833"/>
                </a:lnTo>
                <a:lnTo>
                  <a:pt x="324440" y="198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59027" y="3843695"/>
            <a:ext cx="1555750" cy="170815"/>
          </a:xfrm>
          <a:custGeom>
            <a:avLst/>
            <a:gdLst/>
            <a:ahLst/>
            <a:cxnLst/>
            <a:rect l="l" t="t" r="r" b="b"/>
            <a:pathLst>
              <a:path w="1555750" h="170814">
                <a:moveTo>
                  <a:pt x="95087" y="0"/>
                </a:moveTo>
                <a:lnTo>
                  <a:pt x="56512" y="6384"/>
                </a:lnTo>
                <a:lnTo>
                  <a:pt x="26460" y="24303"/>
                </a:lnTo>
                <a:lnTo>
                  <a:pt x="6951" y="51903"/>
                </a:lnTo>
                <a:lnTo>
                  <a:pt x="0" y="87334"/>
                </a:lnTo>
                <a:lnTo>
                  <a:pt x="6882" y="123775"/>
                </a:lnTo>
                <a:lnTo>
                  <a:pt x="25914" y="149812"/>
                </a:lnTo>
                <a:lnTo>
                  <a:pt x="54666" y="165439"/>
                </a:lnTo>
                <a:lnTo>
                  <a:pt x="90712" y="170649"/>
                </a:lnTo>
                <a:lnTo>
                  <a:pt x="105885" y="169625"/>
                </a:lnTo>
                <a:lnTo>
                  <a:pt x="121257" y="166924"/>
                </a:lnTo>
                <a:lnTo>
                  <a:pt x="135411" y="163105"/>
                </a:lnTo>
                <a:lnTo>
                  <a:pt x="146934" y="158728"/>
                </a:lnTo>
                <a:lnTo>
                  <a:pt x="143689" y="148816"/>
                </a:lnTo>
                <a:lnTo>
                  <a:pt x="99390" y="148816"/>
                </a:lnTo>
                <a:lnTo>
                  <a:pt x="75571" y="145560"/>
                </a:lnTo>
                <a:lnTo>
                  <a:pt x="54808" y="134676"/>
                </a:lnTo>
                <a:lnTo>
                  <a:pt x="40130" y="114486"/>
                </a:lnTo>
                <a:lnTo>
                  <a:pt x="34564" y="83315"/>
                </a:lnTo>
                <a:lnTo>
                  <a:pt x="39014" y="53620"/>
                </a:lnTo>
                <a:lnTo>
                  <a:pt x="50752" y="34717"/>
                </a:lnTo>
                <a:lnTo>
                  <a:pt x="67357" y="24743"/>
                </a:lnTo>
                <a:lnTo>
                  <a:pt x="86410" y="21833"/>
                </a:lnTo>
                <a:lnTo>
                  <a:pt x="140413" y="21833"/>
                </a:lnTo>
                <a:lnTo>
                  <a:pt x="144746" y="5960"/>
                </a:lnTo>
                <a:lnTo>
                  <a:pt x="137582" y="4181"/>
                </a:lnTo>
                <a:lnTo>
                  <a:pt x="126370" y="2226"/>
                </a:lnTo>
                <a:lnTo>
                  <a:pt x="111932" y="648"/>
                </a:lnTo>
                <a:lnTo>
                  <a:pt x="95087" y="0"/>
                </a:lnTo>
                <a:close/>
              </a:path>
              <a:path w="1555750" h="170814">
                <a:moveTo>
                  <a:pt x="140444" y="138904"/>
                </a:moveTo>
                <a:lnTo>
                  <a:pt x="132799" y="142120"/>
                </a:lnTo>
                <a:lnTo>
                  <a:pt x="123143" y="145342"/>
                </a:lnTo>
                <a:lnTo>
                  <a:pt x="111875" y="147823"/>
                </a:lnTo>
                <a:lnTo>
                  <a:pt x="99390" y="148816"/>
                </a:lnTo>
                <a:lnTo>
                  <a:pt x="143689" y="148816"/>
                </a:lnTo>
                <a:lnTo>
                  <a:pt x="140444" y="138904"/>
                </a:lnTo>
                <a:close/>
              </a:path>
              <a:path w="1555750" h="170814">
                <a:moveTo>
                  <a:pt x="140413" y="21833"/>
                </a:moveTo>
                <a:lnTo>
                  <a:pt x="86410" y="21833"/>
                </a:lnTo>
                <a:lnTo>
                  <a:pt x="101792" y="22512"/>
                </a:lnTo>
                <a:lnTo>
                  <a:pt x="115560" y="24303"/>
                </a:lnTo>
                <a:lnTo>
                  <a:pt x="127715" y="26834"/>
                </a:lnTo>
                <a:lnTo>
                  <a:pt x="138256" y="29736"/>
                </a:lnTo>
                <a:lnTo>
                  <a:pt x="140413" y="21833"/>
                </a:lnTo>
                <a:close/>
              </a:path>
              <a:path w="1555750" h="170814">
                <a:moveTo>
                  <a:pt x="287378" y="0"/>
                </a:moveTo>
                <a:lnTo>
                  <a:pt x="248460" y="5859"/>
                </a:lnTo>
                <a:lnTo>
                  <a:pt x="217657" y="23064"/>
                </a:lnTo>
                <a:lnTo>
                  <a:pt x="197396" y="51056"/>
                </a:lnTo>
                <a:lnTo>
                  <a:pt x="190102" y="89276"/>
                </a:lnTo>
                <a:lnTo>
                  <a:pt x="196246" y="123775"/>
                </a:lnTo>
                <a:lnTo>
                  <a:pt x="213328" y="149327"/>
                </a:lnTo>
                <a:lnTo>
                  <a:pt x="239324" y="165196"/>
                </a:lnTo>
                <a:lnTo>
                  <a:pt x="272211" y="170649"/>
                </a:lnTo>
                <a:lnTo>
                  <a:pt x="311117" y="164508"/>
                </a:lnTo>
                <a:lnTo>
                  <a:pt x="338440" y="148816"/>
                </a:lnTo>
                <a:lnTo>
                  <a:pt x="285190" y="148816"/>
                </a:lnTo>
                <a:lnTo>
                  <a:pt x="260229" y="144974"/>
                </a:lnTo>
                <a:lnTo>
                  <a:pt x="241147" y="132951"/>
                </a:lnTo>
                <a:lnTo>
                  <a:pt x="228955" y="112000"/>
                </a:lnTo>
                <a:lnTo>
                  <a:pt x="224667" y="81373"/>
                </a:lnTo>
                <a:lnTo>
                  <a:pt x="228489" y="53648"/>
                </a:lnTo>
                <a:lnTo>
                  <a:pt x="239005" y="35228"/>
                </a:lnTo>
                <a:lnTo>
                  <a:pt x="254784" y="24995"/>
                </a:lnTo>
                <a:lnTo>
                  <a:pt x="274398" y="21833"/>
                </a:lnTo>
                <a:lnTo>
                  <a:pt x="346538" y="21833"/>
                </a:lnTo>
                <a:lnTo>
                  <a:pt x="346197" y="21322"/>
                </a:lnTo>
                <a:lnTo>
                  <a:pt x="320223" y="5453"/>
                </a:lnTo>
                <a:lnTo>
                  <a:pt x="287378" y="0"/>
                </a:lnTo>
                <a:close/>
              </a:path>
              <a:path w="1555750" h="170814">
                <a:moveTo>
                  <a:pt x="346538" y="21833"/>
                </a:moveTo>
                <a:lnTo>
                  <a:pt x="274398" y="21833"/>
                </a:lnTo>
                <a:lnTo>
                  <a:pt x="299659" y="25675"/>
                </a:lnTo>
                <a:lnTo>
                  <a:pt x="319472" y="37698"/>
                </a:lnTo>
                <a:lnTo>
                  <a:pt x="332407" y="58649"/>
                </a:lnTo>
                <a:lnTo>
                  <a:pt x="337037" y="89276"/>
                </a:lnTo>
                <a:lnTo>
                  <a:pt x="332884" y="117001"/>
                </a:lnTo>
                <a:lnTo>
                  <a:pt x="321641" y="135421"/>
                </a:lnTo>
                <a:lnTo>
                  <a:pt x="305135" y="145653"/>
                </a:lnTo>
                <a:lnTo>
                  <a:pt x="285190" y="148816"/>
                </a:lnTo>
                <a:lnTo>
                  <a:pt x="338440" y="148816"/>
                </a:lnTo>
                <a:lnTo>
                  <a:pt x="341895" y="146832"/>
                </a:lnTo>
                <a:lnTo>
                  <a:pt x="362131" y="118746"/>
                </a:lnTo>
                <a:lnTo>
                  <a:pt x="369413" y="81373"/>
                </a:lnTo>
                <a:lnTo>
                  <a:pt x="363271" y="46874"/>
                </a:lnTo>
                <a:lnTo>
                  <a:pt x="346538" y="21833"/>
                </a:lnTo>
                <a:close/>
              </a:path>
              <a:path w="1555750" h="170814">
                <a:moveTo>
                  <a:pt x="466689" y="3951"/>
                </a:moveTo>
                <a:lnTo>
                  <a:pt x="434239" y="3951"/>
                </a:lnTo>
                <a:lnTo>
                  <a:pt x="434239" y="166698"/>
                </a:lnTo>
                <a:lnTo>
                  <a:pt x="540119" y="166698"/>
                </a:lnTo>
                <a:lnTo>
                  <a:pt x="544422" y="144864"/>
                </a:lnTo>
                <a:lnTo>
                  <a:pt x="466689" y="144864"/>
                </a:lnTo>
                <a:lnTo>
                  <a:pt x="466689" y="3951"/>
                </a:lnTo>
                <a:close/>
              </a:path>
              <a:path w="1555750" h="170814">
                <a:moveTo>
                  <a:pt x="680564" y="0"/>
                </a:moveTo>
                <a:lnTo>
                  <a:pt x="642018" y="5859"/>
                </a:lnTo>
                <a:lnTo>
                  <a:pt x="611964" y="23064"/>
                </a:lnTo>
                <a:lnTo>
                  <a:pt x="592437" y="51056"/>
                </a:lnTo>
                <a:lnTo>
                  <a:pt x="585476" y="89276"/>
                </a:lnTo>
                <a:lnTo>
                  <a:pt x="591322" y="123775"/>
                </a:lnTo>
                <a:lnTo>
                  <a:pt x="607908" y="149327"/>
                </a:lnTo>
                <a:lnTo>
                  <a:pt x="633805" y="165196"/>
                </a:lnTo>
                <a:lnTo>
                  <a:pt x="667584" y="170649"/>
                </a:lnTo>
                <a:lnTo>
                  <a:pt x="706160" y="164508"/>
                </a:lnTo>
                <a:lnTo>
                  <a:pt x="732838" y="148816"/>
                </a:lnTo>
                <a:lnTo>
                  <a:pt x="678449" y="148816"/>
                </a:lnTo>
                <a:lnTo>
                  <a:pt x="654380" y="144974"/>
                </a:lnTo>
                <a:lnTo>
                  <a:pt x="635198" y="132951"/>
                </a:lnTo>
                <a:lnTo>
                  <a:pt x="622511" y="112000"/>
                </a:lnTo>
                <a:lnTo>
                  <a:pt x="617925" y="81373"/>
                </a:lnTo>
                <a:lnTo>
                  <a:pt x="622078" y="53648"/>
                </a:lnTo>
                <a:lnTo>
                  <a:pt x="633320" y="35228"/>
                </a:lnTo>
                <a:lnTo>
                  <a:pt x="649827" y="24995"/>
                </a:lnTo>
                <a:lnTo>
                  <a:pt x="669771" y="21833"/>
                </a:lnTo>
                <a:lnTo>
                  <a:pt x="740598" y="21833"/>
                </a:lnTo>
                <a:lnTo>
                  <a:pt x="740267" y="21322"/>
                </a:lnTo>
                <a:lnTo>
                  <a:pt x="714374" y="5453"/>
                </a:lnTo>
                <a:lnTo>
                  <a:pt x="680564" y="0"/>
                </a:lnTo>
                <a:close/>
              </a:path>
              <a:path w="1555750" h="170814">
                <a:moveTo>
                  <a:pt x="740598" y="21833"/>
                </a:moveTo>
                <a:lnTo>
                  <a:pt x="669771" y="21833"/>
                </a:lnTo>
                <a:lnTo>
                  <a:pt x="693810" y="25675"/>
                </a:lnTo>
                <a:lnTo>
                  <a:pt x="712995" y="37698"/>
                </a:lnTo>
                <a:lnTo>
                  <a:pt x="725699" y="58649"/>
                </a:lnTo>
                <a:lnTo>
                  <a:pt x="730295" y="89276"/>
                </a:lnTo>
                <a:lnTo>
                  <a:pt x="726142" y="117001"/>
                </a:lnTo>
                <a:lnTo>
                  <a:pt x="714900" y="135421"/>
                </a:lnTo>
                <a:lnTo>
                  <a:pt x="698394" y="145653"/>
                </a:lnTo>
                <a:lnTo>
                  <a:pt x="678449" y="148816"/>
                </a:lnTo>
                <a:lnTo>
                  <a:pt x="732838" y="148816"/>
                </a:lnTo>
                <a:lnTo>
                  <a:pt x="736211" y="146832"/>
                </a:lnTo>
                <a:lnTo>
                  <a:pt x="755720" y="118746"/>
                </a:lnTo>
                <a:lnTo>
                  <a:pt x="762672" y="81373"/>
                </a:lnTo>
                <a:lnTo>
                  <a:pt x="756836" y="46874"/>
                </a:lnTo>
                <a:lnTo>
                  <a:pt x="740598" y="21833"/>
                </a:lnTo>
                <a:close/>
              </a:path>
              <a:path w="1555750" h="170814">
                <a:moveTo>
                  <a:pt x="872854" y="3951"/>
                </a:moveTo>
                <a:lnTo>
                  <a:pt x="838290" y="3951"/>
                </a:lnTo>
                <a:lnTo>
                  <a:pt x="816706" y="166698"/>
                </a:lnTo>
                <a:lnTo>
                  <a:pt x="844780" y="166698"/>
                </a:lnTo>
                <a:lnTo>
                  <a:pt x="859874" y="39715"/>
                </a:lnTo>
                <a:lnTo>
                  <a:pt x="887606" y="39715"/>
                </a:lnTo>
                <a:lnTo>
                  <a:pt x="872854" y="3951"/>
                </a:lnTo>
                <a:close/>
              </a:path>
              <a:path w="1555750" h="170814">
                <a:moveTo>
                  <a:pt x="887606" y="39715"/>
                </a:moveTo>
                <a:lnTo>
                  <a:pt x="859874" y="39715"/>
                </a:lnTo>
                <a:lnTo>
                  <a:pt x="911794" y="166698"/>
                </a:lnTo>
                <a:lnTo>
                  <a:pt x="939868" y="162747"/>
                </a:lnTo>
                <a:lnTo>
                  <a:pt x="951580" y="134952"/>
                </a:lnTo>
                <a:lnTo>
                  <a:pt x="926888" y="134952"/>
                </a:lnTo>
                <a:lnTo>
                  <a:pt x="887606" y="39715"/>
                </a:lnTo>
                <a:close/>
              </a:path>
              <a:path w="1555750" h="170814">
                <a:moveTo>
                  <a:pt x="1020229" y="39715"/>
                </a:moveTo>
                <a:lnTo>
                  <a:pt x="991714" y="39715"/>
                </a:lnTo>
                <a:lnTo>
                  <a:pt x="1004694" y="166698"/>
                </a:lnTo>
                <a:lnTo>
                  <a:pt x="1037070" y="166698"/>
                </a:lnTo>
                <a:lnTo>
                  <a:pt x="1020229" y="39715"/>
                </a:lnTo>
                <a:close/>
              </a:path>
              <a:path w="1555750" h="170814">
                <a:moveTo>
                  <a:pt x="1015486" y="3951"/>
                </a:moveTo>
                <a:lnTo>
                  <a:pt x="980922" y="3951"/>
                </a:lnTo>
                <a:lnTo>
                  <a:pt x="926888" y="134952"/>
                </a:lnTo>
                <a:lnTo>
                  <a:pt x="951580" y="134952"/>
                </a:lnTo>
                <a:lnTo>
                  <a:pt x="991714" y="39715"/>
                </a:lnTo>
                <a:lnTo>
                  <a:pt x="1020229" y="39715"/>
                </a:lnTo>
                <a:lnTo>
                  <a:pt x="1015486" y="3951"/>
                </a:lnTo>
                <a:close/>
              </a:path>
              <a:path w="1555750" h="170814">
                <a:moveTo>
                  <a:pt x="1160233" y="3951"/>
                </a:moveTo>
                <a:lnTo>
                  <a:pt x="1101896" y="3951"/>
                </a:lnTo>
                <a:lnTo>
                  <a:pt x="1101896" y="166698"/>
                </a:lnTo>
                <a:lnTo>
                  <a:pt x="1155930" y="166698"/>
                </a:lnTo>
                <a:lnTo>
                  <a:pt x="1189026" y="163439"/>
                </a:lnTo>
                <a:lnTo>
                  <a:pt x="1213419" y="154040"/>
                </a:lnTo>
                <a:lnTo>
                  <a:pt x="1220636" y="146874"/>
                </a:lnTo>
                <a:lnTo>
                  <a:pt x="1134273" y="146874"/>
                </a:lnTo>
                <a:lnTo>
                  <a:pt x="1134273" y="93294"/>
                </a:lnTo>
                <a:lnTo>
                  <a:pt x="1221511" y="93294"/>
                </a:lnTo>
                <a:lnTo>
                  <a:pt x="1220437" y="92014"/>
                </a:lnTo>
                <a:lnTo>
                  <a:pt x="1207238" y="84731"/>
                </a:lnTo>
                <a:lnTo>
                  <a:pt x="1192609" y="81373"/>
                </a:lnTo>
                <a:lnTo>
                  <a:pt x="1201734" y="75412"/>
                </a:lnTo>
                <a:lnTo>
                  <a:pt x="1134273" y="75412"/>
                </a:lnTo>
                <a:lnTo>
                  <a:pt x="1134273" y="23842"/>
                </a:lnTo>
                <a:lnTo>
                  <a:pt x="1214896" y="23842"/>
                </a:lnTo>
                <a:lnTo>
                  <a:pt x="1205069" y="13888"/>
                </a:lnTo>
                <a:lnTo>
                  <a:pt x="1186086" y="6499"/>
                </a:lnTo>
                <a:lnTo>
                  <a:pt x="1160233" y="3951"/>
                </a:lnTo>
                <a:close/>
              </a:path>
              <a:path w="1555750" h="170814">
                <a:moveTo>
                  <a:pt x="1221511" y="93294"/>
                </a:moveTo>
                <a:lnTo>
                  <a:pt x="1158045" y="93294"/>
                </a:lnTo>
                <a:lnTo>
                  <a:pt x="1176987" y="95122"/>
                </a:lnTo>
                <a:lnTo>
                  <a:pt x="1191287" y="100477"/>
                </a:lnTo>
                <a:lnTo>
                  <a:pt x="1200324" y="109174"/>
                </a:lnTo>
                <a:lnTo>
                  <a:pt x="1203474" y="121022"/>
                </a:lnTo>
                <a:lnTo>
                  <a:pt x="1200493" y="133453"/>
                </a:lnTo>
                <a:lnTo>
                  <a:pt x="1192637" y="141407"/>
                </a:lnTo>
                <a:lnTo>
                  <a:pt x="1181540" y="145631"/>
                </a:lnTo>
                <a:lnTo>
                  <a:pt x="1168837" y="146874"/>
                </a:lnTo>
                <a:lnTo>
                  <a:pt x="1220636" y="146874"/>
                </a:lnTo>
                <a:lnTo>
                  <a:pt x="1228501" y="139065"/>
                </a:lnTo>
                <a:lnTo>
                  <a:pt x="1233663" y="119079"/>
                </a:lnTo>
                <a:lnTo>
                  <a:pt x="1229986" y="103402"/>
                </a:lnTo>
                <a:lnTo>
                  <a:pt x="1221511" y="93294"/>
                </a:lnTo>
                <a:close/>
              </a:path>
              <a:path w="1555750" h="170814">
                <a:moveTo>
                  <a:pt x="1214896" y="23842"/>
                </a:moveTo>
                <a:lnTo>
                  <a:pt x="1149440" y="23842"/>
                </a:lnTo>
                <a:lnTo>
                  <a:pt x="1168622" y="25669"/>
                </a:lnTo>
                <a:lnTo>
                  <a:pt x="1181316" y="31025"/>
                </a:lnTo>
                <a:lnTo>
                  <a:pt x="1188335" y="39721"/>
                </a:lnTo>
                <a:lnTo>
                  <a:pt x="1190494" y="51570"/>
                </a:lnTo>
                <a:lnTo>
                  <a:pt x="1188700" y="61172"/>
                </a:lnTo>
                <a:lnTo>
                  <a:pt x="1182646" y="68715"/>
                </a:lnTo>
                <a:lnTo>
                  <a:pt x="1171329" y="73646"/>
                </a:lnTo>
                <a:lnTo>
                  <a:pt x="1153743" y="75412"/>
                </a:lnTo>
                <a:lnTo>
                  <a:pt x="1201734" y="75412"/>
                </a:lnTo>
                <a:lnTo>
                  <a:pt x="1203406" y="74320"/>
                </a:lnTo>
                <a:lnTo>
                  <a:pt x="1212371" y="65232"/>
                </a:lnTo>
                <a:lnTo>
                  <a:pt x="1218491" y="54286"/>
                </a:lnTo>
                <a:lnTo>
                  <a:pt x="1220756" y="41657"/>
                </a:lnTo>
                <a:lnTo>
                  <a:pt x="1216765" y="25735"/>
                </a:lnTo>
                <a:lnTo>
                  <a:pt x="1214896" y="23842"/>
                </a:lnTo>
                <a:close/>
              </a:path>
              <a:path w="1555750" h="170814">
                <a:moveTo>
                  <a:pt x="1328751" y="3951"/>
                </a:moveTo>
                <a:lnTo>
                  <a:pt x="1298489" y="3951"/>
                </a:lnTo>
                <a:lnTo>
                  <a:pt x="1298489" y="166698"/>
                </a:lnTo>
                <a:lnTo>
                  <a:pt x="1328751" y="166698"/>
                </a:lnTo>
                <a:lnTo>
                  <a:pt x="1328751" y="3951"/>
                </a:lnTo>
                <a:close/>
              </a:path>
              <a:path w="1555750" h="170814">
                <a:moveTo>
                  <a:pt x="1488665" y="0"/>
                </a:moveTo>
                <a:lnTo>
                  <a:pt x="1454101" y="3951"/>
                </a:lnTo>
                <a:lnTo>
                  <a:pt x="1384900" y="166698"/>
                </a:lnTo>
                <a:lnTo>
                  <a:pt x="1417349" y="166698"/>
                </a:lnTo>
                <a:lnTo>
                  <a:pt x="1434631" y="123031"/>
                </a:lnTo>
                <a:lnTo>
                  <a:pt x="1538071" y="123031"/>
                </a:lnTo>
                <a:lnTo>
                  <a:pt x="1529303" y="101197"/>
                </a:lnTo>
                <a:lnTo>
                  <a:pt x="1443236" y="101197"/>
                </a:lnTo>
                <a:lnTo>
                  <a:pt x="1469195" y="31745"/>
                </a:lnTo>
                <a:lnTo>
                  <a:pt x="1501413" y="31745"/>
                </a:lnTo>
                <a:lnTo>
                  <a:pt x="1488665" y="0"/>
                </a:lnTo>
                <a:close/>
              </a:path>
              <a:path w="1555750" h="170814">
                <a:moveTo>
                  <a:pt x="1538071" y="123031"/>
                </a:moveTo>
                <a:lnTo>
                  <a:pt x="1503760" y="123031"/>
                </a:lnTo>
                <a:lnTo>
                  <a:pt x="1521042" y="166698"/>
                </a:lnTo>
                <a:lnTo>
                  <a:pt x="1555606" y="166698"/>
                </a:lnTo>
                <a:lnTo>
                  <a:pt x="1538071" y="123031"/>
                </a:lnTo>
                <a:close/>
              </a:path>
              <a:path w="1555750" h="170814">
                <a:moveTo>
                  <a:pt x="1501413" y="31745"/>
                </a:moveTo>
                <a:lnTo>
                  <a:pt x="1469195" y="31745"/>
                </a:lnTo>
                <a:lnTo>
                  <a:pt x="1495155" y="101197"/>
                </a:lnTo>
                <a:lnTo>
                  <a:pt x="1529303" y="101197"/>
                </a:lnTo>
                <a:lnTo>
                  <a:pt x="1501413" y="3174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774630" y="2564953"/>
            <a:ext cx="1473571" cy="1727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47B94F2-E4EE-4B59-9AE4-C8A89EE4B24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es-MX" spc="-5" smtClean="0"/>
              <a:t>14</a:t>
            </a:fld>
            <a:endParaRPr lang="es-MX" spc="-5"/>
          </a:p>
        </p:txBody>
      </p:sp>
    </p:spTree>
    <p:extLst>
      <p:ext uri="{BB962C8B-B14F-4D97-AF65-F5344CB8AC3E}">
        <p14:creationId xmlns:p14="http://schemas.microsoft.com/office/powerpoint/2010/main" val="65745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E2FEB44-6A8A-4978-8C71-FDC5A78BE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900" y="467226"/>
            <a:ext cx="10363200" cy="1969770"/>
          </a:xfrm>
        </p:spPr>
        <p:txBody>
          <a:bodyPr/>
          <a:lstStyle/>
          <a:p>
            <a:r>
              <a:rPr lang="en-US" b="1" dirty="0">
                <a:latin typeface="Ancizar Sans Black"/>
              </a:rPr>
              <a:t>Convolutional Neural Networks</a:t>
            </a:r>
            <a:br>
              <a:rPr lang="en-US" b="1" dirty="0">
                <a:latin typeface="Ancizar Sans Black"/>
              </a:rPr>
            </a:br>
            <a:r>
              <a:rPr lang="en-US" b="1" dirty="0">
                <a:latin typeface="Ancizar Sans Black"/>
              </a:rPr>
              <a:t>(CNN)</a:t>
            </a:r>
            <a:br>
              <a:rPr lang="en-US" sz="2000" b="1" dirty="0">
                <a:latin typeface="Ancizar Sans Black"/>
              </a:rPr>
            </a:br>
            <a:r>
              <a:rPr lang="en-US" sz="2000" b="1" dirty="0">
                <a:latin typeface="Ancizar Sans Black"/>
              </a:rPr>
              <a:t>  </a:t>
            </a:r>
            <a:endParaRPr lang="es-CO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C7E5A212-782B-46D9-AA4F-E7ED6D97937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2637051"/>
            <a:ext cx="8534400" cy="150810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 Black"/>
                <a:ea typeface="+mn-ea"/>
                <a:cs typeface="+mn-cs"/>
              </a:rPr>
              <a:t>Ph.D</a:t>
            </a: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 Black"/>
                <a:ea typeface="+mn-ea"/>
                <a:cs typeface="+mn-cs"/>
              </a:rPr>
              <a:t>. JOHN W. BRANCH</a:t>
            </a:r>
            <a:endParaRPr kumimoji="0" lang="es-E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cizar Sans Black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 Black"/>
                <a:ea typeface="+mn-ea"/>
                <a:cs typeface="+mn-cs"/>
              </a:rPr>
              <a:t>Profesor Titular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 Black"/>
                <a:ea typeface="+mn-ea"/>
                <a:cs typeface="+mn-cs"/>
              </a:rPr>
              <a:t>Departamento de Ciencias de la Computación y de la Decisión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 Black"/>
                <a:ea typeface="+mn-ea"/>
                <a:cs typeface="+mn-cs"/>
              </a:rPr>
              <a:t>Director del Grupo de I+D en Inteligencia Artificial – GIDIA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ncizar Sans Black"/>
                <a:ea typeface="+mn-ea"/>
                <a:cs typeface="+mn-cs"/>
              </a:rPr>
              <a:t>jwbranch@unal.edu.co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CE16221-6F80-4F2C-97A8-A9EA7512B58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CO" sz="1400" b="0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143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s-CO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  <p:sp>
        <p:nvSpPr>
          <p:cNvPr id="3" name="Subtítulo 5">
            <a:extLst>
              <a:ext uri="{FF2B5EF4-FFF2-40B4-BE49-F238E27FC236}">
                <a16:creationId xmlns:a16="http://schemas.microsoft.com/office/drawing/2014/main" id="{D477923F-2D9C-7047-65CC-1F2570D0B665}"/>
              </a:ext>
            </a:extLst>
          </p:cNvPr>
          <p:cNvSpPr txBox="1">
            <a:spLocks/>
          </p:cNvSpPr>
          <p:nvPr/>
        </p:nvSpPr>
        <p:spPr>
          <a:xfrm>
            <a:off x="1638300" y="4545266"/>
            <a:ext cx="8534400" cy="12311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b="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algn="ctr" rtl="0">
              <a:spcBef>
                <a:spcPts val="600"/>
              </a:spcBef>
              <a:defRPr/>
            </a:pPr>
            <a:r>
              <a:rPr lang="es-ES" sz="3200" b="1" kern="1200" dirty="0" err="1">
                <a:solidFill>
                  <a:prstClr val="black"/>
                </a:solidFill>
                <a:latin typeface="Ancizar Sans Black"/>
              </a:rPr>
              <a:t>M.Sc</a:t>
            </a:r>
            <a:r>
              <a:rPr lang="es-ES" sz="3200" b="1" kern="1200" dirty="0">
                <a:solidFill>
                  <a:prstClr val="black"/>
                </a:solidFill>
                <a:latin typeface="Ancizar Sans Black"/>
              </a:rPr>
              <a:t>. CAMILO LAITON</a:t>
            </a:r>
            <a:endParaRPr lang="es-ES" sz="3200" kern="1200" dirty="0">
              <a:solidFill>
                <a:prstClr val="black"/>
              </a:solidFill>
              <a:latin typeface="Ancizar Sans Black"/>
            </a:endParaRPr>
          </a:p>
          <a:p>
            <a:pPr algn="ctr" rtl="0">
              <a:defRPr/>
            </a:pPr>
            <a:r>
              <a:rPr lang="es-ES" sz="1600" b="1" kern="1200" dirty="0">
                <a:solidFill>
                  <a:prstClr val="black"/>
                </a:solidFill>
                <a:latin typeface="Ancizar Sans Black"/>
              </a:rPr>
              <a:t>Ingeniero de Visión por Computadora </a:t>
            </a:r>
          </a:p>
          <a:p>
            <a:pPr algn="ctr" rtl="0">
              <a:defRPr/>
            </a:pPr>
            <a:r>
              <a:rPr lang="es-ES" sz="1600" b="1" kern="1200" dirty="0">
                <a:solidFill>
                  <a:prstClr val="black"/>
                </a:solidFill>
                <a:latin typeface="Ancizar Sans Black"/>
              </a:rPr>
              <a:t>Allen </a:t>
            </a:r>
            <a:r>
              <a:rPr lang="es-ES" sz="1600" b="1" kern="1200" dirty="0" err="1">
                <a:solidFill>
                  <a:prstClr val="black"/>
                </a:solidFill>
                <a:latin typeface="Ancizar Sans Black"/>
              </a:rPr>
              <a:t>Institute</a:t>
            </a:r>
            <a:r>
              <a:rPr lang="es-ES" sz="1600" b="1" kern="1200" dirty="0">
                <a:solidFill>
                  <a:prstClr val="black"/>
                </a:solidFill>
                <a:latin typeface="Ancizar Sans Black"/>
              </a:rPr>
              <a:t> </a:t>
            </a:r>
            <a:r>
              <a:rPr lang="es-ES" sz="1600" b="1" kern="1200" dirty="0" err="1">
                <a:solidFill>
                  <a:prstClr val="black"/>
                </a:solidFill>
                <a:latin typeface="Ancizar Sans Black"/>
              </a:rPr>
              <a:t>for</a:t>
            </a:r>
            <a:r>
              <a:rPr lang="es-ES" sz="1600" b="1" kern="1200" dirty="0">
                <a:solidFill>
                  <a:prstClr val="black"/>
                </a:solidFill>
                <a:latin typeface="Ancizar Sans Black"/>
              </a:rPr>
              <a:t> Neural </a:t>
            </a:r>
            <a:r>
              <a:rPr lang="es-ES" sz="1600" b="1" dirty="0">
                <a:solidFill>
                  <a:prstClr val="black"/>
                </a:solidFill>
                <a:latin typeface="Ancizar Sans Black"/>
              </a:rPr>
              <a:t>D</a:t>
            </a:r>
            <a:r>
              <a:rPr lang="es-ES" sz="1600" b="1" kern="1200" dirty="0">
                <a:solidFill>
                  <a:prstClr val="black"/>
                </a:solidFill>
                <a:latin typeface="Ancizar Sans Black"/>
              </a:rPr>
              <a:t>ynamics</a:t>
            </a:r>
          </a:p>
          <a:p>
            <a:pPr algn="ctr" rtl="0">
              <a:defRPr/>
            </a:pPr>
            <a:r>
              <a:rPr lang="es-ES" sz="1600" b="1" kern="1200" dirty="0">
                <a:solidFill>
                  <a:prstClr val="black"/>
                </a:solidFill>
                <a:latin typeface="Ancizar Sans Black"/>
              </a:rPr>
              <a:t>claiton@unal.edu.co – camilo.Laiton@alleninstitute.org</a:t>
            </a:r>
          </a:p>
        </p:txBody>
      </p:sp>
    </p:spTree>
    <p:extLst>
      <p:ext uri="{BB962C8B-B14F-4D97-AF65-F5344CB8AC3E}">
        <p14:creationId xmlns:p14="http://schemas.microsoft.com/office/powerpoint/2010/main" val="884629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8401"/>
            <a:ext cx="2740661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15">
                <a:latin typeface="Ancizar Sans" panose="020B0602040300000003"/>
              </a:rPr>
              <a:t>Contenido</a:t>
            </a:r>
            <a:endParaRPr sz="4000">
              <a:latin typeface="Ancizar Sans" panose="020B0602040300000003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3586" y="866485"/>
            <a:ext cx="10256429" cy="3818994"/>
          </a:xfrm>
          <a:prstGeom prst="rect">
            <a:avLst/>
          </a:prstGeom>
        </p:spPr>
        <p:txBody>
          <a:bodyPr vert="horz" wrap="square" lIns="0" tIns="109220" rIns="0" bIns="0" rtlCol="0" anchor="t">
            <a:spAutoFit/>
          </a:bodyPr>
          <a:lstStyle/>
          <a:p>
            <a:pPr marL="469900" indent="-457200">
              <a:spcBef>
                <a:spcPts val="8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s-CO" sz="2800" b="1" spc="-5" dirty="0">
                <a:latin typeface="Ancizar Sans" panose="020B0602040300000003"/>
                <a:cs typeface="Times New Roman"/>
              </a:rPr>
              <a:t>Introducción</a:t>
            </a:r>
          </a:p>
          <a:p>
            <a:pPr marL="469900" indent="-457200">
              <a:spcBef>
                <a:spcPts val="8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s-CO" sz="2800" b="1" spc="-5" dirty="0">
                <a:latin typeface="Ancizar Sans" panose="020B0602040300000003"/>
                <a:cs typeface="Times New Roman"/>
              </a:rPr>
              <a:t>Funcionamiento de la capa de convolución </a:t>
            </a:r>
          </a:p>
          <a:p>
            <a:pPr marL="927100" lvl="1" indent="-457200">
              <a:spcBef>
                <a:spcPts val="8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s-CO" sz="2800" b="1" spc="-5" dirty="0">
                <a:latin typeface="Ancizar Sans" panose="020B0602040300000003"/>
                <a:cs typeface="Times New Roman"/>
              </a:rPr>
              <a:t>Filtros</a:t>
            </a:r>
          </a:p>
          <a:p>
            <a:pPr marL="927100" lvl="1" indent="-457200">
              <a:spcBef>
                <a:spcPts val="8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s-CO" sz="2800" b="1" spc="-5" dirty="0">
                <a:latin typeface="Ancizar Sans" panose="020B0602040300000003"/>
                <a:cs typeface="Times New Roman"/>
              </a:rPr>
              <a:t>Mapas de características</a:t>
            </a:r>
          </a:p>
          <a:p>
            <a:pPr marL="469900" indent="-457200">
              <a:spcBef>
                <a:spcPts val="8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s-CO" sz="2800" b="1" spc="-5" dirty="0">
                <a:latin typeface="Ancizar Sans" panose="020B0602040300000003"/>
                <a:cs typeface="Times New Roman"/>
              </a:rPr>
              <a:t>Capas de </a:t>
            </a:r>
            <a:r>
              <a:rPr lang="es-CO" sz="2800" b="1" spc="-5" dirty="0" err="1">
                <a:latin typeface="Ancizar Sans" panose="020B0602040300000003"/>
                <a:cs typeface="Times New Roman"/>
              </a:rPr>
              <a:t>pooling</a:t>
            </a:r>
            <a:endParaRPr lang="es-CO" sz="2800" b="1" spc="-5" dirty="0">
              <a:latin typeface="Ancizar Sans" panose="020B0602040300000003"/>
              <a:cs typeface="Times New Roman"/>
            </a:endParaRPr>
          </a:p>
          <a:p>
            <a:pPr marL="469900" indent="-457200">
              <a:spcBef>
                <a:spcPts val="8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s-CO" sz="2800" b="1" spc="-5" dirty="0">
                <a:latin typeface="Ancizar Sans" panose="020B0602040300000003"/>
                <a:cs typeface="Times New Roman"/>
              </a:rPr>
              <a:t>Arquitectura de las redes neuronales convolucionales</a:t>
            </a:r>
          </a:p>
          <a:p>
            <a:pPr marL="469900" indent="-457200">
              <a:spcBef>
                <a:spcPts val="860"/>
              </a:spcBef>
              <a:buAutoNum type="arabicPeriod"/>
              <a:tabLst>
                <a:tab pos="469900" algn="l"/>
                <a:tab pos="470534" algn="l"/>
              </a:tabLst>
            </a:pPr>
            <a:r>
              <a:rPr lang="es-CO" sz="2800" b="1" spc="-5" dirty="0">
                <a:latin typeface="Ancizar Sans" panose="020B0602040300000003"/>
                <a:cs typeface="Times New Roman"/>
              </a:rPr>
              <a:t>Aplicaciones en el campo de las imágenes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D58447-3B40-4BB5-85C8-EFD2243E99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428740" y="6600380"/>
            <a:ext cx="256540" cy="203200"/>
          </a:xfrm>
        </p:spPr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CO" sz="1400" b="0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143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s-CO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DA33503B-6E72-4F9E-ACBF-8C2BB2235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15153"/>
            <a:ext cx="9307773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MX" altLang="es-CO" sz="4000" b="1" spc="-15" dirty="0">
                <a:latin typeface="Ancizar Sans"/>
              </a:rPr>
              <a:t>Origen de la capa de convolución</a:t>
            </a:r>
            <a:endParaRPr lang="es-PE" altLang="es-CO" sz="4000" b="1" dirty="0">
              <a:latin typeface="Ancizar San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B99605E-2DFF-41EC-B35A-85E1E73DE612}"/>
              </a:ext>
            </a:extLst>
          </p:cNvPr>
          <p:cNvSpPr txBox="1"/>
          <p:nvPr/>
        </p:nvSpPr>
        <p:spPr>
          <a:xfrm>
            <a:off x="289086" y="957597"/>
            <a:ext cx="116138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La capa de convolución tiene su origen del estudio de la corteza visual del cerebro de los gatos.  </a:t>
            </a:r>
            <a:endParaRPr lang="es-MX" sz="2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DE6370-B275-4458-A874-CB5064ED53F5}"/>
              </a:ext>
            </a:extLst>
          </p:cNvPr>
          <p:cNvSpPr txBox="1"/>
          <p:nvPr/>
        </p:nvSpPr>
        <p:spPr>
          <a:xfrm>
            <a:off x="644153" y="4832259"/>
            <a:ext cx="4191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/>
              <a:t>Fig</a:t>
            </a:r>
            <a:r>
              <a:rPr lang="es-ES" sz="1400" b="1" dirty="0"/>
              <a:t> 1. </a:t>
            </a:r>
            <a:r>
              <a:rPr lang="es-ES" sz="1400" dirty="0"/>
              <a:t>David </a:t>
            </a:r>
            <a:r>
              <a:rPr lang="es-ES" sz="1400" dirty="0" err="1"/>
              <a:t>Hubel</a:t>
            </a:r>
            <a:r>
              <a:rPr lang="es-ES" sz="1400" dirty="0"/>
              <a:t> y Torsten Wiesel.</a:t>
            </a:r>
            <a:endParaRPr lang="es-CO" sz="1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69D6DF1-42C6-4D18-84B2-0F9BEF203C21}"/>
              </a:ext>
            </a:extLst>
          </p:cNvPr>
          <p:cNvSpPr txBox="1"/>
          <p:nvPr/>
        </p:nvSpPr>
        <p:spPr>
          <a:xfrm>
            <a:off x="57151" y="6036880"/>
            <a:ext cx="662813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/>
              <a:t>[1]</a:t>
            </a:r>
            <a:r>
              <a:rPr lang="en-US" sz="1200" dirty="0"/>
              <a:t>“Hands-On Machine Learning with Scikit-Learn, </a:t>
            </a:r>
            <a:r>
              <a:rPr lang="en-US" sz="1200" dirty="0" err="1"/>
              <a:t>Keras</a:t>
            </a:r>
            <a:r>
              <a:rPr lang="en-US" sz="1200" dirty="0"/>
              <a:t>, and TensorFlow, 2nd Edition [Book].” </a:t>
            </a:r>
            <a:r>
              <a:rPr lang="en-US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https://www.oreilly.com/library/view/hands-on-machine-learning/9781492032632/</a:t>
            </a:r>
            <a:r>
              <a:rPr lang="en-US" sz="1200" dirty="0"/>
              <a:t>.</a:t>
            </a:r>
          </a:p>
        </p:txBody>
      </p:sp>
      <p:sp>
        <p:nvSpPr>
          <p:cNvPr id="19" name="Marcador de número de diapositiva 3">
            <a:extLst>
              <a:ext uri="{FF2B5EF4-FFF2-40B4-BE49-F238E27FC236}">
                <a16:creationId xmlns:a16="http://schemas.microsoft.com/office/drawing/2014/main" id="{9B6B41C3-9E8C-42F3-A541-0D5964EB59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428740" y="6600380"/>
            <a:ext cx="256540" cy="203200"/>
          </a:xfrm>
        </p:spPr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CO" sz="1400" b="0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143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s-CO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5759D0-824E-D9F6-C81B-6627A606CAA4}"/>
              </a:ext>
            </a:extLst>
          </p:cNvPr>
          <p:cNvSpPr txBox="1"/>
          <p:nvPr/>
        </p:nvSpPr>
        <p:spPr>
          <a:xfrm>
            <a:off x="6428740" y="4841476"/>
            <a:ext cx="419159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/>
              <a:t>Fig</a:t>
            </a:r>
            <a:r>
              <a:rPr lang="es-ES" sz="1400" b="1" dirty="0"/>
              <a:t> 2. </a:t>
            </a:r>
            <a:r>
              <a:rPr lang="es-ES" sz="1400" dirty="0"/>
              <a:t>Diagrama simplificado del funcionamiento de los campos receptivos locales en el ojo de los gatos tomado de [1].</a:t>
            </a:r>
            <a:endParaRPr lang="es-CO" sz="1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CAB84FA-D1D7-ECDD-3ECD-9B7C2451FA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86" y="2318615"/>
            <a:ext cx="1623152" cy="233881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CADA79A-127D-B6D4-D63D-2FD520FC54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07" y="2316106"/>
            <a:ext cx="1623152" cy="234383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7AA67CB-2196-7264-8A94-F7987A0AC8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4792" y="2273561"/>
            <a:ext cx="6914884" cy="2343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1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0DFD29-5415-B26A-D9DF-DFAC5166052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430"/>
              </a:lnSpc>
            </a:pPr>
            <a:fld id="{81D60167-4931-47E6-BA6A-407CBD079E47}" type="slidenum">
              <a:rPr lang="en-US" spc="-5" smtClean="0"/>
              <a:t>5</a:t>
            </a:fld>
            <a:endParaRPr lang="en-US" spc="-5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043CA2-EA75-06D4-5855-D8CBD5C1D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15153"/>
            <a:ext cx="9307773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MX" sz="4000" b="1" spc="-15" dirty="0">
                <a:latin typeface="Ancizar Sans"/>
              </a:rPr>
              <a:t>Origen de la capa de convolución </a:t>
            </a:r>
            <a:endParaRPr lang="es-PE" altLang="es-CO" sz="4000" b="1" dirty="0">
              <a:latin typeface="Ancizar Sa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E77EF53-835C-4AE8-922D-4C69C674DD42}"/>
              </a:ext>
            </a:extLst>
          </p:cNvPr>
          <p:cNvSpPr txBox="1"/>
          <p:nvPr/>
        </p:nvSpPr>
        <p:spPr>
          <a:xfrm>
            <a:off x="0" y="5674850"/>
            <a:ext cx="78354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/>
              <a:t>[2]</a:t>
            </a:r>
            <a:r>
              <a:rPr lang="en-US" sz="1200" dirty="0"/>
              <a:t> K. Fukushima, “</a:t>
            </a:r>
            <a:r>
              <a:rPr lang="en-US" sz="1200" dirty="0" err="1"/>
              <a:t>Neocognitron</a:t>
            </a:r>
            <a:r>
              <a:rPr lang="en-US" sz="1200" dirty="0"/>
              <a:t>: A self-organizing neural network model for a mechanism of pattern recognition unaffected by shift in position,” Biol. Cybernetics, vol. 36, no. 4, Art. no. 4, Apr. 1980, </a:t>
            </a:r>
            <a:r>
              <a:rPr lang="en-US" sz="1200" dirty="0" err="1"/>
              <a:t>doi</a:t>
            </a:r>
            <a:r>
              <a:rPr lang="en-US" sz="1200" dirty="0"/>
              <a:t>: </a:t>
            </a:r>
            <a:r>
              <a:rPr lang="en-US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10.1007/BF00344251</a:t>
            </a:r>
            <a:r>
              <a:rPr lang="en-US" sz="1200" dirty="0"/>
              <a:t>.</a:t>
            </a:r>
            <a:endParaRPr lang="en-US" sz="800" b="1" dirty="0">
              <a:effectLst/>
            </a:endParaRPr>
          </a:p>
          <a:p>
            <a:pPr algn="just"/>
            <a:r>
              <a:rPr lang="en-US" sz="1200" b="1" dirty="0"/>
              <a:t>[3]</a:t>
            </a:r>
            <a:r>
              <a:rPr lang="en-US" sz="1200" dirty="0"/>
              <a:t> Y. </a:t>
            </a:r>
            <a:r>
              <a:rPr lang="en-US" sz="1200" dirty="0" err="1"/>
              <a:t>Lecun</a:t>
            </a:r>
            <a:r>
              <a:rPr lang="en-US" sz="1200" dirty="0"/>
              <a:t>, L. </a:t>
            </a:r>
            <a:r>
              <a:rPr lang="en-US" sz="1200" dirty="0" err="1"/>
              <a:t>Bottou</a:t>
            </a:r>
            <a:r>
              <a:rPr lang="en-US" sz="1200" dirty="0"/>
              <a:t>, Y. </a:t>
            </a:r>
            <a:r>
              <a:rPr lang="en-US" sz="1200" dirty="0" err="1"/>
              <a:t>Bengio</a:t>
            </a:r>
            <a:r>
              <a:rPr lang="en-US" sz="1200" dirty="0"/>
              <a:t>, and P. Haffner, “Gradient-based learning applied to document recognition,” Proceedings of the IEEE, vol. 86, no. 11, pp. 2278–2324, Nov. 1998, </a:t>
            </a:r>
            <a:r>
              <a:rPr lang="en-US" sz="1200" dirty="0" err="1"/>
              <a:t>doi</a:t>
            </a:r>
            <a:r>
              <a:rPr lang="en-US" sz="1200" dirty="0"/>
              <a:t>: </a:t>
            </a: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10.1109/5.726791</a:t>
            </a:r>
            <a:r>
              <a:rPr lang="en-US" sz="1200" dirty="0"/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F71FEB0-F67F-578D-94C9-837D744483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826" y="2284817"/>
            <a:ext cx="4390030" cy="2743769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76BEE59-707A-1983-D878-597B3BAB070F}"/>
              </a:ext>
            </a:extLst>
          </p:cNvPr>
          <p:cNvSpPr txBox="1"/>
          <p:nvPr/>
        </p:nvSpPr>
        <p:spPr>
          <a:xfrm>
            <a:off x="7012826" y="5054567"/>
            <a:ext cx="4191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/>
              <a:t>Fig</a:t>
            </a:r>
            <a:r>
              <a:rPr lang="es-ES" sz="1400" b="1" dirty="0"/>
              <a:t> 3. </a:t>
            </a:r>
            <a:r>
              <a:rPr lang="es-ES" sz="1400" dirty="0"/>
              <a:t>Primer gran éxito de las </a:t>
            </a:r>
            <a:r>
              <a:rPr lang="es-ES" sz="1400" dirty="0" err="1"/>
              <a:t>CNNs</a:t>
            </a:r>
            <a:r>
              <a:rPr lang="es-ES" sz="1400" dirty="0"/>
              <a:t> aplicada al reconocimiento de dígitos [3].</a:t>
            </a:r>
            <a:endParaRPr lang="es-CO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60C27E7-1C3F-530C-5FBB-45E348654BC6}"/>
              </a:ext>
            </a:extLst>
          </p:cNvPr>
          <p:cNvSpPr txBox="1"/>
          <p:nvPr/>
        </p:nvSpPr>
        <p:spPr>
          <a:xfrm>
            <a:off x="289086" y="957597"/>
            <a:ext cx="116138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Las </a:t>
            </a:r>
            <a:r>
              <a:rPr lang="es-ES" sz="2400" dirty="0" err="1"/>
              <a:t>CNNs</a:t>
            </a:r>
            <a:r>
              <a:rPr lang="es-ES" sz="2400" dirty="0"/>
              <a:t> tienen su origen desde el </a:t>
            </a:r>
            <a:r>
              <a:rPr lang="es-ES" sz="2400" dirty="0" err="1"/>
              <a:t>neocognitrón</a:t>
            </a:r>
            <a:r>
              <a:rPr lang="es-ES" sz="2400" dirty="0"/>
              <a:t> [2] en los años 80s. Sin embargo, su primer gran éxito en el campo de la computación fue en 1998 con el articulo </a:t>
            </a:r>
            <a:r>
              <a:rPr lang="es-ES" sz="2400" i="1" dirty="0" err="1"/>
              <a:t>Gradient-based</a:t>
            </a:r>
            <a:r>
              <a:rPr lang="es-ES" sz="2400" i="1" dirty="0"/>
              <a:t> </a:t>
            </a:r>
            <a:r>
              <a:rPr lang="es-ES" sz="2400" i="1" dirty="0" err="1"/>
              <a:t>learning</a:t>
            </a:r>
            <a:r>
              <a:rPr lang="es-ES" sz="2400" i="1" dirty="0"/>
              <a:t> </a:t>
            </a:r>
            <a:r>
              <a:rPr lang="es-ES" sz="2400" i="1" dirty="0" err="1"/>
              <a:t>applied</a:t>
            </a:r>
            <a:r>
              <a:rPr lang="es-ES" sz="2400" i="1" dirty="0"/>
              <a:t> </a:t>
            </a:r>
            <a:r>
              <a:rPr lang="es-ES" sz="2400" i="1" dirty="0" err="1"/>
              <a:t>to</a:t>
            </a:r>
            <a:r>
              <a:rPr lang="es-ES" sz="2400" i="1" dirty="0"/>
              <a:t> </a:t>
            </a:r>
            <a:r>
              <a:rPr lang="es-ES" sz="2400" i="1" dirty="0" err="1"/>
              <a:t>document</a:t>
            </a:r>
            <a:r>
              <a:rPr lang="es-ES" sz="2400" i="1" dirty="0"/>
              <a:t> </a:t>
            </a:r>
            <a:r>
              <a:rPr lang="es-ES" sz="2400" i="1" dirty="0" err="1"/>
              <a:t>recognition</a:t>
            </a:r>
            <a:r>
              <a:rPr lang="es-ES" sz="2400" i="1" dirty="0"/>
              <a:t> </a:t>
            </a:r>
            <a:r>
              <a:rPr lang="es-ES" sz="2400" dirty="0"/>
              <a:t>[3].</a:t>
            </a:r>
            <a:endParaRPr lang="es-MX" sz="24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904921AA-6AB6-B0C5-F877-83D73E71498E}"/>
              </a:ext>
            </a:extLst>
          </p:cNvPr>
          <p:cNvSpPr txBox="1"/>
          <p:nvPr/>
        </p:nvSpPr>
        <p:spPr>
          <a:xfrm>
            <a:off x="386895" y="2897073"/>
            <a:ext cx="570910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Los autores propusieron un modelo computacional  con: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Aprendizaje a partir de los datos.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Función de optimización.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Capas sucesivas de convoluciones.</a:t>
            </a:r>
          </a:p>
        </p:txBody>
      </p:sp>
    </p:spTree>
    <p:extLst>
      <p:ext uri="{BB962C8B-B14F-4D97-AF65-F5344CB8AC3E}">
        <p14:creationId xmlns:p14="http://schemas.microsoft.com/office/powerpoint/2010/main" val="395238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DA33503B-6E72-4F9E-ACBF-8C2BB2235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15153"/>
            <a:ext cx="9307773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MX" altLang="es-CO" sz="4000" b="1" spc="-15" dirty="0">
                <a:latin typeface="Ancizar Sans"/>
              </a:rPr>
              <a:t>Redes neuronales convolucionales (CNN)</a:t>
            </a:r>
            <a:endParaRPr lang="es-PE" altLang="es-CO" sz="4000" b="1" dirty="0">
              <a:latin typeface="Ancizar San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B99605E-2DFF-41EC-B35A-85E1E73DE612}"/>
              </a:ext>
            </a:extLst>
          </p:cNvPr>
          <p:cNvSpPr txBox="1"/>
          <p:nvPr/>
        </p:nvSpPr>
        <p:spPr>
          <a:xfrm>
            <a:off x="289086" y="716109"/>
            <a:ext cx="1161382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Las CNN son una combinación de varias ideas:</a:t>
            </a:r>
          </a:p>
          <a:p>
            <a:pPr algn="just"/>
            <a:endParaRPr lang="es-E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/>
              <a:t>Campos receptivos locales (“extracción” de características elementales visuales).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/>
              <a:t>Pesos en su arquitectura (coeficientes </a:t>
            </a:r>
            <a:r>
              <a:rPr lang="es-ES" sz="2400" dirty="0" err="1"/>
              <a:t>entrenables</a:t>
            </a:r>
            <a:r>
              <a:rPr lang="es-ES" sz="2400" dirty="0"/>
              <a:t> llamados filtros).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s-ES" sz="2400" dirty="0" err="1"/>
              <a:t>Sub-sampling</a:t>
            </a:r>
            <a:r>
              <a:rPr lang="es-ES" sz="2400" dirty="0"/>
              <a:t> temporal o espacial (reducción del tamaño original de los datos).</a:t>
            </a:r>
            <a:endParaRPr lang="es-MX" sz="2400" dirty="0"/>
          </a:p>
        </p:txBody>
      </p:sp>
      <p:sp>
        <p:nvSpPr>
          <p:cNvPr id="19" name="Marcador de número de diapositiva 3">
            <a:extLst>
              <a:ext uri="{FF2B5EF4-FFF2-40B4-BE49-F238E27FC236}">
                <a16:creationId xmlns:a16="http://schemas.microsoft.com/office/drawing/2014/main" id="{9B6B41C3-9E8C-42F3-A541-0D5964EB59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428740" y="6600380"/>
            <a:ext cx="256540" cy="203200"/>
          </a:xfrm>
        </p:spPr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CO" sz="1400" b="0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143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s-CO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2B85C-6419-41A0-AAC9-EDE1ECEEEE6C}"/>
              </a:ext>
            </a:extLst>
          </p:cNvPr>
          <p:cNvSpPr txBox="1"/>
          <p:nvPr/>
        </p:nvSpPr>
        <p:spPr>
          <a:xfrm>
            <a:off x="3076701" y="5705896"/>
            <a:ext cx="4191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/>
              <a:t>Fig</a:t>
            </a:r>
            <a:r>
              <a:rPr lang="es-ES" sz="1400" b="1" dirty="0"/>
              <a:t> 4. </a:t>
            </a:r>
            <a:r>
              <a:rPr lang="es-ES" sz="1400" dirty="0"/>
              <a:t>Funcionamiento de una CNN.</a:t>
            </a:r>
            <a:endParaRPr lang="es-CO" sz="140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EDD9B14-F41F-43A7-6A0D-275C94FC53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5" t="20216" r="14129" b="22736"/>
          <a:stretch/>
        </p:blipFill>
        <p:spPr>
          <a:xfrm>
            <a:off x="1760560" y="2800475"/>
            <a:ext cx="6823881" cy="2934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65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DA33503B-6E72-4F9E-ACBF-8C2BB2235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15153"/>
            <a:ext cx="9307773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MX" altLang="es-CO" sz="4000" b="1" spc="-15" dirty="0">
                <a:latin typeface="Ancizar Sans"/>
              </a:rPr>
              <a:t>Redes neuronales convolucionales (CNN)</a:t>
            </a:r>
            <a:endParaRPr lang="es-PE" altLang="es-CO" sz="4000" b="1" dirty="0">
              <a:latin typeface="Ancizar Sans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B99605E-2DFF-41EC-B35A-85E1E73DE612}"/>
              </a:ext>
            </a:extLst>
          </p:cNvPr>
          <p:cNvSpPr txBox="1"/>
          <p:nvPr/>
        </p:nvSpPr>
        <p:spPr>
          <a:xfrm>
            <a:off x="289086" y="828162"/>
            <a:ext cx="116138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Los filtros (también llamados como </a:t>
            </a:r>
            <a:r>
              <a:rPr lang="es-ES" sz="2400" i="1" dirty="0"/>
              <a:t>filtro </a:t>
            </a:r>
            <a:r>
              <a:rPr lang="es-ES" sz="2400" i="1" dirty="0" err="1"/>
              <a:t>convolutivo</a:t>
            </a:r>
            <a:r>
              <a:rPr lang="es-ES" sz="2400" i="1" dirty="0"/>
              <a:t>) </a:t>
            </a:r>
            <a:r>
              <a:rPr lang="es-ES" sz="2400" dirty="0"/>
              <a:t>son los pesos </a:t>
            </a:r>
            <a:r>
              <a:rPr lang="es-ES" sz="2400" dirty="0" err="1"/>
              <a:t>entrenables</a:t>
            </a:r>
            <a:r>
              <a:rPr lang="es-ES" sz="2400" dirty="0"/>
              <a:t> de una capa de convolución. Este representa nuestro </a:t>
            </a:r>
            <a:r>
              <a:rPr lang="es-ES" sz="2400" i="1" dirty="0"/>
              <a:t>campo receptivo local.</a:t>
            </a:r>
            <a:endParaRPr lang="es-MX" sz="2400" i="1" dirty="0"/>
          </a:p>
        </p:txBody>
      </p:sp>
      <p:sp>
        <p:nvSpPr>
          <p:cNvPr id="19" name="Marcador de número de diapositiva 3">
            <a:extLst>
              <a:ext uri="{FF2B5EF4-FFF2-40B4-BE49-F238E27FC236}">
                <a16:creationId xmlns:a16="http://schemas.microsoft.com/office/drawing/2014/main" id="{9B6B41C3-9E8C-42F3-A541-0D5964EB59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428740" y="6600380"/>
            <a:ext cx="256540" cy="203200"/>
          </a:xfrm>
        </p:spPr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CO" sz="1400" b="0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143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s-CO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2B85C-6419-41A0-AAC9-EDE1ECEEEE6C}"/>
              </a:ext>
            </a:extLst>
          </p:cNvPr>
          <p:cNvSpPr txBox="1"/>
          <p:nvPr/>
        </p:nvSpPr>
        <p:spPr>
          <a:xfrm>
            <a:off x="6776175" y="5359883"/>
            <a:ext cx="4191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/>
              <a:t>Fig</a:t>
            </a:r>
            <a:r>
              <a:rPr lang="es-ES" sz="1400" b="1" dirty="0"/>
              <a:t> 5. </a:t>
            </a:r>
            <a:r>
              <a:rPr lang="es-ES" sz="1400" dirty="0"/>
              <a:t>Ejemplo de </a:t>
            </a:r>
            <a:r>
              <a:rPr lang="es-ES" sz="1400" dirty="0" err="1"/>
              <a:t>kernel</a:t>
            </a:r>
            <a:r>
              <a:rPr lang="es-ES" sz="1400" dirty="0"/>
              <a:t> para extracción de bordes verticales y horizontales.</a:t>
            </a:r>
            <a:endParaRPr lang="es-CO" sz="1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1155E15-C946-50C1-8D33-43E321116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843" y="1868060"/>
            <a:ext cx="5866262" cy="349182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9932071-EF03-A69D-7EDD-F03C0E9C0D9E}"/>
              </a:ext>
            </a:extLst>
          </p:cNvPr>
          <p:cNvSpPr txBox="1"/>
          <p:nvPr/>
        </p:nvSpPr>
        <p:spPr>
          <a:xfrm>
            <a:off x="113940" y="2391281"/>
            <a:ext cx="570910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Los filtros son un </a:t>
            </a:r>
            <a:r>
              <a:rPr lang="es-ES" sz="2400" i="1" dirty="0" err="1"/>
              <a:t>stack</a:t>
            </a:r>
            <a:r>
              <a:rPr lang="es-ES" sz="2400" i="1" dirty="0"/>
              <a:t> </a:t>
            </a:r>
            <a:r>
              <a:rPr lang="es-ES" sz="2400" dirty="0"/>
              <a:t>de </a:t>
            </a:r>
            <a:r>
              <a:rPr lang="es-ES" sz="2400" dirty="0" err="1"/>
              <a:t>kernels</a:t>
            </a:r>
            <a:r>
              <a:rPr lang="es-ES" sz="2400" dirty="0"/>
              <a:t> y tienen las siguientes características:</a:t>
            </a:r>
            <a:endParaRPr lang="es-ES" sz="2400" i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Tienen un tamaño fijo definido por el usuario.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Son </a:t>
            </a:r>
            <a:r>
              <a:rPr lang="es-ES" sz="2400" dirty="0" err="1"/>
              <a:t>entrenables</a:t>
            </a:r>
            <a:r>
              <a:rPr lang="es-ES" sz="2400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Capaz de detectar distintos tipos de características del campo receptivo local.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dirty="0"/>
              <a:t>Se mueven en la imagen basado en un parámetro llamado </a:t>
            </a:r>
            <a:r>
              <a:rPr lang="es-MX" sz="2400" i="1" dirty="0" err="1"/>
              <a:t>stride</a:t>
            </a:r>
            <a:r>
              <a:rPr lang="es-MX" sz="2400" i="1" dirty="0"/>
              <a:t>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89969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DA33503B-6E72-4F9E-ACBF-8C2BB2235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15153"/>
            <a:ext cx="9307773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MX" sz="4000" b="1" spc="-15" dirty="0">
                <a:latin typeface="Ancizar Sans"/>
              </a:rPr>
              <a:t>Capas de agrupación</a:t>
            </a:r>
            <a:endParaRPr lang="es-PE" altLang="es-CO" sz="4000" b="1" dirty="0">
              <a:latin typeface="Ancizar Sans"/>
            </a:endParaRPr>
          </a:p>
        </p:txBody>
      </p:sp>
      <p:sp>
        <p:nvSpPr>
          <p:cNvPr id="19" name="Marcador de número de diapositiva 3">
            <a:extLst>
              <a:ext uri="{FF2B5EF4-FFF2-40B4-BE49-F238E27FC236}">
                <a16:creationId xmlns:a16="http://schemas.microsoft.com/office/drawing/2014/main" id="{9B6B41C3-9E8C-42F3-A541-0D5964EB59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428740" y="6600380"/>
            <a:ext cx="256540" cy="203200"/>
          </a:xfrm>
        </p:spPr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CO" sz="1400" b="0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143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s-CO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943B38-015B-4D59-B049-7109D5F29B3F}"/>
              </a:ext>
            </a:extLst>
          </p:cNvPr>
          <p:cNvSpPr txBox="1"/>
          <p:nvPr/>
        </p:nvSpPr>
        <p:spPr>
          <a:xfrm>
            <a:off x="289086" y="946252"/>
            <a:ext cx="116138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Las capas de agrupación (también llamadas </a:t>
            </a:r>
            <a:r>
              <a:rPr lang="es-ES" sz="2400" i="1" dirty="0" err="1"/>
              <a:t>pooling</a:t>
            </a:r>
            <a:r>
              <a:rPr lang="es-ES" sz="2400" dirty="0"/>
              <a:t>) nos permiten superar las limitaciones de memoria en el entrenamiento de nuestras arquitecturas basadas en redes </a:t>
            </a:r>
            <a:r>
              <a:rPr lang="es-ES" sz="2400" dirty="0" err="1"/>
              <a:t>convolutivas</a:t>
            </a:r>
            <a:r>
              <a:rPr lang="es-ES" sz="2400" dirty="0"/>
              <a:t>.</a:t>
            </a:r>
            <a:endParaRPr lang="es-MX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4F7A10-F669-8967-698A-366C7AB5B7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84"/>
          <a:stretch/>
        </p:blipFill>
        <p:spPr>
          <a:xfrm>
            <a:off x="5138732" y="1892795"/>
            <a:ext cx="6915150" cy="3987563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911B7847-C960-A5C7-68B4-A103F1882C2A}"/>
              </a:ext>
            </a:extLst>
          </p:cNvPr>
          <p:cNvSpPr txBox="1"/>
          <p:nvPr/>
        </p:nvSpPr>
        <p:spPr>
          <a:xfrm>
            <a:off x="289086" y="2227507"/>
            <a:ext cx="484964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Los </a:t>
            </a:r>
            <a:r>
              <a:rPr lang="es-ES" sz="2400" i="1" dirty="0" err="1"/>
              <a:t>pooling</a:t>
            </a:r>
            <a:r>
              <a:rPr lang="es-ES" sz="2400" i="1" dirty="0"/>
              <a:t> </a:t>
            </a:r>
            <a:r>
              <a:rPr lang="es-ES" sz="2400" dirty="0"/>
              <a:t>más famosos son:</a:t>
            </a:r>
            <a:endParaRPr lang="es-ES" sz="2400" i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ES" sz="2400" b="1" dirty="0"/>
              <a:t>Max </a:t>
            </a:r>
            <a:r>
              <a:rPr lang="es-ES" sz="2400" b="1" dirty="0" err="1"/>
              <a:t>Pooling</a:t>
            </a:r>
            <a:r>
              <a:rPr lang="es-ES" sz="2400" b="1" dirty="0"/>
              <a:t>:</a:t>
            </a:r>
            <a:r>
              <a:rPr lang="es-ES" sz="2400" dirty="0"/>
              <a:t> Solo deja el máximo valor de la grilla.</a:t>
            </a:r>
            <a:endParaRPr lang="es-ES" sz="2400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400" b="1" dirty="0" err="1"/>
              <a:t>Average</a:t>
            </a:r>
            <a:r>
              <a:rPr lang="es-MX" sz="2400" b="1" dirty="0"/>
              <a:t> </a:t>
            </a:r>
            <a:r>
              <a:rPr lang="es-MX" sz="2400" b="1" dirty="0" err="1"/>
              <a:t>Pooling</a:t>
            </a:r>
            <a:r>
              <a:rPr lang="es-MX" sz="2400" dirty="0"/>
              <a:t>: Promedio de los valores de la grilla</a:t>
            </a:r>
            <a:r>
              <a:rPr lang="es-MX" sz="2400" i="1" dirty="0"/>
              <a:t>.</a:t>
            </a:r>
            <a:endParaRPr lang="es-MX" sz="24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8760C24-C7E0-A47F-00DB-0DE892311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631" y="4166499"/>
            <a:ext cx="1885950" cy="20478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E53A699-B2ED-1798-C436-6332C3631C3C}"/>
              </a:ext>
            </a:extLst>
          </p:cNvPr>
          <p:cNvSpPr txBox="1"/>
          <p:nvPr/>
        </p:nvSpPr>
        <p:spPr>
          <a:xfrm>
            <a:off x="1390336" y="6178760"/>
            <a:ext cx="4191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/>
              <a:t>Fig</a:t>
            </a:r>
            <a:r>
              <a:rPr lang="es-ES" sz="1400" b="1" dirty="0"/>
              <a:t> 6. </a:t>
            </a:r>
            <a:r>
              <a:rPr lang="es-ES" sz="1400" dirty="0"/>
              <a:t>Imagen luego de aplicar Max </a:t>
            </a:r>
            <a:r>
              <a:rPr lang="es-ES" sz="1400" dirty="0" err="1"/>
              <a:t>Pooling</a:t>
            </a:r>
            <a:r>
              <a:rPr lang="es-ES" sz="1400" dirty="0"/>
              <a:t>.</a:t>
            </a:r>
            <a:endParaRPr lang="es-CO" sz="14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DBEE75B-092E-1B21-D5D1-E9509A858050}"/>
              </a:ext>
            </a:extLst>
          </p:cNvPr>
          <p:cNvSpPr txBox="1"/>
          <p:nvPr/>
        </p:nvSpPr>
        <p:spPr>
          <a:xfrm>
            <a:off x="5265680" y="6086480"/>
            <a:ext cx="41915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/>
              <a:t>Fig</a:t>
            </a:r>
            <a:r>
              <a:rPr lang="es-ES" sz="1400" b="1" dirty="0"/>
              <a:t> 7. </a:t>
            </a:r>
            <a:r>
              <a:rPr lang="es-ES" sz="1400" dirty="0"/>
              <a:t>Operaciones de agrupación.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1406764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DA33503B-6E72-4F9E-ACBF-8C2BB2235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15153"/>
            <a:ext cx="9307773" cy="6155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s-MX" sz="4000" b="1" spc="-15" dirty="0">
                <a:latin typeface="Ancizar Sans"/>
              </a:rPr>
              <a:t>Capas sucesivas de convoluciones</a:t>
            </a:r>
            <a:endParaRPr lang="es-PE" altLang="es-CO" sz="4000" b="1" dirty="0">
              <a:latin typeface="Ancizar Sans"/>
            </a:endParaRPr>
          </a:p>
        </p:txBody>
      </p:sp>
      <p:sp>
        <p:nvSpPr>
          <p:cNvPr id="19" name="Marcador de número de diapositiva 3">
            <a:extLst>
              <a:ext uri="{FF2B5EF4-FFF2-40B4-BE49-F238E27FC236}">
                <a16:creationId xmlns:a16="http://schemas.microsoft.com/office/drawing/2014/main" id="{9B6B41C3-9E8C-42F3-A541-0D5964EB59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428740" y="6600380"/>
            <a:ext cx="256540" cy="203200"/>
          </a:xfrm>
        </p:spPr>
        <p:txBody>
          <a:bodyPr/>
          <a:lstStyle/>
          <a:p>
            <a:pPr marL="38100" marR="0" lvl="0" indent="0" algn="l" defTabSz="914400" rtl="0" eaLnBrk="1" fontAlgn="auto" latinLnBrk="0" hangingPunct="1">
              <a:lnSpc>
                <a:spcPts val="143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0" lang="es-CO" sz="1400" b="0" i="0" u="none" strike="noStrike" kern="1200" cap="none" spc="-5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rlito"/>
                <a:ea typeface="+mn-ea"/>
              </a:rPr>
              <a:pPr marL="38100" marR="0" lvl="0" indent="0" algn="l" defTabSz="914400" rtl="0" eaLnBrk="1" fontAlgn="auto" latinLnBrk="0" hangingPunct="1">
                <a:lnSpc>
                  <a:spcPts val="143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s-CO" sz="1400" b="0" i="0" u="none" strike="noStrike" kern="1200" cap="none" spc="-5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rlito"/>
              <a:ea typeface="+mn-ea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943B38-015B-4D59-B049-7109D5F29B3F}"/>
              </a:ext>
            </a:extLst>
          </p:cNvPr>
          <p:cNvSpPr txBox="1"/>
          <p:nvPr/>
        </p:nvSpPr>
        <p:spPr>
          <a:xfrm>
            <a:off x="289086" y="946252"/>
            <a:ext cx="116138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2400" dirty="0"/>
              <a:t>El poder de las </a:t>
            </a:r>
            <a:r>
              <a:rPr lang="es-ES" sz="2400" dirty="0" err="1"/>
              <a:t>CNNs</a:t>
            </a:r>
            <a:r>
              <a:rPr lang="es-ES" sz="2400" dirty="0"/>
              <a:t> radica en la extracción de características de alto orden en donde los mapas de características obtenidos en la capa anterior son utilizados en la convolución de capas posteriores.</a:t>
            </a:r>
            <a:endParaRPr lang="es-MX" sz="24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4DB7DF2-B180-2017-1B8D-24781F7CE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798" y="2123263"/>
            <a:ext cx="3878087" cy="2504598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22C0086-C501-9EFF-86FC-3DC691305DA3}"/>
              </a:ext>
            </a:extLst>
          </p:cNvPr>
          <p:cNvSpPr txBox="1"/>
          <p:nvPr/>
        </p:nvSpPr>
        <p:spPr>
          <a:xfrm>
            <a:off x="4052793" y="4703665"/>
            <a:ext cx="4191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dirty="0" err="1"/>
              <a:t>Fig</a:t>
            </a:r>
            <a:r>
              <a:rPr lang="es-ES" sz="1400" b="1" dirty="0"/>
              <a:t> 8. </a:t>
            </a:r>
            <a:r>
              <a:rPr lang="es-ES" sz="1400" dirty="0"/>
              <a:t>Ejemplos de arquitecturas de redes neuronales basadas en convolución tomadas de [3] y [4].</a:t>
            </a:r>
            <a:endParaRPr lang="es-CO" sz="1400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7404780E-8FA4-9FFC-2818-F2A27B3772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8" y="2230139"/>
            <a:ext cx="7890850" cy="2397722"/>
          </a:xfrm>
          <a:prstGeom prst="rect">
            <a:avLst/>
          </a:prstGeom>
        </p:spPr>
      </p:pic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3430FD88-6878-203E-413F-467820AB5B50}"/>
              </a:ext>
            </a:extLst>
          </p:cNvPr>
          <p:cNvCxnSpPr>
            <a:cxnSpLocks/>
          </p:cNvCxnSpPr>
          <p:nvPr/>
        </p:nvCxnSpPr>
        <p:spPr>
          <a:xfrm>
            <a:off x="8057050" y="1815152"/>
            <a:ext cx="0" cy="28127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BA28483-0C5C-4CB8-B24A-3ABDA3FA91F5}"/>
              </a:ext>
            </a:extLst>
          </p:cNvPr>
          <p:cNvSpPr txBox="1"/>
          <p:nvPr/>
        </p:nvSpPr>
        <p:spPr>
          <a:xfrm>
            <a:off x="0" y="6001356"/>
            <a:ext cx="7794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[4] </a:t>
            </a:r>
            <a:r>
              <a:rPr lang="en-US" sz="1200" dirty="0"/>
              <a:t>C. Laiton-Bonadiez, G. Sanchez-Torres, and J. Branch-Bedoya, “Deep 3D Neural Network for Brain Structures Segmentation Using Self-Attention Modules in MRI Images,” Sensors, vol. 22, no. 7, 2022, </a:t>
            </a:r>
            <a:r>
              <a:rPr lang="en-US" sz="1200" dirty="0" err="1"/>
              <a:t>doi</a:t>
            </a:r>
            <a:r>
              <a:rPr lang="en-US" sz="1200" dirty="0"/>
              <a:t>: 10.3390/s22072559.</a:t>
            </a:r>
          </a:p>
        </p:txBody>
      </p:sp>
    </p:spTree>
    <p:extLst>
      <p:ext uri="{BB962C8B-B14F-4D97-AF65-F5344CB8AC3E}">
        <p14:creationId xmlns:p14="http://schemas.microsoft.com/office/powerpoint/2010/main" val="624231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</TotalTime>
  <Words>1166</Words>
  <Application>Microsoft Office PowerPoint</Application>
  <PresentationFormat>Panorámica</PresentationFormat>
  <Paragraphs>111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Ancizar Sans</vt:lpstr>
      <vt:lpstr>Ancizar Sans Black</vt:lpstr>
      <vt:lpstr>Arial</vt:lpstr>
      <vt:lpstr>Calibri</vt:lpstr>
      <vt:lpstr>Calibri Light</vt:lpstr>
      <vt:lpstr>Cambria Math</vt:lpstr>
      <vt:lpstr>Carlito</vt:lpstr>
      <vt:lpstr>Office Theme</vt:lpstr>
      <vt:lpstr>Diseño personalizado</vt:lpstr>
      <vt:lpstr>Presentación de PowerPoint</vt:lpstr>
      <vt:lpstr>Convolutional Neural Networks (CNN)   </vt:lpstr>
      <vt:lpstr>Contenido</vt:lpstr>
      <vt:lpstr>Origen de la capa de convolución</vt:lpstr>
      <vt:lpstr>Origen de la capa de convolución </vt:lpstr>
      <vt:lpstr>Redes neuronales convolucionales (CNN)</vt:lpstr>
      <vt:lpstr>Redes neuronales convolucionales (CNN)</vt:lpstr>
      <vt:lpstr>Capas de agrupación</vt:lpstr>
      <vt:lpstr>Capas sucesivas de convoluciones</vt:lpstr>
      <vt:lpstr>Limitaciones de las CNN</vt:lpstr>
      <vt:lpstr>Aplicaciones – Imágenes médicas</vt:lpstr>
      <vt:lpstr>Aplicaciones – Clasificación de accidentes de tráfico</vt:lpstr>
      <vt:lpstr>Preguntas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Andrés Mera Banguero</dc:creator>
  <cp:lastModifiedBy>Camilo Andres Laiton Bonadiez</cp:lastModifiedBy>
  <cp:revision>247</cp:revision>
  <dcterms:created xsi:type="dcterms:W3CDTF">2020-04-28T14:51:51Z</dcterms:created>
  <dcterms:modified xsi:type="dcterms:W3CDTF">2023-06-26T15:25:01Z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2019-12-06T00:00:00Z</vt:filetime>
  </property>
  <property fmtid="{D5CDD505-2E9C-101B-9397-08002B2CF9AE}" pid="3" name="Creator">
    <vt:lpwstr>Microsoft® PowerPoint® para Office 365</vt:lpwstr>
  </property>
  <property fmtid="{D5CDD505-2E9C-101B-9397-08002B2CF9AE}" pid="4" name="LastSaved">
    <vt:filetime>2020-04-28T00:00:00Z</vt:filetime>
  </property>
</Properties>
</file>