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2"/>
  </p:notesMasterIdLst>
  <p:sldIdLst>
    <p:sldId id="256" r:id="rId3"/>
    <p:sldId id="899" r:id="rId4"/>
    <p:sldId id="295" r:id="rId5"/>
    <p:sldId id="903" r:id="rId6"/>
    <p:sldId id="907" r:id="rId7"/>
    <p:sldId id="904" r:id="rId8"/>
    <p:sldId id="913" r:id="rId9"/>
    <p:sldId id="854" r:id="rId10"/>
    <p:sldId id="912" r:id="rId11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Andres Laiton Bonadiez" initials="CB" lastIdx="1" clrIdx="0">
    <p:extLst>
      <p:ext uri="{19B8F6BF-5375-455C-9EA6-DF929625EA0E}">
        <p15:presenceInfo xmlns:p15="http://schemas.microsoft.com/office/powerpoint/2012/main" userId="S::claiton@unal.edu.co::72222c7f-bc11-402e-aaf8-a78ca1fa19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3B2D-B7D5-4A64-ADCE-EA8A3BEA479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1CF5-E6B6-401D-807F-AAA8FF50D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4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61CF5-E6B6-401D-807F-AAA8FF50D8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52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5400"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20401-95C3-4EB8-8FAA-A06021F90495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9241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3849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3849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3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202074-8CD2-4ED2-9D67-3D30C82F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234FCA34-E342-4258-A83C-940FF3E3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58D9C5F1-1E16-4570-BCD1-F9A9730ACCB0}" type="datetimeFigureOut">
              <a:rPr lang="es-CO" smtClean="0"/>
              <a:pPr defTabSz="914400">
                <a:defRPr/>
              </a:pPr>
              <a:t>28/06/2023</a:t>
            </a:fld>
            <a:endParaRPr lang="es-CO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27578E8-B7C9-4F54-8BFB-2E8FD793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4E0D493-A77D-4948-919D-018AEDC4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AF560B2B-EEB3-445D-828A-ABC622EB2353}" type="slidenum">
              <a:rPr lang="es-CO" altLang="es-CO" smtClean="0"/>
              <a:pPr defTabSz="914400"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945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2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6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96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65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12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4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76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454" y="364997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1676400"/>
            <a:ext cx="11433555" cy="3564127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59ABB-0CEC-489B-ACF8-CD8CEBCC2AA7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0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6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54000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9C593-A25A-4ABE-BB5A-EFA30CDF4523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7CE1B-CF71-4CE5-8158-CA21D7AD1A70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392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28740" y="6600380"/>
            <a:ext cx="256540" cy="430887"/>
          </a:xfrm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15818"/>
            <a:ext cx="10515600" cy="184665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9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0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9241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2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7544" y="2968751"/>
            <a:ext cx="729691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3357117"/>
            <a:ext cx="11433555" cy="188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A17B-512D-4A0B-B183-5277FCA4CCBE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34B6-4602-48AA-965B-EC437011FB98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CCV.2017.324" TargetMode="External"/><Relationship Id="rId2" Type="http://schemas.openxmlformats.org/officeDocument/2006/relationships/hyperlink" Target="https://doi.org/10.1007/978-3-319-67558-9_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3390/healthcare908093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MX" spc="-5" smtClean="0"/>
              <a:t>1</a:t>
            </a:fld>
            <a:endParaRPr lang="es-MX" spc="-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E2FEB44-6A8A-4978-8C71-FDC5A78B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467226"/>
            <a:ext cx="10363200" cy="1754326"/>
          </a:xfrm>
        </p:spPr>
        <p:txBody>
          <a:bodyPr/>
          <a:lstStyle/>
          <a:p>
            <a:r>
              <a:rPr lang="en-US" b="1" dirty="0" err="1">
                <a:latin typeface="Ancizar Sans Black"/>
              </a:rPr>
              <a:t>Desbalanceo</a:t>
            </a:r>
            <a:r>
              <a:rPr lang="en-US" b="1" dirty="0">
                <a:latin typeface="Ancizar Sans Black"/>
              </a:rPr>
              <a:t> de </a:t>
            </a:r>
            <a:r>
              <a:rPr lang="en-US" b="1" dirty="0" err="1">
                <a:latin typeface="Ancizar Sans Black"/>
              </a:rPr>
              <a:t>datos</a:t>
            </a:r>
            <a:br>
              <a:rPr lang="en-US" b="1" dirty="0">
                <a:latin typeface="Ancizar Sans Black"/>
              </a:rPr>
            </a:br>
            <a:r>
              <a:rPr lang="en-US" sz="4000" b="1" dirty="0">
                <a:latin typeface="Ancizar Sans Black"/>
              </a:rPr>
              <a:t>Pesos </a:t>
            </a:r>
            <a:r>
              <a:rPr lang="en-US" sz="4000" b="1" dirty="0" err="1">
                <a:latin typeface="Ancizar Sans Black"/>
              </a:rPr>
              <a:t>por</a:t>
            </a:r>
            <a:r>
              <a:rPr lang="en-US" sz="4000" b="1" dirty="0">
                <a:latin typeface="Ancizar Sans Black"/>
              </a:rPr>
              <a:t> </a:t>
            </a:r>
            <a:r>
              <a:rPr lang="en-US" sz="4000" b="1" dirty="0" err="1">
                <a:latin typeface="Ancizar Sans Black"/>
              </a:rPr>
              <a:t>clase</a:t>
            </a:r>
            <a:r>
              <a:rPr lang="en-US" sz="4000" b="1" dirty="0">
                <a:latin typeface="Ancizar Sans Black"/>
              </a:rPr>
              <a:t> y </a:t>
            </a:r>
            <a:r>
              <a:rPr lang="en-US" sz="4000" b="1" dirty="0" err="1">
                <a:latin typeface="Ancizar Sans Black"/>
              </a:rPr>
              <a:t>funciones</a:t>
            </a:r>
            <a:r>
              <a:rPr lang="en-US" sz="4000" b="1" dirty="0">
                <a:latin typeface="Ancizar Sans Black"/>
              </a:rPr>
              <a:t> de </a:t>
            </a:r>
            <a:r>
              <a:rPr lang="en-US" sz="4000" b="1" dirty="0" err="1">
                <a:latin typeface="Ancizar Sans Black"/>
              </a:rPr>
              <a:t>optimización</a:t>
            </a:r>
            <a:br>
              <a:rPr lang="en-US" sz="2000" b="1" dirty="0">
                <a:latin typeface="Ancizar Sans Black"/>
              </a:rPr>
            </a:br>
            <a:r>
              <a:rPr lang="en-US" sz="2000" b="1" dirty="0">
                <a:latin typeface="Ancizar Sans Black"/>
              </a:rPr>
              <a:t>  </a:t>
            </a: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7E5A212-782B-46D9-AA4F-E7ED6D97937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60311" y="2377208"/>
            <a:ext cx="8534400" cy="18774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Talleristas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cizar Sans Blac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Prof. John Robert Ballesteros, </a:t>
            </a: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Ph.D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Prof. John </a:t>
            </a:r>
            <a:r>
              <a:rPr lang="es-ES" b="1" kern="1200" dirty="0" err="1">
                <a:solidFill>
                  <a:prstClr val="black"/>
                </a:solidFill>
                <a:latin typeface="Ancizar Sans Black"/>
              </a:rPr>
              <a:t>Willian</a:t>
            </a: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 Branch, </a:t>
            </a:r>
            <a:r>
              <a:rPr lang="es-ES" b="1" kern="1200" dirty="0" err="1">
                <a:solidFill>
                  <a:prstClr val="black"/>
                </a:solidFill>
                <a:latin typeface="Ancizar Sans Black"/>
              </a:rPr>
              <a:t>Ph.D</a:t>
            </a: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Ing. Mateo Cano, </a:t>
            </a: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M.Sc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Ing. </a:t>
            </a:r>
            <a:r>
              <a:rPr lang="es-ES" b="1" kern="1200" dirty="0" err="1">
                <a:solidFill>
                  <a:prstClr val="black"/>
                </a:solidFill>
                <a:latin typeface="Ancizar Sans Black"/>
              </a:rPr>
              <a:t>Maria</a:t>
            </a: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 Camila Durango, </a:t>
            </a:r>
            <a:r>
              <a:rPr lang="es-ES" b="1" kern="1200" dirty="0" err="1">
                <a:solidFill>
                  <a:prstClr val="black"/>
                </a:solidFill>
                <a:latin typeface="Ancizar Sans Black"/>
              </a:rPr>
              <a:t>M.Sc</a:t>
            </a: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Ing. Camilo Laiton</a:t>
            </a: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, </a:t>
            </a:r>
            <a:r>
              <a:rPr lang="es-ES" b="1" kern="1200" dirty="0" err="1">
                <a:solidFill>
                  <a:prstClr val="black"/>
                </a:solidFill>
                <a:latin typeface="Ancizar Sans Black"/>
              </a:rPr>
              <a:t>M.Sc</a:t>
            </a:r>
            <a:r>
              <a:rPr lang="es-ES" b="1" kern="1200" dirty="0">
                <a:solidFill>
                  <a:prstClr val="black"/>
                </a:solidFill>
                <a:latin typeface="Ancizar Sans Black"/>
              </a:rPr>
              <a:t>.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cizar Sans Black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16221-6F80-4F2C-97A8-A9EA7512B5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F9138F-6147-1D0F-FB41-D532BE3CE9AD}"/>
              </a:ext>
            </a:extLst>
          </p:cNvPr>
          <p:cNvSpPr txBox="1"/>
          <p:nvPr/>
        </p:nvSpPr>
        <p:spPr>
          <a:xfrm>
            <a:off x="2677237" y="4636447"/>
            <a:ext cx="6100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Grupo de Investigación y Desarrollo en Inteligencia Artificial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prstClr val="black"/>
                </a:solidFill>
                <a:latin typeface="Ancizar Sans Black"/>
              </a:rPr>
              <a:t>Facultad de Minas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Universidad Nacional de Colombia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prstClr val="black"/>
                </a:solidFill>
                <a:latin typeface="Ancizar Sans Black"/>
              </a:rPr>
              <a:t>Medellín, Colombia</a:t>
            </a:r>
            <a:endParaRPr kumimoji="0" lang="es-E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cizar Sans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6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2740661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>
                <a:latin typeface="Ancizar Sans" panose="020B0602040300000003"/>
              </a:rPr>
              <a:t>Contenido</a:t>
            </a:r>
            <a:endParaRPr sz="4000">
              <a:latin typeface="Ancizar Sans" panose="020B06020403000000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586" y="866485"/>
            <a:ext cx="10256429" cy="1633781"/>
          </a:xfrm>
          <a:prstGeom prst="rect">
            <a:avLst/>
          </a:prstGeom>
        </p:spPr>
        <p:txBody>
          <a:bodyPr vert="horz" wrap="square" lIns="0" tIns="109220" rIns="0" bIns="0" rtlCol="0" anchor="t">
            <a:spAutoFit/>
          </a:bodyPr>
          <a:lstStyle/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Importancia de tratar el desbalanceo de datos</a:t>
            </a:r>
          </a:p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Balanceo de datos basados en pesos</a:t>
            </a:r>
          </a:p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Funciones de pérdida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D58447-3B40-4BB5-85C8-EFD2243E99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altLang="es-CO" sz="4000" b="1" spc="-15" dirty="0">
                <a:latin typeface="Ancizar Sans"/>
              </a:rPr>
              <a:t>Importancia del balanceo de datos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99605E-2DFF-41EC-B35A-85E1E73DE612}"/>
              </a:ext>
            </a:extLst>
          </p:cNvPr>
          <p:cNvSpPr txBox="1"/>
          <p:nvPr/>
        </p:nvSpPr>
        <p:spPr>
          <a:xfrm>
            <a:off x="289086" y="957597"/>
            <a:ext cx="1161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Los modelos de inteligencia artificial asumen que los datos se encuentran distribuidos de manera similar.</a:t>
            </a:r>
            <a:endParaRPr lang="es-MX" sz="2400" dirty="0"/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759D0-824E-D9F6-C81B-6627A606CAA4}"/>
              </a:ext>
            </a:extLst>
          </p:cNvPr>
          <p:cNvSpPr txBox="1"/>
          <p:nvPr/>
        </p:nvSpPr>
        <p:spPr>
          <a:xfrm>
            <a:off x="6428740" y="5119218"/>
            <a:ext cx="419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1. </a:t>
            </a:r>
            <a:r>
              <a:rPr lang="es-ES" sz="1400" dirty="0"/>
              <a:t>Ejemplos clásicos de balanceo de datos</a:t>
            </a:r>
            <a:endParaRPr lang="es-CO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22B582-EDB4-8EE6-5D70-A8AF2D2D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38" y="2961979"/>
            <a:ext cx="7192370" cy="220908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85369BB-0B9F-1937-471B-D47CFE830EB9}"/>
              </a:ext>
            </a:extLst>
          </p:cNvPr>
          <p:cNvSpPr txBox="1"/>
          <p:nvPr/>
        </p:nvSpPr>
        <p:spPr>
          <a:xfrm>
            <a:off x="164134" y="2360463"/>
            <a:ext cx="50493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Problemas más importantes: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Insuficiencia de datos para aprender características de la clase minoritaria.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Errores en la predicción.</a:t>
            </a:r>
          </a:p>
        </p:txBody>
      </p:sp>
    </p:spTree>
    <p:extLst>
      <p:ext uri="{BB962C8B-B14F-4D97-AF65-F5344CB8AC3E}">
        <p14:creationId xmlns:p14="http://schemas.microsoft.com/office/powerpoint/2010/main" val="201601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DFD29-5415-B26A-D9DF-DFAC51660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n-US" spc="-5" smtClean="0"/>
              <a:t>5</a:t>
            </a:fld>
            <a:endParaRPr lang="en-US" spc="-5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043CA2-EA75-06D4-5855-D8CBD5C1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Pesos por clase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6BEE59-707A-1983-D878-597B3BAB070F}"/>
              </a:ext>
            </a:extLst>
          </p:cNvPr>
          <p:cNvSpPr txBox="1"/>
          <p:nvPr/>
        </p:nvSpPr>
        <p:spPr>
          <a:xfrm>
            <a:off x="4000200" y="4380170"/>
            <a:ext cx="419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2. </a:t>
            </a:r>
            <a:r>
              <a:rPr lang="es-ES" sz="1400" dirty="0"/>
              <a:t>Función de perdida Dice con pesos [1].</a:t>
            </a:r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0C27E7-1C3F-530C-5FBB-45E348654BC6}"/>
              </a:ext>
            </a:extLst>
          </p:cNvPr>
          <p:cNvSpPr txBox="1"/>
          <p:nvPr/>
        </p:nvSpPr>
        <p:spPr>
          <a:xfrm>
            <a:off x="289086" y="1271133"/>
            <a:ext cx="11613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Las funciones de optimización multiclase, por lo general, calculan el gradiente como un promedio del gradiente de cada clase. La idea principal es agregar un peso a la clase minoritaria para que el modelo tenga más énfasis en esta.</a:t>
            </a:r>
            <a:endParaRPr lang="es-MX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5F7140-9547-917D-1145-D1D1601CE4EB}"/>
              </a:ext>
            </a:extLst>
          </p:cNvPr>
          <p:cNvSpPr txBox="1"/>
          <p:nvPr/>
        </p:nvSpPr>
        <p:spPr>
          <a:xfrm>
            <a:off x="0" y="6001356"/>
            <a:ext cx="7794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[1] </a:t>
            </a:r>
            <a:r>
              <a:rPr lang="en-US" sz="1200" dirty="0"/>
              <a:t>C. Laiton-Bonadiez, G. Sanchez-Torres, and J. Branch-Bedoya, “Deep 3D Neural Network for Brain Structures Segmentation Using Self-Attention Modules in MRI Images,” Sensors, vol. 22, no. 7, 2022, </a:t>
            </a:r>
            <a:r>
              <a:rPr lang="en-US" sz="1200" dirty="0" err="1"/>
              <a:t>doi</a:t>
            </a:r>
            <a:r>
              <a:rPr lang="en-US" sz="1200" dirty="0"/>
              <a:t>: 10.3390/s22072559.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0596DB-1B37-FF54-6EAB-5AA7D852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62" y="3061432"/>
            <a:ext cx="5814302" cy="12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altLang="es-CO" sz="4000" b="1" spc="-15" dirty="0">
                <a:latin typeface="Ancizar Sans"/>
              </a:rPr>
              <a:t>Funciones de costo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99605E-2DFF-41EC-B35A-85E1E73DE612}"/>
              </a:ext>
            </a:extLst>
          </p:cNvPr>
          <p:cNvSpPr txBox="1"/>
          <p:nvPr/>
        </p:nvSpPr>
        <p:spPr>
          <a:xfrm>
            <a:off x="289086" y="955748"/>
            <a:ext cx="116138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Otra forma de atacar el desbalanceo de datos es usando funciones de costo que se focalicen en obtener predicciones correctas de la clase minoritaria.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Algunos ejemplos de funciones de costo en imágenes: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Dice </a:t>
            </a:r>
            <a:r>
              <a:rPr lang="es-MX" sz="2400" dirty="0" err="1"/>
              <a:t>Loss</a:t>
            </a:r>
            <a:r>
              <a:rPr lang="es-MX" sz="2400" dirty="0"/>
              <a:t> pesada: Función de costo basada en el Dice </a:t>
            </a:r>
            <a:r>
              <a:rPr lang="es-MX" sz="2400" dirty="0" err="1"/>
              <a:t>Similarity</a:t>
            </a:r>
            <a:r>
              <a:rPr lang="es-MX" sz="2400" dirty="0"/>
              <a:t> </a:t>
            </a:r>
            <a:r>
              <a:rPr lang="es-MX" sz="2400" dirty="0" err="1"/>
              <a:t>Coefficient</a:t>
            </a:r>
            <a:r>
              <a:rPr lang="es-MX" sz="2400" dirty="0"/>
              <a:t> propuesta para mejorar el desbalance entre el fondo de la imagen y su primer plano [2].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Focal </a:t>
            </a:r>
            <a:r>
              <a:rPr lang="es-MX" sz="2400" dirty="0" err="1"/>
              <a:t>Loss</a:t>
            </a:r>
            <a:r>
              <a:rPr lang="es-MX" sz="2400" dirty="0"/>
              <a:t>: Variación de la función de costo Cross-</a:t>
            </a:r>
            <a:r>
              <a:rPr lang="es-MX" sz="2400" dirty="0" err="1"/>
              <a:t>Entropy</a:t>
            </a:r>
            <a:r>
              <a:rPr lang="es-MX" sz="2400" dirty="0"/>
              <a:t> la cual se focaliza en muestras raras del conjunto de datos a lo largo de su optimización [3].</a:t>
            </a: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112498-798F-7481-59DE-B1350AFD89C7}"/>
              </a:ext>
            </a:extLst>
          </p:cNvPr>
          <p:cNvSpPr txBox="1"/>
          <p:nvPr/>
        </p:nvSpPr>
        <p:spPr>
          <a:xfrm>
            <a:off x="0" y="5117422"/>
            <a:ext cx="88710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[2]</a:t>
            </a:r>
            <a:r>
              <a:rPr lang="en-US" sz="1200" dirty="0"/>
              <a:t> C. H. </a:t>
            </a:r>
            <a:r>
              <a:rPr lang="en-US" sz="1200" dirty="0" err="1"/>
              <a:t>Sudre</a:t>
            </a:r>
            <a:r>
              <a:rPr lang="en-US" sz="1200" dirty="0"/>
              <a:t>, W. Li, T. </a:t>
            </a:r>
            <a:r>
              <a:rPr lang="en-US" sz="1200" dirty="0" err="1"/>
              <a:t>Vercauteren</a:t>
            </a:r>
            <a:r>
              <a:rPr lang="en-US" sz="1200" dirty="0"/>
              <a:t>, S. </a:t>
            </a:r>
            <a:r>
              <a:rPr lang="en-US" sz="1200" dirty="0" err="1"/>
              <a:t>Ourselin</a:t>
            </a:r>
            <a:r>
              <a:rPr lang="en-US" sz="1200" dirty="0"/>
              <a:t>, and M. Jorge Cardoso, “</a:t>
            </a:r>
            <a:r>
              <a:rPr lang="en-US" sz="1200" dirty="0" err="1"/>
              <a:t>Generalised</a:t>
            </a:r>
            <a:r>
              <a:rPr lang="en-US" sz="1200" dirty="0"/>
              <a:t> Dice Overlap as a Deep Learning Loss Function for Highly Unbalanced Segmentations,” in Deep Learning in Medical Image Analysis and Multimodal Learning for Clinical Decision Support, M. J. Cardoso, T. </a:t>
            </a:r>
            <a:r>
              <a:rPr lang="en-US" sz="1200" dirty="0" err="1"/>
              <a:t>Arbel</a:t>
            </a:r>
            <a:r>
              <a:rPr lang="en-US" sz="1200" dirty="0"/>
              <a:t>, G. Carneiro, T. Syeda-Mahmood, J. M. R. S. Tavares, M. Moradi, A. Bradley, H. Greenspan, J. P. Papa, A. </a:t>
            </a:r>
            <a:r>
              <a:rPr lang="en-US" sz="1200" dirty="0" err="1"/>
              <a:t>Madabhushi</a:t>
            </a:r>
            <a:r>
              <a:rPr lang="en-US" sz="1200" dirty="0"/>
              <a:t>, J. C. Nascimento, J. S. Cardoso, V. </a:t>
            </a:r>
            <a:r>
              <a:rPr lang="en-US" sz="1200" dirty="0" err="1"/>
              <a:t>Belagiannis</a:t>
            </a:r>
            <a:r>
              <a:rPr lang="en-US" sz="1200" dirty="0"/>
              <a:t>, and Z. Lu, Eds., in Lecture Notes in Computer Science. Cham: Springer International Publishing, 2017, pp. 240–248.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10.1007/978-3-319-67558-9_28</a:t>
            </a:r>
            <a:r>
              <a:rPr lang="en-US" sz="1200" dirty="0"/>
              <a:t>.</a:t>
            </a:r>
          </a:p>
          <a:p>
            <a:pPr algn="just"/>
            <a:r>
              <a:rPr lang="en-US" sz="1200" b="1" dirty="0">
                <a:effectLst/>
              </a:rPr>
              <a:t>[</a:t>
            </a:r>
            <a:r>
              <a:rPr lang="en-US" sz="1200" b="1" dirty="0"/>
              <a:t>3</a:t>
            </a:r>
            <a:r>
              <a:rPr lang="en-US" sz="1200" b="1" dirty="0">
                <a:effectLst/>
              </a:rPr>
              <a:t>]</a:t>
            </a:r>
            <a:r>
              <a:rPr lang="en-US" sz="1200" dirty="0">
                <a:effectLst/>
              </a:rPr>
              <a:t> T.-Y. Lin, P. Goyal, R. </a:t>
            </a:r>
            <a:r>
              <a:rPr lang="en-US" sz="1200" dirty="0" err="1">
                <a:effectLst/>
              </a:rPr>
              <a:t>Girshick</a:t>
            </a:r>
            <a:r>
              <a:rPr lang="en-US" sz="1200" dirty="0">
                <a:effectLst/>
              </a:rPr>
              <a:t>, K. He, and P. </a:t>
            </a:r>
            <a:r>
              <a:rPr lang="en-US" sz="1200" dirty="0" err="1">
                <a:effectLst/>
              </a:rPr>
              <a:t>Dollár</a:t>
            </a:r>
            <a:r>
              <a:rPr lang="en-US" sz="1200" dirty="0">
                <a:effectLst/>
              </a:rPr>
              <a:t>, “Focal Loss for Dense Object Detection,” in </a:t>
            </a:r>
            <a:r>
              <a:rPr lang="en-US" sz="1200" i="1" dirty="0">
                <a:effectLst/>
              </a:rPr>
              <a:t>2017 IEEE International Conference on Computer Vision (ICCV)</a:t>
            </a:r>
            <a:r>
              <a:rPr lang="en-US" sz="1200" dirty="0">
                <a:effectLst/>
              </a:rPr>
              <a:t>, Oct. 2017, pp. 2999–3007.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3"/>
              </a:rPr>
              <a:t>10.1109/ICCV.2017.324</a:t>
            </a:r>
            <a:r>
              <a:rPr lang="en-US" sz="1200" dirty="0">
                <a:effectLst/>
              </a:rPr>
              <a:t>.</a:t>
            </a:r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06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DFD29-5415-B26A-D9DF-DFAC51660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n-US" spc="-5" smtClean="0"/>
              <a:t>7</a:t>
            </a:fld>
            <a:endParaRPr lang="en-US" spc="-5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043CA2-EA75-06D4-5855-D8CBD5C1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840036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Estrategias para el calculo de pesos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6BEE59-707A-1983-D878-597B3BAB070F}"/>
              </a:ext>
            </a:extLst>
          </p:cNvPr>
          <p:cNvSpPr txBox="1"/>
          <p:nvPr/>
        </p:nvSpPr>
        <p:spPr>
          <a:xfrm>
            <a:off x="3738619" y="5430414"/>
            <a:ext cx="419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3. </a:t>
            </a:r>
            <a:r>
              <a:rPr lang="es-ES" sz="1400" dirty="0"/>
              <a:t>Algunas funciones de costo modificadas con estrategias de pesos  [4].</a:t>
            </a:r>
            <a:endParaRPr lang="es-CO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5F7140-9547-917D-1145-D1D1601CE4EB}"/>
              </a:ext>
            </a:extLst>
          </p:cNvPr>
          <p:cNvSpPr txBox="1"/>
          <p:nvPr/>
        </p:nvSpPr>
        <p:spPr>
          <a:xfrm>
            <a:off x="0" y="5996516"/>
            <a:ext cx="8816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effectLst/>
              </a:rPr>
              <a:t>[</a:t>
            </a:r>
            <a:r>
              <a:rPr lang="en-US" sz="1200" b="1" dirty="0"/>
              <a:t>4</a:t>
            </a:r>
            <a:r>
              <a:rPr lang="en-US" sz="1200" b="1" dirty="0">
                <a:effectLst/>
              </a:rPr>
              <a:t>] </a:t>
            </a:r>
            <a:r>
              <a:rPr lang="en-US" sz="1200" dirty="0">
                <a:effectLst/>
              </a:rPr>
              <a:t>T. </a:t>
            </a:r>
            <a:r>
              <a:rPr lang="en-US" sz="1200" dirty="0" err="1">
                <a:effectLst/>
              </a:rPr>
              <a:t>Sugino</a:t>
            </a:r>
            <a:r>
              <a:rPr lang="en-US" sz="1200" dirty="0">
                <a:effectLst/>
              </a:rPr>
              <a:t>, T. Kawase, S. </a:t>
            </a:r>
            <a:r>
              <a:rPr lang="en-US" sz="1200" dirty="0" err="1">
                <a:effectLst/>
              </a:rPr>
              <a:t>Onogi</a:t>
            </a:r>
            <a:r>
              <a:rPr lang="en-US" sz="1200" dirty="0">
                <a:effectLst/>
              </a:rPr>
              <a:t>, T. Kin, N. Saito, and Y. Nakajima, “Loss Weightings for Improving Imbalanced Brain Structure Segmentation Using Fully Convolutional Networks,” </a:t>
            </a:r>
            <a:r>
              <a:rPr lang="en-US" sz="1200" i="1" dirty="0">
                <a:effectLst/>
              </a:rPr>
              <a:t>Healthcare</a:t>
            </a:r>
            <a:r>
              <a:rPr lang="en-US" sz="1200" dirty="0">
                <a:effectLst/>
              </a:rPr>
              <a:t>, vol. 9, no. 8, 2021,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2"/>
              </a:rPr>
              <a:t>10.3390/healthcare9080938</a:t>
            </a:r>
            <a:r>
              <a:rPr lang="en-US" sz="1200" dirty="0">
                <a:effectLst/>
              </a:rPr>
              <a:t>.</a:t>
            </a:r>
          </a:p>
          <a:p>
            <a:endParaRPr lang="en-US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F1EBA8-B1A1-0BC1-6BB3-03A09B39D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56" r="594"/>
          <a:stretch/>
        </p:blipFill>
        <p:spPr>
          <a:xfrm>
            <a:off x="215057" y="1296538"/>
            <a:ext cx="11761885" cy="41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74" y="174458"/>
            <a:ext cx="8207375" cy="615553"/>
          </a:xfrm>
        </p:spPr>
        <p:txBody>
          <a:bodyPr/>
          <a:lstStyle/>
          <a:p>
            <a:r>
              <a:rPr lang="es-CO" altLang="es-CO" sz="4000" b="1" spc="-15">
                <a:latin typeface="Ancizar Sans"/>
              </a:rPr>
              <a:t>Preguntas</a:t>
            </a:r>
            <a:endParaRPr lang="es-PE" altLang="es-CO" sz="4000" b="1">
              <a:latin typeface="Ancizar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4EF04-89AA-4BEF-9655-DEE6D760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36" y="1718202"/>
            <a:ext cx="1946275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3 Rectángulo">
            <a:extLst>
              <a:ext uri="{FF2B5EF4-FFF2-40B4-BE49-F238E27FC236}">
                <a16:creationId xmlns:a16="http://schemas.microsoft.com/office/drawing/2014/main" id="{4BA56465-34E4-4E84-96A3-3FCED47AACB2}"/>
              </a:ext>
            </a:extLst>
          </p:cNvPr>
          <p:cNvSpPr/>
          <p:nvPr/>
        </p:nvSpPr>
        <p:spPr>
          <a:xfrm rot="20468868">
            <a:off x="4154851" y="2424007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1" name="8 Rectángulo">
            <a:extLst>
              <a:ext uri="{FF2B5EF4-FFF2-40B4-BE49-F238E27FC236}">
                <a16:creationId xmlns:a16="http://schemas.microsoft.com/office/drawing/2014/main" id="{02273AEF-4FB8-446D-A0C4-35ADADC91B93}"/>
              </a:ext>
            </a:extLst>
          </p:cNvPr>
          <p:cNvSpPr/>
          <p:nvPr/>
        </p:nvSpPr>
        <p:spPr>
          <a:xfrm rot="828350">
            <a:off x="7001374" y="2480009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2" name="9 Rectángulo">
            <a:extLst>
              <a:ext uri="{FF2B5EF4-FFF2-40B4-BE49-F238E27FC236}">
                <a16:creationId xmlns:a16="http://schemas.microsoft.com/office/drawing/2014/main" id="{7CDDBA3E-C5DC-49F3-9A74-CA49B91070C6}"/>
              </a:ext>
            </a:extLst>
          </p:cNvPr>
          <p:cNvSpPr/>
          <p:nvPr/>
        </p:nvSpPr>
        <p:spPr>
          <a:xfrm rot="21421611">
            <a:off x="4914264" y="1431493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3" name="10 Rectángulo">
            <a:extLst>
              <a:ext uri="{FF2B5EF4-FFF2-40B4-BE49-F238E27FC236}">
                <a16:creationId xmlns:a16="http://schemas.microsoft.com/office/drawing/2014/main" id="{CB4B9405-9CC5-499C-8A3D-6982481D1967}"/>
              </a:ext>
            </a:extLst>
          </p:cNvPr>
          <p:cNvSpPr/>
          <p:nvPr/>
        </p:nvSpPr>
        <p:spPr>
          <a:xfrm rot="236922">
            <a:off x="6339379" y="1423904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1D6D4970-0057-435A-AE60-F4E0EBBFF2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05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MX" spc="-5" smtClean="0"/>
              <a:t>9</a:t>
            </a:fld>
            <a:endParaRPr lang="es-MX" spc="-5"/>
          </a:p>
        </p:txBody>
      </p:sp>
    </p:spTree>
    <p:extLst>
      <p:ext uri="{BB962C8B-B14F-4D97-AF65-F5344CB8AC3E}">
        <p14:creationId xmlns:p14="http://schemas.microsoft.com/office/powerpoint/2010/main" val="65745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663</Words>
  <Application>Microsoft Office PowerPoint</Application>
  <PresentationFormat>Panorámica</PresentationFormat>
  <Paragraphs>52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Ancizar Sans</vt:lpstr>
      <vt:lpstr>Ancizar Sans Black</vt:lpstr>
      <vt:lpstr>Arial</vt:lpstr>
      <vt:lpstr>Calibri</vt:lpstr>
      <vt:lpstr>Calibri Light</vt:lpstr>
      <vt:lpstr>Carlito</vt:lpstr>
      <vt:lpstr>Office Theme</vt:lpstr>
      <vt:lpstr>Diseño personalizado</vt:lpstr>
      <vt:lpstr>Presentación de PowerPoint</vt:lpstr>
      <vt:lpstr>Desbalanceo de datos Pesos por clase y funciones de optimización   </vt:lpstr>
      <vt:lpstr>Contenido</vt:lpstr>
      <vt:lpstr>Importancia del balanceo de datos</vt:lpstr>
      <vt:lpstr>Pesos por clase</vt:lpstr>
      <vt:lpstr>Funciones de costo</vt:lpstr>
      <vt:lpstr>Estrategias para el calculo de pesos</vt:lpstr>
      <vt:lpstr>Preguntas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Mera Banguero</dc:creator>
  <cp:lastModifiedBy>Camilo Andres Laiton Bonadiez</cp:lastModifiedBy>
  <cp:revision>249</cp:revision>
  <dcterms:created xsi:type="dcterms:W3CDTF">2020-04-28T14:51:51Z</dcterms:created>
  <dcterms:modified xsi:type="dcterms:W3CDTF">2023-06-28T19:14:41Z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2019-12-06T00:00:00Z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2020-04-28T00:00:00Z</vt:filetime>
  </property>
</Properties>
</file>