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106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491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15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85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1352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5905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28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735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373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03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61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45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190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31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972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827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83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9C4E4F0-CFD2-4321-BED8-300C6DEAEA22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7F990B-055D-4EE2-9D6E-DB51D9CD34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59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653AA-8EF7-AE17-04C2-384712CB4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805" y="1140366"/>
            <a:ext cx="9440034" cy="1828801"/>
          </a:xfrm>
        </p:spPr>
        <p:txBody>
          <a:bodyPr/>
          <a:lstStyle/>
          <a:p>
            <a:r>
              <a:rPr lang="es-MX" dirty="0"/>
              <a:t>Algoritmos A* y DFS en la navegación autónoma.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08C1D5-200F-F135-93E9-07F19ED78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Realizado por: José Ángel Olmedo Guevara</a:t>
            </a:r>
          </a:p>
        </p:txBody>
      </p:sp>
    </p:spTree>
    <p:extLst>
      <p:ext uri="{BB962C8B-B14F-4D97-AF65-F5344CB8AC3E}">
        <p14:creationId xmlns:p14="http://schemas.microsoft.com/office/powerpoint/2010/main" val="96516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A4D32-B7C4-FF06-D8B2-2CBA08A1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¿Navegación autónoma?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1B0AC1-CF7C-AEC3-9D98-BF47F161B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1" i="1" dirty="0">
                <a:effectLst/>
                <a:latin typeface="Arial MT"/>
                <a:ea typeface="Arial MT"/>
                <a:cs typeface="Arial MT"/>
              </a:rPr>
              <a:t>La navegación autónoma se define como la capacidad de un sistema (robot, automóvil, dron) capaz de moverse en un ambiente (conocido o no) sin la intervención humana, esto a fin de reconocer un terreno inexplorado o bien llegar a un objetivo previamente establecido. </a:t>
            </a:r>
            <a:endParaRPr lang="es-MX" dirty="0"/>
          </a:p>
        </p:txBody>
      </p:sp>
      <p:pic>
        <p:nvPicPr>
          <p:cNvPr id="1026" name="Picture 2" descr="180 estudiantes del Tec compiten en navegación autónoma de vehículos |  Tecnológico de Monterrey">
            <a:extLst>
              <a:ext uri="{FF2B5EF4-FFF2-40B4-BE49-F238E27FC236}">
                <a16:creationId xmlns:a16="http://schemas.microsoft.com/office/drawing/2014/main" id="{C86C0B7E-7577-F340-02CD-737AD4D6A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3" y="4526125"/>
            <a:ext cx="3072032" cy="16384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tecnología de navegación autónoma de Avikus ha sido elegida para 23  enormes buques - World Energy Trade">
            <a:extLst>
              <a:ext uri="{FF2B5EF4-FFF2-40B4-BE49-F238E27FC236}">
                <a16:creationId xmlns:a16="http://schemas.microsoft.com/office/drawing/2014/main" id="{E3AEEA22-B288-C344-4676-F1ABC66C3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79" y="4696318"/>
            <a:ext cx="2987878" cy="1867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B68E34-B619-005C-96BD-1120E1B0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853" y="2707282"/>
            <a:ext cx="2209267" cy="23782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portunity - Wikipedia, la enciclopedia libre">
            <a:extLst>
              <a:ext uri="{FF2B5EF4-FFF2-40B4-BE49-F238E27FC236}">
                <a16:creationId xmlns:a16="http://schemas.microsoft.com/office/drawing/2014/main" id="{13D53712-2FCF-318D-4E5B-C210EAD11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05" y="2866387"/>
            <a:ext cx="3098684" cy="247894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D213A-53B9-4BF9-7E0A-DCA77714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A* y DFS</a:t>
            </a:r>
          </a:p>
        </p:txBody>
      </p:sp>
      <p:pic>
        <p:nvPicPr>
          <p:cNvPr id="2050" name="Picture 2" descr="Algoritmo A estrellas (A*) – Tecnologia educativa UNAN – NANAGUA">
            <a:extLst>
              <a:ext uri="{FF2B5EF4-FFF2-40B4-BE49-F238E27FC236}">
                <a16:creationId xmlns:a16="http://schemas.microsoft.com/office/drawing/2014/main" id="{B0F71912-0CA0-FB34-5C21-1E7AAFFE2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4" y="1461464"/>
            <a:ext cx="3361975" cy="26204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úsqueda en profundidad - Wikiwand">
            <a:extLst>
              <a:ext uri="{FF2B5EF4-FFF2-40B4-BE49-F238E27FC236}">
                <a16:creationId xmlns:a16="http://schemas.microsoft.com/office/drawing/2014/main" id="{7AECD902-2F76-B7AD-46FA-B68874D90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70" y="1291817"/>
            <a:ext cx="5225046" cy="33472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tos de Navegacion Autonoma, +79.000 Fotos de stock gratuitas de gran  calidad">
            <a:extLst>
              <a:ext uri="{FF2B5EF4-FFF2-40B4-BE49-F238E27FC236}">
                <a16:creationId xmlns:a16="http://schemas.microsoft.com/office/drawing/2014/main" id="{6BC1CE77-3568-E3FF-543B-127FBC4C7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89" y="4639112"/>
            <a:ext cx="2757619" cy="18369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4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89485-148B-EA33-3050-A03B7F96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DFS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1AEFBB-9737-1932-BACC-7FD88FA6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s-MX" dirty="0"/>
              <a:t>1. Nodo inicial</a:t>
            </a:r>
          </a:p>
          <a:p>
            <a:pPr marL="36900" indent="0">
              <a:buNone/>
            </a:pPr>
            <a:r>
              <a:rPr lang="es-MX" dirty="0"/>
              <a:t>2. Exploración a profundidad</a:t>
            </a:r>
          </a:p>
          <a:p>
            <a:pPr marL="36900" indent="0">
              <a:buNone/>
            </a:pPr>
            <a:r>
              <a:rPr lang="es-MX" dirty="0"/>
              <a:t>Visitado</a:t>
            </a:r>
          </a:p>
          <a:p>
            <a:pPr marL="36900" indent="0">
              <a:buNone/>
            </a:pPr>
            <a:r>
              <a:rPr lang="es-MX" dirty="0"/>
              <a:t>Vecinos</a:t>
            </a:r>
          </a:p>
          <a:p>
            <a:pPr marL="36900" indent="0">
              <a:buNone/>
            </a:pPr>
            <a:r>
              <a:rPr lang="es-MX" dirty="0"/>
              <a:t>Retroceso</a:t>
            </a:r>
          </a:p>
          <a:p>
            <a:pPr marL="36900" indent="0">
              <a:buNone/>
            </a:pPr>
            <a:r>
              <a:rPr lang="es-MX" dirty="0"/>
              <a:t>3. Nodo objetivo encontrado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72F4C6B-4F2D-2A37-D380-1549F7DB5CAF}"/>
              </a:ext>
            </a:extLst>
          </p:cNvPr>
          <p:cNvGrpSpPr/>
          <p:nvPr/>
        </p:nvGrpSpPr>
        <p:grpSpPr>
          <a:xfrm>
            <a:off x="7458415" y="1944073"/>
            <a:ext cx="4036695" cy="3171190"/>
            <a:chOff x="0" y="0"/>
            <a:chExt cx="4036978" cy="3171218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79288C2-2708-2FDC-547C-A6D815DDEA71}"/>
                </a:ext>
              </a:extLst>
            </p:cNvPr>
            <p:cNvGrpSpPr/>
            <p:nvPr/>
          </p:nvGrpSpPr>
          <p:grpSpPr>
            <a:xfrm>
              <a:off x="0" y="0"/>
              <a:ext cx="4036978" cy="3171218"/>
              <a:chOff x="0" y="0"/>
              <a:chExt cx="4036978" cy="3171218"/>
            </a:xfrm>
          </p:grpSpPr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8CC35975-BE83-2CFB-E754-A31407264BEF}"/>
                  </a:ext>
                </a:extLst>
              </p:cNvPr>
              <p:cNvGrpSpPr/>
              <p:nvPr/>
            </p:nvGrpSpPr>
            <p:grpSpPr>
              <a:xfrm>
                <a:off x="0" y="0"/>
                <a:ext cx="4036978" cy="3171218"/>
                <a:chOff x="0" y="0"/>
                <a:chExt cx="4036978" cy="3171218"/>
              </a:xfrm>
            </p:grpSpPr>
            <p:grpSp>
              <p:nvGrpSpPr>
                <p:cNvPr id="12" name="Grupo 11">
                  <a:extLst>
                    <a:ext uri="{FF2B5EF4-FFF2-40B4-BE49-F238E27FC236}">
                      <a16:creationId xmlns:a16="http://schemas.microsoft.com/office/drawing/2014/main" id="{21375CFC-A19A-89D1-1A13-D237441A0E6D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036978" cy="3171218"/>
                  <a:chOff x="0" y="0"/>
                  <a:chExt cx="4036978" cy="3171218"/>
                </a:xfrm>
              </p:grpSpPr>
              <p:grpSp>
                <p:nvGrpSpPr>
                  <p:cNvPr id="16" name="Grupo 15">
                    <a:extLst>
                      <a:ext uri="{FF2B5EF4-FFF2-40B4-BE49-F238E27FC236}">
                        <a16:creationId xmlns:a16="http://schemas.microsoft.com/office/drawing/2014/main" id="{D5494ACD-9F60-16D8-0764-E6544E10348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4036978" cy="3171218"/>
                    <a:chOff x="0" y="0"/>
                    <a:chExt cx="4036978" cy="3171218"/>
                  </a:xfrm>
                </p:grpSpPr>
                <p:sp>
                  <p:nvSpPr>
                    <p:cNvPr id="19" name="Elipse 18">
                      <a:extLst>
                        <a:ext uri="{FF2B5EF4-FFF2-40B4-BE49-F238E27FC236}">
                          <a16:creationId xmlns:a16="http://schemas.microsoft.com/office/drawing/2014/main" id="{95597E18-C70B-AA17-9703-6D0797E01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9072" y="0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A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0" name="Elipse 19">
                      <a:extLst>
                        <a:ext uri="{FF2B5EF4-FFF2-40B4-BE49-F238E27FC236}">
                          <a16:creationId xmlns:a16="http://schemas.microsoft.com/office/drawing/2014/main" id="{3C0DDB65-8CEE-BCED-439D-E4590F73AB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87" y="642026"/>
                      <a:ext cx="476250" cy="43751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B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1" name="Elipse 20">
                      <a:extLst>
                        <a:ext uri="{FF2B5EF4-FFF2-40B4-BE49-F238E27FC236}">
                          <a16:creationId xmlns:a16="http://schemas.microsoft.com/office/drawing/2014/main" id="{72828F87-3089-C9AB-29A2-C455C10DC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5574" y="642026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C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2" name="Elipse 21">
                      <a:extLst>
                        <a:ext uri="{FF2B5EF4-FFF2-40B4-BE49-F238E27FC236}">
                          <a16:creationId xmlns:a16="http://schemas.microsoft.com/office/drawing/2014/main" id="{03B47CA2-FCC7-FB0C-5123-53CD949757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225685"/>
                      <a:ext cx="476250" cy="43751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D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3" name="Elipse 22">
                      <a:extLst>
                        <a:ext uri="{FF2B5EF4-FFF2-40B4-BE49-F238E27FC236}">
                          <a16:creationId xmlns:a16="http://schemas.microsoft.com/office/drawing/2014/main" id="{49157507-0820-4128-9630-C804D3E591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225" y="1254868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E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4" name="Elipse 23">
                      <a:extLst>
                        <a:ext uri="{FF2B5EF4-FFF2-40B4-BE49-F238E27FC236}">
                          <a16:creationId xmlns:a16="http://schemas.microsoft.com/office/drawing/2014/main" id="{DAA6655D-04D6-3832-E3F8-418C75B20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1370" y="1245141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F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5" name="Elipse 24">
                      <a:extLst>
                        <a:ext uri="{FF2B5EF4-FFF2-40B4-BE49-F238E27FC236}">
                          <a16:creationId xmlns:a16="http://schemas.microsoft.com/office/drawing/2014/main" id="{EB03A221-27F9-F028-A188-D6379296E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60323" y="1245141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G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6" name="Elipse 25">
                      <a:extLst>
                        <a:ext uri="{FF2B5EF4-FFF2-40B4-BE49-F238E27FC236}">
                          <a16:creationId xmlns:a16="http://schemas.microsoft.com/office/drawing/2014/main" id="{F5891700-A8E3-DB6F-170E-E441B2951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8408" y="2062264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H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7" name="Elipse 26">
                      <a:extLst>
                        <a:ext uri="{FF2B5EF4-FFF2-40B4-BE49-F238E27FC236}">
                          <a16:creationId xmlns:a16="http://schemas.microsoft.com/office/drawing/2014/main" id="{477D2EB9-E88C-4243-6695-A715BE5F5A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5259" y="2062264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I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8" name="Elipse 27">
                      <a:extLst>
                        <a:ext uri="{FF2B5EF4-FFF2-40B4-BE49-F238E27FC236}">
                          <a16:creationId xmlns:a16="http://schemas.microsoft.com/office/drawing/2014/main" id="{2BEA483B-B6F1-E6AB-AE85-4A6CFA1E62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8842" y="2062264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J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9" name="Elipse 28">
                      <a:extLst>
                        <a:ext uri="{FF2B5EF4-FFF2-40B4-BE49-F238E27FC236}">
                          <a16:creationId xmlns:a16="http://schemas.microsoft.com/office/drawing/2014/main" id="{72281462-809D-BE44-0D64-D2EBA7602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8025" y="2733473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K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</p:grpSp>
              <p:cxnSp>
                <p:nvCxnSpPr>
                  <p:cNvPr id="17" name="Conector recto 16">
                    <a:extLst>
                      <a:ext uri="{FF2B5EF4-FFF2-40B4-BE49-F238E27FC236}">
                        <a16:creationId xmlns:a16="http://schemas.microsoft.com/office/drawing/2014/main" id="{083FBAAC-DD4B-311B-BF0A-70222F9E0AA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2493" y="311285"/>
                    <a:ext cx="787941" cy="340468"/>
                  </a:xfrm>
                  <a:prstGeom prst="lin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8" name="Conector recto 17">
                    <a:extLst>
                      <a:ext uri="{FF2B5EF4-FFF2-40B4-BE49-F238E27FC236}">
                        <a16:creationId xmlns:a16="http://schemas.microsoft.com/office/drawing/2014/main" id="{5A1AD239-11FC-566C-5149-CE81CB435CAA}"/>
                      </a:ext>
                    </a:extLst>
                  </p:cNvPr>
                  <p:cNvCxnSpPr/>
                  <p:nvPr/>
                </p:nvCxnSpPr>
                <p:spPr>
                  <a:xfrm>
                    <a:off x="2324910" y="262647"/>
                    <a:ext cx="729736" cy="408562"/>
                  </a:xfrm>
                  <a:prstGeom prst="lin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</p:cxnSp>
            </p:grpSp>
            <p:cxnSp>
              <p:nvCxnSpPr>
                <p:cNvPr id="13" name="Conector recto 12">
                  <a:extLst>
                    <a:ext uri="{FF2B5EF4-FFF2-40B4-BE49-F238E27FC236}">
                      <a16:creationId xmlns:a16="http://schemas.microsoft.com/office/drawing/2014/main" id="{2A554F8E-595D-27F5-9557-E650EFF7423D}"/>
                    </a:ext>
                  </a:extLst>
                </p:cNvPr>
                <p:cNvCxnSpPr/>
                <p:nvPr/>
              </p:nvCxnSpPr>
              <p:spPr>
                <a:xfrm flipV="1">
                  <a:off x="369651" y="1021404"/>
                  <a:ext cx="252919" cy="175098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Conector recto 13">
                  <a:extLst>
                    <a:ext uri="{FF2B5EF4-FFF2-40B4-BE49-F238E27FC236}">
                      <a16:creationId xmlns:a16="http://schemas.microsoft.com/office/drawing/2014/main" id="{E313023E-8E78-F0C4-085D-47330823B5C8}"/>
                    </a:ext>
                  </a:extLst>
                </p:cNvPr>
                <p:cNvCxnSpPr/>
                <p:nvPr/>
              </p:nvCxnSpPr>
              <p:spPr>
                <a:xfrm>
                  <a:off x="1031132" y="1021404"/>
                  <a:ext cx="175097" cy="223726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4CC9B9EB-5FE3-53C6-E658-AEEB6DFF9FEC}"/>
                    </a:ext>
                  </a:extLst>
                </p:cNvPr>
                <p:cNvCxnSpPr/>
                <p:nvPr/>
              </p:nvCxnSpPr>
              <p:spPr>
                <a:xfrm flipV="1">
                  <a:off x="2898842" y="1079770"/>
                  <a:ext cx="204484" cy="175326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CE92B652-DFD5-3B8E-215C-9E799139A8E6}"/>
                  </a:ext>
                </a:extLst>
              </p:cNvPr>
              <p:cNvCxnSpPr/>
              <p:nvPr/>
            </p:nvCxnSpPr>
            <p:spPr>
              <a:xfrm>
                <a:off x="3492229" y="1021404"/>
                <a:ext cx="155887" cy="204279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90C74F7A-9182-0D06-A335-EFF07BE30BE1}"/>
                </a:ext>
              </a:extLst>
            </p:cNvPr>
            <p:cNvCxnSpPr/>
            <p:nvPr/>
          </p:nvCxnSpPr>
          <p:spPr>
            <a:xfrm flipH="1">
              <a:off x="1352145" y="1721795"/>
              <a:ext cx="9525" cy="320675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8AF79A8E-4B99-2723-29BC-07B12031E976}"/>
                </a:ext>
              </a:extLst>
            </p:cNvPr>
            <p:cNvCxnSpPr/>
            <p:nvPr/>
          </p:nvCxnSpPr>
          <p:spPr>
            <a:xfrm flipV="1">
              <a:off x="2324911" y="1712068"/>
              <a:ext cx="291465" cy="3302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0A7829D-0415-F986-8C5E-F461A6FE06A6}"/>
                </a:ext>
              </a:extLst>
            </p:cNvPr>
            <p:cNvCxnSpPr/>
            <p:nvPr/>
          </p:nvCxnSpPr>
          <p:spPr>
            <a:xfrm>
              <a:off x="2928026" y="1605064"/>
              <a:ext cx="20447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CC84C78C-46D6-F018-E849-834A06F94609}"/>
                </a:ext>
              </a:extLst>
            </p:cNvPr>
            <p:cNvCxnSpPr/>
            <p:nvPr/>
          </p:nvCxnSpPr>
          <p:spPr>
            <a:xfrm>
              <a:off x="3210128" y="2500008"/>
              <a:ext cx="0" cy="184785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pic>
        <p:nvPicPr>
          <p:cNvPr id="3074" name="Picture 2" descr="Roomba® j9+ | Robot Vacuum for Pet Hair &amp; Dirt | iRobot">
            <a:extLst>
              <a:ext uri="{FF2B5EF4-FFF2-40B4-BE49-F238E27FC236}">
                <a16:creationId xmlns:a16="http://schemas.microsoft.com/office/drawing/2014/main" id="{B9D2A0AA-B9C1-4107-E36E-C6C7C03F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70" y="4164435"/>
            <a:ext cx="2857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93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465CA-3CF6-C95B-B895-E8CA49B3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6FF1D-1EEE-AF6A-EFC5-5BFB619D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Función de evaluación: </a:t>
            </a:r>
            <a:r>
              <a:rPr lang="es-ES" sz="1800" dirty="0">
                <a:effectLst/>
                <a:latin typeface="Arial" panose="020B0604020202020204" pitchFamily="34" charset="0"/>
                <a:ea typeface="Arial MT"/>
                <a:cs typeface="Arial MT"/>
              </a:rPr>
              <a:t>f(n)=g(n)+h(n):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</a:rPr>
              <a:t>f(n): costo total estimado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</a:rPr>
              <a:t>g(n): costo real (peso)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</a:rPr>
              <a:t>h(n): heurística (distancia)</a:t>
            </a:r>
            <a:endParaRPr lang="es-MX" dirty="0"/>
          </a:p>
        </p:txBody>
      </p:sp>
      <p:pic>
        <p:nvPicPr>
          <p:cNvPr id="4098" name="Picture 2" descr="Algoritmo A estrellas (A*) – Tecnologia educativa UNAN – NANAGUA">
            <a:extLst>
              <a:ext uri="{FF2B5EF4-FFF2-40B4-BE49-F238E27FC236}">
                <a16:creationId xmlns:a16="http://schemas.microsoft.com/office/drawing/2014/main" id="{C5D0199D-D251-0C32-20C8-D43DD494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77" y="2336634"/>
            <a:ext cx="4217332" cy="328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08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465CA-3CF6-C95B-B895-E8CA49B3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6FF1D-1EEE-AF6A-EFC5-5BFB619D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s-MX" dirty="0"/>
              <a:t>Nodo de inicio en lista abierta</a:t>
            </a:r>
          </a:p>
          <a:p>
            <a:pPr marL="494100" indent="-457200">
              <a:buFont typeface="+mj-lt"/>
              <a:buAutoNum type="arabicPeriod"/>
            </a:pPr>
            <a:r>
              <a:rPr lang="es-MX" dirty="0"/>
              <a:t>Inicializar lista cerrada como vacía</a:t>
            </a:r>
          </a:p>
          <a:p>
            <a:pPr marL="494100" indent="-457200">
              <a:buFont typeface="+mj-lt"/>
              <a:buAutoNum type="arabicPeriod"/>
            </a:pPr>
            <a:r>
              <a:rPr lang="es-MX" dirty="0"/>
              <a:t>While lista abierta!=</a:t>
            </a:r>
            <a:r>
              <a:rPr lang="es-MX" dirty="0" err="1"/>
              <a:t>void</a:t>
            </a:r>
            <a:r>
              <a:rPr lang="es-MX" dirty="0"/>
              <a:t>:</a:t>
            </a:r>
          </a:p>
          <a:p>
            <a:pPr marL="36900" indent="0">
              <a:buNone/>
            </a:pPr>
            <a:r>
              <a:rPr lang="es-MX" dirty="0"/>
              <a:t>	Nodo con  menor f(n)</a:t>
            </a:r>
          </a:p>
          <a:p>
            <a:pPr marL="36900" indent="0">
              <a:buNone/>
            </a:pPr>
            <a:r>
              <a:rPr lang="es-MX" dirty="0"/>
              <a:t>       Verificar si es el destino</a:t>
            </a:r>
          </a:p>
          <a:p>
            <a:pPr marL="36900" indent="0">
              <a:buNone/>
            </a:pPr>
            <a:r>
              <a:rPr lang="es-MX" dirty="0"/>
              <a:t>       Mover el nodo a lista cerrada</a:t>
            </a:r>
          </a:p>
          <a:p>
            <a:pPr marL="36900" indent="0">
              <a:buNone/>
            </a:pPr>
            <a:r>
              <a:rPr lang="es-MX" dirty="0"/>
              <a:t>Analizar vecinos</a:t>
            </a:r>
          </a:p>
          <a:p>
            <a:pPr marL="36900" indent="0">
              <a:buNone/>
            </a:pPr>
            <a:r>
              <a:rPr lang="es-MX" dirty="0"/>
              <a:t>4.     Si la lista abierta está vacía no hay solución</a:t>
            </a:r>
          </a:p>
        </p:txBody>
      </p:sp>
      <p:pic>
        <p:nvPicPr>
          <p:cNvPr id="4098" name="Picture 2" descr="Algoritmo A estrellas (A*) – Tecnologia educativa UNAN – NANAGUA">
            <a:extLst>
              <a:ext uri="{FF2B5EF4-FFF2-40B4-BE49-F238E27FC236}">
                <a16:creationId xmlns:a16="http://schemas.microsoft.com/office/drawing/2014/main" id="{C5D0199D-D251-0C32-20C8-D43DD494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123" y="330582"/>
            <a:ext cx="4402121" cy="343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Un reloj digital en la pantalla&#10;&#10;Descripción generada automáticamente con confianza media">
            <a:extLst>
              <a:ext uri="{FF2B5EF4-FFF2-40B4-BE49-F238E27FC236}">
                <a16:creationId xmlns:a16="http://schemas.microsoft.com/office/drawing/2014/main" id="{3053B8D1-80E7-C639-1C6B-4B1401C9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10" y="4040842"/>
            <a:ext cx="3018363" cy="225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7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A20C1-F4FA-9B1B-5690-E06015C9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DFS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8EBDFF0-C610-5539-290F-ACBB78049B79}"/>
              </a:ext>
            </a:extLst>
          </p:cNvPr>
          <p:cNvGrpSpPr/>
          <p:nvPr/>
        </p:nvGrpSpPr>
        <p:grpSpPr>
          <a:xfrm>
            <a:off x="913795" y="1843405"/>
            <a:ext cx="4036695" cy="3171190"/>
            <a:chOff x="0" y="0"/>
            <a:chExt cx="4036978" cy="3171218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9F69107-C1EC-FC7B-0B40-816B52E2461A}"/>
                </a:ext>
              </a:extLst>
            </p:cNvPr>
            <p:cNvGrpSpPr/>
            <p:nvPr/>
          </p:nvGrpSpPr>
          <p:grpSpPr>
            <a:xfrm>
              <a:off x="0" y="0"/>
              <a:ext cx="4036978" cy="3171218"/>
              <a:chOff x="0" y="0"/>
              <a:chExt cx="4036978" cy="3171218"/>
            </a:xfrm>
          </p:grpSpPr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028F670D-7FE3-E5C9-7C42-99DE54C9060E}"/>
                  </a:ext>
                </a:extLst>
              </p:cNvPr>
              <p:cNvGrpSpPr/>
              <p:nvPr/>
            </p:nvGrpSpPr>
            <p:grpSpPr>
              <a:xfrm>
                <a:off x="0" y="0"/>
                <a:ext cx="4036978" cy="3171218"/>
                <a:chOff x="0" y="0"/>
                <a:chExt cx="4036978" cy="3171218"/>
              </a:xfrm>
            </p:grpSpPr>
            <p:grpSp>
              <p:nvGrpSpPr>
                <p:cNvPr id="12" name="Grupo 11">
                  <a:extLst>
                    <a:ext uri="{FF2B5EF4-FFF2-40B4-BE49-F238E27FC236}">
                      <a16:creationId xmlns:a16="http://schemas.microsoft.com/office/drawing/2014/main" id="{4C819FBF-A4F9-4E27-FCD8-5BAFF5959E56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036978" cy="3171218"/>
                  <a:chOff x="0" y="0"/>
                  <a:chExt cx="4036978" cy="3171218"/>
                </a:xfrm>
              </p:grpSpPr>
              <p:grpSp>
                <p:nvGrpSpPr>
                  <p:cNvPr id="16" name="Grupo 15">
                    <a:extLst>
                      <a:ext uri="{FF2B5EF4-FFF2-40B4-BE49-F238E27FC236}">
                        <a16:creationId xmlns:a16="http://schemas.microsoft.com/office/drawing/2014/main" id="{AE078424-FAF5-A76D-4453-2DCA72025D4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4036978" cy="3171218"/>
                    <a:chOff x="0" y="0"/>
                    <a:chExt cx="4036978" cy="3171218"/>
                  </a:xfrm>
                </p:grpSpPr>
                <p:sp>
                  <p:nvSpPr>
                    <p:cNvPr id="19" name="Elipse 18">
                      <a:extLst>
                        <a:ext uri="{FF2B5EF4-FFF2-40B4-BE49-F238E27FC236}">
                          <a16:creationId xmlns:a16="http://schemas.microsoft.com/office/drawing/2014/main" id="{E3E74155-F5CB-F43E-04E3-EF5270FF1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9072" y="0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A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0" name="Elipse 19">
                      <a:extLst>
                        <a:ext uri="{FF2B5EF4-FFF2-40B4-BE49-F238E27FC236}">
                          <a16:creationId xmlns:a16="http://schemas.microsoft.com/office/drawing/2014/main" id="{EA0A12F1-DE5E-463E-1680-B862287BC1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87" y="642026"/>
                      <a:ext cx="476250" cy="43751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B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1" name="Elipse 20">
                      <a:extLst>
                        <a:ext uri="{FF2B5EF4-FFF2-40B4-BE49-F238E27FC236}">
                          <a16:creationId xmlns:a16="http://schemas.microsoft.com/office/drawing/2014/main" id="{4717C405-4630-F57A-DBD3-271BB0EB5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5574" y="642026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C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2" name="Elipse 21">
                      <a:extLst>
                        <a:ext uri="{FF2B5EF4-FFF2-40B4-BE49-F238E27FC236}">
                          <a16:creationId xmlns:a16="http://schemas.microsoft.com/office/drawing/2014/main" id="{6093BC56-54FD-1FEC-AE5A-F2520DE7F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225685"/>
                      <a:ext cx="476250" cy="43751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D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3" name="Elipse 22">
                      <a:extLst>
                        <a:ext uri="{FF2B5EF4-FFF2-40B4-BE49-F238E27FC236}">
                          <a16:creationId xmlns:a16="http://schemas.microsoft.com/office/drawing/2014/main" id="{69E2980D-E605-7FBE-4AF6-C1C35DE8C2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225" y="1254868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E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4" name="Elipse 23">
                      <a:extLst>
                        <a:ext uri="{FF2B5EF4-FFF2-40B4-BE49-F238E27FC236}">
                          <a16:creationId xmlns:a16="http://schemas.microsoft.com/office/drawing/2014/main" id="{EDD28780-38A2-9C13-0796-617A6FA036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1370" y="1245141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F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5" name="Elipse 24">
                      <a:extLst>
                        <a:ext uri="{FF2B5EF4-FFF2-40B4-BE49-F238E27FC236}">
                          <a16:creationId xmlns:a16="http://schemas.microsoft.com/office/drawing/2014/main" id="{E8E2B2E7-BB09-3606-1C59-0333142721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60323" y="1245141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G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6" name="Elipse 25">
                      <a:extLst>
                        <a:ext uri="{FF2B5EF4-FFF2-40B4-BE49-F238E27FC236}">
                          <a16:creationId xmlns:a16="http://schemas.microsoft.com/office/drawing/2014/main" id="{1522A72B-8F65-734A-4AA8-7DB068866B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8408" y="2062264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H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7" name="Elipse 26">
                      <a:extLst>
                        <a:ext uri="{FF2B5EF4-FFF2-40B4-BE49-F238E27FC236}">
                          <a16:creationId xmlns:a16="http://schemas.microsoft.com/office/drawing/2014/main" id="{4D3DDB73-68B4-D49D-A891-697E6391F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5259" y="2062264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I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8" name="Elipse 27">
                      <a:extLst>
                        <a:ext uri="{FF2B5EF4-FFF2-40B4-BE49-F238E27FC236}">
                          <a16:creationId xmlns:a16="http://schemas.microsoft.com/office/drawing/2014/main" id="{BA970A3E-895C-0411-73C8-D05D32A9F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8842" y="2062264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J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  <p:sp>
                  <p:nvSpPr>
                    <p:cNvPr id="29" name="Elipse 28">
                      <a:extLst>
                        <a:ext uri="{FF2B5EF4-FFF2-40B4-BE49-F238E27FC236}">
                          <a16:creationId xmlns:a16="http://schemas.microsoft.com/office/drawing/2014/main" id="{6668A4E1-5DCA-17C8-D56C-A314CBC0C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8025" y="2733473"/>
                      <a:ext cx="476655" cy="4377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s-ES" sz="1200">
                          <a:effectLst/>
                          <a:latin typeface="Arial MT"/>
                          <a:ea typeface="Arial MT"/>
                          <a:cs typeface="Arial MT"/>
                        </a:rPr>
                        <a:t>K</a:t>
                      </a:r>
                      <a:endParaRPr lang="es-MX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p:txBody>
                </p:sp>
              </p:grpSp>
              <p:cxnSp>
                <p:nvCxnSpPr>
                  <p:cNvPr id="17" name="Conector recto 16">
                    <a:extLst>
                      <a:ext uri="{FF2B5EF4-FFF2-40B4-BE49-F238E27FC236}">
                        <a16:creationId xmlns:a16="http://schemas.microsoft.com/office/drawing/2014/main" id="{63673940-8D1A-D6F0-9E93-9F903585154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2493" y="311285"/>
                    <a:ext cx="787941" cy="340468"/>
                  </a:xfrm>
                  <a:prstGeom prst="lin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8" name="Conector recto 17">
                    <a:extLst>
                      <a:ext uri="{FF2B5EF4-FFF2-40B4-BE49-F238E27FC236}">
                        <a16:creationId xmlns:a16="http://schemas.microsoft.com/office/drawing/2014/main" id="{EAFB890D-1496-58CB-5934-BC90B7A2C7A8}"/>
                      </a:ext>
                    </a:extLst>
                  </p:cNvPr>
                  <p:cNvCxnSpPr/>
                  <p:nvPr/>
                </p:nvCxnSpPr>
                <p:spPr>
                  <a:xfrm>
                    <a:off x="2324910" y="262647"/>
                    <a:ext cx="729736" cy="408562"/>
                  </a:xfrm>
                  <a:prstGeom prst="lin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</p:cxnSp>
            </p:grpSp>
            <p:cxnSp>
              <p:nvCxnSpPr>
                <p:cNvPr id="13" name="Conector recto 12">
                  <a:extLst>
                    <a:ext uri="{FF2B5EF4-FFF2-40B4-BE49-F238E27FC236}">
                      <a16:creationId xmlns:a16="http://schemas.microsoft.com/office/drawing/2014/main" id="{76D80FFA-78F4-A351-B865-BEBEA58A30A1}"/>
                    </a:ext>
                  </a:extLst>
                </p:cNvPr>
                <p:cNvCxnSpPr/>
                <p:nvPr/>
              </p:nvCxnSpPr>
              <p:spPr>
                <a:xfrm flipV="1">
                  <a:off x="369651" y="1021404"/>
                  <a:ext cx="252919" cy="175098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Conector recto 13">
                  <a:extLst>
                    <a:ext uri="{FF2B5EF4-FFF2-40B4-BE49-F238E27FC236}">
                      <a16:creationId xmlns:a16="http://schemas.microsoft.com/office/drawing/2014/main" id="{14D752A0-D7E5-6832-9ED6-332E77ABB7B7}"/>
                    </a:ext>
                  </a:extLst>
                </p:cNvPr>
                <p:cNvCxnSpPr/>
                <p:nvPr/>
              </p:nvCxnSpPr>
              <p:spPr>
                <a:xfrm>
                  <a:off x="1031132" y="1021404"/>
                  <a:ext cx="175097" cy="223726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B23C6685-39C7-1813-C89F-955EF3035290}"/>
                    </a:ext>
                  </a:extLst>
                </p:cNvPr>
                <p:cNvCxnSpPr/>
                <p:nvPr/>
              </p:nvCxnSpPr>
              <p:spPr>
                <a:xfrm flipV="1">
                  <a:off x="2898842" y="1079770"/>
                  <a:ext cx="204484" cy="175326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FD86EBEC-CFC9-2BA9-16E8-6E86B8184127}"/>
                  </a:ext>
                </a:extLst>
              </p:cNvPr>
              <p:cNvCxnSpPr/>
              <p:nvPr/>
            </p:nvCxnSpPr>
            <p:spPr>
              <a:xfrm>
                <a:off x="3492229" y="1021404"/>
                <a:ext cx="155887" cy="204279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4E4E4A92-6778-D61C-B9DF-CBB15C263FDB}"/>
                </a:ext>
              </a:extLst>
            </p:cNvPr>
            <p:cNvCxnSpPr/>
            <p:nvPr/>
          </p:nvCxnSpPr>
          <p:spPr>
            <a:xfrm flipH="1">
              <a:off x="1352145" y="1721795"/>
              <a:ext cx="9525" cy="320675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2B65AC51-2062-FB9F-C76C-89D50E5CEB62}"/>
                </a:ext>
              </a:extLst>
            </p:cNvPr>
            <p:cNvCxnSpPr/>
            <p:nvPr/>
          </p:nvCxnSpPr>
          <p:spPr>
            <a:xfrm flipV="1">
              <a:off x="2324911" y="1712068"/>
              <a:ext cx="291465" cy="3302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1F70D11-C146-CCCA-85AC-2DF9EEA428B9}"/>
                </a:ext>
              </a:extLst>
            </p:cNvPr>
            <p:cNvCxnSpPr/>
            <p:nvPr/>
          </p:nvCxnSpPr>
          <p:spPr>
            <a:xfrm>
              <a:off x="2928026" y="1605064"/>
              <a:ext cx="204470" cy="379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8FE71558-86CE-59AD-7A9C-A4C9D4B6BADE}"/>
                </a:ext>
              </a:extLst>
            </p:cNvPr>
            <p:cNvCxnSpPr/>
            <p:nvPr/>
          </p:nvCxnSpPr>
          <p:spPr>
            <a:xfrm>
              <a:off x="3210128" y="2500008"/>
              <a:ext cx="0" cy="184785"/>
            </a:xfrm>
            <a:prstGeom prst="lin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pic>
        <p:nvPicPr>
          <p:cNvPr id="30" name="Imagen 29">
            <a:extLst>
              <a:ext uri="{FF2B5EF4-FFF2-40B4-BE49-F238E27FC236}">
                <a16:creationId xmlns:a16="http://schemas.microsoft.com/office/drawing/2014/main" id="{BA9755D6-0827-FA1E-4751-8FF86E25E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329" y="3136189"/>
            <a:ext cx="2636520" cy="40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6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911E6-78A6-A13E-496C-F7A293F3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A*</a:t>
            </a:r>
          </a:p>
        </p:txBody>
      </p:sp>
      <p:pic>
        <p:nvPicPr>
          <p:cNvPr id="4" name="Imagen 3" descr="Un reloj digital en la pantalla&#10;&#10;Descripción generada automáticamente con confianza media">
            <a:extLst>
              <a:ext uri="{FF2B5EF4-FFF2-40B4-BE49-F238E27FC236}">
                <a16:creationId xmlns:a16="http://schemas.microsoft.com/office/drawing/2014/main" id="{B990C564-B501-6ACD-246A-FCDC8B80F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59" y="2242012"/>
            <a:ext cx="2713922" cy="20272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FE6D6C-FB44-48BA-06F6-B076DB9E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749" y="2770395"/>
            <a:ext cx="5049797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4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AF38-D672-56BA-1D62-314F8675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y posible uso en Rover</a:t>
            </a:r>
          </a:p>
        </p:txBody>
      </p:sp>
      <p:pic>
        <p:nvPicPr>
          <p:cNvPr id="5122" name="Picture 2" descr="Composición de Marte - Wikipedia, la enciclopedia libre">
            <a:extLst>
              <a:ext uri="{FF2B5EF4-FFF2-40B4-BE49-F238E27FC236}">
                <a16:creationId xmlns:a16="http://schemas.microsoft.com/office/drawing/2014/main" id="{F5E104E4-DC63-0A5F-FE53-4FF8EE16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80" y="1806953"/>
            <a:ext cx="2136221" cy="287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Un misterioso pico de oxígeno observado en Marte desconcierta a los  científicos | National Geographic">
            <a:extLst>
              <a:ext uri="{FF2B5EF4-FFF2-40B4-BE49-F238E27FC236}">
                <a16:creationId xmlns:a16="http://schemas.microsoft.com/office/drawing/2014/main" id="{7477683D-0B46-81D9-F8E8-F144A20DA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30" y="4295898"/>
            <a:ext cx="3565205" cy="21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Nodos - Iconos gratis de negocio">
            <a:extLst>
              <a:ext uri="{FF2B5EF4-FFF2-40B4-BE49-F238E27FC236}">
                <a16:creationId xmlns:a16="http://schemas.microsoft.com/office/drawing/2014/main" id="{62F7CAA1-DEAF-B25A-D784-707E9043F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839" y="1709380"/>
            <a:ext cx="3672980" cy="367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317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31</TotalTime>
  <Words>220</Words>
  <Application>Microsoft Office PowerPoint</Application>
  <PresentationFormat>Panorámica</PresentationFormat>
  <Paragraphs>51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MT</vt:lpstr>
      <vt:lpstr>Calisto MT</vt:lpstr>
      <vt:lpstr>Wingdings 2</vt:lpstr>
      <vt:lpstr>Pizarra</vt:lpstr>
      <vt:lpstr>Algoritmos A* y DFS en la navegación autónoma.</vt:lpstr>
      <vt:lpstr>¿Navegación autónoma?</vt:lpstr>
      <vt:lpstr>A* y DFS</vt:lpstr>
      <vt:lpstr>DFS</vt:lpstr>
      <vt:lpstr>A*</vt:lpstr>
      <vt:lpstr>A*</vt:lpstr>
      <vt:lpstr>DFS</vt:lpstr>
      <vt:lpstr>A*</vt:lpstr>
      <vt:lpstr>Conclusiones y posible uso en Rover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A* y DFS en la navegación autónoma.</dc:title>
  <dc:creator>JOSE ANGEL OLMEDO GUEVARA</dc:creator>
  <cp:lastModifiedBy>JOSE ANGEL OLMEDO GUEVARA</cp:lastModifiedBy>
  <cp:revision>5</cp:revision>
  <dcterms:created xsi:type="dcterms:W3CDTF">2024-01-19T19:24:42Z</dcterms:created>
  <dcterms:modified xsi:type="dcterms:W3CDTF">2024-01-19T19:56:23Z</dcterms:modified>
</cp:coreProperties>
</file>