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38" r:id="rId2"/>
    <p:sldId id="539" r:id="rId3"/>
    <p:sldId id="540" r:id="rId4"/>
    <p:sldId id="541" r:id="rId5"/>
    <p:sldId id="544" r:id="rId6"/>
    <p:sldId id="546" r:id="rId7"/>
    <p:sldId id="545" r:id="rId8"/>
    <p:sldId id="547" r:id="rId9"/>
    <p:sldId id="548" r:id="rId10"/>
    <p:sldId id="549" r:id="rId11"/>
    <p:sldId id="550" r:id="rId12"/>
    <p:sldId id="552" r:id="rId13"/>
    <p:sldId id="551" r:id="rId14"/>
    <p:sldId id="553" r:id="rId15"/>
    <p:sldId id="554" r:id="rId16"/>
    <p:sldId id="557" r:id="rId17"/>
    <p:sldId id="558" r:id="rId18"/>
    <p:sldId id="559" r:id="rId19"/>
    <p:sldId id="560" r:id="rId20"/>
    <p:sldId id="562" r:id="rId21"/>
    <p:sldId id="564" r:id="rId22"/>
    <p:sldId id="566" r:id="rId23"/>
    <p:sldId id="567" r:id="rId24"/>
    <p:sldId id="569" r:id="rId25"/>
    <p:sldId id="570" r:id="rId26"/>
    <p:sldId id="571" r:id="rId27"/>
    <p:sldId id="574" r:id="rId28"/>
    <p:sldId id="572" r:id="rId29"/>
    <p:sldId id="576" r:id="rId30"/>
    <p:sldId id="577" r:id="rId31"/>
    <p:sldId id="579" r:id="rId32"/>
    <p:sldId id="580" r:id="rId33"/>
    <p:sldId id="581" r:id="rId34"/>
    <p:sldId id="583" r:id="rId35"/>
    <p:sldId id="585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77933C"/>
    <a:srgbClr val="F44336"/>
    <a:srgbClr val="FF6600"/>
    <a:srgbClr val="3F51B5"/>
    <a:srgbClr val="827717"/>
    <a:srgbClr val="FFC107"/>
    <a:srgbClr val="1A237E"/>
    <a:srgbClr val="B71C1C"/>
    <a:srgbClr val="94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8" autoAdjust="0"/>
  </p:normalViewPr>
  <p:slideViewPr>
    <p:cSldViewPr snapToObjects="1">
      <p:cViewPr>
        <p:scale>
          <a:sx n="100" d="100"/>
          <a:sy n="100" d="100"/>
        </p:scale>
        <p:origin x="-1206" y="-168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480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923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평가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03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33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오차 행렬 </a:t>
            </a:r>
            <a:r>
              <a:rPr lang="en-US" altLang="ko-KR" dirty="0" smtClean="0"/>
              <a:t>(Confusion Matrix)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99592" y="3140968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23728" y="2204864"/>
            <a:ext cx="0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2385754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TN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 Negative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2385754"/>
            <a:ext cx="155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FP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 Positive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3284984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 Negative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3284984"/>
            <a:ext cx="149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 Positive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6512" y="474350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정확도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87624" y="4974340"/>
            <a:ext cx="49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7559" y="4959532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전체 예측 데이터 건수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77559" y="4527484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예측 결과가 실제와 동일한 데이터 건수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4254" y="4743508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62366" y="4974340"/>
            <a:ext cx="26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52301" y="4959532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TN + FP +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2301" y="4527484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TN +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70" b="13677"/>
          <a:stretch/>
        </p:blipFill>
        <p:spPr bwMode="auto">
          <a:xfrm>
            <a:off x="0" y="987735"/>
            <a:ext cx="9144000" cy="103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9431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Positive </a:t>
            </a:r>
            <a:r>
              <a:rPr lang="ko-KR" altLang="en-US" dirty="0" smtClean="0"/>
              <a:t>데이터 세트의 예측 성능에 좀 더 초점을 맞춘 평가 지표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34888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정밀도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279526" y="2579712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9461" y="2564904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FP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461" y="20924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4290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재현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율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279526" y="3659832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69461" y="364502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9461" y="31725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9441" y="3011760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3577" y="2075656"/>
            <a:ext cx="0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3377" y="2256546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TN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 Negative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593" y="2256546"/>
            <a:ext cx="155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FP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 Positive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3377" y="3155776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 Negative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7593" y="3155776"/>
            <a:ext cx="149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 Positive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17593" y="1988840"/>
            <a:ext cx="578743" cy="1901825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155776"/>
            <a:ext cx="3715295" cy="646331"/>
          </a:xfrm>
          <a:prstGeom prst="rect">
            <a:avLst/>
          </a:prstGeom>
          <a:solidFill>
            <a:srgbClr val="9537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9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정밀도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Positive</a:t>
            </a:r>
            <a:r>
              <a:rPr lang="ko-KR" altLang="en-US" dirty="0" smtClean="0"/>
              <a:t>로 예측한 것 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맞게 예측한 것의 비율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양성 예측도</a:t>
            </a:r>
            <a:r>
              <a:rPr lang="en-US" altLang="ko-KR" dirty="0" smtClean="0"/>
              <a:t>(Positive </a:t>
            </a:r>
            <a:r>
              <a:rPr lang="ko-KR" altLang="en-US" dirty="0" smtClean="0"/>
              <a:t>예측 성능을 더욱 정밀하게 측정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/>
            <a:r>
              <a:rPr lang="ko-KR" altLang="en-US" dirty="0"/>
              <a:t>실제로는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로 </a:t>
            </a:r>
            <a:r>
              <a:rPr lang="ko-KR" altLang="en-US" dirty="0"/>
              <a:t>잘못 판단하면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큰 일 나는 경우에 적용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메일 판단 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Positve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로 판단하면 불편함 정도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Negative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로 판단하면 업무 차질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5827796" y="1287761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정밀도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207730" y="1518593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7665" y="1503785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FP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7665" y="103130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0317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재현율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정답이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인 것 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맞게 예측한 것의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민감도</a:t>
            </a:r>
            <a:r>
              <a:rPr lang="en-US" altLang="ko-KR" dirty="0" smtClean="0"/>
              <a:t>(Sensitivity), </a:t>
            </a:r>
            <a:r>
              <a:rPr lang="en-US" altLang="ko-KR" dirty="0" err="1" smtClean="0"/>
              <a:t>TPR</a:t>
            </a:r>
            <a:r>
              <a:rPr lang="en-US" altLang="ko-KR" dirty="0" smtClean="0"/>
              <a:t>(True Positive Rate)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로 잘못 판단하면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큰 일 나는 경우에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암 판단 모델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		Positive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로 판단하면 생명에 큰 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Negative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로 판단하면 재검사 정도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금융 사기 적발 모델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		Positive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로 판단하면 회사에 큰 손해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Negative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Positive</a:t>
            </a:r>
            <a:r>
              <a:rPr lang="ko-KR" altLang="en-US" dirty="0" smtClean="0"/>
              <a:t>로 판단하면 재확인 정도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5954459" y="121549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재현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율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334393" y="1446324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24328" y="1431516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4328" y="95903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3034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정밀도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재현율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분자는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정밀도는 </a:t>
            </a:r>
            <a:r>
              <a:rPr lang="en-US" altLang="ko-KR" dirty="0" smtClean="0"/>
              <a:t>FP</a:t>
            </a:r>
            <a:r>
              <a:rPr lang="ko-KR" altLang="en-US" dirty="0" smtClean="0"/>
              <a:t>를 낮추는데 초점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재현율은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FN</a:t>
            </a:r>
            <a:r>
              <a:rPr lang="ko-KR" altLang="en-US" dirty="0" smtClean="0"/>
              <a:t>을 낮추는데 초점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모두 높은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 중 하나만 높고 다른 하나는 낮으면 안 좋음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896122" y="195726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정밀도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76056" y="2188096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5991" y="2173288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FP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5991" y="17008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0538" y="1957263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재현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율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020472" y="2188095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0407" y="217328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0407" y="170080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481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32060"/>
          <a:stretch/>
        </p:blipFill>
        <p:spPr bwMode="auto">
          <a:xfrm>
            <a:off x="0" y="1052736"/>
            <a:ext cx="9144000" cy="41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75656" y="4293096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75656" y="4653136"/>
            <a:ext cx="1512168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75656" y="4833136"/>
            <a:ext cx="1512168" cy="14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75656" y="4982222"/>
            <a:ext cx="1512168" cy="14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04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와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트레이드오프</a:t>
            </a:r>
            <a:r>
              <a:rPr lang="en-US" altLang="ko-KR" dirty="0" smtClean="0"/>
              <a:t>(Trade-off)</a:t>
            </a:r>
          </a:p>
          <a:p>
            <a:pPr lvl="1"/>
            <a:r>
              <a:rPr lang="ko-KR" altLang="en-US" dirty="0" smtClean="0"/>
              <a:t>정밀도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재현율이</a:t>
            </a:r>
            <a:r>
              <a:rPr lang="ko-KR" altLang="en-US" dirty="0" smtClean="0"/>
              <a:t> 강조되어야 하는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분류의 </a:t>
            </a:r>
            <a:r>
              <a:rPr lang="ko-KR" altLang="en-US" dirty="0" err="1" smtClean="0">
                <a:sym typeface="Wingdings" pitchFamily="2" charset="2"/>
              </a:rPr>
              <a:t>임곗값을</a:t>
            </a:r>
            <a:r>
              <a:rPr lang="ko-KR" altLang="en-US" dirty="0" smtClean="0">
                <a:sym typeface="Wingdings" pitchFamily="2" charset="2"/>
              </a:rPr>
              <a:t> 조정하면 바뀔 수 있음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한쪽을 높이면 다른 쪽이 떨어질 수 있음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predict_proba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r>
              <a:rPr lang="en-US" altLang="ko-KR" dirty="0" smtClean="0">
                <a:sym typeface="Wingdings" pitchFamily="2" charset="2"/>
              </a:rPr>
              <a:t> :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		</a:t>
            </a:r>
            <a:r>
              <a:rPr lang="ko-KR" altLang="en-US" dirty="0" smtClean="0">
                <a:sym typeface="Wingdings" pitchFamily="2" charset="2"/>
              </a:rPr>
              <a:t>테스트 데이터에 대해 예측 확률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7593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와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6" b="13740"/>
          <a:stretch/>
        </p:blipFill>
        <p:spPr bwMode="auto">
          <a:xfrm>
            <a:off x="0" y="1012465"/>
            <a:ext cx="9144000" cy="361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3924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와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2" b="13342"/>
          <a:stretch/>
        </p:blipFill>
        <p:spPr bwMode="auto">
          <a:xfrm>
            <a:off x="0" y="1052736"/>
            <a:ext cx="9144000" cy="364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7038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정밀도</a:t>
            </a:r>
            <a:r>
              <a:rPr lang="en-US" altLang="ko-KR" smtClean="0"/>
              <a:t>(Precision)</a:t>
            </a:r>
            <a:r>
              <a:rPr lang="ko-KR" altLang="en-US" smtClean="0"/>
              <a:t>와 재현율</a:t>
            </a:r>
            <a:r>
              <a:rPr lang="en-US" altLang="ko-KR" smtClean="0"/>
              <a:t>(Recall)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Binarizer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fit_transform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지정된 문턱 값보다 크면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6" b="13693"/>
          <a:stretch/>
        </p:blipFill>
        <p:spPr bwMode="auto">
          <a:xfrm>
            <a:off x="0" y="2636913"/>
            <a:ext cx="9144000" cy="203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3496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머신러닝의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회귀의 성능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오차 평균 기반</a:t>
            </a:r>
            <a:endParaRPr lang="en-US" altLang="ko-KR" dirty="0" smtClean="0"/>
          </a:p>
          <a:p>
            <a:r>
              <a:rPr lang="ko-KR" altLang="en-US" dirty="0" smtClean="0"/>
              <a:t>분류의 성능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정확도</a:t>
            </a:r>
            <a:r>
              <a:rPr lang="en-US" altLang="ko-KR" dirty="0" smtClean="0"/>
              <a:t>(Accuracy)</a:t>
            </a:r>
          </a:p>
          <a:p>
            <a:pPr lvl="1"/>
            <a:r>
              <a:rPr lang="ko-KR" altLang="en-US" dirty="0" smtClean="0"/>
              <a:t>오차 행렬</a:t>
            </a:r>
            <a:r>
              <a:rPr lang="en-US" altLang="ko-KR" dirty="0" smtClean="0"/>
              <a:t>(Confusion Matrix)</a:t>
            </a:r>
          </a:p>
          <a:p>
            <a:pPr lvl="1"/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</a:p>
          <a:p>
            <a:pPr lvl="1"/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</a:p>
          <a:p>
            <a:pPr lvl="1"/>
            <a:r>
              <a:rPr lang="en-US" altLang="ko-KR" dirty="0" err="1" smtClean="0"/>
              <a:t>F1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스코어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ROC </a:t>
            </a:r>
            <a:r>
              <a:rPr lang="en-US" altLang="ko-KR" dirty="0" err="1" smtClean="0"/>
              <a:t>AUC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1650504"/>
            <a:ext cx="1656184" cy="770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가공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변환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59832" y="1650504"/>
            <a:ext cx="1656184" cy="7703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1650504"/>
            <a:ext cx="1656184" cy="7703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2555776" y="2035696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4716016" y="2035696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469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정밀도</a:t>
            </a:r>
            <a:r>
              <a:rPr lang="en-US" altLang="ko-KR" smtClean="0"/>
              <a:t>(Precision)</a:t>
            </a:r>
            <a:r>
              <a:rPr lang="ko-KR" altLang="en-US" smtClean="0"/>
              <a:t>와 재현율</a:t>
            </a:r>
            <a:r>
              <a:rPr lang="en-US" altLang="ko-KR" smtClean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5" b="30946"/>
          <a:stretch/>
        </p:blipFill>
        <p:spPr bwMode="auto">
          <a:xfrm>
            <a:off x="0" y="99877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06" b="13603"/>
          <a:stretch/>
        </p:blipFill>
        <p:spPr bwMode="auto">
          <a:xfrm>
            <a:off x="0" y="4725144"/>
            <a:ext cx="91440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75656" y="3328417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75656" y="3688457"/>
            <a:ext cx="1512168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75656" y="3868457"/>
            <a:ext cx="1512168" cy="14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5656" y="4017543"/>
            <a:ext cx="1512168" cy="14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5656" y="5701456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75656" y="6061496"/>
            <a:ext cx="1512168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75656" y="6241496"/>
            <a:ext cx="1512168" cy="14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75656" y="6390582"/>
            <a:ext cx="1512168" cy="14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481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정밀도</a:t>
            </a:r>
            <a:r>
              <a:rPr lang="en-US" altLang="ko-KR" smtClean="0"/>
              <a:t>(Precision)</a:t>
            </a:r>
            <a:r>
              <a:rPr lang="ko-KR" altLang="en-US" smtClean="0"/>
              <a:t>와 재현율</a:t>
            </a:r>
            <a:r>
              <a:rPr lang="en-US" altLang="ko-KR" smtClean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09869"/>
              </p:ext>
            </p:extLst>
          </p:nvPr>
        </p:nvGraphicFramePr>
        <p:xfrm>
          <a:off x="179512" y="522920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정확도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0.8324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0.8492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0.8492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0.8659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0.8771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정밀도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0.7183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0.7656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0.7742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0.8364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0.8824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재현율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0.8361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0.8033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0.7869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0.7541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0.7377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1" b="10431"/>
          <a:stretch/>
        </p:blipFill>
        <p:spPr bwMode="auto">
          <a:xfrm>
            <a:off x="0" y="188640"/>
            <a:ext cx="91440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043608" y="1935882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43608" y="2727970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43608" y="3491483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274046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264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정밀도</a:t>
            </a:r>
            <a:r>
              <a:rPr lang="en-US" altLang="ko-KR" smtClean="0"/>
              <a:t>(Precision)</a:t>
            </a:r>
            <a:r>
              <a:rPr lang="ko-KR" altLang="en-US" smtClean="0"/>
              <a:t>와 재현율</a:t>
            </a:r>
            <a:r>
              <a:rPr lang="en-US" altLang="ko-KR" smtClean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1" b="14766"/>
          <a:stretch/>
        </p:blipFill>
        <p:spPr bwMode="auto">
          <a:xfrm>
            <a:off x="0" y="1196752"/>
            <a:ext cx="91440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75656" y="3414142"/>
            <a:ext cx="468052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75656" y="3587834"/>
            <a:ext cx="468052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5656" y="3739391"/>
            <a:ext cx="4680520" cy="32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5656" y="4063391"/>
            <a:ext cx="4680520" cy="288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75656" y="4351391"/>
            <a:ext cx="4680520" cy="360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822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정밀도</a:t>
            </a:r>
            <a:r>
              <a:rPr lang="en-US" altLang="ko-KR" smtClean="0"/>
              <a:t>(Precision)</a:t>
            </a:r>
            <a:r>
              <a:rPr lang="ko-KR" altLang="en-US" smtClean="0"/>
              <a:t>와 재현율</a:t>
            </a:r>
            <a:r>
              <a:rPr lang="en-US" altLang="ko-KR" smtClean="0"/>
              <a:t>(Recall)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7" b="13392"/>
          <a:stretch/>
        </p:blipFill>
        <p:spPr bwMode="auto">
          <a:xfrm>
            <a:off x="0" y="1124744"/>
            <a:ext cx="9144000" cy="523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7208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정밀도</a:t>
            </a:r>
            <a:r>
              <a:rPr lang="en-US" altLang="ko-KR" smtClean="0"/>
              <a:t>(Precision)</a:t>
            </a:r>
            <a:r>
              <a:rPr lang="ko-KR" altLang="en-US" smtClean="0"/>
              <a:t>와 재현율</a:t>
            </a:r>
            <a:r>
              <a:rPr lang="en-US" altLang="ko-KR" smtClean="0"/>
              <a:t>(Recall)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맹점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환자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 중에서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확실한 </a:t>
            </a:r>
            <a:r>
              <a:rPr lang="en-US" altLang="ko-KR" dirty="0" smtClean="0"/>
              <a:t>Positive </a:t>
            </a:r>
            <a:r>
              <a:rPr lang="ko-KR" altLang="en-US" dirty="0" smtClean="0"/>
              <a:t>징후 환자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Positive,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Negative</a:t>
            </a:r>
            <a:r>
              <a:rPr lang="ko-KR" altLang="en-US" dirty="0" smtClean="0"/>
              <a:t>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TP</a:t>
            </a:r>
            <a:r>
              <a:rPr lang="en-US" altLang="ko-KR" dirty="0" smtClean="0">
                <a:sym typeface="Wingdings" pitchFamily="2" charset="2"/>
              </a:rPr>
              <a:t> = 1, FP = 0  </a:t>
            </a:r>
            <a:r>
              <a:rPr lang="ko-KR" altLang="en-US" dirty="0" smtClean="0">
                <a:sym typeface="Wingdings" pitchFamily="2" charset="2"/>
              </a:rPr>
              <a:t>정밀도 </a:t>
            </a:r>
            <a:r>
              <a:rPr lang="en-US" altLang="ko-KR" dirty="0" smtClean="0">
                <a:sym typeface="Wingdings" pitchFamily="2" charset="2"/>
              </a:rPr>
              <a:t>= 100%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모든 환자를 </a:t>
            </a:r>
            <a:r>
              <a:rPr lang="en-US" altLang="ko-KR" dirty="0" smtClean="0">
                <a:sym typeface="Wingdings" pitchFamily="2" charset="2"/>
              </a:rPr>
              <a:t>Positive</a:t>
            </a:r>
            <a:r>
              <a:rPr lang="ko-KR" altLang="en-US" dirty="0" smtClean="0">
                <a:sym typeface="Wingdings" pitchFamily="2" charset="2"/>
              </a:rPr>
              <a:t>로 예측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실제 양성은 </a:t>
            </a:r>
            <a:r>
              <a:rPr lang="en-US" altLang="ko-KR" dirty="0" smtClean="0">
                <a:sym typeface="Wingdings" pitchFamily="2" charset="2"/>
              </a:rPr>
              <a:t>30</a:t>
            </a:r>
            <a:r>
              <a:rPr lang="ko-KR" altLang="en-US" dirty="0" smtClean="0">
                <a:sym typeface="Wingdings" pitchFamily="2" charset="2"/>
              </a:rPr>
              <a:t>명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FN</a:t>
            </a:r>
            <a:r>
              <a:rPr lang="en-US" altLang="ko-KR" dirty="0" smtClean="0">
                <a:sym typeface="Wingdings" pitchFamily="2" charset="2"/>
              </a:rPr>
              <a:t> = 0, </a:t>
            </a:r>
            <a:r>
              <a:rPr lang="en-US" altLang="ko-KR" dirty="0" err="1" smtClean="0">
                <a:sym typeface="Wingdings" pitchFamily="2" charset="2"/>
              </a:rPr>
              <a:t>TP</a:t>
            </a:r>
            <a:r>
              <a:rPr lang="en-US" altLang="ko-KR" dirty="0" smtClean="0">
                <a:sym typeface="Wingdings" pitchFamily="2" charset="2"/>
              </a:rPr>
              <a:t> = 30  </a:t>
            </a:r>
            <a:r>
              <a:rPr lang="ko-KR" altLang="en-US" dirty="0" err="1" smtClean="0">
                <a:sym typeface="Wingdings" pitchFamily="2" charset="2"/>
              </a:rPr>
              <a:t>재현율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= 100%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961468" y="1225786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정밀도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341402" y="145661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31337" y="144181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FP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1337" y="96933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468" y="231730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재현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율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341402" y="2548136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31337" y="253332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1337" y="206084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0303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F1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F1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스코어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정밀도와 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정밀도 </a:t>
            </a:r>
            <a:r>
              <a:rPr lang="en-US" altLang="ko-KR" dirty="0" smtClean="0"/>
              <a:t>0.9, </a:t>
            </a:r>
            <a:r>
              <a:rPr lang="ko-KR" altLang="en-US" dirty="0" err="1" smtClean="0"/>
              <a:t>재현율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F1</a:t>
            </a:r>
            <a:r>
              <a:rPr lang="en-US" altLang="ko-KR" dirty="0" smtClean="0">
                <a:sym typeface="Wingdings" pitchFamily="2" charset="2"/>
              </a:rPr>
              <a:t> = 0.18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정밀도 </a:t>
            </a:r>
            <a:r>
              <a:rPr lang="en-US" altLang="ko-KR" dirty="0" smtClean="0">
                <a:sym typeface="Wingdings" pitchFamily="2" charset="2"/>
              </a:rPr>
              <a:t>0.5, </a:t>
            </a:r>
            <a:r>
              <a:rPr lang="ko-KR" altLang="en-US" dirty="0" err="1" smtClean="0">
                <a:sym typeface="Wingdings" pitchFamily="2" charset="2"/>
              </a:rPr>
              <a:t>재현율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0.5  </a:t>
            </a:r>
            <a:r>
              <a:rPr lang="en-US" altLang="ko-KR" dirty="0" err="1" smtClean="0">
                <a:sym typeface="Wingdings" pitchFamily="2" charset="2"/>
              </a:rPr>
              <a:t>F1</a:t>
            </a:r>
            <a:r>
              <a:rPr lang="en-US" altLang="ko-KR" dirty="0" smtClean="0">
                <a:sym typeface="Wingdings" pitchFamily="2" charset="2"/>
              </a:rPr>
              <a:t> = 0.5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48880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F1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95736" y="2579712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5671" y="2564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5671" y="20924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95736" y="302656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728" y="3039914"/>
            <a:ext cx="91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recall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25649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01945" y="302656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9937" y="3039914"/>
            <a:ext cx="14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precision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0010" y="277477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952" y="234888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2 </a:t>
            </a:r>
            <a:r>
              <a:rPr lang="en-US" altLang="ko-KR" sz="2400" dirty="0" smtClean="0">
                <a:latin typeface="맑은 고딕"/>
                <a:ea typeface="맑은 고딕"/>
              </a:rPr>
              <a:t>ⅹ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148064" y="2579712"/>
            <a:ext cx="30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7999" y="2092424"/>
            <a:ext cx="266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precision </a:t>
            </a:r>
            <a:r>
              <a:rPr lang="en-US" altLang="ko-KR" sz="2400" dirty="0" smtClean="0">
                <a:latin typeface="맑은 고딕"/>
                <a:ea typeface="맑은 고딕"/>
              </a:rPr>
              <a:t>ⅹ recall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7999" y="2579712"/>
            <a:ext cx="259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precision +</a:t>
            </a:r>
            <a:r>
              <a:rPr lang="en-US" altLang="ko-KR" sz="2400" dirty="0" smtClean="0">
                <a:latin typeface="맑은 고딕"/>
                <a:ea typeface="맑은 고딕"/>
              </a:rPr>
              <a:t> recall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053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F1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스코어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3" b="2672"/>
          <a:stretch/>
        </p:blipFill>
        <p:spPr bwMode="auto">
          <a:xfrm>
            <a:off x="0" y="0"/>
            <a:ext cx="914400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1043608" y="3284984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43608" y="4221088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3608" y="5157192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3608" y="6093296"/>
            <a:ext cx="230425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5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</a:t>
            </a:r>
            <a:r>
              <a:rPr lang="en-US" altLang="ko-KR" dirty="0"/>
              <a:t> </a:t>
            </a:r>
            <a:r>
              <a:rPr lang="ko-KR" altLang="en-US" dirty="0"/>
              <a:t>스코어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66003"/>
              </p:ext>
            </p:extLst>
          </p:nvPr>
        </p:nvGraphicFramePr>
        <p:xfrm>
          <a:off x="179512" y="1124744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정확도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0.8324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0.8492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0.8492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0.8659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0.8771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정밀도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0.7183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0.7656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0.7742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0.8364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0.8824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재현율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0.8361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0.8033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0.7869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0.7541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0.7377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0.7727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0.7840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0.7805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0.7931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0.8036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1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ROC </a:t>
            </a:r>
            <a:r>
              <a:rPr lang="ko-KR" altLang="en-US" dirty="0" smtClean="0"/>
              <a:t>곡선과 </a:t>
            </a:r>
            <a:r>
              <a:rPr lang="en-US" altLang="ko-KR" dirty="0" err="1" smtClean="0"/>
              <a:t>AUC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ROC </a:t>
            </a:r>
            <a:r>
              <a:rPr lang="ko-KR" altLang="en-US" dirty="0" smtClean="0"/>
              <a:t>곡선 </a:t>
            </a:r>
            <a:r>
              <a:rPr lang="en-US" altLang="ko-KR" dirty="0" smtClean="0"/>
              <a:t>(Receiver Operation Characteristic Curve)</a:t>
            </a:r>
          </a:p>
          <a:p>
            <a:pPr lvl="1"/>
            <a:r>
              <a:rPr lang="en-US" altLang="ko-KR" dirty="0" err="1" smtClean="0"/>
              <a:t>FPR</a:t>
            </a:r>
            <a:r>
              <a:rPr lang="en-US" altLang="ko-KR" dirty="0"/>
              <a:t> </a:t>
            </a:r>
            <a:r>
              <a:rPr lang="en-US" altLang="ko-KR" dirty="0" smtClean="0"/>
              <a:t>(False Positive Rate)</a:t>
            </a:r>
            <a:r>
              <a:rPr lang="ko-KR" altLang="en-US" dirty="0" smtClean="0"/>
              <a:t>이 변할 때 </a:t>
            </a:r>
            <a:r>
              <a:rPr lang="en-US" altLang="ko-KR" dirty="0" err="1" smtClean="0"/>
              <a:t>TPR</a:t>
            </a:r>
            <a:r>
              <a:rPr lang="en-US" altLang="ko-KR" dirty="0" smtClean="0"/>
              <a:t> (True Positive Rate)</a:t>
            </a:r>
            <a:r>
              <a:rPr lang="ko-KR" altLang="en-US" dirty="0" smtClean="0"/>
              <a:t>이 어떻게 변하는지 나타내는 곡선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FPR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TPR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411410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ROC </a:t>
            </a:r>
            <a:r>
              <a:rPr lang="ko-KR" altLang="en-US" smtClean="0"/>
              <a:t>곡선과 </a:t>
            </a:r>
            <a:r>
              <a:rPr lang="en-US" altLang="ko-KR" smtClean="0"/>
              <a:t>AUC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457200" y="4981575"/>
            <a:ext cx="8578850" cy="1688530"/>
          </a:xfrm>
        </p:spPr>
        <p:txBody>
          <a:bodyPr/>
          <a:lstStyle/>
          <a:p>
            <a:r>
              <a:rPr lang="en-US" altLang="ko-KR" dirty="0" err="1"/>
              <a:t>AUC</a:t>
            </a:r>
            <a:r>
              <a:rPr lang="en-US" altLang="ko-KR" dirty="0"/>
              <a:t>(Area Under Curve)</a:t>
            </a:r>
          </a:p>
          <a:p>
            <a:pPr lvl="1"/>
            <a:r>
              <a:rPr lang="en-US" altLang="ko-KR" dirty="0"/>
              <a:t>ROC </a:t>
            </a:r>
            <a:r>
              <a:rPr lang="ko-KR" altLang="en-US" dirty="0"/>
              <a:t>곡선 아래의 면적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에 가까울 수록 </a:t>
            </a:r>
            <a:r>
              <a:rPr lang="ko-KR" altLang="en-US" dirty="0" smtClean="0"/>
              <a:t>좋음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0" b="13150"/>
          <a:stretch/>
        </p:blipFill>
        <p:spPr bwMode="auto">
          <a:xfrm>
            <a:off x="0" y="1124744"/>
            <a:ext cx="9144000" cy="385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339752" y="3140968"/>
            <a:ext cx="504056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9433" y="30173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가까울 수록 성능이 떨어짐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787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(Accuracy)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데이터에서 예측 데이터가 얼마나 같은지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판단하는 지표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이진 분류의 경우 데이터 구성에 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머신 러닝 모델의 성능을 왜곡할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34888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정확도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79526" y="2579712"/>
            <a:ext cx="59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9461" y="256490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맑은 고딕" pitchFamily="50" charset="-127"/>
                <a:ea typeface="맑은 고딕" pitchFamily="50" charset="-127"/>
              </a:rPr>
              <a:t>전체 예측 데이터 건수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9461" y="2092424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예측 결과가 실제와 동일한 데이터 건수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4860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ROC </a:t>
            </a:r>
            <a:r>
              <a:rPr lang="ko-KR" altLang="en-US" dirty="0" smtClean="0"/>
              <a:t>곡선과 </a:t>
            </a:r>
            <a:r>
              <a:rPr lang="en-US" altLang="ko-KR" dirty="0" err="1" smtClean="0"/>
              <a:t>AUC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7" b="13037"/>
          <a:stretch/>
        </p:blipFill>
        <p:spPr bwMode="auto">
          <a:xfrm>
            <a:off x="0" y="1196752"/>
            <a:ext cx="91440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5656" y="3078485"/>
            <a:ext cx="1800200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3395020"/>
            <a:ext cx="18002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3575020"/>
            <a:ext cx="1800200" cy="14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3723290"/>
            <a:ext cx="1800200" cy="14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75656" y="3867430"/>
            <a:ext cx="1800200" cy="14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75656" y="4011430"/>
            <a:ext cx="1800200" cy="180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208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피마 인디언 당뇨병 예측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 smtClean="0"/>
              <a:t>www.kaggle.com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uciml</a:t>
            </a:r>
            <a:r>
              <a:rPr lang="en-US" altLang="ko-KR" dirty="0" smtClean="0"/>
              <a:t>/pima-</a:t>
            </a:r>
            <a:r>
              <a:rPr lang="en-US" altLang="ko-KR" dirty="0" err="1" smtClean="0"/>
              <a:t>indians</a:t>
            </a:r>
            <a:r>
              <a:rPr lang="en-US" altLang="ko-KR" dirty="0" smtClean="0"/>
              <a:t>-diabetes-database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로그인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diabetes.csv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클릭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다운로드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32557"/>
            <a:ext cx="6372200" cy="442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4005461" y="4683378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823200" y="4916671"/>
            <a:ext cx="360040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5430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피마 인디언 당뇨병 예측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피처들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Pregnancies: </a:t>
            </a:r>
            <a:r>
              <a:rPr lang="ko-KR" altLang="en-US" dirty="0" smtClean="0"/>
              <a:t>임신 횟수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Glucose: </a:t>
            </a:r>
            <a:r>
              <a:rPr lang="ko-KR" altLang="en-US" dirty="0" smtClean="0"/>
              <a:t>포도당 부하 검사 수치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BloodPressure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혈압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SkinThickness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팔 </a:t>
            </a:r>
            <a:r>
              <a:rPr lang="ko-KR" altLang="en-US" dirty="0" err="1" smtClean="0"/>
              <a:t>삼두근</a:t>
            </a:r>
            <a:r>
              <a:rPr lang="ko-KR" altLang="en-US" dirty="0" smtClean="0"/>
              <a:t> 뒤쪽의 피하지방 측정값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Insulin: </a:t>
            </a:r>
            <a:r>
              <a:rPr lang="ko-KR" altLang="en-US" dirty="0" smtClean="0"/>
              <a:t>혈청 인슐린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BMI: </a:t>
            </a:r>
            <a:r>
              <a:rPr lang="ko-KR" altLang="en-US" dirty="0" err="1" smtClean="0"/>
              <a:t>체질량지수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DiabetesPedigreeFunction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당뇨 내력 가중치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Age: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Outcome: </a:t>
            </a:r>
            <a:r>
              <a:rPr lang="ko-KR" altLang="en-US" dirty="0" smtClean="0"/>
              <a:t>클래스 결정 값 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9438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피마 인디언 당뇨병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6" b="13037"/>
          <a:stretch/>
        </p:blipFill>
        <p:spPr bwMode="auto">
          <a:xfrm>
            <a:off x="0" y="1052736"/>
            <a:ext cx="91440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75656" y="2041798"/>
            <a:ext cx="2088232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509798"/>
            <a:ext cx="5112568" cy="154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4057798"/>
            <a:ext cx="5112568" cy="23762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16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피마 인디언 당뇨병 예측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마지막 칼럼이 레이블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6" b="31280"/>
          <a:stretch/>
        </p:blipFill>
        <p:spPr bwMode="auto">
          <a:xfrm>
            <a:off x="0" y="1700808"/>
            <a:ext cx="91440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75656" y="4787627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75656" y="5132784"/>
            <a:ext cx="1656184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75656" y="5276784"/>
            <a:ext cx="1656184" cy="18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75656" y="5455743"/>
            <a:ext cx="1656184" cy="144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5656" y="5599743"/>
            <a:ext cx="1656184" cy="14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5656" y="5743743"/>
            <a:ext cx="1656184" cy="180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021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피마 인디언 당뇨병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38" b="12934"/>
          <a:stretch/>
        </p:blipFill>
        <p:spPr bwMode="auto">
          <a:xfrm>
            <a:off x="0" y="1628800"/>
            <a:ext cx="91440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3246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피마 인디언 당뇨병 예측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57200" y="3880520"/>
            <a:ext cx="8578850" cy="2789585"/>
          </a:xfrm>
        </p:spPr>
        <p:txBody>
          <a:bodyPr/>
          <a:lstStyle/>
          <a:p>
            <a:r>
              <a:rPr lang="en-US" altLang="ko-KR" sz="2400" dirty="0" smtClean="0"/>
              <a:t>min </a:t>
            </a:r>
            <a:r>
              <a:rPr lang="ko-KR" altLang="en-US" sz="2400" dirty="0" smtClean="0"/>
              <a:t>값이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인 피처가 많음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55486" r="11478" b="12981"/>
          <a:stretch/>
        </p:blipFill>
        <p:spPr bwMode="auto">
          <a:xfrm>
            <a:off x="0" y="908720"/>
            <a:ext cx="914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2394620"/>
            <a:ext cx="8280920" cy="3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20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피마 인디언 당뇨병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351"/>
          <a:stretch/>
        </p:blipFill>
        <p:spPr bwMode="auto">
          <a:xfrm>
            <a:off x="0" y="1196752"/>
            <a:ext cx="9144000" cy="355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9798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피마 인디언 당뇨병 예측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 smtClean="0"/>
              <a:t>min </a:t>
            </a:r>
            <a:r>
              <a:rPr lang="ko-KR" altLang="en-US" sz="2400" dirty="0" smtClean="0"/>
              <a:t>값이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인 피처에 대해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0</a:t>
            </a:r>
            <a:r>
              <a:rPr lang="ko-KR" altLang="en-US" sz="2000" dirty="0" smtClean="0"/>
              <a:t>의 건수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전체 데이터 건수 대비 비율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7" b="14385"/>
          <a:stretch/>
        </p:blipFill>
        <p:spPr bwMode="auto">
          <a:xfrm>
            <a:off x="0" y="2348880"/>
            <a:ext cx="91440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3323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피마 인디언 당뇨병 예측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400" dirty="0" smtClean="0"/>
              <a:t>0 </a:t>
            </a:r>
            <a:r>
              <a:rPr lang="ko-KR" altLang="en-US" sz="2400" dirty="0" smtClean="0"/>
              <a:t>값을 평균 값으로 대체</a:t>
            </a:r>
            <a:endParaRPr lang="en-US" altLang="ko-KR" sz="2400" dirty="0" smtClean="0"/>
          </a:p>
          <a:p>
            <a:r>
              <a:rPr lang="ko-KR" altLang="en-US" sz="2400" dirty="0" smtClean="0"/>
              <a:t>스케일</a:t>
            </a:r>
            <a:r>
              <a:rPr lang="ko-KR" altLang="en-US" sz="2400" dirty="0"/>
              <a:t>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72" b="14178"/>
          <a:stretch/>
        </p:blipFill>
        <p:spPr bwMode="auto">
          <a:xfrm>
            <a:off x="0" y="2204864"/>
            <a:ext cx="91440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t="56224" r="68333" b="31280"/>
          <a:stretch/>
        </p:blipFill>
        <p:spPr bwMode="auto">
          <a:xfrm>
            <a:off x="5172447" y="5323190"/>
            <a:ext cx="1543050" cy="114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16216" y="537563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71800" y="5744969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557733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accuracy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8229" y="5716394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precision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6948" y="5879807"/>
            <a:ext cx="610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recall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2786" y="60352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f1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4955" y="618333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auc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771800" y="5889238"/>
            <a:ext cx="25202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71800" y="6040338"/>
            <a:ext cx="25202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71800" y="6193879"/>
            <a:ext cx="252028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71800" y="6352753"/>
            <a:ext cx="25202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1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(Accuracy)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왜곡의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6" b="19806"/>
          <a:stretch/>
        </p:blipFill>
        <p:spPr bwMode="auto">
          <a:xfrm>
            <a:off x="0" y="1628801"/>
            <a:ext cx="9144000" cy="51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3359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피마 인디언 당뇨병 예측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400" dirty="0" err="1" smtClean="0"/>
              <a:t>임곗값</a:t>
            </a:r>
            <a:r>
              <a:rPr lang="ko-KR" altLang="en-US" sz="2400" dirty="0" smtClean="0"/>
              <a:t> 조정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3" b="1014"/>
          <a:stretch/>
        </p:blipFill>
        <p:spPr bwMode="auto">
          <a:xfrm>
            <a:off x="0" y="1484784"/>
            <a:ext cx="9144000" cy="718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101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피마 인디언 당뇨병 예측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" y="3717032"/>
            <a:ext cx="8578850" cy="2953073"/>
          </a:xfrm>
        </p:spPr>
        <p:txBody>
          <a:bodyPr/>
          <a:lstStyle/>
          <a:p>
            <a:r>
              <a:rPr lang="ko-KR" altLang="en-US" dirty="0" err="1" smtClean="0"/>
              <a:t>임곗값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0.48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10202"/>
              </p:ext>
            </p:extLst>
          </p:nvPr>
        </p:nvGraphicFramePr>
        <p:xfrm>
          <a:off x="179512" y="1124744"/>
          <a:ext cx="871297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8108"/>
                <a:gridCol w="968108"/>
                <a:gridCol w="968108"/>
                <a:gridCol w="968108"/>
                <a:gridCol w="968108"/>
                <a:gridCol w="968108"/>
                <a:gridCol w="968108"/>
                <a:gridCol w="968108"/>
                <a:gridCol w="9681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0.36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0.39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0.48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정확도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0.7013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0.7403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0.7468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0.7532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0.7792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0.7857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0.7987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0.7987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정밀도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0.5513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0.5972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0.6190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0.6333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0.6923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0.7059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0.7447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0.7674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재현율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0.7963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0.7963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0.7222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0.7037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0.6667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0.6667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0.6481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0.6111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0.6515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0.6825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0.6667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0.6667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0.6792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0.6857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0.6931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0.6804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AUC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0.8433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953597" y="976672"/>
            <a:ext cx="936000" cy="25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976672"/>
            <a:ext cx="936000" cy="25243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3" b="14281"/>
          <a:stretch/>
        </p:blipFill>
        <p:spPr bwMode="auto">
          <a:xfrm>
            <a:off x="0" y="4365104"/>
            <a:ext cx="9144000" cy="194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429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923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분류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04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72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지도 학습의 대표적인 유형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알고리즘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나이브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(Naive Bayes)</a:t>
            </a:r>
          </a:p>
          <a:p>
            <a:pPr lvl="1"/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</a:t>
            </a:r>
            <a:r>
              <a:rPr lang="en-US" altLang="ko-KR" dirty="0" smtClean="0"/>
              <a:t>(Logistic Regression)</a:t>
            </a:r>
          </a:p>
          <a:p>
            <a:pPr lvl="1"/>
            <a:r>
              <a:rPr lang="ko-KR" altLang="en-US" dirty="0" smtClean="0"/>
              <a:t>결정 트리 </a:t>
            </a:r>
            <a:r>
              <a:rPr lang="en-US" altLang="ko-KR" dirty="0" smtClean="0"/>
              <a:t>(Decision Tree)</a:t>
            </a:r>
          </a:p>
          <a:p>
            <a:pPr lvl="1"/>
            <a:r>
              <a:rPr lang="ko-KR" altLang="en-US" dirty="0" err="1" smtClean="0"/>
              <a:t>서포트</a:t>
            </a:r>
            <a:r>
              <a:rPr lang="ko-KR" altLang="en-US" dirty="0" smtClean="0"/>
              <a:t> 벡터 머신 </a:t>
            </a:r>
            <a:r>
              <a:rPr lang="en-US" altLang="ko-KR" dirty="0" smtClean="0"/>
              <a:t>(Support Vector Machine)</a:t>
            </a:r>
          </a:p>
          <a:p>
            <a:pPr lvl="1"/>
            <a:r>
              <a:rPr lang="ko-KR" altLang="en-US" dirty="0" smtClean="0"/>
              <a:t>최소 근접 </a:t>
            </a:r>
            <a:r>
              <a:rPr lang="en-US" altLang="ko-KR" dirty="0" smtClean="0"/>
              <a:t>(Nearest Neighbor)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 신경망 </a:t>
            </a:r>
            <a:r>
              <a:rPr lang="en-US" altLang="ko-KR" dirty="0" smtClean="0"/>
              <a:t>(Neural Network)</a:t>
            </a:r>
          </a:p>
          <a:p>
            <a:pPr lvl="1"/>
            <a:r>
              <a:rPr lang="ko-KR" altLang="en-US" dirty="0" smtClean="0"/>
              <a:t>앙상블 </a:t>
            </a:r>
            <a:r>
              <a:rPr lang="en-US" altLang="ko-KR" dirty="0" smtClean="0"/>
              <a:t>(Ensemble)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59079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 트리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Decison</a:t>
            </a:r>
            <a:r>
              <a:rPr lang="en-US" altLang="ko-KR" dirty="0" smtClean="0"/>
              <a:t> Tree)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데이터의 규칙을 학습을 통해 자동으로 찾아내서 트리 기반의 분류 규칙을 만드는 것</a:t>
            </a:r>
            <a:endParaRPr lang="en-US" altLang="ko-KR" dirty="0" smtClean="0"/>
          </a:p>
          <a:p>
            <a:r>
              <a:rPr lang="ko-KR" altLang="en-US" dirty="0" smtClean="0"/>
              <a:t>어떤 기준으로 규칙을 만드는지에 따라 성능이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달라짐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2668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규칙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(Decision Node): </a:t>
            </a:r>
            <a:r>
              <a:rPr lang="ko-KR" altLang="en-US" dirty="0" smtClean="0"/>
              <a:t>규칙 조건</a:t>
            </a:r>
            <a:endParaRPr lang="en-US" altLang="ko-KR" dirty="0" smtClean="0"/>
          </a:p>
          <a:p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(Leaf Node): </a:t>
            </a:r>
            <a:r>
              <a:rPr lang="ko-KR" altLang="en-US" dirty="0" smtClean="0"/>
              <a:t>결정된 클래스</a:t>
            </a:r>
            <a:endParaRPr lang="en-US" altLang="ko-KR" dirty="0" smtClean="0"/>
          </a:p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깊이가 </a:t>
            </a:r>
            <a:r>
              <a:rPr lang="ko-KR" altLang="en-US" dirty="0" err="1" smtClean="0"/>
              <a:t>깊어질수록</a:t>
            </a:r>
            <a:r>
              <a:rPr lang="ko-KR" altLang="en-US" dirty="0" smtClean="0"/>
              <a:t> 성능이 떨어질 수 있음</a:t>
            </a:r>
            <a:endParaRPr lang="en-US" altLang="ko-KR" dirty="0" smtClean="0"/>
          </a:p>
          <a:p>
            <a:r>
              <a:rPr lang="ko-KR" altLang="en-US" dirty="0" smtClean="0"/>
              <a:t>최대한 균일한 데이터 세트를 구성할 수 있도록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분할하는 것이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220072" y="3284984"/>
            <a:ext cx="1368152" cy="5262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루트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4221087"/>
            <a:ext cx="1368152" cy="5262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규칙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2240" y="4221087"/>
            <a:ext cx="1368152" cy="5262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규칙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7824" y="5085183"/>
            <a:ext cx="1368152" cy="526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00364" y="5085183"/>
            <a:ext cx="1368152" cy="5262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규칙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12160" y="5085183"/>
            <a:ext cx="1368152" cy="526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24328" y="5085183"/>
            <a:ext cx="1368152" cy="526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6021287"/>
            <a:ext cx="1368152" cy="526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92080" y="6021287"/>
            <a:ext cx="1368152" cy="5262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>
            <a:stCxn id="5" idx="2"/>
            <a:endCxn id="6" idx="0"/>
          </p:cNvCxnSpPr>
          <p:nvPr/>
        </p:nvCxnSpPr>
        <p:spPr>
          <a:xfrm flipH="1">
            <a:off x="4463988" y="3811196"/>
            <a:ext cx="1440160" cy="40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2"/>
            <a:endCxn id="7" idx="0"/>
          </p:cNvCxnSpPr>
          <p:nvPr/>
        </p:nvCxnSpPr>
        <p:spPr>
          <a:xfrm>
            <a:off x="5904148" y="3811196"/>
            <a:ext cx="1512168" cy="409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8" idx="0"/>
          </p:cNvCxnSpPr>
          <p:nvPr/>
        </p:nvCxnSpPr>
        <p:spPr>
          <a:xfrm flipH="1">
            <a:off x="3671900" y="4747299"/>
            <a:ext cx="792088" cy="33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9" idx="0"/>
          </p:cNvCxnSpPr>
          <p:nvPr/>
        </p:nvCxnSpPr>
        <p:spPr>
          <a:xfrm>
            <a:off x="4463988" y="4747299"/>
            <a:ext cx="720452" cy="33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2"/>
            <a:endCxn id="10" idx="0"/>
          </p:cNvCxnSpPr>
          <p:nvPr/>
        </p:nvCxnSpPr>
        <p:spPr>
          <a:xfrm flipH="1">
            <a:off x="6696236" y="4747299"/>
            <a:ext cx="720080" cy="33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" idx="2"/>
            <a:endCxn id="11" idx="0"/>
          </p:cNvCxnSpPr>
          <p:nvPr/>
        </p:nvCxnSpPr>
        <p:spPr>
          <a:xfrm>
            <a:off x="7416316" y="4747299"/>
            <a:ext cx="792088" cy="33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  <a:endCxn id="12" idx="0"/>
          </p:cNvCxnSpPr>
          <p:nvPr/>
        </p:nvCxnSpPr>
        <p:spPr>
          <a:xfrm flipH="1">
            <a:off x="4463988" y="5611395"/>
            <a:ext cx="720452" cy="40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2"/>
            <a:endCxn id="13" idx="0"/>
          </p:cNvCxnSpPr>
          <p:nvPr/>
        </p:nvCxnSpPr>
        <p:spPr>
          <a:xfrm>
            <a:off x="5184440" y="5611395"/>
            <a:ext cx="791716" cy="409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947581" y="4077071"/>
            <a:ext cx="3059894" cy="1800200"/>
          </a:xfrm>
          <a:prstGeom prst="roundRect">
            <a:avLst>
              <a:gd name="adj" fmla="val 767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851432" y="37483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서브 트리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21063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균일한 데이터 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34060" y="141277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세트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4340" y="141277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세트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8636" y="141277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세트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42072" y="1916832"/>
            <a:ext cx="1425772" cy="14257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66108" y="2094756"/>
            <a:ext cx="792088" cy="144016"/>
            <a:chOff x="1187624" y="2132856"/>
            <a:chExt cx="792088" cy="144016"/>
          </a:xfrm>
        </p:grpSpPr>
        <p:sp>
          <p:nvSpPr>
            <p:cNvPr id="9" name="타원 8"/>
            <p:cNvSpPr/>
            <p:nvPr/>
          </p:nvSpPr>
          <p:spPr>
            <a:xfrm>
              <a:off x="1187624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619672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35696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850084" y="2331163"/>
            <a:ext cx="1224136" cy="144016"/>
            <a:chOff x="971600" y="2492896"/>
            <a:chExt cx="1224136" cy="144016"/>
          </a:xfrm>
        </p:grpSpPr>
        <p:sp>
          <p:nvSpPr>
            <p:cNvPr id="13" name="타원 12"/>
            <p:cNvSpPr/>
            <p:nvPr/>
          </p:nvSpPr>
          <p:spPr>
            <a:xfrm>
              <a:off x="1187624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03648" y="249289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619672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835696" y="249289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71600" y="249289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51720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50084" y="2567570"/>
            <a:ext cx="1224136" cy="144016"/>
            <a:chOff x="971600" y="2636912"/>
            <a:chExt cx="1224136" cy="144016"/>
          </a:xfrm>
        </p:grpSpPr>
        <p:sp>
          <p:nvSpPr>
            <p:cNvPr id="19" name="타원 18"/>
            <p:cNvSpPr/>
            <p:nvPr/>
          </p:nvSpPr>
          <p:spPr>
            <a:xfrm>
              <a:off x="118762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403648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61967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835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71600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051720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850084" y="2803977"/>
            <a:ext cx="1224136" cy="144016"/>
            <a:chOff x="971600" y="2794273"/>
            <a:chExt cx="1224136" cy="144016"/>
          </a:xfrm>
        </p:grpSpPr>
        <p:sp>
          <p:nvSpPr>
            <p:cNvPr id="25" name="타원 24"/>
            <p:cNvSpPr/>
            <p:nvPr/>
          </p:nvSpPr>
          <p:spPr>
            <a:xfrm>
              <a:off x="1187624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403648" y="27942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619672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835696" y="2794273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71600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051720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066108" y="3040385"/>
            <a:ext cx="792088" cy="144016"/>
            <a:chOff x="1187624" y="3068960"/>
            <a:chExt cx="792088" cy="144016"/>
          </a:xfrm>
        </p:grpSpPr>
        <p:sp>
          <p:nvSpPr>
            <p:cNvPr id="31" name="타원 30"/>
            <p:cNvSpPr/>
            <p:nvPr/>
          </p:nvSpPr>
          <p:spPr>
            <a:xfrm>
              <a:off x="1187624" y="306896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03648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619672" y="306896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835696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/>
          <p:cNvSpPr/>
          <p:nvPr/>
        </p:nvSpPr>
        <p:spPr>
          <a:xfrm>
            <a:off x="4259947" y="1916832"/>
            <a:ext cx="1425772" cy="14257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583983" y="2094756"/>
            <a:ext cx="792088" cy="144016"/>
            <a:chOff x="1187624" y="2132856"/>
            <a:chExt cx="792088" cy="144016"/>
          </a:xfrm>
        </p:grpSpPr>
        <p:sp>
          <p:nvSpPr>
            <p:cNvPr id="43" name="타원 42"/>
            <p:cNvSpPr/>
            <p:nvPr/>
          </p:nvSpPr>
          <p:spPr>
            <a:xfrm>
              <a:off x="1187624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403648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1619672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835696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67959" y="2331163"/>
            <a:ext cx="1224136" cy="144016"/>
            <a:chOff x="971600" y="2492896"/>
            <a:chExt cx="1224136" cy="144016"/>
          </a:xfrm>
        </p:grpSpPr>
        <p:sp>
          <p:nvSpPr>
            <p:cNvPr id="48" name="타원 47"/>
            <p:cNvSpPr/>
            <p:nvPr/>
          </p:nvSpPr>
          <p:spPr>
            <a:xfrm>
              <a:off x="1187624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403648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619672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835696" y="249289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971600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051720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367959" y="2567570"/>
            <a:ext cx="1224136" cy="144016"/>
            <a:chOff x="971600" y="2636912"/>
            <a:chExt cx="1224136" cy="144016"/>
          </a:xfrm>
        </p:grpSpPr>
        <p:sp>
          <p:nvSpPr>
            <p:cNvPr id="55" name="타원 54"/>
            <p:cNvSpPr/>
            <p:nvPr/>
          </p:nvSpPr>
          <p:spPr>
            <a:xfrm>
              <a:off x="118762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403648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61967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1835696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971600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2051720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367959" y="2803977"/>
            <a:ext cx="1224136" cy="144016"/>
            <a:chOff x="971600" y="2794273"/>
            <a:chExt cx="1224136" cy="144016"/>
          </a:xfrm>
        </p:grpSpPr>
        <p:sp>
          <p:nvSpPr>
            <p:cNvPr id="62" name="타원 61"/>
            <p:cNvSpPr/>
            <p:nvPr/>
          </p:nvSpPr>
          <p:spPr>
            <a:xfrm>
              <a:off x="1187624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403648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619672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835696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971600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051720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583983" y="3040385"/>
            <a:ext cx="792088" cy="144016"/>
            <a:chOff x="1187624" y="3068960"/>
            <a:chExt cx="792088" cy="144016"/>
          </a:xfrm>
        </p:grpSpPr>
        <p:sp>
          <p:nvSpPr>
            <p:cNvPr id="69" name="타원 68"/>
            <p:cNvSpPr/>
            <p:nvPr/>
          </p:nvSpPr>
          <p:spPr>
            <a:xfrm>
              <a:off x="1187624" y="306896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1403648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619672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1835696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6926648" y="1916832"/>
            <a:ext cx="1425772" cy="14257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7250684" y="2094756"/>
            <a:ext cx="792088" cy="144016"/>
            <a:chOff x="1187624" y="2132856"/>
            <a:chExt cx="792088" cy="144016"/>
          </a:xfrm>
        </p:grpSpPr>
        <p:sp>
          <p:nvSpPr>
            <p:cNvPr id="75" name="타원 74"/>
            <p:cNvSpPr/>
            <p:nvPr/>
          </p:nvSpPr>
          <p:spPr>
            <a:xfrm>
              <a:off x="1187624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403648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1619672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835696" y="21328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034660" y="2331163"/>
            <a:ext cx="1224136" cy="144016"/>
            <a:chOff x="971600" y="2492896"/>
            <a:chExt cx="1224136" cy="144016"/>
          </a:xfrm>
        </p:grpSpPr>
        <p:sp>
          <p:nvSpPr>
            <p:cNvPr id="80" name="타원 79"/>
            <p:cNvSpPr/>
            <p:nvPr/>
          </p:nvSpPr>
          <p:spPr>
            <a:xfrm>
              <a:off x="1187624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403648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619672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835696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71600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2051720" y="24928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034660" y="2567570"/>
            <a:ext cx="1224136" cy="144016"/>
            <a:chOff x="971600" y="2636912"/>
            <a:chExt cx="1224136" cy="144016"/>
          </a:xfrm>
        </p:grpSpPr>
        <p:sp>
          <p:nvSpPr>
            <p:cNvPr id="87" name="타원 86"/>
            <p:cNvSpPr/>
            <p:nvPr/>
          </p:nvSpPr>
          <p:spPr>
            <a:xfrm>
              <a:off x="1187624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1403648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1619672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1835696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971600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2051720" y="263691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34660" y="2803977"/>
            <a:ext cx="1224136" cy="144016"/>
            <a:chOff x="971600" y="2794273"/>
            <a:chExt cx="1224136" cy="144016"/>
          </a:xfrm>
        </p:grpSpPr>
        <p:sp>
          <p:nvSpPr>
            <p:cNvPr id="94" name="타원 93"/>
            <p:cNvSpPr/>
            <p:nvPr/>
          </p:nvSpPr>
          <p:spPr>
            <a:xfrm>
              <a:off x="1187624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1403648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619672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1835696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971600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2051720" y="2794273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250684" y="3040385"/>
            <a:ext cx="792088" cy="144016"/>
            <a:chOff x="1187624" y="3068960"/>
            <a:chExt cx="792088" cy="144016"/>
          </a:xfrm>
        </p:grpSpPr>
        <p:sp>
          <p:nvSpPr>
            <p:cNvPr id="101" name="타원 100"/>
            <p:cNvSpPr/>
            <p:nvPr/>
          </p:nvSpPr>
          <p:spPr>
            <a:xfrm>
              <a:off x="1187624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403648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619672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835696" y="306896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40420" y="371703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균일도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A &lt; B &lt; C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3568" y="4221088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판단에 필요한 정보의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A &gt; B &gt; C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83250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규칙 조건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균일도가</a:t>
            </a:r>
            <a:r>
              <a:rPr lang="ko-KR" altLang="en-US" dirty="0" smtClean="0"/>
              <a:t> 높은 데이터 세트를 먼저 선택할 수 있도록 규칙 조건을 만듦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정보의 </a:t>
            </a:r>
            <a:r>
              <a:rPr lang="ko-KR" altLang="en-US" dirty="0" err="1" smtClean="0"/>
              <a:t>균일도를</a:t>
            </a:r>
            <a:r>
              <a:rPr lang="ko-KR" altLang="en-US" dirty="0" smtClean="0"/>
              <a:t> 측정하는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이득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지니 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547664" y="2407543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65873" y="2399742"/>
            <a:ext cx="360040" cy="3600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3419872" y="2335535"/>
            <a:ext cx="501176" cy="432048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77022" y="3172780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46301" y="3559671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559893" y="3775695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21188" y="299276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3608" y="3127623"/>
            <a:ext cx="360040" cy="3600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2045434" y="1988840"/>
            <a:ext cx="501176" cy="43204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902472" y="2390031"/>
            <a:ext cx="501176" cy="432048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1992476" y="4207743"/>
            <a:ext cx="501176" cy="43204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39852" y="4072111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39013" y="40519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1807706" y="3055615"/>
            <a:ext cx="501176" cy="432048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2990789" y="4639791"/>
            <a:ext cx="501176" cy="432048"/>
          </a:xfrm>
          <a:prstGeom prst="triangl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3921048" y="3388804"/>
            <a:ext cx="501176" cy="43204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644008" y="3623109"/>
            <a:ext cx="978408" cy="484632"/>
          </a:xfrm>
          <a:prstGeom prst="rightArrow">
            <a:avLst>
              <a:gd name="adj1" fmla="val 50000"/>
              <a:gd name="adj2" fmla="val 755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40152" y="3542259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첫 번째 조건은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색깔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노랑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2575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(Accuracy)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10" b="13402"/>
          <a:stretch/>
        </p:blipFill>
        <p:spPr bwMode="auto">
          <a:xfrm>
            <a:off x="0" y="1124744"/>
            <a:ext cx="9144000" cy="397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7163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(Accuracy)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앞의 예시에서 단순히 </a:t>
            </a:r>
            <a:r>
              <a:rPr lang="en-US" altLang="ko-KR" dirty="0" smtClean="0"/>
              <a:t>Sex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죽음</a:t>
            </a:r>
            <a:r>
              <a:rPr lang="en-US" altLang="ko-KR" dirty="0" smtClean="0"/>
              <a:t>(0),</a:t>
            </a:r>
            <a:br>
              <a:rPr lang="en-US" altLang="ko-KR" dirty="0" smtClean="0"/>
            </a:br>
            <a:r>
              <a:rPr lang="ko-KR" altLang="en-US" dirty="0" smtClean="0"/>
              <a:t>아니면 생존</a:t>
            </a:r>
            <a:r>
              <a:rPr lang="en-US" altLang="ko-KR" dirty="0" smtClean="0"/>
              <a:t>(1)</a:t>
            </a:r>
            <a:r>
              <a:rPr lang="ko-KR" altLang="en-US" dirty="0" smtClean="0"/>
              <a:t>로 처리하여도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정확도</a:t>
            </a:r>
            <a:r>
              <a:rPr lang="en-US" altLang="ko-KR" dirty="0" smtClean="0"/>
              <a:t>(accuracy)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0.7 ~ 0.8</a:t>
            </a:r>
            <a:r>
              <a:rPr lang="ko-KR" altLang="en-US" dirty="0" smtClean="0"/>
              <a:t>의 높은 값을 얻음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레이블 값 분포가 </a:t>
            </a:r>
            <a:r>
              <a:rPr lang="ko-KR" altLang="en-US" dirty="0"/>
              <a:t>불</a:t>
            </a:r>
            <a:r>
              <a:rPr lang="ko-KR" altLang="en-US" dirty="0" smtClean="0"/>
              <a:t>균형한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적합한 평가 지표가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개의 데이터 중 </a:t>
            </a:r>
            <a:r>
              <a:rPr lang="en-US" altLang="ko-KR" dirty="0" smtClean="0"/>
              <a:t>90</a:t>
            </a:r>
            <a:r>
              <a:rPr lang="ko-KR" altLang="en-US" dirty="0" smtClean="0"/>
              <a:t>개는 레이블이 </a:t>
            </a:r>
            <a:r>
              <a:rPr lang="en-US" altLang="ko-KR" dirty="0" smtClean="0"/>
              <a:t>0, 10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결과를 무조건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반환해도 정확도가 </a:t>
            </a:r>
            <a:r>
              <a:rPr lang="en-US" altLang="ko-KR" dirty="0" smtClean="0"/>
              <a:t>90%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291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</a:t>
            </a:r>
            <a:r>
              <a:rPr lang="en-US" altLang="ko-KR" dirty="0"/>
              <a:t>(Accuracy)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왜곡의 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MNIST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중 레이블 </a:t>
            </a:r>
            <a:r>
              <a:rPr lang="en-US" altLang="ko-KR" dirty="0" smtClean="0"/>
              <a:t>7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False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이진 분류 문제로 변경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전체 데이터의 </a:t>
            </a:r>
            <a:r>
              <a:rPr lang="en-US" altLang="ko-KR" dirty="0" smtClean="0">
                <a:sym typeface="Wingdings" pitchFamily="2" charset="2"/>
              </a:rPr>
              <a:t>10%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True, 90%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False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예측 값을 무조건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으로 반환해도 정확도가 </a:t>
            </a:r>
            <a:r>
              <a:rPr lang="en-US" altLang="ko-KR" dirty="0" smtClean="0">
                <a:sym typeface="Wingdings" pitchFamily="2" charset="2"/>
              </a:rPr>
              <a:t>90%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285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</a:t>
            </a:r>
            <a:r>
              <a:rPr lang="en-US" altLang="ko-KR" dirty="0"/>
              <a:t>(Accuracy)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8" b="9359"/>
          <a:stretch/>
        </p:blipFill>
        <p:spPr bwMode="auto">
          <a:xfrm>
            <a:off x="0" y="998748"/>
            <a:ext cx="9144000" cy="44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75656" y="4389487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605510"/>
            <a:ext cx="1368152" cy="4796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5085184"/>
            <a:ext cx="1368152" cy="18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360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오차 행렬 </a:t>
            </a:r>
            <a:r>
              <a:rPr lang="en-US" altLang="ko-KR" dirty="0" smtClean="0"/>
              <a:t>(Confusion Matrix)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예측 오류가 </a:t>
            </a:r>
            <a:r>
              <a:rPr lang="ko-KR" altLang="en-US" dirty="0" err="1" smtClean="0"/>
              <a:t>얼마인지와</a:t>
            </a:r>
            <a:r>
              <a:rPr lang="ko-KR" altLang="en-US" dirty="0" smtClean="0"/>
              <a:t> 어떤 유형의 예측 오류가 발생하는지를 나타냄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TN: Negative(0)</a:t>
            </a:r>
            <a:r>
              <a:rPr lang="ko-KR" altLang="en-US" dirty="0" smtClean="0"/>
              <a:t>으로 예측했는데 그게 맞는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FP: Positive(1)</a:t>
            </a:r>
            <a:r>
              <a:rPr lang="ko-KR" altLang="en-US" dirty="0" smtClean="0"/>
              <a:t>로 예측했는데 그게 틀린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</a:t>
            </a:r>
            <a:r>
              <a:rPr lang="en-US" altLang="ko-KR" dirty="0" smtClean="0"/>
              <a:t>: Negative(0)</a:t>
            </a:r>
            <a:r>
              <a:rPr lang="ko-KR" altLang="en-US" dirty="0" smtClean="0"/>
              <a:t>으로 예측했는데 그게 틀린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TP</a:t>
            </a:r>
            <a:r>
              <a:rPr lang="en-US" altLang="ko-KR" dirty="0" smtClean="0"/>
              <a:t>: Positive(1)</a:t>
            </a:r>
            <a:r>
              <a:rPr lang="ko-KR" altLang="en-US" dirty="0" smtClean="0"/>
              <a:t>로 예측했는데 그게 맞는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851920" y="2938518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2002414"/>
            <a:ext cx="0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183304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TN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 Negative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2183304"/>
            <a:ext cx="155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FP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 Positive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3082534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FN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False Negative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3082534"/>
            <a:ext cx="149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TP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True Positive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0020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11619</TotalTime>
  <Words>1060</Words>
  <Application>Microsoft Office PowerPoint</Application>
  <PresentationFormat>화면 슬라이드 쇼(4:3)</PresentationFormat>
  <Paragraphs>433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기본 디자인</vt:lpstr>
      <vt:lpstr>PowerPoint 프레젠테이션</vt:lpstr>
      <vt:lpstr>평가</vt:lpstr>
      <vt:lpstr>정확도 (Accuracy)</vt:lpstr>
      <vt:lpstr>정확도 (Accuracy)</vt:lpstr>
      <vt:lpstr>정확도 (Accuracy)</vt:lpstr>
      <vt:lpstr>정확도 (Accuracy)</vt:lpstr>
      <vt:lpstr>정확도 (Accuracy)</vt:lpstr>
      <vt:lpstr>정확도 (Accuracy)</vt:lpstr>
      <vt:lpstr>오차 행렬 (Confusion Matrix)</vt:lpstr>
      <vt:lpstr>오차 행렬 (Confusion Matrix)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정밀도(Precision)와 재현율(Recall)</vt:lpstr>
      <vt:lpstr>F1 스코어</vt:lpstr>
      <vt:lpstr>F1 스코어</vt:lpstr>
      <vt:lpstr>F1 스코어</vt:lpstr>
      <vt:lpstr>ROC 곡선과 AUC</vt:lpstr>
      <vt:lpstr>ROC 곡선과 AUC</vt:lpstr>
      <vt:lpstr>ROC 곡선과 AUC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피마 인디언 당뇨병 예측</vt:lpstr>
      <vt:lpstr>PowerPoint 프레젠테이션</vt:lpstr>
      <vt:lpstr>분류</vt:lpstr>
      <vt:lpstr>결정 트리 (Decison Tree)</vt:lpstr>
      <vt:lpstr>결정 트리의 구조</vt:lpstr>
      <vt:lpstr>균일한 데이터 세트</vt:lpstr>
      <vt:lpstr>결정 노드의 규칙 조건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770</cp:revision>
  <dcterms:created xsi:type="dcterms:W3CDTF">2009-01-31T03:27:27Z</dcterms:created>
  <dcterms:modified xsi:type="dcterms:W3CDTF">2020-09-20T15:08:00Z</dcterms:modified>
</cp:coreProperties>
</file>