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97" r:id="rId2"/>
    <p:sldId id="599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8" r:id="rId29"/>
    <p:sldId id="629" r:id="rId30"/>
    <p:sldId id="626" r:id="rId31"/>
    <p:sldId id="625" r:id="rId32"/>
    <p:sldId id="627" r:id="rId33"/>
    <p:sldId id="630" r:id="rId34"/>
    <p:sldId id="631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4" r:id="rId47"/>
    <p:sldId id="646" r:id="rId48"/>
    <p:sldId id="645" r:id="rId49"/>
    <p:sldId id="647" r:id="rId50"/>
    <p:sldId id="648" r:id="rId51"/>
    <p:sldId id="649" r:id="rId52"/>
    <p:sldId id="651" r:id="rId53"/>
    <p:sldId id="650" r:id="rId54"/>
    <p:sldId id="652" r:id="rId55"/>
    <p:sldId id="654" r:id="rId56"/>
    <p:sldId id="655" r:id="rId57"/>
    <p:sldId id="656" r:id="rId5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953735"/>
    <a:srgbClr val="77933C"/>
    <a:srgbClr val="FF6600"/>
    <a:srgbClr val="3F51B5"/>
    <a:srgbClr val="827717"/>
    <a:srgbClr val="FFC107"/>
    <a:srgbClr val="1A237E"/>
    <a:srgbClr val="B71C1C"/>
    <a:srgbClr val="94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9" autoAdjust="0"/>
    <p:restoredTop sz="94668" autoAdjust="0"/>
  </p:normalViewPr>
  <p:slideViewPr>
    <p:cSldViewPr snapToObjects="1">
      <p:cViewPr>
        <p:scale>
          <a:sx n="90" d="100"/>
          <a:sy n="90" d="100"/>
        </p:scale>
        <p:origin x="-1506" y="-96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 smtClean="0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2020-10-04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810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3" r:id="rId3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699792" y="2492896"/>
            <a:ext cx="923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분류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Arial Black" pitchFamily="34" charset="0"/>
              </a:rPr>
              <a:t>04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72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튜닝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num_leaves</a:t>
            </a:r>
            <a:endParaRPr lang="en-US" altLang="ko-KR" dirty="0"/>
          </a:p>
          <a:p>
            <a:pPr lvl="1"/>
            <a:r>
              <a:rPr lang="ko-KR" altLang="en-US" dirty="0" smtClean="0"/>
              <a:t>개별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최대 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LightGBM</a:t>
            </a:r>
            <a:r>
              <a:rPr lang="ko-KR" altLang="en-US" dirty="0" smtClean="0"/>
              <a:t>의 복잡도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크게 하면 정확도 높아지지만 복잡도가 증가해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r>
              <a:rPr lang="en-US" altLang="ko-KR" dirty="0" err="1" smtClean="0"/>
              <a:t>min_child_samples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일반적으로 큰 값으로 하면 </a:t>
            </a:r>
            <a:r>
              <a:rPr lang="ko-KR" altLang="en-US" dirty="0" err="1" smtClean="0"/>
              <a:t>트리가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깊어지는</a:t>
            </a:r>
            <a:r>
              <a:rPr lang="ko-KR" altLang="en-US" dirty="0" smtClean="0"/>
              <a:t> 것 방지</a:t>
            </a:r>
            <a:endParaRPr lang="en-US" altLang="ko-KR" dirty="0" smtClean="0"/>
          </a:p>
          <a:p>
            <a:r>
              <a:rPr lang="en-US" altLang="ko-KR" dirty="0" err="1" smtClean="0"/>
              <a:t>max_depth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깊이 제한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과적합</a:t>
            </a:r>
            <a:r>
              <a:rPr lang="ko-KR" altLang="en-US" dirty="0" smtClean="0"/>
              <a:t> 개선에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82601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위스콘신 유방암 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F2B801-AD78-45EB-8191-836A6D4C4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9" t="25116" r="5260" b="6512"/>
          <a:stretch/>
        </p:blipFill>
        <p:spPr>
          <a:xfrm>
            <a:off x="179512" y="898997"/>
            <a:ext cx="8073780" cy="58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487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위스콘신 유방암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DEE2952-CB85-4DBF-92ED-7D0B0A66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6" t="29302" r="5153" b="13024"/>
          <a:stretch/>
        </p:blipFill>
        <p:spPr>
          <a:xfrm>
            <a:off x="217637" y="976672"/>
            <a:ext cx="8498716" cy="5191309"/>
          </a:xfrm>
          <a:prstGeom prst="rect">
            <a:avLst/>
          </a:prstGeom>
        </p:spPr>
      </p:pic>
      <p:pic>
        <p:nvPicPr>
          <p:cNvPr id="6" name="Picture 2" descr="C:\Users\AKAII\Desktop\xgb\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6" t="66058" r="72405" b="20043"/>
          <a:stretch/>
        </p:blipFill>
        <p:spPr bwMode="auto">
          <a:xfrm>
            <a:off x="5901687" y="5230257"/>
            <a:ext cx="2630753" cy="14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32240" y="4797152"/>
            <a:ext cx="117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XGBoost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786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위스콘신 유방암 예측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05E664-B469-4892-8685-6C48CA31C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2" t="44650" r="5374" b="43722"/>
          <a:stretch/>
        </p:blipFill>
        <p:spPr>
          <a:xfrm>
            <a:off x="132223" y="893711"/>
            <a:ext cx="8472225" cy="1140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1BAD401-95C5-47EA-9B99-F1096110F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58" t="21349" r="17571"/>
          <a:stretch/>
        </p:blipFill>
        <p:spPr>
          <a:xfrm>
            <a:off x="3606257" y="893710"/>
            <a:ext cx="5502247" cy="596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923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산탄데르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고객 만족 예측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산탄데르</a:t>
            </a:r>
            <a:r>
              <a:rPr lang="ko-KR" altLang="en-US" dirty="0" smtClean="0"/>
              <a:t> 은행의 고객 만족 여부</a:t>
            </a:r>
            <a:endParaRPr lang="en-US" altLang="ko-KR" dirty="0" smtClean="0"/>
          </a:p>
          <a:p>
            <a:r>
              <a:rPr lang="ko-KR" altLang="en-US" dirty="0" smtClean="0"/>
              <a:t>클래스 레이블</a:t>
            </a:r>
            <a:r>
              <a:rPr lang="en-US" altLang="ko-KR" dirty="0" smtClean="0"/>
              <a:t>: TARGET</a:t>
            </a:r>
          </a:p>
          <a:p>
            <a:pPr lvl="1"/>
            <a:r>
              <a:rPr lang="en-US" altLang="ko-KR" dirty="0" smtClean="0"/>
              <a:t>1: </a:t>
            </a:r>
            <a:r>
              <a:rPr lang="ko-KR" altLang="en-US" dirty="0" smtClean="0"/>
              <a:t>불만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0: </a:t>
            </a:r>
            <a:r>
              <a:rPr lang="ko-KR" altLang="en-US" dirty="0" smtClean="0"/>
              <a:t>만족</a:t>
            </a:r>
            <a:endParaRPr lang="en-US" altLang="ko-KR" dirty="0" smtClean="0"/>
          </a:p>
          <a:p>
            <a:r>
              <a:rPr lang="ko-KR" altLang="en-US" dirty="0" smtClean="0"/>
              <a:t>대부분 만족이므로 정확도보다 </a:t>
            </a:r>
            <a:r>
              <a:rPr lang="en-US" altLang="ko-KR" dirty="0" smtClean="0"/>
              <a:t>ROC-</a:t>
            </a:r>
            <a:r>
              <a:rPr lang="en-US" altLang="ko-KR" dirty="0" err="1" smtClean="0"/>
              <a:t>AUC</a:t>
            </a:r>
            <a:r>
              <a:rPr lang="ko-KR" altLang="en-US" dirty="0" smtClean="0"/>
              <a:t>로 평가</a:t>
            </a:r>
            <a:endParaRPr lang="en-US" altLang="ko-KR" dirty="0" smtClean="0"/>
          </a:p>
          <a:p>
            <a:r>
              <a:rPr lang="en-US" altLang="ko-KR" dirty="0" smtClean="0"/>
              <a:t>https://</a:t>
            </a:r>
            <a:r>
              <a:rPr lang="en-US" altLang="ko-KR" dirty="0" err="1" smtClean="0"/>
              <a:t>www.kaggle.com</a:t>
            </a:r>
            <a:r>
              <a:rPr lang="en-US" altLang="ko-KR" dirty="0" smtClean="0"/>
              <a:t>/c/</a:t>
            </a:r>
            <a:r>
              <a:rPr lang="en-US" altLang="ko-KR" dirty="0" err="1" smtClean="0"/>
              <a:t>santander</a:t>
            </a:r>
            <a:r>
              <a:rPr lang="en-US" altLang="ko-KR" dirty="0" smtClean="0"/>
              <a:t>-customer-satisfaction/data</a:t>
            </a:r>
          </a:p>
          <a:p>
            <a:r>
              <a:rPr lang="ko-KR" altLang="en-US" dirty="0" smtClean="0"/>
              <a:t>강의 자료실에 올려 놓았음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train.csv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92324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산탄데르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고객 만족 예측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B6638A-7C82-4F88-B6B2-BF0855165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6" t="50000" r="4807" b="19380"/>
          <a:stretch/>
        </p:blipFill>
        <p:spPr>
          <a:xfrm>
            <a:off x="186204" y="1052736"/>
            <a:ext cx="8502577" cy="3004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321E18A-A039-4173-B593-E3F5BE886E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16" t="65581" r="4665" b="19380"/>
          <a:stretch/>
        </p:blipFill>
        <p:spPr>
          <a:xfrm>
            <a:off x="214804" y="4437112"/>
            <a:ext cx="8517807" cy="14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61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산탄데르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고객 만족 예측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836C1D6-5DAB-40E4-B332-C0632EACE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2" t="25116" r="3956" b="19225"/>
          <a:stretch/>
        </p:blipFill>
        <p:spPr>
          <a:xfrm>
            <a:off x="95932" y="976672"/>
            <a:ext cx="8624308" cy="54605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12946" y="4437112"/>
            <a:ext cx="115212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626781" y="2838893"/>
            <a:ext cx="1807535" cy="584791"/>
          </a:xfrm>
          <a:custGeom>
            <a:avLst/>
            <a:gdLst>
              <a:gd name="connsiteX0" fmla="*/ 0 w 1807535"/>
              <a:gd name="connsiteY0" fmla="*/ 584791 h 584791"/>
              <a:gd name="connsiteX1" fmla="*/ 510363 w 1807535"/>
              <a:gd name="connsiteY1" fmla="*/ 265814 h 584791"/>
              <a:gd name="connsiteX2" fmla="*/ 946298 w 1807535"/>
              <a:gd name="connsiteY2" fmla="*/ 372140 h 584791"/>
              <a:gd name="connsiteX3" fmla="*/ 1807535 w 1807535"/>
              <a:gd name="connsiteY3" fmla="*/ 0 h 58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7535" h="584791">
                <a:moveTo>
                  <a:pt x="0" y="584791"/>
                </a:moveTo>
                <a:cubicBezTo>
                  <a:pt x="176323" y="443023"/>
                  <a:pt x="352647" y="301256"/>
                  <a:pt x="510363" y="265814"/>
                </a:cubicBezTo>
                <a:cubicBezTo>
                  <a:pt x="668079" y="230372"/>
                  <a:pt x="730103" y="416442"/>
                  <a:pt x="946298" y="372140"/>
                </a:cubicBezTo>
                <a:cubicBezTo>
                  <a:pt x="1162493" y="327838"/>
                  <a:pt x="1485014" y="163919"/>
                  <a:pt x="180753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67815" y="2469561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식별자이므로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drop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796363" y="4742121"/>
            <a:ext cx="340242" cy="1286539"/>
          </a:xfrm>
          <a:custGeom>
            <a:avLst/>
            <a:gdLst>
              <a:gd name="connsiteX0" fmla="*/ 0 w 340242"/>
              <a:gd name="connsiteY0" fmla="*/ 0 h 1286539"/>
              <a:gd name="connsiteX1" fmla="*/ 127590 w 340242"/>
              <a:gd name="connsiteY1" fmla="*/ 425302 h 1286539"/>
              <a:gd name="connsiteX2" fmla="*/ 63795 w 340242"/>
              <a:gd name="connsiteY2" fmla="*/ 1052623 h 1286539"/>
              <a:gd name="connsiteX3" fmla="*/ 340242 w 340242"/>
              <a:gd name="connsiteY3" fmla="*/ 1286539 h 128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42" h="1286539">
                <a:moveTo>
                  <a:pt x="0" y="0"/>
                </a:moveTo>
                <a:cubicBezTo>
                  <a:pt x="58479" y="124932"/>
                  <a:pt x="116958" y="249865"/>
                  <a:pt x="127590" y="425302"/>
                </a:cubicBezTo>
                <a:cubicBezTo>
                  <a:pt x="138222" y="600739"/>
                  <a:pt x="28353" y="909083"/>
                  <a:pt x="63795" y="1052623"/>
                </a:cubicBezTo>
                <a:cubicBezTo>
                  <a:pt x="99237" y="1196163"/>
                  <a:pt x="219739" y="1241351"/>
                  <a:pt x="340242" y="128653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65074" y="606790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변경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747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산탄데르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고객 만족 예측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806AF0-4E91-46FE-B9C2-AABE308C2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2" t="63256" r="4807" b="19845"/>
          <a:stretch/>
        </p:blipFill>
        <p:spPr>
          <a:xfrm>
            <a:off x="162565" y="976672"/>
            <a:ext cx="8533037" cy="16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60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산탄데르</a:t>
            </a:r>
            <a:r>
              <a:rPr lang="en-US" altLang="ko-KR" dirty="0"/>
              <a:t> </a:t>
            </a:r>
            <a:r>
              <a:rPr lang="ko-KR" altLang="en-US" dirty="0"/>
              <a:t>고객 만족 예측</a:t>
            </a:r>
            <a:r>
              <a:rPr lang="en-US" altLang="ko-KR" dirty="0"/>
              <a:t>: </a:t>
            </a:r>
            <a:r>
              <a:rPr lang="ko-KR" altLang="en-US" dirty="0" smtClean="0"/>
              <a:t>데이터 분할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AB5375-DAAB-4C45-B93F-9211BFEF1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t="50000" r="5090" b="19845"/>
          <a:stretch/>
        </p:blipFill>
        <p:spPr>
          <a:xfrm>
            <a:off x="107504" y="980728"/>
            <a:ext cx="8517807" cy="295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99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산탄데르</a:t>
            </a:r>
            <a:r>
              <a:rPr lang="en-US" altLang="ko-KR" smtClean="0"/>
              <a:t> </a:t>
            </a:r>
            <a:r>
              <a:rPr lang="ko-KR" altLang="en-US" smtClean="0"/>
              <a:t>고객 만족 예측</a:t>
            </a:r>
            <a:r>
              <a:rPr lang="en-US" altLang="ko-KR" smtClean="0"/>
              <a:t>: </a:t>
            </a:r>
            <a:r>
              <a:rPr lang="ko-KR" altLang="en-US" smtClean="0"/>
              <a:t>학습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XGBoost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E6F55C5-C9AD-42AA-8A7B-423DEDD20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8" t="26357" r="14307" b="20155"/>
          <a:stretch/>
        </p:blipFill>
        <p:spPr>
          <a:xfrm>
            <a:off x="1" y="1556792"/>
            <a:ext cx="9132159" cy="51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004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XGBoost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GBM</a:t>
            </a:r>
            <a:r>
              <a:rPr lang="ko-KR" altLang="en-US" dirty="0" smtClean="0"/>
              <a:t>보다는 빠르지만 여전히 학습 시간이 오래 걸림</a:t>
            </a:r>
            <a:endParaRPr lang="en-US" altLang="ko-KR" dirty="0" smtClean="0"/>
          </a:p>
          <a:p>
            <a:r>
              <a:rPr lang="en-US" altLang="ko-KR" dirty="0" err="1" smtClean="0"/>
              <a:t>LightGBM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XGBoost</a:t>
            </a:r>
            <a:r>
              <a:rPr lang="ko-KR" altLang="en-US" dirty="0" smtClean="0"/>
              <a:t>보다 빠르며 메모리 사용량도 적음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 성능은 </a:t>
            </a:r>
            <a:r>
              <a:rPr lang="en-US" altLang="ko-KR" dirty="0" err="1" smtClean="0"/>
              <a:t>XGBoost</a:t>
            </a:r>
            <a:r>
              <a:rPr lang="ko-KR" altLang="en-US" dirty="0" smtClean="0"/>
              <a:t>와 별차이가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적은 데이터 세트</a:t>
            </a:r>
            <a:r>
              <a:rPr lang="en-US" altLang="ko-KR" dirty="0" smtClean="0"/>
              <a:t>(1</a:t>
            </a:r>
            <a:r>
              <a:rPr lang="ko-KR" altLang="en-US" dirty="0" err="1" smtClean="0"/>
              <a:t>만건</a:t>
            </a:r>
            <a:r>
              <a:rPr lang="ko-KR" altLang="en-US" dirty="0" smtClean="0"/>
              <a:t> 이하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학습할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과적합이</a:t>
            </a:r>
            <a:r>
              <a:rPr lang="ko-KR" altLang="en-US" dirty="0" smtClean="0"/>
              <a:t> 발생하기 쉬움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126689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산탄데르</a:t>
            </a:r>
            <a:r>
              <a:rPr lang="en-US" altLang="ko-KR" dirty="0"/>
              <a:t> </a:t>
            </a:r>
            <a:r>
              <a:rPr lang="ko-KR" altLang="en-US" dirty="0"/>
              <a:t>고객 만족 예측</a:t>
            </a:r>
            <a:r>
              <a:rPr lang="en-US" altLang="ko-KR" dirty="0"/>
              <a:t>: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튜닝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3A11218-3EA3-4BB8-895E-0C38AE992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0" t="26198" r="12041" b="9321"/>
          <a:stretch/>
        </p:blipFill>
        <p:spPr>
          <a:xfrm>
            <a:off x="-1" y="908720"/>
            <a:ext cx="9046293" cy="5949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0718" y="980728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실행 시간 아주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오래 걸림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50309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산탄데르</a:t>
            </a:r>
            <a:r>
              <a:rPr lang="en-US" altLang="ko-KR" dirty="0"/>
              <a:t> </a:t>
            </a:r>
            <a:r>
              <a:rPr lang="ko-KR" altLang="en-US" dirty="0"/>
              <a:t>고객 만족 예측</a:t>
            </a:r>
            <a:r>
              <a:rPr lang="en-US" altLang="ko-KR" dirty="0"/>
              <a:t>: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ADFBCC-CB54-4104-B184-C92315E3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8" t="30078" r="8258" b="22170"/>
          <a:stretch/>
        </p:blipFill>
        <p:spPr>
          <a:xfrm>
            <a:off x="0" y="976673"/>
            <a:ext cx="9144000" cy="42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1258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산탄데르</a:t>
            </a:r>
            <a:r>
              <a:rPr lang="en-US" altLang="ko-KR" dirty="0"/>
              <a:t> </a:t>
            </a:r>
            <a:r>
              <a:rPr lang="ko-KR" altLang="en-US" dirty="0"/>
              <a:t>고객 만족 예측</a:t>
            </a:r>
            <a:r>
              <a:rPr lang="en-US" altLang="ko-KR" dirty="0"/>
              <a:t>: </a:t>
            </a:r>
            <a:r>
              <a:rPr lang="ko-KR" altLang="en-US" dirty="0" smtClean="0"/>
              <a:t>피처 중요도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2A8C3C7-EA9C-4882-BABF-EB38E097B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1" t="23566" r="17020" b="64893"/>
          <a:stretch/>
        </p:blipFill>
        <p:spPr>
          <a:xfrm>
            <a:off x="107505" y="894036"/>
            <a:ext cx="9036496" cy="11322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2A8C3C7-EA9C-4882-BABF-EB38E097B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0" t="38896" r="21810" b="7286"/>
          <a:stretch/>
        </p:blipFill>
        <p:spPr>
          <a:xfrm>
            <a:off x="3346249" y="2010105"/>
            <a:ext cx="5797752" cy="48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437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산탄데르</a:t>
            </a:r>
            <a:r>
              <a:rPr lang="en-US" altLang="ko-KR" smtClean="0"/>
              <a:t> </a:t>
            </a:r>
            <a:r>
              <a:rPr lang="ko-KR" altLang="en-US" smtClean="0"/>
              <a:t>고객 만족 예측</a:t>
            </a:r>
            <a:r>
              <a:rPr lang="en-US" altLang="ko-KR" smtClean="0"/>
              <a:t>: </a:t>
            </a:r>
            <a:r>
              <a:rPr lang="ko-KR" altLang="en-US" smtClean="0"/>
              <a:t>학습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43489FE-B4F8-4CFE-A0A7-6A15039F5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5" t="33490" r="23483" b="13177"/>
          <a:stretch/>
        </p:blipFill>
        <p:spPr>
          <a:xfrm>
            <a:off x="-1" y="1565002"/>
            <a:ext cx="8152780" cy="52323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3616" y="5899919"/>
            <a:ext cx="26388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XGBoost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0.8374914617486339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9191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457CB8E-9FD5-4081-9051-EC45D4899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8" t="24496" r="5897" b="9612"/>
          <a:stretch/>
        </p:blipFill>
        <p:spPr>
          <a:xfrm>
            <a:off x="13052" y="950090"/>
            <a:ext cx="9128635" cy="56472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산탄데르</a:t>
            </a:r>
            <a:r>
              <a:rPr lang="en-US" altLang="ko-KR" dirty="0"/>
              <a:t> </a:t>
            </a:r>
            <a:r>
              <a:rPr lang="ko-KR" altLang="en-US" dirty="0"/>
              <a:t>고객 만족 예측</a:t>
            </a:r>
            <a:r>
              <a:rPr lang="en-US" altLang="ko-KR" dirty="0"/>
              <a:t>: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튜닝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325624" y="6043935"/>
            <a:ext cx="26388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XGBoost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0.8382721970313529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1190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산탄데르</a:t>
            </a:r>
            <a:r>
              <a:rPr lang="en-US" altLang="ko-KR" dirty="0"/>
              <a:t> </a:t>
            </a:r>
            <a:r>
              <a:rPr lang="ko-KR" altLang="en-US" dirty="0"/>
              <a:t>고객 만족 예측</a:t>
            </a:r>
            <a:r>
              <a:rPr lang="en-US" altLang="ko-KR" dirty="0"/>
              <a:t>: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0767470-8897-4247-AC87-59ECD3CC0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8" t="45581" r="21241" b="5426"/>
          <a:stretch/>
        </p:blipFill>
        <p:spPr>
          <a:xfrm>
            <a:off x="0" y="976672"/>
            <a:ext cx="8472256" cy="48065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5624" y="6043935"/>
            <a:ext cx="26388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XGBoost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0.8404968051195597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05036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신용 카드 사기 검출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https://www.kaggle.com/</a:t>
            </a:r>
            <a:r>
              <a:rPr lang="en-US" altLang="ko-KR" dirty="0" err="1" smtClean="0"/>
              <a:t>mlg-ulb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creditcardfraud</a:t>
            </a:r>
            <a:endParaRPr lang="en-US" altLang="ko-KR" dirty="0" smtClean="0"/>
          </a:p>
          <a:p>
            <a:r>
              <a:rPr lang="ko-KR" altLang="en-US" dirty="0"/>
              <a:t>강의 자료실에 올려 놓았음</a:t>
            </a:r>
            <a:r>
              <a:rPr lang="en-US" altLang="ko-KR" dirty="0"/>
              <a:t>: </a:t>
            </a:r>
            <a:r>
              <a:rPr lang="en-US" altLang="ko-KR" dirty="0" err="1" smtClean="0"/>
              <a:t>creditcard.csv</a:t>
            </a:r>
            <a:endParaRPr lang="en-US" altLang="ko-KR" dirty="0" smtClean="0"/>
          </a:p>
          <a:p>
            <a:r>
              <a:rPr lang="ko-KR" altLang="en-US" dirty="0" smtClean="0"/>
              <a:t>클래스 레이블</a:t>
            </a:r>
            <a:r>
              <a:rPr lang="en-US" altLang="ko-KR" dirty="0" smtClean="0"/>
              <a:t>: Class</a:t>
            </a:r>
          </a:p>
          <a:p>
            <a:pPr lvl="1"/>
            <a:r>
              <a:rPr lang="en-US" altLang="ko-KR" dirty="0" smtClean="0"/>
              <a:t>0: </a:t>
            </a:r>
            <a:r>
              <a:rPr lang="ko-KR" altLang="en-US" dirty="0" smtClean="0"/>
              <a:t>정상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1: </a:t>
            </a:r>
            <a:r>
              <a:rPr lang="ko-KR" altLang="en-US" dirty="0" smtClean="0"/>
              <a:t>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 불균형함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레이블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전체의 </a:t>
            </a:r>
            <a:r>
              <a:rPr lang="en-US" altLang="ko-KR" dirty="0" smtClean="0"/>
              <a:t>0.172%</a:t>
            </a:r>
          </a:p>
          <a:p>
            <a:endParaRPr lang="en-US" altLang="ko-KR" dirty="0"/>
          </a:p>
          <a:p>
            <a:r>
              <a:rPr lang="ko-KR" altLang="en-US" dirty="0"/>
              <a:t>레이블 불균형</a:t>
            </a:r>
            <a:endParaRPr lang="en-US" altLang="ko-KR" dirty="0"/>
          </a:p>
          <a:p>
            <a:pPr lvl="1"/>
            <a:r>
              <a:rPr lang="ko-KR" altLang="en-US" dirty="0">
                <a:sym typeface="Wingdings" pitchFamily="2" charset="2"/>
              </a:rPr>
              <a:t>건수 적은 레이블 데이터</a:t>
            </a:r>
            <a:r>
              <a:rPr lang="en-US" altLang="ko-KR" dirty="0">
                <a:sym typeface="Wingdings" pitchFamily="2" charset="2"/>
              </a:rPr>
              <a:t>: </a:t>
            </a:r>
            <a:r>
              <a:rPr lang="ko-KR" altLang="en-US" dirty="0">
                <a:sym typeface="Wingdings" pitchFamily="2" charset="2"/>
              </a:rPr>
              <a:t>다양한 유형을 학습하지 못함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건수 많은 레이블 데이터</a:t>
            </a:r>
            <a:r>
              <a:rPr lang="en-US" altLang="ko-KR" dirty="0">
                <a:sym typeface="Wingdings" pitchFamily="2" charset="2"/>
              </a:rPr>
              <a:t>: </a:t>
            </a:r>
            <a:r>
              <a:rPr lang="ko-KR" altLang="en-US" dirty="0">
                <a:sym typeface="Wingdings" pitchFamily="2" charset="2"/>
              </a:rPr>
              <a:t>일방적으로 치우친 학습</a:t>
            </a:r>
            <a:endParaRPr lang="en-US" altLang="ko-KR" dirty="0">
              <a:sym typeface="Wingdings" pitchFamily="2" charset="2"/>
            </a:endParaRPr>
          </a:p>
          <a:p>
            <a:pPr lvl="1">
              <a:buFont typeface="Wingdings"/>
              <a:buChar char="è"/>
            </a:pPr>
            <a:r>
              <a:rPr lang="ko-KR" altLang="en-US" dirty="0">
                <a:sym typeface="Wingdings" pitchFamily="2" charset="2"/>
              </a:rPr>
              <a:t> 예측 성능 문제 </a:t>
            </a:r>
            <a:r>
              <a:rPr lang="ko-KR" altLang="en-US" dirty="0" smtClean="0">
                <a:sym typeface="Wingdings" pitchFamily="2" charset="2"/>
              </a:rPr>
              <a:t>발생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51691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언더 샘플링 </a:t>
            </a:r>
            <a:r>
              <a:rPr lang="en-US" altLang="ko-KR" smtClean="0"/>
              <a:t>(Undersampling)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itchFamily="2" charset="2"/>
              </a:rPr>
              <a:t>다수 클래스 데이터 수 감소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데이터 제거로 인한 정보 손실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1) Random </a:t>
            </a:r>
            <a:r>
              <a:rPr lang="en-US" altLang="ko-KR" dirty="0" err="1" smtClean="0">
                <a:sym typeface="Wingdings" pitchFamily="2" charset="2"/>
              </a:rPr>
              <a:t>Undersampling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무작위로 제거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할 때마다 결과가 달라짐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2) </a:t>
            </a:r>
            <a:r>
              <a:rPr lang="en-US" altLang="ko-KR" dirty="0" err="1" smtClean="0">
                <a:sym typeface="Wingdings" pitchFamily="2" charset="2"/>
              </a:rPr>
              <a:t>Tomek</a:t>
            </a:r>
            <a:r>
              <a:rPr lang="en-US" altLang="ko-KR" dirty="0" smtClean="0">
                <a:sym typeface="Wingdings" pitchFamily="2" charset="2"/>
              </a:rPr>
              <a:t> Links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다수 클래스 데이터 </a:t>
            </a:r>
            <a:r>
              <a:rPr lang="en-US" altLang="ko-KR" dirty="0" smtClean="0">
                <a:sym typeface="Wingdings" pitchFamily="2" charset="2"/>
              </a:rPr>
              <a:t>x , </a:t>
            </a:r>
            <a:r>
              <a:rPr lang="ko-KR" altLang="en-US" dirty="0" smtClean="0">
                <a:sym typeface="Wingdings" pitchFamily="2" charset="2"/>
              </a:rPr>
              <a:t>소수 클래스 데이터 </a:t>
            </a:r>
            <a:r>
              <a:rPr lang="en-US" altLang="ko-KR" dirty="0" smtClean="0">
                <a:sym typeface="Wingdings" pitchFamily="2" charset="2"/>
              </a:rPr>
              <a:t>y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ko-KR" altLang="en-US" dirty="0" smtClean="0">
                <a:sym typeface="Wingdings" pitchFamily="2" charset="2"/>
              </a:rPr>
              <a:t>와</a:t>
            </a:r>
            <a:r>
              <a:rPr lang="en-US" altLang="ko-KR" dirty="0" smtClean="0">
                <a:sym typeface="Wingdings" pitchFamily="2" charset="2"/>
              </a:rPr>
              <a:t> y </a:t>
            </a:r>
            <a:r>
              <a:rPr lang="ko-KR" altLang="en-US" dirty="0" smtClean="0">
                <a:sym typeface="Wingdings" pitchFamily="2" charset="2"/>
              </a:rPr>
              <a:t>거리보다 가까운 데이터가 없음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Tomek</a:t>
            </a:r>
            <a:r>
              <a:rPr lang="en-US" altLang="ko-KR" dirty="0" smtClean="0">
                <a:sym typeface="Wingdings" pitchFamily="2" charset="2"/>
              </a:rPr>
              <a:t> Link</a:t>
            </a: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Tomek</a:t>
            </a:r>
            <a:r>
              <a:rPr lang="en-US" altLang="ko-KR" dirty="0" smtClean="0">
                <a:sym typeface="Wingdings" pitchFamily="2" charset="2"/>
              </a:rPr>
              <a:t> Link</a:t>
            </a:r>
            <a:r>
              <a:rPr lang="ko-KR" altLang="en-US" dirty="0" smtClean="0">
                <a:sym typeface="Wingdings" pitchFamily="2" charset="2"/>
              </a:rPr>
              <a:t>들을 찾은 후 다수 클래스의 데이터 삭제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8" name="타원 7"/>
          <p:cNvSpPr/>
          <p:nvPr/>
        </p:nvSpPr>
        <p:spPr>
          <a:xfrm>
            <a:off x="971600" y="5336467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187624" y="562449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03648" y="53167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763688" y="562449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12030" y="598453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23151" y="6243211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101880" y="580220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64679" y="597243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616456" y="638132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39890" y="580148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88846" y="53289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3234" y="56941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100200" y="522097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317904" y="60925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690577" y="5241840"/>
            <a:ext cx="393404" cy="733646"/>
          </a:xfrm>
          <a:custGeom>
            <a:avLst/>
            <a:gdLst>
              <a:gd name="connsiteX0" fmla="*/ 0 w 393404"/>
              <a:gd name="connsiteY0" fmla="*/ 467832 h 733646"/>
              <a:gd name="connsiteX1" fmla="*/ 63795 w 393404"/>
              <a:gd name="connsiteY1" fmla="*/ 42530 h 733646"/>
              <a:gd name="connsiteX2" fmla="*/ 265814 w 393404"/>
              <a:gd name="connsiteY2" fmla="*/ 0 h 733646"/>
              <a:gd name="connsiteX3" fmla="*/ 393404 w 393404"/>
              <a:gd name="connsiteY3" fmla="*/ 202018 h 733646"/>
              <a:gd name="connsiteX4" fmla="*/ 361507 w 393404"/>
              <a:gd name="connsiteY4" fmla="*/ 563525 h 733646"/>
              <a:gd name="connsiteX5" fmla="*/ 191386 w 393404"/>
              <a:gd name="connsiteY5" fmla="*/ 733646 h 733646"/>
              <a:gd name="connsiteX6" fmla="*/ 31897 w 393404"/>
              <a:gd name="connsiteY6" fmla="*/ 606055 h 733646"/>
              <a:gd name="connsiteX7" fmla="*/ 0 w 393404"/>
              <a:gd name="connsiteY7" fmla="*/ 467832 h 73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404" h="733646">
                <a:moveTo>
                  <a:pt x="0" y="467832"/>
                </a:moveTo>
                <a:lnTo>
                  <a:pt x="63795" y="42530"/>
                </a:lnTo>
                <a:lnTo>
                  <a:pt x="265814" y="0"/>
                </a:lnTo>
                <a:lnTo>
                  <a:pt x="393404" y="202018"/>
                </a:lnTo>
                <a:lnTo>
                  <a:pt x="361507" y="563525"/>
                </a:lnTo>
                <a:lnTo>
                  <a:pt x="191386" y="733646"/>
                </a:lnTo>
                <a:lnTo>
                  <a:pt x="31897" y="606055"/>
                </a:lnTo>
                <a:lnTo>
                  <a:pt x="0" y="467832"/>
                </a:lnTo>
                <a:close/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041451" y="5560816"/>
            <a:ext cx="723014" cy="520996"/>
          </a:xfrm>
          <a:custGeom>
            <a:avLst/>
            <a:gdLst>
              <a:gd name="connsiteX0" fmla="*/ 106326 w 723014"/>
              <a:gd name="connsiteY0" fmla="*/ 159489 h 520996"/>
              <a:gd name="connsiteX1" fmla="*/ 0 w 723014"/>
              <a:gd name="connsiteY1" fmla="*/ 340242 h 520996"/>
              <a:gd name="connsiteX2" fmla="*/ 63796 w 723014"/>
              <a:gd name="connsiteY2" fmla="*/ 478466 h 520996"/>
              <a:gd name="connsiteX3" fmla="*/ 244549 w 723014"/>
              <a:gd name="connsiteY3" fmla="*/ 520996 h 520996"/>
              <a:gd name="connsiteX4" fmla="*/ 520996 w 723014"/>
              <a:gd name="connsiteY4" fmla="*/ 414670 h 520996"/>
              <a:gd name="connsiteX5" fmla="*/ 723014 w 723014"/>
              <a:gd name="connsiteY5" fmla="*/ 276447 h 520996"/>
              <a:gd name="connsiteX6" fmla="*/ 648586 w 723014"/>
              <a:gd name="connsiteY6" fmla="*/ 0 h 520996"/>
              <a:gd name="connsiteX7" fmla="*/ 372140 w 723014"/>
              <a:gd name="connsiteY7" fmla="*/ 42531 h 520996"/>
              <a:gd name="connsiteX8" fmla="*/ 106326 w 723014"/>
              <a:gd name="connsiteY8" fmla="*/ 159489 h 52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014" h="520996">
                <a:moveTo>
                  <a:pt x="106326" y="159489"/>
                </a:moveTo>
                <a:lnTo>
                  <a:pt x="0" y="340242"/>
                </a:lnTo>
                <a:lnTo>
                  <a:pt x="63796" y="478466"/>
                </a:lnTo>
                <a:lnTo>
                  <a:pt x="244549" y="520996"/>
                </a:lnTo>
                <a:lnTo>
                  <a:pt x="520996" y="414670"/>
                </a:lnTo>
                <a:lnTo>
                  <a:pt x="723014" y="276447"/>
                </a:lnTo>
                <a:lnTo>
                  <a:pt x="648586" y="0"/>
                </a:lnTo>
                <a:lnTo>
                  <a:pt x="372140" y="42531"/>
                </a:lnTo>
                <a:lnTo>
                  <a:pt x="106326" y="159489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020186" y="6028649"/>
            <a:ext cx="616688" cy="510363"/>
          </a:xfrm>
          <a:custGeom>
            <a:avLst/>
            <a:gdLst>
              <a:gd name="connsiteX0" fmla="*/ 31898 w 616688"/>
              <a:gd name="connsiteY0" fmla="*/ 180753 h 510363"/>
              <a:gd name="connsiteX1" fmla="*/ 191386 w 616688"/>
              <a:gd name="connsiteY1" fmla="*/ 53163 h 510363"/>
              <a:gd name="connsiteX2" fmla="*/ 520995 w 616688"/>
              <a:gd name="connsiteY2" fmla="*/ 0 h 510363"/>
              <a:gd name="connsiteX3" fmla="*/ 606056 w 616688"/>
              <a:gd name="connsiteY3" fmla="*/ 95693 h 510363"/>
              <a:gd name="connsiteX4" fmla="*/ 616688 w 616688"/>
              <a:gd name="connsiteY4" fmla="*/ 329609 h 510363"/>
              <a:gd name="connsiteX5" fmla="*/ 425302 w 616688"/>
              <a:gd name="connsiteY5" fmla="*/ 478465 h 510363"/>
              <a:gd name="connsiteX6" fmla="*/ 180754 w 616688"/>
              <a:gd name="connsiteY6" fmla="*/ 510363 h 510363"/>
              <a:gd name="connsiteX7" fmla="*/ 0 w 616688"/>
              <a:gd name="connsiteY7" fmla="*/ 382772 h 510363"/>
              <a:gd name="connsiteX8" fmla="*/ 31898 w 616688"/>
              <a:gd name="connsiteY8" fmla="*/ 180753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6688" h="510363">
                <a:moveTo>
                  <a:pt x="31898" y="180753"/>
                </a:moveTo>
                <a:lnTo>
                  <a:pt x="191386" y="53163"/>
                </a:lnTo>
                <a:lnTo>
                  <a:pt x="520995" y="0"/>
                </a:lnTo>
                <a:lnTo>
                  <a:pt x="606056" y="95693"/>
                </a:lnTo>
                <a:lnTo>
                  <a:pt x="616688" y="329609"/>
                </a:lnTo>
                <a:lnTo>
                  <a:pt x="425302" y="478465"/>
                </a:lnTo>
                <a:lnTo>
                  <a:pt x="180754" y="510363"/>
                </a:lnTo>
                <a:lnTo>
                  <a:pt x="0" y="382772"/>
                </a:lnTo>
                <a:lnTo>
                  <a:pt x="31898" y="180753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31432" y="5336467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947456" y="562449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163480" y="53167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71862" y="598453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924511" y="597243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376288" y="638132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499722" y="580148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548678" y="53289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173066" y="56941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860032" y="522097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077736" y="60925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4450409" y="5241840"/>
            <a:ext cx="393404" cy="733646"/>
          </a:xfrm>
          <a:custGeom>
            <a:avLst/>
            <a:gdLst>
              <a:gd name="connsiteX0" fmla="*/ 0 w 393404"/>
              <a:gd name="connsiteY0" fmla="*/ 467832 h 733646"/>
              <a:gd name="connsiteX1" fmla="*/ 63795 w 393404"/>
              <a:gd name="connsiteY1" fmla="*/ 42530 h 733646"/>
              <a:gd name="connsiteX2" fmla="*/ 265814 w 393404"/>
              <a:gd name="connsiteY2" fmla="*/ 0 h 733646"/>
              <a:gd name="connsiteX3" fmla="*/ 393404 w 393404"/>
              <a:gd name="connsiteY3" fmla="*/ 202018 h 733646"/>
              <a:gd name="connsiteX4" fmla="*/ 361507 w 393404"/>
              <a:gd name="connsiteY4" fmla="*/ 563525 h 733646"/>
              <a:gd name="connsiteX5" fmla="*/ 191386 w 393404"/>
              <a:gd name="connsiteY5" fmla="*/ 733646 h 733646"/>
              <a:gd name="connsiteX6" fmla="*/ 31897 w 393404"/>
              <a:gd name="connsiteY6" fmla="*/ 606055 h 733646"/>
              <a:gd name="connsiteX7" fmla="*/ 0 w 393404"/>
              <a:gd name="connsiteY7" fmla="*/ 467832 h 73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404" h="733646">
                <a:moveTo>
                  <a:pt x="0" y="467832"/>
                </a:moveTo>
                <a:lnTo>
                  <a:pt x="63795" y="42530"/>
                </a:lnTo>
                <a:lnTo>
                  <a:pt x="265814" y="0"/>
                </a:lnTo>
                <a:lnTo>
                  <a:pt x="393404" y="202018"/>
                </a:lnTo>
                <a:lnTo>
                  <a:pt x="361507" y="563525"/>
                </a:lnTo>
                <a:lnTo>
                  <a:pt x="191386" y="733646"/>
                </a:lnTo>
                <a:lnTo>
                  <a:pt x="31897" y="606055"/>
                </a:lnTo>
                <a:lnTo>
                  <a:pt x="0" y="467832"/>
                </a:lnTo>
                <a:close/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801283" y="5560816"/>
            <a:ext cx="723014" cy="520996"/>
          </a:xfrm>
          <a:custGeom>
            <a:avLst/>
            <a:gdLst>
              <a:gd name="connsiteX0" fmla="*/ 106326 w 723014"/>
              <a:gd name="connsiteY0" fmla="*/ 159489 h 520996"/>
              <a:gd name="connsiteX1" fmla="*/ 0 w 723014"/>
              <a:gd name="connsiteY1" fmla="*/ 340242 h 520996"/>
              <a:gd name="connsiteX2" fmla="*/ 63796 w 723014"/>
              <a:gd name="connsiteY2" fmla="*/ 478466 h 520996"/>
              <a:gd name="connsiteX3" fmla="*/ 244549 w 723014"/>
              <a:gd name="connsiteY3" fmla="*/ 520996 h 520996"/>
              <a:gd name="connsiteX4" fmla="*/ 520996 w 723014"/>
              <a:gd name="connsiteY4" fmla="*/ 414670 h 520996"/>
              <a:gd name="connsiteX5" fmla="*/ 723014 w 723014"/>
              <a:gd name="connsiteY5" fmla="*/ 276447 h 520996"/>
              <a:gd name="connsiteX6" fmla="*/ 648586 w 723014"/>
              <a:gd name="connsiteY6" fmla="*/ 0 h 520996"/>
              <a:gd name="connsiteX7" fmla="*/ 372140 w 723014"/>
              <a:gd name="connsiteY7" fmla="*/ 42531 h 520996"/>
              <a:gd name="connsiteX8" fmla="*/ 106326 w 723014"/>
              <a:gd name="connsiteY8" fmla="*/ 159489 h 52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014" h="520996">
                <a:moveTo>
                  <a:pt x="106326" y="159489"/>
                </a:moveTo>
                <a:lnTo>
                  <a:pt x="0" y="340242"/>
                </a:lnTo>
                <a:lnTo>
                  <a:pt x="63796" y="478466"/>
                </a:lnTo>
                <a:lnTo>
                  <a:pt x="244549" y="520996"/>
                </a:lnTo>
                <a:lnTo>
                  <a:pt x="520996" y="414670"/>
                </a:lnTo>
                <a:lnTo>
                  <a:pt x="723014" y="276447"/>
                </a:lnTo>
                <a:lnTo>
                  <a:pt x="648586" y="0"/>
                </a:lnTo>
                <a:lnTo>
                  <a:pt x="372140" y="42531"/>
                </a:lnTo>
                <a:lnTo>
                  <a:pt x="106326" y="159489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4780018" y="6028649"/>
            <a:ext cx="616688" cy="510363"/>
          </a:xfrm>
          <a:custGeom>
            <a:avLst/>
            <a:gdLst>
              <a:gd name="connsiteX0" fmla="*/ 31898 w 616688"/>
              <a:gd name="connsiteY0" fmla="*/ 180753 h 510363"/>
              <a:gd name="connsiteX1" fmla="*/ 191386 w 616688"/>
              <a:gd name="connsiteY1" fmla="*/ 53163 h 510363"/>
              <a:gd name="connsiteX2" fmla="*/ 520995 w 616688"/>
              <a:gd name="connsiteY2" fmla="*/ 0 h 510363"/>
              <a:gd name="connsiteX3" fmla="*/ 606056 w 616688"/>
              <a:gd name="connsiteY3" fmla="*/ 95693 h 510363"/>
              <a:gd name="connsiteX4" fmla="*/ 616688 w 616688"/>
              <a:gd name="connsiteY4" fmla="*/ 329609 h 510363"/>
              <a:gd name="connsiteX5" fmla="*/ 425302 w 616688"/>
              <a:gd name="connsiteY5" fmla="*/ 478465 h 510363"/>
              <a:gd name="connsiteX6" fmla="*/ 180754 w 616688"/>
              <a:gd name="connsiteY6" fmla="*/ 510363 h 510363"/>
              <a:gd name="connsiteX7" fmla="*/ 0 w 616688"/>
              <a:gd name="connsiteY7" fmla="*/ 382772 h 510363"/>
              <a:gd name="connsiteX8" fmla="*/ 31898 w 616688"/>
              <a:gd name="connsiteY8" fmla="*/ 180753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6688" h="510363">
                <a:moveTo>
                  <a:pt x="31898" y="180753"/>
                </a:moveTo>
                <a:lnTo>
                  <a:pt x="191386" y="53163"/>
                </a:lnTo>
                <a:lnTo>
                  <a:pt x="520995" y="0"/>
                </a:lnTo>
                <a:lnTo>
                  <a:pt x="606056" y="95693"/>
                </a:lnTo>
                <a:lnTo>
                  <a:pt x="616688" y="329609"/>
                </a:lnTo>
                <a:lnTo>
                  <a:pt x="425302" y="478465"/>
                </a:lnTo>
                <a:lnTo>
                  <a:pt x="180754" y="510363"/>
                </a:lnTo>
                <a:lnTo>
                  <a:pt x="0" y="382772"/>
                </a:lnTo>
                <a:lnTo>
                  <a:pt x="31898" y="180753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332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언더 샘플링 </a:t>
            </a:r>
            <a:r>
              <a:rPr lang="en-US" altLang="ko-KR" smtClean="0"/>
              <a:t>(Undersampling)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3) CNN (Condensed Nearest Neighbor)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소수 클래스 데이터 전체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+ </a:t>
            </a:r>
            <a:r>
              <a:rPr lang="ko-KR" altLang="en-US" dirty="0" smtClean="0">
                <a:sym typeface="Wingdings" pitchFamily="2" charset="2"/>
              </a:rPr>
              <a:t>다수 클래스 데이터 무작위 한 개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1-</a:t>
            </a:r>
            <a:r>
              <a:rPr lang="en-US" altLang="ko-KR" dirty="0" err="1" smtClean="0">
                <a:sym typeface="Wingdings" pitchFamily="2" charset="2"/>
              </a:rPr>
              <a:t>NN</a:t>
            </a:r>
            <a:r>
              <a:rPr lang="ko-KR" altLang="en-US" dirty="0" smtClean="0">
                <a:sym typeface="Wingdings" pitchFamily="2" charset="2"/>
              </a:rPr>
              <a:t>로 분류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다수 클래스로 분류된 데이터 삭제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8" name="타원 7"/>
          <p:cNvSpPr/>
          <p:nvPr/>
        </p:nvSpPr>
        <p:spPr>
          <a:xfrm>
            <a:off x="971600" y="369154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187624" y="39795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03648" y="3671857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763688" y="39795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12030" y="433962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23151" y="45982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101880" y="4157287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64679" y="432751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616456" y="473640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39890" y="415656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88846" y="368406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413234" y="404927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100200" y="35760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317904" y="44476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634422" y="369154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850446" y="397958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066470" y="3671857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426510" y="397958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174852" y="433962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785973" y="4598292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64702" y="4157287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827501" y="432751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279278" y="473640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02712" y="4156565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51668" y="368406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076056" y="404927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763022" y="35760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980726" y="44476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081252" y="55099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441292" y="5817647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800755" y="643635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5779484" y="599535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466450" y="552213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6090838" y="588734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5777804" y="541411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995508" y="62856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449254" y="369154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665278" y="397958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881302" y="3671857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241342" y="397958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989684" y="4339620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600805" y="4598292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579534" y="4157287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6642333" y="432751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094110" y="473640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217544" y="4156565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7266500" y="368406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890888" y="404927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7577854" y="35760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7795558" y="44476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2850601" y="5509924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3210641" y="5817647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3570104" y="643635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3548833" y="5995354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3235799" y="552213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3860187" y="588734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3547153" y="541411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3764857" y="62856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678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언더 샘플링 </a:t>
            </a:r>
            <a:r>
              <a:rPr lang="en-US" altLang="ko-KR" smtClean="0"/>
              <a:t>(Undersampling)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4</a:t>
            </a:r>
            <a:r>
              <a:rPr lang="en-US" altLang="ko-KR" dirty="0" smtClean="0">
                <a:sym typeface="Wingdings" pitchFamily="2" charset="2"/>
              </a:rPr>
              <a:t>) OSS (One-Side Selection)</a:t>
            </a: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Tomek</a:t>
            </a:r>
            <a:r>
              <a:rPr lang="en-US" altLang="ko-KR" dirty="0" smtClean="0">
                <a:sym typeface="Wingdings" pitchFamily="2" charset="2"/>
              </a:rPr>
              <a:t> Links + CNN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73148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 분할 방식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기존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균형 트리 분할 방식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최대한 균형 잡힌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과적합에</a:t>
            </a:r>
            <a:r>
              <a:rPr lang="ko-KR" altLang="en-US" dirty="0" smtClean="0"/>
              <a:t> 강한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균형을 맞추기 위한 시간 필요</a:t>
            </a:r>
            <a:endParaRPr lang="en-US" altLang="ko-KR" dirty="0" smtClean="0"/>
          </a:p>
          <a:p>
            <a:r>
              <a:rPr lang="en-US" altLang="ko-KR" dirty="0" err="1" smtClean="0"/>
              <a:t>LightGBM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중심 트리 분할 방식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균형을 맞추지 않고 최대 손실 값을 갖는 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분할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트리의</a:t>
            </a:r>
            <a:r>
              <a:rPr lang="ko-KR" altLang="en-US" dirty="0" smtClean="0">
                <a:sym typeface="Wingdings" pitchFamily="2" charset="2"/>
              </a:rPr>
              <a:t> 깊이가 </a:t>
            </a:r>
            <a:r>
              <a:rPr lang="ko-KR" altLang="en-US" dirty="0" err="1" smtClean="0">
                <a:sym typeface="Wingdings" pitchFamily="2" charset="2"/>
              </a:rPr>
              <a:t>깊어지고</a:t>
            </a:r>
            <a:r>
              <a:rPr lang="ko-KR" altLang="en-US" dirty="0" smtClean="0">
                <a:sym typeface="Wingdings" pitchFamily="2" charset="2"/>
              </a:rPr>
              <a:t> 비대칭적인 트리 생성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하지만 학습을 반복할 수록 결국은 트리 분할 방식보다 예측 오류 손실을 최소화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51438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 샘플링 </a:t>
            </a:r>
            <a:r>
              <a:rPr lang="en-US" altLang="ko-KR" dirty="0" smtClean="0"/>
              <a:t>(Oversampling)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itchFamily="2" charset="2"/>
              </a:rPr>
              <a:t>적은 데이터 세트를 증식하여 충분한 데이터 확보</a:t>
            </a: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1) Resampling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소수 클래스 데이터 복제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과적합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45428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 샘플링 </a:t>
            </a:r>
            <a:r>
              <a:rPr lang="en-US" altLang="ko-KR" dirty="0"/>
              <a:t>(Oversampling)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2) SMOTE</a:t>
            </a:r>
            <a:r>
              <a:rPr lang="en-US" altLang="ko-KR" sz="2400" dirty="0">
                <a:sym typeface="Wingdings" pitchFamily="2" charset="2"/>
              </a:rPr>
              <a:t>(Synthetic Minority Over-sampling Technique)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소수 클래스 데이터에서 임의로 하나 선택 </a:t>
            </a:r>
            <a:r>
              <a:rPr lang="en-US" altLang="ko-KR" dirty="0" err="1" smtClean="0"/>
              <a:t>p1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선택된 데이터에서 가장 가까운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데이터</a:t>
            </a:r>
            <a:r>
              <a:rPr lang="en-US" altLang="ko-KR" dirty="0" smtClean="0"/>
              <a:t>(k &gt; 1)</a:t>
            </a:r>
          </a:p>
          <a:p>
            <a:pPr lvl="1"/>
            <a:r>
              <a:rPr lang="en-US" altLang="ko-KR" dirty="0" smtClean="0"/>
              <a:t>k</a:t>
            </a:r>
            <a:r>
              <a:rPr lang="ko-KR" altLang="en-US" dirty="0" smtClean="0"/>
              <a:t>개 데이터 중 임의로 하나 선택 </a:t>
            </a:r>
            <a:r>
              <a:rPr lang="en-US" altLang="ko-KR" dirty="0" err="1" smtClean="0"/>
              <a:t>p2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p1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p2</a:t>
            </a:r>
            <a:r>
              <a:rPr lang="ko-KR" altLang="en-US" dirty="0" smtClean="0"/>
              <a:t>를 잇는 직선 상의 임의의 위치에 데이터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156" name="TextBox 155"/>
          <p:cNvSpPr txBox="1"/>
          <p:nvPr/>
        </p:nvSpPr>
        <p:spPr>
          <a:xfrm>
            <a:off x="342105" y="4581128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k=3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2827918" y="47251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1520812" y="573740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2539886" y="5661110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1301588" y="4869160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1834366" y="4667944"/>
            <a:ext cx="144016" cy="144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1171405" y="578180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5406206" y="47251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4099100" y="573740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5118174" y="5661110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3879876" y="486916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4412654" y="46679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3749693" y="578180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8244408" y="47251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6937302" y="573740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7956376" y="5661110"/>
            <a:ext cx="144016" cy="14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6718078" y="486916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7250856" y="46679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6587895" y="578180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6" name="직선 연결선 175"/>
          <p:cNvCxnSpPr>
            <a:stCxn id="170" idx="6"/>
            <a:endCxn id="171" idx="2"/>
          </p:cNvCxnSpPr>
          <p:nvPr/>
        </p:nvCxnSpPr>
        <p:spPr>
          <a:xfrm flipV="1">
            <a:off x="7081318" y="5733118"/>
            <a:ext cx="875058" cy="76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7322864" y="5699258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5033602" y="578180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901358" y="578180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자유형 179"/>
          <p:cNvSpPr/>
          <p:nvPr/>
        </p:nvSpPr>
        <p:spPr>
          <a:xfrm>
            <a:off x="539552" y="1786271"/>
            <a:ext cx="903767" cy="1786746"/>
          </a:xfrm>
          <a:custGeom>
            <a:avLst/>
            <a:gdLst>
              <a:gd name="connsiteX0" fmla="*/ 903767 w 903767"/>
              <a:gd name="connsiteY0" fmla="*/ 2286000 h 2498651"/>
              <a:gd name="connsiteX1" fmla="*/ 903767 w 903767"/>
              <a:gd name="connsiteY1" fmla="*/ 2498651 h 2498651"/>
              <a:gd name="connsiteX2" fmla="*/ 0 w 903767"/>
              <a:gd name="connsiteY2" fmla="*/ 2498651 h 2498651"/>
              <a:gd name="connsiteX3" fmla="*/ 0 w 903767"/>
              <a:gd name="connsiteY3" fmla="*/ 0 h 2498651"/>
              <a:gd name="connsiteX4" fmla="*/ 276446 w 903767"/>
              <a:gd name="connsiteY4" fmla="*/ 0 h 24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767" h="2498651">
                <a:moveTo>
                  <a:pt x="903767" y="2286000"/>
                </a:moveTo>
                <a:lnTo>
                  <a:pt x="903767" y="2498651"/>
                </a:lnTo>
                <a:lnTo>
                  <a:pt x="0" y="2498651"/>
                </a:lnTo>
                <a:lnTo>
                  <a:pt x="0" y="0"/>
                </a:lnTo>
                <a:lnTo>
                  <a:pt x="276446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481611" y="3635732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나머지 소수 클래스 데이터에 대해 반복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476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 샘플링 </a:t>
            </a:r>
            <a:r>
              <a:rPr lang="en-US" altLang="ko-KR" dirty="0"/>
              <a:t>(Oversampling)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57200" y="1052736"/>
                <a:ext cx="8686800" cy="56173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3) Borderline-SMOTE</a:t>
                </a:r>
              </a:p>
              <a:p>
                <a:pPr lvl="1"/>
                <a:r>
                  <a:rPr lang="ko-KR" altLang="en-US" dirty="0" smtClean="0"/>
                  <a:t>클래스 간의 경계 부분에서만 </a:t>
                </a:r>
                <a:r>
                  <a:rPr lang="en-US" altLang="ko-KR" dirty="0" smtClean="0"/>
                  <a:t>SMOTE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4) </a:t>
                </a:r>
                <a:r>
                  <a:rPr lang="en-US" altLang="ko-KR" dirty="0" err="1" smtClean="0"/>
                  <a:t>ADASYN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(Adaptive Synthetic sampling approach)</a:t>
                </a:r>
              </a:p>
              <a:p>
                <a:pPr lvl="1"/>
                <a:r>
                  <a:rPr lang="ko-KR" altLang="en-US" dirty="0" smtClean="0"/>
                  <a:t>위치에 따라 샘플링 개수를 다르게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정규화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r>
                  <a:rPr lang="en-US" altLang="ko-KR" dirty="0" smtClean="0"/>
                  <a:t>G = (</a:t>
                </a:r>
                <a:r>
                  <a:rPr lang="ko-KR" altLang="en-US" dirty="0" smtClean="0"/>
                  <a:t>다수 클래스 데이터 수</a:t>
                </a:r>
                <a:r>
                  <a:rPr lang="en-US" altLang="ko-KR" dirty="0" smtClean="0"/>
                  <a:t>) – (</a:t>
                </a:r>
                <a:r>
                  <a:rPr lang="ko-KR" altLang="en-US" dirty="0" smtClean="0"/>
                  <a:t>소수 클래스 데이터 수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ko-KR" altLang="en-US" dirty="0" smtClean="0"/>
                  <a:t> 개수만큼 샘플링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57200" y="1052736"/>
                <a:ext cx="8686800" cy="5617369"/>
              </a:xfrm>
              <a:blipFill rotWithShape="1">
                <a:blip r:embed="rId2"/>
                <a:stretch>
                  <a:fillRect l="-1404" t="-1086" r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59632" y="3462804"/>
                <a:ext cx="1435906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62804"/>
                <a:ext cx="1435906" cy="830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87824" y="3501008"/>
                <a:ext cx="59757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소수 클래스 </a:t>
                </a:r>
                <a:r>
                  <a:rPr lang="en-US" altLang="ko-KR" sz="2000" dirty="0" err="1" smtClean="0">
                    <a:latin typeface="맑은 고딕" pitchFamily="50" charset="-127"/>
                    <a:ea typeface="맑은 고딕" pitchFamily="50" charset="-127"/>
                  </a:rPr>
                  <a:t>i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번째 데이터의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가장 가까운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k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개중</a:t>
                </a:r>
                <a:endParaRPr lang="en-US" altLang="ko-KR" sz="20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2000" dirty="0" smtClean="0">
                    <a:latin typeface="맑은 고딕" pitchFamily="50" charset="-127"/>
                    <a:ea typeface="맑은 고딕" pitchFamily="50" charset="-127"/>
                  </a:rPr>
                  <a:t> 다수 클래스 데이터 개수</a:t>
                </a:r>
                <a:endParaRPr lang="ko-KR" altLang="en-US" sz="2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501008"/>
                <a:ext cx="5975738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4310" r="-204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95538" y="4294011"/>
                <a:ext cx="1580882" cy="903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8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38" y="4294011"/>
                <a:ext cx="1580882" cy="9030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08981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신용 카드 사기 검출</a:t>
            </a:r>
            <a:r>
              <a:rPr lang="en-US" altLang="ko-KR" smtClean="0"/>
              <a:t>: </a:t>
            </a:r>
            <a:r>
              <a:rPr lang="ko-KR" altLang="en-US" smtClean="0"/>
              <a:t>데이터 읽기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" y="4509120"/>
            <a:ext cx="8578850" cy="2160985"/>
          </a:xfrm>
        </p:spPr>
        <p:txBody>
          <a:bodyPr/>
          <a:lstStyle/>
          <a:p>
            <a:r>
              <a:rPr lang="en-US" altLang="ko-KR" dirty="0" smtClean="0"/>
              <a:t>Amount : </a:t>
            </a:r>
            <a:r>
              <a:rPr lang="ko-KR" altLang="en-US" dirty="0" smtClean="0"/>
              <a:t>금액</a:t>
            </a:r>
            <a:endParaRPr lang="en-US" altLang="ko-KR" dirty="0" smtClean="0"/>
          </a:p>
          <a:p>
            <a:r>
              <a:rPr lang="en-US" altLang="ko-KR" dirty="0" smtClean="0"/>
              <a:t>Class : </a:t>
            </a:r>
            <a:r>
              <a:rPr lang="ko-KR" altLang="en-US" dirty="0" smtClean="0"/>
              <a:t>레이블 데이터</a:t>
            </a:r>
            <a:r>
              <a:rPr lang="en-US" altLang="ko-KR" dirty="0" smtClean="0"/>
              <a:t>, 0: 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, 1: </a:t>
            </a:r>
            <a:r>
              <a:rPr lang="ko-KR" altLang="en-US" dirty="0" smtClean="0"/>
              <a:t>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9CD7C7-E7D9-4E9B-ACEC-1B31DFB1B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8" t="25427" r="3254" b="41705"/>
          <a:stretch/>
        </p:blipFill>
        <p:spPr>
          <a:xfrm>
            <a:off x="-1" y="976672"/>
            <a:ext cx="9144000" cy="2769341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242040" y="2159709"/>
            <a:ext cx="300220" cy="1795603"/>
          </a:xfrm>
          <a:custGeom>
            <a:avLst/>
            <a:gdLst>
              <a:gd name="connsiteX0" fmla="*/ 236425 w 300220"/>
              <a:gd name="connsiteY0" fmla="*/ 147556 h 1795603"/>
              <a:gd name="connsiteX1" fmla="*/ 13141 w 300220"/>
              <a:gd name="connsiteY1" fmla="*/ 41231 h 1795603"/>
              <a:gd name="connsiteX2" fmla="*/ 55672 w 300220"/>
              <a:gd name="connsiteY2" fmla="*/ 753612 h 1795603"/>
              <a:gd name="connsiteX3" fmla="*/ 300220 w 300220"/>
              <a:gd name="connsiteY3" fmla="*/ 1795603 h 179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20" h="1795603">
                <a:moveTo>
                  <a:pt x="236425" y="147556"/>
                </a:moveTo>
                <a:cubicBezTo>
                  <a:pt x="139845" y="43889"/>
                  <a:pt x="43266" y="-59778"/>
                  <a:pt x="13141" y="41231"/>
                </a:cubicBezTo>
                <a:cubicBezTo>
                  <a:pt x="-16985" y="142240"/>
                  <a:pt x="7825" y="461217"/>
                  <a:pt x="55672" y="753612"/>
                </a:cubicBezTo>
                <a:cubicBezTo>
                  <a:pt x="103518" y="1046007"/>
                  <a:pt x="201869" y="1420805"/>
                  <a:pt x="300220" y="1795603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9130" y="3941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36452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신용 카드 사기 검출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AD3BECD-3AC8-4221-9664-EA0101AE7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5" t="34729" r="17364" b="19845"/>
          <a:stretch/>
        </p:blipFill>
        <p:spPr>
          <a:xfrm>
            <a:off x="95141" y="1052736"/>
            <a:ext cx="8941355" cy="44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430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신용 카드 사기 검출</a:t>
            </a:r>
            <a:r>
              <a:rPr lang="en-US" altLang="ko-KR" smtClean="0"/>
              <a:t>: </a:t>
            </a:r>
            <a:r>
              <a:rPr lang="ko-KR" altLang="en-US" smtClean="0"/>
              <a:t>학습 </a:t>
            </a:r>
            <a:r>
              <a:rPr lang="en-US" altLang="ko-KR" smtClean="0"/>
              <a:t>&amp; </a:t>
            </a:r>
            <a:r>
              <a:rPr lang="ko-KR" altLang="en-US" smtClean="0"/>
              <a:t>테스트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B3F726-8DC7-4624-9896-62F4F79A9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5" t="33023" r="16938" b="19535"/>
          <a:stretch/>
        </p:blipFill>
        <p:spPr>
          <a:xfrm>
            <a:off x="147852" y="1582896"/>
            <a:ext cx="8996148" cy="46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72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신용 카드 사기 검출</a:t>
            </a:r>
            <a:r>
              <a:rPr lang="en-US" altLang="ko-KR" smtClean="0"/>
              <a:t>: </a:t>
            </a:r>
            <a:r>
              <a:rPr lang="ko-KR" altLang="en-US" smtClean="0"/>
              <a:t>학습 </a:t>
            </a:r>
            <a:r>
              <a:rPr lang="en-US" altLang="ko-KR" smtClean="0"/>
              <a:t>&amp; </a:t>
            </a:r>
            <a:r>
              <a:rPr lang="ko-KR" altLang="en-US" smtClean="0"/>
              <a:t>테스트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251AA96-8CEA-447B-ADEC-8E3100D6C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9" t="43876" r="17540" b="20000"/>
          <a:stretch/>
        </p:blipFill>
        <p:spPr>
          <a:xfrm>
            <a:off x="179511" y="1770321"/>
            <a:ext cx="8964489" cy="35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5552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신용 카드 사기 검출</a:t>
            </a:r>
            <a:r>
              <a:rPr lang="en-US" altLang="ko-KR" smtClean="0"/>
              <a:t>: </a:t>
            </a:r>
            <a:r>
              <a:rPr lang="ko-KR" altLang="en-US" smtClean="0"/>
              <a:t>데이터 분포 변환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" y="5805264"/>
            <a:ext cx="8578850" cy="864841"/>
          </a:xfrm>
        </p:spPr>
        <p:txBody>
          <a:bodyPr/>
          <a:lstStyle/>
          <a:p>
            <a:r>
              <a:rPr lang="en-US" altLang="ko-KR" dirty="0" smtClean="0"/>
              <a:t>Amount</a:t>
            </a:r>
            <a:r>
              <a:rPr lang="ko-KR" altLang="en-US" dirty="0" smtClean="0"/>
              <a:t>를 정규 분포로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CE10701-AE69-4E72-B892-99E404A76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0" t="32868" r="42250" b="20466"/>
          <a:stretch/>
        </p:blipFill>
        <p:spPr>
          <a:xfrm>
            <a:off x="323528" y="1124744"/>
            <a:ext cx="5779965" cy="45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7583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신용 카드 사기 검출</a:t>
            </a:r>
            <a:r>
              <a:rPr lang="en-US" altLang="ko-KR" smtClean="0"/>
              <a:t>: </a:t>
            </a:r>
            <a:r>
              <a:rPr lang="ko-KR" altLang="en-US" smtClean="0"/>
              <a:t>데이터 분포 변환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" y="908720"/>
            <a:ext cx="8578850" cy="5617369"/>
          </a:xfrm>
        </p:spPr>
        <p:txBody>
          <a:bodyPr/>
          <a:lstStyle/>
          <a:p>
            <a:r>
              <a:rPr lang="en-US" altLang="ko-KR" dirty="0" smtClean="0"/>
              <a:t>Amount</a:t>
            </a:r>
            <a:r>
              <a:rPr lang="ko-KR" altLang="en-US" dirty="0" smtClean="0"/>
              <a:t>를 정규 분포로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33E3E80-2199-4622-A50A-E41D2DB30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6" t="23566" r="13805" b="19535"/>
          <a:stretch/>
        </p:blipFill>
        <p:spPr>
          <a:xfrm>
            <a:off x="3373" y="1427510"/>
            <a:ext cx="9159434" cy="54304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4B3F726-8DC7-4624-9896-62F4F79A9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5" t="65875" r="73124" b="19535"/>
          <a:stretch/>
        </p:blipFill>
        <p:spPr>
          <a:xfrm>
            <a:off x="3851921" y="4293097"/>
            <a:ext cx="1667614" cy="13598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251AA96-8CEA-447B-ADEC-8E3100D6C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99" t="65931" r="73644" b="20000"/>
          <a:stretch/>
        </p:blipFill>
        <p:spPr>
          <a:xfrm>
            <a:off x="3851921" y="5574124"/>
            <a:ext cx="1647535" cy="1311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9792" y="42930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이전 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34569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신용 카드 사기 검출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분포 변환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57200" y="908720"/>
            <a:ext cx="8578850" cy="5617369"/>
          </a:xfrm>
        </p:spPr>
        <p:txBody>
          <a:bodyPr/>
          <a:lstStyle/>
          <a:p>
            <a:r>
              <a:rPr lang="en-US" altLang="ko-KR" dirty="0" smtClean="0"/>
              <a:t>Log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516834" y="42930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이전 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F2D10AD-FA3C-418A-B460-B9978D03C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5" t="32093" r="34495" b="20620"/>
          <a:stretch/>
        </p:blipFill>
        <p:spPr>
          <a:xfrm>
            <a:off x="3887" y="1526095"/>
            <a:ext cx="6733627" cy="46392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99792" y="36610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이전 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4B3F726-8DC7-4624-9896-62F4F79A9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5" t="65875" r="73124" b="19535"/>
          <a:stretch/>
        </p:blipFill>
        <p:spPr>
          <a:xfrm>
            <a:off x="3884732" y="3605316"/>
            <a:ext cx="1667614" cy="13598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251AA96-8CEA-447B-ADEC-8E3100D6C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99" t="65931" r="73644" b="20000"/>
          <a:stretch/>
        </p:blipFill>
        <p:spPr>
          <a:xfrm>
            <a:off x="3884732" y="4886343"/>
            <a:ext cx="1647535" cy="13112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33E3E80-2199-4622-A50A-E41D2DB30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36" t="53591" r="73834" b="19535"/>
          <a:stretch/>
        </p:blipFill>
        <p:spPr>
          <a:xfrm>
            <a:off x="5458678" y="3600400"/>
            <a:ext cx="1633602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728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LightGBM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XGBoost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대비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빠른 학습과 예측 수행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적은 메모리 사용량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카테고리형</a:t>
            </a:r>
            <a:r>
              <a:rPr lang="ko-KR" altLang="en-US" dirty="0" smtClean="0"/>
              <a:t> 피처의 자동 변환과 최적 분할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ko-KR" altLang="en-US" dirty="0" err="1" smtClean="0"/>
              <a:t>원핫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등을 사용하지 않고도 </a:t>
            </a:r>
            <a:r>
              <a:rPr lang="ko-KR" altLang="en-US" dirty="0" err="1" smtClean="0"/>
              <a:t>카테고리형</a:t>
            </a:r>
            <a:r>
              <a:rPr lang="ko-KR" altLang="en-US" dirty="0" smtClean="0"/>
              <a:t> 피처를 최적으로 변환하고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분할 수행</a:t>
            </a:r>
            <a:endParaRPr lang="en-US" altLang="ko-KR" dirty="0"/>
          </a:p>
          <a:p>
            <a:r>
              <a:rPr lang="en-US" altLang="ko-KR" dirty="0" err="1" smtClean="0"/>
              <a:t>XGBoost</a:t>
            </a:r>
            <a:r>
              <a:rPr lang="ko-KR" altLang="en-US" dirty="0" smtClean="0"/>
              <a:t>와 마찬가지로 뛰어난 예측 성능 및 병렬 컴퓨팅 기능 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최근에는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까지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613552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 카드 사기 검출</a:t>
            </a:r>
            <a:r>
              <a:rPr lang="en-US" altLang="ko-KR" dirty="0"/>
              <a:t>: </a:t>
            </a:r>
            <a:r>
              <a:rPr lang="ko-KR" altLang="en-US" dirty="0" smtClean="0"/>
              <a:t>이상치 제거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이상치</a:t>
            </a:r>
            <a:r>
              <a:rPr lang="en-US" altLang="ko-KR" dirty="0" smtClean="0"/>
              <a:t>(Outlier) </a:t>
            </a:r>
            <a:r>
              <a:rPr lang="ko-KR" altLang="en-US" dirty="0" smtClean="0"/>
              <a:t>찾는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IQR</a:t>
            </a:r>
            <a:r>
              <a:rPr lang="en-US" altLang="ko-KR" dirty="0" smtClean="0"/>
              <a:t>(Inter </a:t>
            </a:r>
            <a:r>
              <a:rPr lang="en-US" altLang="ko-KR" dirty="0" err="1" smtClean="0"/>
              <a:t>Quantile</a:t>
            </a:r>
            <a:r>
              <a:rPr lang="en-US" altLang="ko-KR" dirty="0" smtClean="0"/>
              <a:t> Range): </a:t>
            </a:r>
            <a:r>
              <a:rPr lang="ko-KR" altLang="en-US" dirty="0" err="1" smtClean="0"/>
              <a:t>사분위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값의 편차 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사분위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Quantile</a:t>
            </a:r>
            <a:r>
              <a:rPr lang="en-US" altLang="ko-KR" dirty="0" smtClean="0"/>
              <a:t>):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ko-KR" altLang="en-US" dirty="0" smtClean="0"/>
              <a:t>데이터 정렬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구간 </a:t>
            </a:r>
            <a:r>
              <a:rPr lang="en-US" altLang="ko-KR" dirty="0" smtClean="0">
                <a:sym typeface="Wingdings" pitchFamily="2" charset="2"/>
              </a:rPr>
              <a:t>4</a:t>
            </a:r>
            <a:r>
              <a:rPr lang="ko-KR" altLang="en-US" dirty="0" smtClean="0">
                <a:sym typeface="Wingdings" pitchFamily="2" charset="2"/>
              </a:rPr>
              <a:t>등분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763688" y="3861048"/>
            <a:ext cx="38164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63872" y="3645024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7355" y="3645024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715614" y="3645024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560389" y="3645024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12130" y="3645024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9672" y="41490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9531" y="41490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25%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8721" y="41490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50%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6979" y="41490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75%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5238" y="414908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715614" y="3429000"/>
            <a:ext cx="1896515" cy="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4368" y="304861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IQR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9531" y="451841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8721" y="451841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96979" y="451841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5238" y="451841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Q4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8351" y="5229200"/>
            <a:ext cx="596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Q1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IQR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x 1.5 ~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Q3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IQR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x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1.5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범위 벗어나면 이상치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5001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 카드 사기 검출</a:t>
            </a:r>
            <a:r>
              <a:rPr lang="en-US" altLang="ko-KR" dirty="0"/>
              <a:t>: </a:t>
            </a:r>
            <a:r>
              <a:rPr lang="ko-KR" altLang="en-US" dirty="0" smtClean="0"/>
              <a:t>이상치 제거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피처별</a:t>
            </a:r>
            <a:r>
              <a:rPr lang="ko-KR" altLang="en-US" dirty="0" smtClean="0"/>
              <a:t> 상관도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868A829-277B-478A-9E08-E5BD2DDB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6" t="22325" r="50040" b="65737"/>
          <a:stretch/>
        </p:blipFill>
        <p:spPr>
          <a:xfrm>
            <a:off x="323528" y="1628800"/>
            <a:ext cx="4745629" cy="117120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868A829-277B-478A-9E08-E5BD2DDB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9" t="37675" r="41068" b="1550"/>
          <a:stretch/>
        </p:blipFill>
        <p:spPr>
          <a:xfrm>
            <a:off x="3995936" y="1595797"/>
            <a:ext cx="5040560" cy="5145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323743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양의 상관 관계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파란색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음의 상관 관계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4581128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음의 상관 관계가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가장 높은 피처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V14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V17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79697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 카드 사기 검출</a:t>
            </a:r>
            <a:r>
              <a:rPr lang="en-US" altLang="ko-KR" dirty="0"/>
              <a:t>: </a:t>
            </a:r>
            <a:r>
              <a:rPr lang="ko-KR" altLang="en-US" dirty="0" smtClean="0"/>
              <a:t>이상치 제거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V14</a:t>
            </a:r>
            <a:r>
              <a:rPr lang="ko-KR" altLang="en-US" dirty="0" smtClean="0"/>
              <a:t>에 대해 이상치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F1FC9D7-92E4-4A1A-9E58-B12754154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6" t="50000" r="33516" b="19690"/>
          <a:stretch/>
        </p:blipFill>
        <p:spPr>
          <a:xfrm>
            <a:off x="457200" y="1700807"/>
            <a:ext cx="6875130" cy="29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9142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 카드 사기 검출</a:t>
            </a:r>
            <a:r>
              <a:rPr lang="en-US" altLang="ko-KR" dirty="0"/>
              <a:t>: </a:t>
            </a:r>
            <a:r>
              <a:rPr lang="ko-KR" altLang="en-US" dirty="0" smtClean="0"/>
              <a:t>이상치 제거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V14</a:t>
            </a:r>
            <a:r>
              <a:rPr lang="ko-KR" altLang="en-US" dirty="0" smtClean="0"/>
              <a:t>에 대해 이상치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6B4AB86-6DE4-4FED-BD0D-68099C87D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6" t="41240" r="36703" b="7287"/>
          <a:stretch/>
        </p:blipFill>
        <p:spPr>
          <a:xfrm>
            <a:off x="107504" y="1628800"/>
            <a:ext cx="6464411" cy="5049887"/>
          </a:xfrm>
          <a:prstGeom prst="rect">
            <a:avLst/>
          </a:prstGeom>
        </p:spPr>
      </p:pic>
      <p:sp>
        <p:nvSpPr>
          <p:cNvPr id="7" name="오른쪽 대괄호 6"/>
          <p:cNvSpPr/>
          <p:nvPr/>
        </p:nvSpPr>
        <p:spPr>
          <a:xfrm>
            <a:off x="4427984" y="2708920"/>
            <a:ext cx="72008" cy="288032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59883" y="26988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14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2129" y="479795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이전 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087" y="416589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이전 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4B3F726-8DC7-4624-9896-62F4F79A9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5" t="65875" r="73124" b="19535"/>
          <a:stretch/>
        </p:blipFill>
        <p:spPr>
          <a:xfrm>
            <a:off x="3470027" y="4110173"/>
            <a:ext cx="1667614" cy="13598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251AA96-8CEA-447B-ADEC-8E3100D6C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99" t="65931" r="73644" b="20000"/>
          <a:stretch/>
        </p:blipFill>
        <p:spPr>
          <a:xfrm>
            <a:off x="3470027" y="5391200"/>
            <a:ext cx="1647535" cy="13112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33E3E80-2199-4622-A50A-E41D2DB30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36" t="53591" r="73834" b="19535"/>
          <a:stretch/>
        </p:blipFill>
        <p:spPr>
          <a:xfrm>
            <a:off x="5043973" y="4105257"/>
            <a:ext cx="1633602" cy="25649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F2D10AD-FA3C-418A-B460-B9978D03CA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255" t="53061" r="74234" b="20620"/>
          <a:stretch/>
        </p:blipFill>
        <p:spPr>
          <a:xfrm>
            <a:off x="6677575" y="4105257"/>
            <a:ext cx="1612262" cy="25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7787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 카드 사기 검출</a:t>
            </a:r>
            <a:r>
              <a:rPr lang="en-US" altLang="ko-KR" dirty="0"/>
              <a:t>: </a:t>
            </a:r>
            <a:r>
              <a:rPr lang="en-US" altLang="ko-KR" dirty="0" smtClean="0"/>
              <a:t>SMOTE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학습 데이터 세트만 </a:t>
            </a:r>
            <a:r>
              <a:rPr lang="en-US" altLang="ko-KR" dirty="0" smtClean="0"/>
              <a:t>SMOTE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8B33D31-BF3C-4057-961F-08C0D2294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8" t="54109" r="27496" b="20000"/>
          <a:stretch/>
        </p:blipFill>
        <p:spPr>
          <a:xfrm>
            <a:off x="457200" y="1628800"/>
            <a:ext cx="7666154" cy="25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5206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 카드 사기 검출</a:t>
            </a:r>
            <a:r>
              <a:rPr lang="en-US" altLang="ko-KR" dirty="0"/>
              <a:t>: </a:t>
            </a:r>
            <a:r>
              <a:rPr lang="en-US" altLang="ko-KR" dirty="0" smtClean="0"/>
              <a:t>SMOTE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Logistic Regression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0BC45A5-14D1-4A63-A8F0-7B3AD96A7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59380" r="37765" b="20310"/>
          <a:stretch/>
        </p:blipFill>
        <p:spPr>
          <a:xfrm>
            <a:off x="179512" y="1628800"/>
            <a:ext cx="6312341" cy="1992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4315" y="371756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이전 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4B3F726-8DC7-4624-9896-62F4F79A9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5" t="65875" r="73124" b="19535"/>
          <a:stretch/>
        </p:blipFill>
        <p:spPr>
          <a:xfrm>
            <a:off x="1763688" y="4110173"/>
            <a:ext cx="1667614" cy="1359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33E3E80-2199-4622-A50A-E41D2DB30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36" t="53591" r="73834" b="32882"/>
          <a:stretch/>
        </p:blipFill>
        <p:spPr>
          <a:xfrm>
            <a:off x="3337634" y="4105257"/>
            <a:ext cx="1633602" cy="12910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F2D10AD-FA3C-418A-B460-B9978D03CA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55" t="53061" r="74234" b="33779"/>
          <a:stretch/>
        </p:blipFill>
        <p:spPr>
          <a:xfrm>
            <a:off x="4971236" y="4105257"/>
            <a:ext cx="1612262" cy="1291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6B4AB86-6DE4-4FED-BD0D-68099C87D2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136" t="66195" r="74571" b="20962"/>
          <a:stretch/>
        </p:blipFill>
        <p:spPr>
          <a:xfrm>
            <a:off x="6583498" y="4086901"/>
            <a:ext cx="1584176" cy="126000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79512" y="3018218"/>
            <a:ext cx="16848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611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신용 카드 사기 검출</a:t>
            </a:r>
            <a:r>
              <a:rPr lang="en-US" altLang="ko-KR" dirty="0"/>
              <a:t>: SMOTE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FC9866-166D-423F-B0AA-8CB0EE6A5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0" t="24030" r="29503" b="46367"/>
          <a:stretch/>
        </p:blipFill>
        <p:spPr>
          <a:xfrm>
            <a:off x="0" y="906801"/>
            <a:ext cx="7422713" cy="2904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0FC9866-166D-423F-B0AA-8CB0EE6A5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0" t="54921" r="45627" b="5893"/>
          <a:stretch/>
        </p:blipFill>
        <p:spPr>
          <a:xfrm>
            <a:off x="4860032" y="3776516"/>
            <a:ext cx="4283968" cy="30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700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신용 카드 사기 검출</a:t>
            </a:r>
            <a:r>
              <a:rPr lang="en-US" altLang="ko-KR" smtClean="0"/>
              <a:t>: SMOTE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47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205A5F3-B192-4FCD-B3F7-A02285D31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8" t="60155" r="18645" b="19923"/>
          <a:stretch/>
        </p:blipFill>
        <p:spPr>
          <a:xfrm>
            <a:off x="107504" y="1618518"/>
            <a:ext cx="8806811" cy="19544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4315" y="371756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이전 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33E3E80-2199-4622-A50A-E41D2DB30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36" t="67028" r="73834" b="19535"/>
          <a:stretch/>
        </p:blipFill>
        <p:spPr>
          <a:xfrm>
            <a:off x="3337634" y="4133964"/>
            <a:ext cx="1633602" cy="12824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F2D10AD-FA3C-418A-B460-B9978D03CA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55" t="66132" r="74234" b="20620"/>
          <a:stretch/>
        </p:blipFill>
        <p:spPr>
          <a:xfrm>
            <a:off x="4971236" y="4133964"/>
            <a:ext cx="1612262" cy="12996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6B4AB86-6DE4-4FED-BD0D-68099C87D2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36" t="79454" r="74571" b="7287"/>
          <a:stretch/>
        </p:blipFill>
        <p:spPr>
          <a:xfrm>
            <a:off x="6583498" y="4133964"/>
            <a:ext cx="1584176" cy="13008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251AA96-8CEA-447B-ADEC-8E3100D6CF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99" t="65931" r="73644" b="20000"/>
          <a:stretch/>
        </p:blipFill>
        <p:spPr>
          <a:xfrm>
            <a:off x="1709458" y="4133964"/>
            <a:ext cx="1647535" cy="13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1149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스태킹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(Stacking) </a:t>
            </a:r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686800" cy="5617369"/>
          </a:xfrm>
        </p:spPr>
        <p:txBody>
          <a:bodyPr/>
          <a:lstStyle/>
          <a:p>
            <a:r>
              <a:rPr lang="ko-KR" altLang="en-US" dirty="0" smtClean="0"/>
              <a:t>여러 알고리즘을 결합해 예측 결과를 도출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배깅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부스팅과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비슷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개별 알고리즘으로 예측한 데이터를 기반으로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ko-KR" altLang="en-US" dirty="0" smtClean="0">
                <a:sym typeface="Wingdings" pitchFamily="2" charset="2"/>
              </a:rPr>
              <a:t>다시 예측을 수행한다는 점이 차이점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두 종류의 모델 필요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개별적인 학습 모델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개별 모델의 예측 데이터를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ko-KR" altLang="en-US" dirty="0" smtClean="0">
                <a:sym typeface="Wingdings" pitchFamily="2" charset="2"/>
              </a:rPr>
              <a:t>학습 데이터로 학습하는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568746" y="5878563"/>
            <a:ext cx="3312368" cy="3600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68746" y="5374507"/>
            <a:ext cx="1080120" cy="4320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75485" y="5374507"/>
            <a:ext cx="1080120" cy="43204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00994" y="5374507"/>
            <a:ext cx="1080120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68746" y="4904656"/>
            <a:ext cx="1080120" cy="4320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예측 데이터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75485" y="4904656"/>
            <a:ext cx="1080120" cy="432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예측 데이터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00994" y="4904656"/>
            <a:ext cx="1080120" cy="4320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예측 데이터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75485" y="3970859"/>
            <a:ext cx="1080120" cy="43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75485" y="3501008"/>
            <a:ext cx="1080120" cy="43204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예측 데이터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꺾인 연결선 14"/>
          <p:cNvCxnSpPr>
            <a:stCxn id="9" idx="0"/>
            <a:endCxn id="11" idx="0"/>
          </p:cNvCxnSpPr>
          <p:nvPr/>
        </p:nvCxnSpPr>
        <p:spPr>
          <a:xfrm rot="5400000" flipH="1" flipV="1">
            <a:off x="7224930" y="3788532"/>
            <a:ext cx="12700" cy="223224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0"/>
          </p:cNvCxnSpPr>
          <p:nvPr/>
        </p:nvCxnSpPr>
        <p:spPr>
          <a:xfrm flipV="1">
            <a:off x="7215545" y="4402907"/>
            <a:ext cx="15735" cy="5017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2742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스태킹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(Stacking) </a:t>
            </a:r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686800" cy="5617369"/>
          </a:xfrm>
        </p:spPr>
        <p:txBody>
          <a:bodyPr/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개의 레코드</a:t>
            </a:r>
            <a:r>
              <a:rPr lang="en-US" altLang="ko-KR" dirty="0" smtClean="0"/>
              <a:t>, N</a:t>
            </a:r>
            <a:r>
              <a:rPr lang="ko-KR" altLang="en-US" dirty="0" smtClean="0"/>
              <a:t>개의 피처 데이터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28663"/>
              </p:ext>
            </p:extLst>
          </p:nvPr>
        </p:nvGraphicFramePr>
        <p:xfrm>
          <a:off x="179512" y="1916832"/>
          <a:ext cx="158417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"/>
                <a:gridCol w="396044"/>
                <a:gridCol w="396044"/>
                <a:gridCol w="396044"/>
              </a:tblGrid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2407596" y="1916832"/>
            <a:ext cx="1080120" cy="4320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07596" y="2636912"/>
            <a:ext cx="1080120" cy="43204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07596" y="3313584"/>
            <a:ext cx="1080120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783188" y="2132856"/>
            <a:ext cx="5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783188" y="2838015"/>
            <a:ext cx="5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783188" y="3528731"/>
            <a:ext cx="5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504" y="378904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MxN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1265" y="3528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학습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1265" y="2838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학습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1265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학습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09670"/>
              </p:ext>
            </p:extLst>
          </p:nvPr>
        </p:nvGraphicFramePr>
        <p:xfrm>
          <a:off x="4075866" y="3313584"/>
          <a:ext cx="360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</a:tblGrid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34406"/>
              </p:ext>
            </p:extLst>
          </p:nvPr>
        </p:nvGraphicFramePr>
        <p:xfrm>
          <a:off x="4723938" y="2636912"/>
          <a:ext cx="360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</a:tblGrid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07005"/>
              </p:ext>
            </p:extLst>
          </p:nvPr>
        </p:nvGraphicFramePr>
        <p:xfrm>
          <a:off x="5359924" y="1884597"/>
          <a:ext cx="360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</a:tblGrid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3503921" y="2132856"/>
            <a:ext cx="18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503921" y="2838015"/>
            <a:ext cx="1224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503921" y="3528731"/>
            <a:ext cx="5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81998" y="3528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81998" y="2838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예측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1998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예측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74001"/>
              </p:ext>
            </p:extLst>
          </p:nvPr>
        </p:nvGraphicFramePr>
        <p:xfrm>
          <a:off x="5302713" y="4871330"/>
          <a:ext cx="115212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3"/>
                <a:gridCol w="384043"/>
                <a:gridCol w="384043"/>
              </a:tblGrid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695628" y="47586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Mx1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020272" y="5589240"/>
            <a:ext cx="1080120" cy="43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92258"/>
              </p:ext>
            </p:extLst>
          </p:nvPr>
        </p:nvGraphicFramePr>
        <p:xfrm>
          <a:off x="8668676" y="4855381"/>
          <a:ext cx="360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</a:tblGrid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00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>
            <a:off x="8062392" y="5779913"/>
            <a:ext cx="5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40469" y="5779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467872" y="5779913"/>
            <a:ext cx="5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45949" y="5779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4240076" y="5167423"/>
            <a:ext cx="1033673" cy="769674"/>
          </a:xfrm>
          <a:custGeom>
            <a:avLst/>
            <a:gdLst>
              <a:gd name="connsiteX0" fmla="*/ 2315 w 1033673"/>
              <a:gd name="connsiteY0" fmla="*/ 0 h 769674"/>
              <a:gd name="connsiteX1" fmla="*/ 161803 w 1033673"/>
              <a:gd name="connsiteY1" fmla="*/ 723014 h 769674"/>
              <a:gd name="connsiteX2" fmla="*/ 1033673 w 1033673"/>
              <a:gd name="connsiteY2" fmla="*/ 637954 h 76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673" h="769674">
                <a:moveTo>
                  <a:pt x="2315" y="0"/>
                </a:moveTo>
                <a:cubicBezTo>
                  <a:pt x="-3888" y="308344"/>
                  <a:pt x="-10090" y="616688"/>
                  <a:pt x="161803" y="723014"/>
                </a:cubicBezTo>
                <a:cubicBezTo>
                  <a:pt x="333696" y="829340"/>
                  <a:pt x="683684" y="733647"/>
                  <a:pt x="1033673" y="637954"/>
                </a:cubicBez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4846970" y="4465674"/>
            <a:ext cx="1102315" cy="404038"/>
          </a:xfrm>
          <a:custGeom>
            <a:avLst/>
            <a:gdLst>
              <a:gd name="connsiteX0" fmla="*/ 44007 w 1102315"/>
              <a:gd name="connsiteY0" fmla="*/ 0 h 404038"/>
              <a:gd name="connsiteX1" fmla="*/ 107802 w 1102315"/>
              <a:gd name="connsiteY1" fmla="*/ 212652 h 404038"/>
              <a:gd name="connsiteX2" fmla="*/ 979672 w 1102315"/>
              <a:gd name="connsiteY2" fmla="*/ 127591 h 404038"/>
              <a:gd name="connsiteX3" fmla="*/ 1075365 w 1102315"/>
              <a:gd name="connsiteY3" fmla="*/ 404038 h 40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315" h="404038">
                <a:moveTo>
                  <a:pt x="44007" y="0"/>
                </a:moveTo>
                <a:cubicBezTo>
                  <a:pt x="-2068" y="95693"/>
                  <a:pt x="-48142" y="191387"/>
                  <a:pt x="107802" y="212652"/>
                </a:cubicBezTo>
                <a:cubicBezTo>
                  <a:pt x="263746" y="233917"/>
                  <a:pt x="818412" y="95693"/>
                  <a:pt x="979672" y="127591"/>
                </a:cubicBezTo>
                <a:cubicBezTo>
                  <a:pt x="1140932" y="159489"/>
                  <a:pt x="1108148" y="281763"/>
                  <a:pt x="1075365" y="404038"/>
                </a:cubicBez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5530197" y="3721395"/>
            <a:ext cx="732380" cy="1148317"/>
          </a:xfrm>
          <a:custGeom>
            <a:avLst/>
            <a:gdLst>
              <a:gd name="connsiteX0" fmla="*/ 19998 w 732380"/>
              <a:gd name="connsiteY0" fmla="*/ 0 h 1148317"/>
              <a:gd name="connsiteX1" fmla="*/ 73161 w 732380"/>
              <a:gd name="connsiteY1" fmla="*/ 372140 h 1148317"/>
              <a:gd name="connsiteX2" fmla="*/ 615422 w 732380"/>
              <a:gd name="connsiteY2" fmla="*/ 499731 h 1148317"/>
              <a:gd name="connsiteX3" fmla="*/ 732380 w 732380"/>
              <a:gd name="connsiteY3" fmla="*/ 1148317 h 114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80" h="1148317">
                <a:moveTo>
                  <a:pt x="19998" y="0"/>
                </a:moveTo>
                <a:cubicBezTo>
                  <a:pt x="-3039" y="144426"/>
                  <a:pt x="-26076" y="288852"/>
                  <a:pt x="73161" y="372140"/>
                </a:cubicBezTo>
                <a:cubicBezTo>
                  <a:pt x="172398" y="455428"/>
                  <a:pt x="505552" y="370368"/>
                  <a:pt x="615422" y="499731"/>
                </a:cubicBezTo>
                <a:cubicBezTo>
                  <a:pt x="725292" y="629094"/>
                  <a:pt x="728836" y="888705"/>
                  <a:pt x="732380" y="1148317"/>
                </a:cubicBez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766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명령 프롬프트 </a:t>
            </a:r>
            <a:r>
              <a:rPr lang="en-US" altLang="ko-KR" dirty="0"/>
              <a:t>(</a:t>
            </a:r>
            <a:r>
              <a:rPr lang="ko-KR" altLang="en-US" dirty="0"/>
              <a:t>콘솔</a:t>
            </a:r>
            <a:r>
              <a:rPr lang="en-US" altLang="ko-KR" dirty="0"/>
              <a:t>, </a:t>
            </a:r>
            <a:r>
              <a:rPr lang="ko-KR" altLang="en-US" dirty="0"/>
              <a:t>터미널</a:t>
            </a:r>
            <a:r>
              <a:rPr lang="en-US" altLang="ko-KR" dirty="0"/>
              <a:t>) </a:t>
            </a:r>
            <a:r>
              <a:rPr lang="ko-KR" altLang="en-US" dirty="0"/>
              <a:t>창을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관리자 권한으로 실행</a:t>
            </a:r>
            <a:endParaRPr lang="en-US" altLang="ko-KR" dirty="0"/>
          </a:p>
          <a:p>
            <a:r>
              <a:rPr lang="ko-KR" altLang="en-US" dirty="0"/>
              <a:t>아래 명령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중간에 </a:t>
            </a:r>
            <a:r>
              <a:rPr lang="en-US" altLang="ko-KR" dirty="0"/>
              <a:t>y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88790" y="2596158"/>
            <a:ext cx="6804756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install –c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-forge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lightgbm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2119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스태킹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FB905B-CE09-4EA5-A3B2-23599DB39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0" t="25271" r="28559" b="5271"/>
          <a:stretch/>
        </p:blipFill>
        <p:spPr>
          <a:xfrm>
            <a:off x="119377" y="882365"/>
            <a:ext cx="6615803" cy="59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1267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스태킹</a:t>
            </a:r>
            <a:r>
              <a:rPr lang="ko-KR" altLang="en-US" dirty="0"/>
              <a:t>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A80D626-0A87-4AA5-9126-3E6A95FB1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2" t="63256" r="35876" b="20155"/>
          <a:stretch/>
        </p:blipFill>
        <p:spPr>
          <a:xfrm>
            <a:off x="263673" y="1009407"/>
            <a:ext cx="6540575" cy="1627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9F11B85-2912-407E-8F13-06C9C94D1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0" t="68992" r="40125" b="20155"/>
          <a:stretch/>
        </p:blipFill>
        <p:spPr>
          <a:xfrm>
            <a:off x="179512" y="2868295"/>
            <a:ext cx="6053821" cy="10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8338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 </a:t>
            </a:r>
            <a:r>
              <a:rPr lang="ko-KR" altLang="en-US" dirty="0" smtClean="0"/>
              <a:t>세트 기반의 </a:t>
            </a:r>
            <a:r>
              <a:rPr lang="ko-KR" altLang="en-US" dirty="0" err="1" smtClean="0"/>
              <a:t>스태킹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과적합을</a:t>
            </a:r>
            <a:r>
              <a:rPr lang="ko-KR" altLang="en-US" dirty="0" smtClean="0"/>
              <a:t> 개선하기 위해 교차 검증 기반으로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예측된 결과 데이터 세트를 이용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스텝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10325"/>
              </p:ext>
            </p:extLst>
          </p:nvPr>
        </p:nvGraphicFramePr>
        <p:xfrm>
          <a:off x="2771800" y="3114081"/>
          <a:ext cx="1728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학습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폴드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학습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폴드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검증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폴드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59256"/>
              </p:ext>
            </p:extLst>
          </p:nvPr>
        </p:nvGraphicFramePr>
        <p:xfrm>
          <a:off x="2771800" y="4482233"/>
          <a:ext cx="17281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 데이터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83568" y="3794553"/>
            <a:ext cx="1080120" cy="4320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413591" y="3293844"/>
            <a:ext cx="361507" cy="404037"/>
          </a:xfrm>
          <a:custGeom>
            <a:avLst/>
            <a:gdLst>
              <a:gd name="connsiteX0" fmla="*/ 350874 w 361507"/>
              <a:gd name="connsiteY0" fmla="*/ 0 h 404037"/>
              <a:gd name="connsiteX1" fmla="*/ 0 w 361507"/>
              <a:gd name="connsiteY1" fmla="*/ 0 h 404037"/>
              <a:gd name="connsiteX2" fmla="*/ 0 w 361507"/>
              <a:gd name="connsiteY2" fmla="*/ 404037 h 404037"/>
              <a:gd name="connsiteX3" fmla="*/ 361507 w 36150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507" h="404037">
                <a:moveTo>
                  <a:pt x="350874" y="0"/>
                </a:moveTo>
                <a:lnTo>
                  <a:pt x="0" y="0"/>
                </a:lnTo>
                <a:lnTo>
                  <a:pt x="0" y="404037"/>
                </a:lnTo>
                <a:lnTo>
                  <a:pt x="361507" y="40403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201479" y="3495863"/>
            <a:ext cx="1201479" cy="287079"/>
          </a:xfrm>
          <a:custGeom>
            <a:avLst/>
            <a:gdLst>
              <a:gd name="connsiteX0" fmla="*/ 1201479 w 1201479"/>
              <a:gd name="connsiteY0" fmla="*/ 0 h 287079"/>
              <a:gd name="connsiteX1" fmla="*/ 0 w 1201479"/>
              <a:gd name="connsiteY1" fmla="*/ 0 h 287079"/>
              <a:gd name="connsiteX2" fmla="*/ 0 w 1201479"/>
              <a:gd name="connsiteY2" fmla="*/ 287079 h 2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479" h="287079">
                <a:moveTo>
                  <a:pt x="1201479" y="0"/>
                </a:moveTo>
                <a:lnTo>
                  <a:pt x="0" y="0"/>
                </a:lnTo>
                <a:lnTo>
                  <a:pt x="0" y="287079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9052" y="31265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화살표 연결선 11"/>
          <p:cNvCxnSpPr>
            <a:stCxn id="7" idx="3"/>
          </p:cNvCxnSpPr>
          <p:nvPr/>
        </p:nvCxnSpPr>
        <p:spPr>
          <a:xfrm>
            <a:off x="1763688" y="4010577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7704" y="39781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212112" y="4229509"/>
            <a:ext cx="1552353" cy="435935"/>
          </a:xfrm>
          <a:custGeom>
            <a:avLst/>
            <a:gdLst>
              <a:gd name="connsiteX0" fmla="*/ 0 w 1552353"/>
              <a:gd name="connsiteY0" fmla="*/ 0 h 435935"/>
              <a:gd name="connsiteX1" fmla="*/ 0 w 1552353"/>
              <a:gd name="connsiteY1" fmla="*/ 435935 h 435935"/>
              <a:gd name="connsiteX2" fmla="*/ 1552353 w 1552353"/>
              <a:gd name="connsiteY2" fmla="*/ 435935 h 43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353" h="435935">
                <a:moveTo>
                  <a:pt x="0" y="0"/>
                </a:moveTo>
                <a:lnTo>
                  <a:pt x="0" y="435935"/>
                </a:lnTo>
                <a:lnTo>
                  <a:pt x="1552353" y="43593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07704" y="4665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83854"/>
              </p:ext>
            </p:extLst>
          </p:nvPr>
        </p:nvGraphicFramePr>
        <p:xfrm>
          <a:off x="6942294" y="3114081"/>
          <a:ext cx="8640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57015"/>
              </p:ext>
            </p:extLst>
          </p:nvPr>
        </p:nvGraphicFramePr>
        <p:xfrm>
          <a:off x="5292080" y="4478516"/>
          <a:ext cx="42906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0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직선 화살표 연결선 18"/>
          <p:cNvCxnSpPr>
            <a:endCxn id="17" idx="1"/>
          </p:cNvCxnSpPr>
          <p:nvPr/>
        </p:nvCxnSpPr>
        <p:spPr>
          <a:xfrm flipV="1">
            <a:off x="4499992" y="4663936"/>
            <a:ext cx="792088" cy="15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99992" y="4665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499992" y="4010577"/>
            <a:ext cx="24423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9992" y="39865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30839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 </a:t>
            </a:r>
            <a:r>
              <a:rPr lang="ko-KR" altLang="en-US" dirty="0" smtClean="0"/>
              <a:t>세트 기반의 </a:t>
            </a:r>
            <a:r>
              <a:rPr lang="ko-KR" altLang="en-US" dirty="0" err="1" smtClean="0"/>
              <a:t>스태킹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스텝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92415"/>
              </p:ext>
            </p:extLst>
          </p:nvPr>
        </p:nvGraphicFramePr>
        <p:xfrm>
          <a:off x="2771800" y="1916832"/>
          <a:ext cx="1728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학습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폴드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검증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폴드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학습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폴드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19783"/>
              </p:ext>
            </p:extLst>
          </p:nvPr>
        </p:nvGraphicFramePr>
        <p:xfrm>
          <a:off x="2771800" y="3284984"/>
          <a:ext cx="17281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 데이터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83568" y="2597304"/>
            <a:ext cx="1080120" cy="43204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413591" y="2096595"/>
            <a:ext cx="361507" cy="716733"/>
          </a:xfrm>
          <a:custGeom>
            <a:avLst/>
            <a:gdLst>
              <a:gd name="connsiteX0" fmla="*/ 350874 w 361507"/>
              <a:gd name="connsiteY0" fmla="*/ 0 h 404037"/>
              <a:gd name="connsiteX1" fmla="*/ 0 w 361507"/>
              <a:gd name="connsiteY1" fmla="*/ 0 h 404037"/>
              <a:gd name="connsiteX2" fmla="*/ 0 w 361507"/>
              <a:gd name="connsiteY2" fmla="*/ 404037 h 404037"/>
              <a:gd name="connsiteX3" fmla="*/ 361507 w 36150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507" h="404037">
                <a:moveTo>
                  <a:pt x="350874" y="0"/>
                </a:moveTo>
                <a:lnTo>
                  <a:pt x="0" y="0"/>
                </a:lnTo>
                <a:lnTo>
                  <a:pt x="0" y="404037"/>
                </a:lnTo>
                <a:lnTo>
                  <a:pt x="361507" y="40403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201479" y="2298614"/>
            <a:ext cx="1201479" cy="287079"/>
          </a:xfrm>
          <a:custGeom>
            <a:avLst/>
            <a:gdLst>
              <a:gd name="connsiteX0" fmla="*/ 1201479 w 1201479"/>
              <a:gd name="connsiteY0" fmla="*/ 0 h 287079"/>
              <a:gd name="connsiteX1" fmla="*/ 0 w 1201479"/>
              <a:gd name="connsiteY1" fmla="*/ 0 h 287079"/>
              <a:gd name="connsiteX2" fmla="*/ 0 w 1201479"/>
              <a:gd name="connsiteY2" fmla="*/ 287079 h 2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479" h="287079">
                <a:moveTo>
                  <a:pt x="1201479" y="0"/>
                </a:moveTo>
                <a:lnTo>
                  <a:pt x="0" y="0"/>
                </a:lnTo>
                <a:lnTo>
                  <a:pt x="0" y="287079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9052" y="1929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2946" y="2759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212112" y="3032260"/>
            <a:ext cx="1552353" cy="435935"/>
          </a:xfrm>
          <a:custGeom>
            <a:avLst/>
            <a:gdLst>
              <a:gd name="connsiteX0" fmla="*/ 0 w 1552353"/>
              <a:gd name="connsiteY0" fmla="*/ 0 h 435935"/>
              <a:gd name="connsiteX1" fmla="*/ 0 w 1552353"/>
              <a:gd name="connsiteY1" fmla="*/ 435935 h 435935"/>
              <a:gd name="connsiteX2" fmla="*/ 1552353 w 1552353"/>
              <a:gd name="connsiteY2" fmla="*/ 435935 h 43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353" h="435935">
                <a:moveTo>
                  <a:pt x="0" y="0"/>
                </a:moveTo>
                <a:lnTo>
                  <a:pt x="0" y="435935"/>
                </a:lnTo>
                <a:lnTo>
                  <a:pt x="1552353" y="43593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07704" y="34681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56361"/>
              </p:ext>
            </p:extLst>
          </p:nvPr>
        </p:nvGraphicFramePr>
        <p:xfrm>
          <a:off x="6942294" y="1916832"/>
          <a:ext cx="8640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00425" y="4051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499992" y="2496000"/>
            <a:ext cx="24423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9992" y="24719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786270" y="2445488"/>
            <a:ext cx="967563" cy="329610"/>
          </a:xfrm>
          <a:custGeom>
            <a:avLst/>
            <a:gdLst>
              <a:gd name="connsiteX0" fmla="*/ 0 w 967563"/>
              <a:gd name="connsiteY0" fmla="*/ 329610 h 329610"/>
              <a:gd name="connsiteX1" fmla="*/ 361507 w 967563"/>
              <a:gd name="connsiteY1" fmla="*/ 329610 h 329610"/>
              <a:gd name="connsiteX2" fmla="*/ 361507 w 967563"/>
              <a:gd name="connsiteY2" fmla="*/ 0 h 329610"/>
              <a:gd name="connsiteX3" fmla="*/ 967563 w 967563"/>
              <a:gd name="connsiteY3" fmla="*/ 0 h 32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563" h="329610">
                <a:moveTo>
                  <a:pt x="0" y="329610"/>
                </a:moveTo>
                <a:lnTo>
                  <a:pt x="361507" y="329610"/>
                </a:lnTo>
                <a:lnTo>
                  <a:pt x="361507" y="0"/>
                </a:lnTo>
                <a:lnTo>
                  <a:pt x="967563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23854"/>
              </p:ext>
            </p:extLst>
          </p:nvPr>
        </p:nvGraphicFramePr>
        <p:xfrm>
          <a:off x="5292080" y="3297824"/>
          <a:ext cx="42906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0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12706"/>
              </p:ext>
            </p:extLst>
          </p:nvPr>
        </p:nvGraphicFramePr>
        <p:xfrm>
          <a:off x="5721143" y="3297824"/>
          <a:ext cx="42906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0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자유형 27"/>
          <p:cNvSpPr/>
          <p:nvPr/>
        </p:nvSpPr>
        <p:spPr>
          <a:xfrm>
            <a:off x="4508205" y="3476847"/>
            <a:ext cx="1435395" cy="574158"/>
          </a:xfrm>
          <a:custGeom>
            <a:avLst/>
            <a:gdLst>
              <a:gd name="connsiteX0" fmla="*/ 0 w 1435395"/>
              <a:gd name="connsiteY0" fmla="*/ 0 h 574158"/>
              <a:gd name="connsiteX1" fmla="*/ 361507 w 1435395"/>
              <a:gd name="connsiteY1" fmla="*/ 0 h 574158"/>
              <a:gd name="connsiteX2" fmla="*/ 361507 w 1435395"/>
              <a:gd name="connsiteY2" fmla="*/ 574158 h 574158"/>
              <a:gd name="connsiteX3" fmla="*/ 1435395 w 1435395"/>
              <a:gd name="connsiteY3" fmla="*/ 574158 h 574158"/>
              <a:gd name="connsiteX4" fmla="*/ 1435395 w 1435395"/>
              <a:gd name="connsiteY4" fmla="*/ 202018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395" h="574158">
                <a:moveTo>
                  <a:pt x="0" y="0"/>
                </a:moveTo>
                <a:lnTo>
                  <a:pt x="361507" y="0"/>
                </a:lnTo>
                <a:lnTo>
                  <a:pt x="361507" y="574158"/>
                </a:lnTo>
                <a:lnTo>
                  <a:pt x="1435395" y="574158"/>
                </a:lnTo>
                <a:lnTo>
                  <a:pt x="1435395" y="202018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49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 </a:t>
            </a:r>
            <a:r>
              <a:rPr lang="ko-KR" altLang="en-US" dirty="0" smtClean="0"/>
              <a:t>세트 기반의 </a:t>
            </a:r>
            <a:r>
              <a:rPr lang="ko-KR" altLang="en-US" dirty="0" err="1" smtClean="0"/>
              <a:t>스태킹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스텝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35408"/>
              </p:ext>
            </p:extLst>
          </p:nvPr>
        </p:nvGraphicFramePr>
        <p:xfrm>
          <a:off x="2771800" y="1916832"/>
          <a:ext cx="1728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검증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폴드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학습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폴드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학습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폴드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68209"/>
              </p:ext>
            </p:extLst>
          </p:nvPr>
        </p:nvGraphicFramePr>
        <p:xfrm>
          <a:off x="2771800" y="3284984"/>
          <a:ext cx="17281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 데이터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83568" y="2597304"/>
            <a:ext cx="1080120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413591" y="2444523"/>
            <a:ext cx="361507" cy="368805"/>
          </a:xfrm>
          <a:custGeom>
            <a:avLst/>
            <a:gdLst>
              <a:gd name="connsiteX0" fmla="*/ 350874 w 361507"/>
              <a:gd name="connsiteY0" fmla="*/ 0 h 404037"/>
              <a:gd name="connsiteX1" fmla="*/ 0 w 361507"/>
              <a:gd name="connsiteY1" fmla="*/ 0 h 404037"/>
              <a:gd name="connsiteX2" fmla="*/ 0 w 361507"/>
              <a:gd name="connsiteY2" fmla="*/ 404037 h 404037"/>
              <a:gd name="connsiteX3" fmla="*/ 361507 w 361507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507" h="404037">
                <a:moveTo>
                  <a:pt x="350874" y="0"/>
                </a:moveTo>
                <a:lnTo>
                  <a:pt x="0" y="0"/>
                </a:lnTo>
                <a:lnTo>
                  <a:pt x="0" y="404037"/>
                </a:lnTo>
                <a:lnTo>
                  <a:pt x="361507" y="40403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12849" y="2806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2946" y="1714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212112" y="3032260"/>
            <a:ext cx="1552353" cy="435935"/>
          </a:xfrm>
          <a:custGeom>
            <a:avLst/>
            <a:gdLst>
              <a:gd name="connsiteX0" fmla="*/ 0 w 1552353"/>
              <a:gd name="connsiteY0" fmla="*/ 0 h 435935"/>
              <a:gd name="connsiteX1" fmla="*/ 0 w 1552353"/>
              <a:gd name="connsiteY1" fmla="*/ 435935 h 435935"/>
              <a:gd name="connsiteX2" fmla="*/ 1552353 w 1552353"/>
              <a:gd name="connsiteY2" fmla="*/ 435935 h 43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353" h="435935">
                <a:moveTo>
                  <a:pt x="0" y="0"/>
                </a:moveTo>
                <a:lnTo>
                  <a:pt x="0" y="435935"/>
                </a:lnTo>
                <a:lnTo>
                  <a:pt x="1552353" y="43593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07704" y="34681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97480"/>
              </p:ext>
            </p:extLst>
          </p:nvPr>
        </p:nvGraphicFramePr>
        <p:xfrm>
          <a:off x="6942294" y="1916832"/>
          <a:ext cx="8640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00425" y="4051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499992" y="2094925"/>
            <a:ext cx="244230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99992" y="2070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49409"/>
              </p:ext>
            </p:extLst>
          </p:nvPr>
        </p:nvGraphicFramePr>
        <p:xfrm>
          <a:off x="5292080" y="3297824"/>
          <a:ext cx="42906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0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11786"/>
              </p:ext>
            </p:extLst>
          </p:nvPr>
        </p:nvGraphicFramePr>
        <p:xfrm>
          <a:off x="5721143" y="3297824"/>
          <a:ext cx="42906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0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자유형 27"/>
          <p:cNvSpPr/>
          <p:nvPr/>
        </p:nvSpPr>
        <p:spPr>
          <a:xfrm>
            <a:off x="4508205" y="3476847"/>
            <a:ext cx="1863995" cy="574158"/>
          </a:xfrm>
          <a:custGeom>
            <a:avLst/>
            <a:gdLst>
              <a:gd name="connsiteX0" fmla="*/ 0 w 1435395"/>
              <a:gd name="connsiteY0" fmla="*/ 0 h 574158"/>
              <a:gd name="connsiteX1" fmla="*/ 361507 w 1435395"/>
              <a:gd name="connsiteY1" fmla="*/ 0 h 574158"/>
              <a:gd name="connsiteX2" fmla="*/ 361507 w 1435395"/>
              <a:gd name="connsiteY2" fmla="*/ 574158 h 574158"/>
              <a:gd name="connsiteX3" fmla="*/ 1435395 w 1435395"/>
              <a:gd name="connsiteY3" fmla="*/ 574158 h 574158"/>
              <a:gd name="connsiteX4" fmla="*/ 1435395 w 1435395"/>
              <a:gd name="connsiteY4" fmla="*/ 202018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395" h="574158">
                <a:moveTo>
                  <a:pt x="0" y="0"/>
                </a:moveTo>
                <a:lnTo>
                  <a:pt x="361507" y="0"/>
                </a:lnTo>
                <a:lnTo>
                  <a:pt x="361507" y="574158"/>
                </a:lnTo>
                <a:lnTo>
                  <a:pt x="1435395" y="574158"/>
                </a:lnTo>
                <a:lnTo>
                  <a:pt x="1435395" y="202018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786270" y="2626242"/>
            <a:ext cx="616688" cy="180753"/>
          </a:xfrm>
          <a:custGeom>
            <a:avLst/>
            <a:gdLst>
              <a:gd name="connsiteX0" fmla="*/ 616688 w 616688"/>
              <a:gd name="connsiteY0" fmla="*/ 0 h 180753"/>
              <a:gd name="connsiteX1" fmla="*/ 265814 w 616688"/>
              <a:gd name="connsiteY1" fmla="*/ 0 h 180753"/>
              <a:gd name="connsiteX2" fmla="*/ 265814 w 616688"/>
              <a:gd name="connsiteY2" fmla="*/ 180753 h 180753"/>
              <a:gd name="connsiteX3" fmla="*/ 0 w 616688"/>
              <a:gd name="connsiteY3" fmla="*/ 180753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688" h="180753">
                <a:moveTo>
                  <a:pt x="616688" y="0"/>
                </a:moveTo>
                <a:lnTo>
                  <a:pt x="265814" y="0"/>
                </a:lnTo>
                <a:lnTo>
                  <a:pt x="265814" y="180753"/>
                </a:lnTo>
                <a:lnTo>
                  <a:pt x="0" y="180753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212112" y="2083981"/>
            <a:ext cx="1552353" cy="489098"/>
          </a:xfrm>
          <a:custGeom>
            <a:avLst/>
            <a:gdLst>
              <a:gd name="connsiteX0" fmla="*/ 0 w 1552353"/>
              <a:gd name="connsiteY0" fmla="*/ 489098 h 489098"/>
              <a:gd name="connsiteX1" fmla="*/ 0 w 1552353"/>
              <a:gd name="connsiteY1" fmla="*/ 0 h 489098"/>
              <a:gd name="connsiteX2" fmla="*/ 1552353 w 1552353"/>
              <a:gd name="connsiteY2" fmla="*/ 0 h 48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353" h="489098">
                <a:moveTo>
                  <a:pt x="0" y="489098"/>
                </a:moveTo>
                <a:lnTo>
                  <a:pt x="0" y="0"/>
                </a:lnTo>
                <a:lnTo>
                  <a:pt x="1552353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94017"/>
              </p:ext>
            </p:extLst>
          </p:nvPr>
        </p:nvGraphicFramePr>
        <p:xfrm>
          <a:off x="6150206" y="3297824"/>
          <a:ext cx="42906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063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6193"/>
              </p:ext>
            </p:extLst>
          </p:nvPr>
        </p:nvGraphicFramePr>
        <p:xfrm>
          <a:off x="6942294" y="3297824"/>
          <a:ext cx="8640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직선 화살표 연결선 29"/>
          <p:cNvCxnSpPr>
            <a:endCxn id="29" idx="1"/>
          </p:cNvCxnSpPr>
          <p:nvPr/>
        </p:nvCxnSpPr>
        <p:spPr>
          <a:xfrm>
            <a:off x="6579269" y="3483244"/>
            <a:ext cx="3630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37615" y="3655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평균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95219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 </a:t>
            </a:r>
            <a:r>
              <a:rPr lang="ko-KR" altLang="en-US" dirty="0" smtClean="0"/>
              <a:t>세트 기반의 </a:t>
            </a:r>
            <a:r>
              <a:rPr lang="ko-KR" altLang="en-US" dirty="0" err="1" smtClean="0"/>
              <a:t>스태킹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스텝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76056" y="2266678"/>
            <a:ext cx="1080120" cy="43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06640"/>
              </p:ext>
            </p:extLst>
          </p:nvPr>
        </p:nvGraphicFramePr>
        <p:xfrm>
          <a:off x="6942294" y="1916832"/>
          <a:ext cx="8640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54921"/>
              </p:ext>
            </p:extLst>
          </p:nvPr>
        </p:nvGraphicFramePr>
        <p:xfrm>
          <a:off x="6942294" y="3297824"/>
          <a:ext cx="8640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42294" y="15475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학습 데이터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17130" y="321471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테스트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6422065" y="2105247"/>
            <a:ext cx="510363" cy="754911"/>
          </a:xfrm>
          <a:custGeom>
            <a:avLst/>
            <a:gdLst>
              <a:gd name="connsiteX0" fmla="*/ 489098 w 510363"/>
              <a:gd name="connsiteY0" fmla="*/ 0 h 754911"/>
              <a:gd name="connsiteX1" fmla="*/ 0 w 510363"/>
              <a:gd name="connsiteY1" fmla="*/ 0 h 754911"/>
              <a:gd name="connsiteX2" fmla="*/ 0 w 510363"/>
              <a:gd name="connsiteY2" fmla="*/ 754911 h 754911"/>
              <a:gd name="connsiteX3" fmla="*/ 510363 w 510363"/>
              <a:gd name="connsiteY3" fmla="*/ 754911 h 75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63" h="754911">
                <a:moveTo>
                  <a:pt x="489098" y="0"/>
                </a:moveTo>
                <a:lnTo>
                  <a:pt x="0" y="0"/>
                </a:lnTo>
                <a:lnTo>
                  <a:pt x="0" y="754911"/>
                </a:lnTo>
                <a:lnTo>
                  <a:pt x="510363" y="754911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156176" y="2482702"/>
            <a:ext cx="7762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59235" y="17359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5613991" y="2700670"/>
            <a:ext cx="1307804" cy="797442"/>
          </a:xfrm>
          <a:custGeom>
            <a:avLst/>
            <a:gdLst>
              <a:gd name="connsiteX0" fmla="*/ 0 w 1307804"/>
              <a:gd name="connsiteY0" fmla="*/ 0 h 797442"/>
              <a:gd name="connsiteX1" fmla="*/ 0 w 1307804"/>
              <a:gd name="connsiteY1" fmla="*/ 797442 h 797442"/>
              <a:gd name="connsiteX2" fmla="*/ 1307804 w 1307804"/>
              <a:gd name="connsiteY2" fmla="*/ 797442 h 79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7804" h="797442">
                <a:moveTo>
                  <a:pt x="0" y="0"/>
                </a:moveTo>
                <a:lnTo>
                  <a:pt x="0" y="797442"/>
                </a:lnTo>
                <a:lnTo>
                  <a:pt x="1307804" y="797442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308304" y="3668664"/>
            <a:ext cx="0" cy="10564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33010" y="348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예측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1973" y="4012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0644"/>
              </p:ext>
            </p:extLst>
          </p:nvPr>
        </p:nvGraphicFramePr>
        <p:xfrm>
          <a:off x="2771800" y="3284984"/>
          <a:ext cx="17281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 데이터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자유형 13"/>
          <p:cNvSpPr/>
          <p:nvPr/>
        </p:nvSpPr>
        <p:spPr>
          <a:xfrm>
            <a:off x="3615070" y="3657600"/>
            <a:ext cx="3455581" cy="1307805"/>
          </a:xfrm>
          <a:custGeom>
            <a:avLst/>
            <a:gdLst>
              <a:gd name="connsiteX0" fmla="*/ 0 w 3455581"/>
              <a:gd name="connsiteY0" fmla="*/ 0 h 1307805"/>
              <a:gd name="connsiteX1" fmla="*/ 0 w 3455581"/>
              <a:gd name="connsiteY1" fmla="*/ 1307805 h 1307805"/>
              <a:gd name="connsiteX2" fmla="*/ 3455581 w 3455581"/>
              <a:gd name="connsiteY2" fmla="*/ 1307805 h 130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581" h="1307805">
                <a:moveTo>
                  <a:pt x="0" y="0"/>
                </a:moveTo>
                <a:lnTo>
                  <a:pt x="0" y="1307805"/>
                </a:lnTo>
                <a:lnTo>
                  <a:pt x="3455581" y="1307805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017488" y="47807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비교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7748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CV </a:t>
            </a:r>
            <a:r>
              <a:rPr lang="ko-KR" altLang="en-US" dirty="0" smtClean="0"/>
              <a:t>세트 기반의 </a:t>
            </a:r>
            <a:r>
              <a:rPr lang="ko-KR" altLang="en-US" dirty="0" err="1" smtClean="0"/>
              <a:t>스태킹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FA9A84E-5D0C-4ECD-81C9-574CDA41B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8" t="31318" r="35168" b="11163"/>
          <a:stretch/>
        </p:blipFill>
        <p:spPr>
          <a:xfrm>
            <a:off x="198817" y="976672"/>
            <a:ext cx="6677439" cy="56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223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CV </a:t>
            </a:r>
            <a:r>
              <a:rPr lang="ko-KR" altLang="en-US" smtClean="0"/>
              <a:t>세트 기반의 스태킹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57200" y="2564904"/>
            <a:ext cx="8578850" cy="4105201"/>
          </a:xfrm>
        </p:spPr>
        <p:txBody>
          <a:bodyPr/>
          <a:lstStyle/>
          <a:p>
            <a:r>
              <a:rPr lang="ko-KR" altLang="en-US" dirty="0" smtClean="0"/>
              <a:t>개별 </a:t>
            </a:r>
            <a:r>
              <a:rPr lang="ko-KR" altLang="en-US" dirty="0" err="1" smtClean="0"/>
              <a:t>모델별로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튜닝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스태킹하는</a:t>
            </a:r>
            <a:r>
              <a:rPr lang="ko-KR" altLang="en-US" dirty="0" smtClean="0"/>
              <a:t> 것이 일반적인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57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EBDCC98-24DB-4951-9D49-3FD20EA50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00" t="68682" r="36821" b="19690"/>
          <a:stretch/>
        </p:blipFill>
        <p:spPr>
          <a:xfrm>
            <a:off x="251520" y="1052736"/>
            <a:ext cx="6479618" cy="11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884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SMOTE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명령 프롬프트 </a:t>
            </a:r>
            <a:r>
              <a:rPr lang="en-US" altLang="ko-KR" dirty="0"/>
              <a:t>(</a:t>
            </a:r>
            <a:r>
              <a:rPr lang="ko-KR" altLang="en-US" dirty="0"/>
              <a:t>콘솔</a:t>
            </a:r>
            <a:r>
              <a:rPr lang="en-US" altLang="ko-KR" dirty="0"/>
              <a:t>, </a:t>
            </a:r>
            <a:r>
              <a:rPr lang="ko-KR" altLang="en-US" dirty="0"/>
              <a:t>터미널</a:t>
            </a:r>
            <a:r>
              <a:rPr lang="en-US" altLang="ko-KR" dirty="0"/>
              <a:t>) </a:t>
            </a:r>
            <a:r>
              <a:rPr lang="ko-KR" altLang="en-US" dirty="0"/>
              <a:t>창을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관리자 권한으로 실행</a:t>
            </a:r>
            <a:endParaRPr lang="en-US" altLang="ko-KR" dirty="0"/>
          </a:p>
          <a:p>
            <a:r>
              <a:rPr lang="ko-KR" altLang="en-US" dirty="0"/>
              <a:t>아래 명령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중간에 </a:t>
            </a:r>
            <a:r>
              <a:rPr lang="en-US" altLang="ko-KR" dirty="0"/>
              <a:t>y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88790" y="2596158"/>
            <a:ext cx="6804756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install –c 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-forge imbalanced-learn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344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n_estimators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값 </a:t>
            </a:r>
            <a:r>
              <a:rPr lang="en-US" altLang="ko-KR" dirty="0" smtClean="0"/>
              <a:t>100,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크게 하면 예측 성능 높아질 수 있으나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너무 크게 하면 </a:t>
            </a:r>
            <a:r>
              <a:rPr lang="ko-KR" altLang="en-US" dirty="0" err="1" smtClean="0"/>
              <a:t>과적합으로</a:t>
            </a:r>
            <a:r>
              <a:rPr lang="ko-KR" altLang="en-US" dirty="0" smtClean="0"/>
              <a:t> 성능 저하될 수 있음</a:t>
            </a:r>
            <a:endParaRPr lang="en-US" altLang="ko-KR" dirty="0" smtClean="0"/>
          </a:p>
          <a:p>
            <a:r>
              <a:rPr lang="en-US" altLang="ko-KR" dirty="0" err="1" smtClean="0"/>
              <a:t>learning_rate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값 </a:t>
            </a:r>
            <a:r>
              <a:rPr lang="en-US" altLang="ko-KR" dirty="0" smtClean="0"/>
              <a:t>0.1, </a:t>
            </a:r>
            <a:r>
              <a:rPr lang="ko-KR" altLang="en-US" dirty="0" err="1" smtClean="0"/>
              <a:t>학습률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작게 해서 예측 성능 높일 수 있으나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과적합</a:t>
            </a:r>
            <a:r>
              <a:rPr lang="ko-KR" altLang="en-US" dirty="0" smtClean="0"/>
              <a:t> 가능 및 학습 시간 증가</a:t>
            </a:r>
            <a:endParaRPr lang="en-US" altLang="ko-KR" dirty="0" smtClean="0"/>
          </a:p>
          <a:p>
            <a:r>
              <a:rPr lang="en-US" altLang="ko-KR" dirty="0" err="1" smtClean="0"/>
              <a:t>max_depth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값 </a:t>
            </a:r>
            <a:r>
              <a:rPr lang="en-US" altLang="ko-KR" dirty="0" smtClean="0"/>
              <a:t>-1(</a:t>
            </a:r>
            <a:r>
              <a:rPr lang="ko-KR" altLang="en-US" dirty="0" smtClean="0"/>
              <a:t>무제한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LightGBM</a:t>
            </a:r>
            <a:r>
              <a:rPr lang="ko-KR" altLang="en-US" dirty="0" smtClean="0"/>
              <a:t>의 경우 </a:t>
            </a:r>
            <a:r>
              <a:rPr lang="ko-KR" altLang="en-US" dirty="0" err="1" smtClean="0"/>
              <a:t>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계속 분할되므로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max_depth</a:t>
            </a:r>
            <a:r>
              <a:rPr lang="ko-KR" altLang="en-US" dirty="0" smtClean="0"/>
              <a:t>를 크게 </a:t>
            </a:r>
            <a:r>
              <a:rPr lang="ko-KR" altLang="en-US" dirty="0" err="1" smtClean="0"/>
              <a:t>해주어야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en-US" altLang="ko-KR" dirty="0" err="1" smtClean="0"/>
              <a:t>min_child_samples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값 </a:t>
            </a:r>
            <a:r>
              <a:rPr lang="en-US" altLang="ko-KR" dirty="0" smtClean="0"/>
              <a:t>20</a:t>
            </a:r>
            <a:br>
              <a:rPr lang="en-US" altLang="ko-KR" dirty="0" smtClean="0"/>
            </a:br>
            <a:r>
              <a:rPr lang="ko-KR" altLang="en-US" dirty="0" err="1" smtClean="0"/>
              <a:t>리프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되기 위해 필요한 데이터 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과적합</a:t>
            </a:r>
            <a:r>
              <a:rPr lang="ko-KR" altLang="en-US" dirty="0" smtClean="0"/>
              <a:t> 제어용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846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num_leaves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값 </a:t>
            </a:r>
            <a:r>
              <a:rPr lang="en-US" altLang="ko-KR" dirty="0" smtClean="0"/>
              <a:t>31</a:t>
            </a:r>
            <a:br>
              <a:rPr lang="en-US" altLang="ko-KR" dirty="0" smtClean="0"/>
            </a:br>
            <a:r>
              <a:rPr lang="ko-KR" altLang="en-US" dirty="0" smtClean="0"/>
              <a:t>하나의 </a:t>
            </a:r>
            <a:r>
              <a:rPr lang="ko-KR" altLang="en-US" dirty="0" err="1" smtClean="0"/>
              <a:t>트리가</a:t>
            </a:r>
            <a:r>
              <a:rPr lang="ko-KR" altLang="en-US" dirty="0" smtClean="0"/>
              <a:t> 가질 수 있는 최대 </a:t>
            </a:r>
            <a:r>
              <a:rPr lang="ko-KR" altLang="en-US" dirty="0" err="1" smtClean="0"/>
              <a:t>리프의</a:t>
            </a:r>
            <a:r>
              <a:rPr lang="ko-KR" altLang="en-US" dirty="0" smtClean="0"/>
              <a:t> 개수</a:t>
            </a:r>
            <a:endParaRPr lang="en-US" altLang="ko-KR" dirty="0" smtClean="0"/>
          </a:p>
          <a:p>
            <a:r>
              <a:rPr lang="en-US" altLang="ko-KR" dirty="0" smtClean="0"/>
              <a:t>boosting: </a:t>
            </a:r>
            <a:r>
              <a:rPr lang="ko-KR" altLang="en-US" dirty="0" smtClean="0"/>
              <a:t>기본 값 </a:t>
            </a:r>
            <a:r>
              <a:rPr lang="en-US" altLang="ko-KR" dirty="0" err="1" smtClean="0"/>
              <a:t>gbdt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트리를</a:t>
            </a:r>
            <a:r>
              <a:rPr lang="ko-KR" altLang="en-US" dirty="0" smtClean="0"/>
              <a:t> 생성하는 알고리즘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gbdt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부스팅</a:t>
            </a:r>
            <a:r>
              <a:rPr lang="ko-KR" altLang="en-US" dirty="0" smtClean="0"/>
              <a:t> 결정 트리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rf</a:t>
            </a:r>
            <a:r>
              <a:rPr lang="en-US" altLang="ko-KR" dirty="0" smtClean="0"/>
              <a:t>: </a:t>
            </a:r>
            <a:r>
              <a:rPr lang="ko-KR" altLang="en-US" dirty="0" smtClean="0"/>
              <a:t>랜덤 </a:t>
            </a:r>
            <a:r>
              <a:rPr lang="ko-KR" altLang="en-US" dirty="0" err="1" smtClean="0"/>
              <a:t>포레스트</a:t>
            </a:r>
            <a:endParaRPr lang="en-US" altLang="ko-KR" dirty="0" smtClean="0"/>
          </a:p>
          <a:p>
            <a:r>
              <a:rPr lang="en-US" altLang="ko-KR" dirty="0" smtClean="0"/>
              <a:t>subsample: </a:t>
            </a:r>
            <a:r>
              <a:rPr lang="ko-KR" altLang="en-US" dirty="0" smtClean="0"/>
              <a:t>기본 값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ko-KR" altLang="en-US" dirty="0" smtClean="0"/>
              <a:t>데이터를 </a:t>
            </a:r>
            <a:r>
              <a:rPr lang="ko-KR" altLang="en-US" dirty="0" err="1" smtClean="0"/>
              <a:t>샘플링하는</a:t>
            </a:r>
            <a:r>
              <a:rPr lang="ko-KR" altLang="en-US" dirty="0" smtClean="0"/>
              <a:t> 비율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제어용</a:t>
            </a:r>
            <a:endParaRPr lang="en-US" altLang="ko-KR" dirty="0" smtClean="0"/>
          </a:p>
          <a:p>
            <a:r>
              <a:rPr lang="en-US" altLang="ko-KR" dirty="0" err="1" smtClean="0"/>
              <a:t>colsample_bytree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값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ko-KR" altLang="en-US" dirty="0" smtClean="0"/>
              <a:t>개별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학습할 때마다 무작위로 선택하는 피처의 비율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제어용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77565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reg_lambda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값 </a:t>
            </a:r>
            <a:r>
              <a:rPr lang="en-US" altLang="ko-KR" dirty="0" smtClean="0"/>
              <a:t>0</a:t>
            </a:r>
            <a:br>
              <a:rPr lang="en-US" altLang="ko-KR" dirty="0" smtClean="0"/>
            </a:br>
            <a:r>
              <a:rPr lang="en-US" altLang="ko-KR" dirty="0" err="1" smtClean="0"/>
              <a:t>L2</a:t>
            </a:r>
            <a:r>
              <a:rPr lang="en-US" altLang="ko-KR" dirty="0" smtClean="0"/>
              <a:t> regulation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값이 클수록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감소 효과</a:t>
            </a:r>
            <a:endParaRPr lang="en-US" altLang="ko-KR" dirty="0" smtClean="0"/>
          </a:p>
          <a:p>
            <a:r>
              <a:rPr lang="en-US" altLang="ko-KR" dirty="0" err="1" smtClean="0"/>
              <a:t>reg_alpha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값 </a:t>
            </a:r>
            <a:r>
              <a:rPr lang="en-US" altLang="ko-KR" dirty="0" smtClean="0"/>
              <a:t>0</a:t>
            </a:r>
            <a:br>
              <a:rPr lang="en-US" altLang="ko-KR" dirty="0" smtClean="0"/>
            </a:br>
            <a:r>
              <a:rPr lang="en-US" altLang="ko-KR" dirty="0" err="1" smtClean="0"/>
              <a:t>L1</a:t>
            </a:r>
            <a:r>
              <a:rPr lang="en-US" altLang="ko-KR" dirty="0" smtClean="0"/>
              <a:t> regulation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제어용</a:t>
            </a:r>
            <a:endParaRPr lang="en-US" altLang="ko-KR" dirty="0" smtClean="0"/>
          </a:p>
          <a:p>
            <a:r>
              <a:rPr lang="en-US" altLang="ko-KR" dirty="0" smtClean="0"/>
              <a:t>objective: </a:t>
            </a:r>
            <a:r>
              <a:rPr lang="ko-KR" altLang="en-US" dirty="0" err="1" smtClean="0"/>
              <a:t>손실함수</a:t>
            </a:r>
            <a:r>
              <a:rPr lang="ko-KR" altLang="en-US" dirty="0" smtClean="0"/>
              <a:t> 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클래스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이진 클래스 분류 등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54088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12852</TotalTime>
  <Words>1138</Words>
  <Application>Microsoft Office PowerPoint</Application>
  <PresentationFormat>화면 슬라이드 쇼(4:3)</PresentationFormat>
  <Paragraphs>352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기본 디자인</vt:lpstr>
      <vt:lpstr>PowerPoint 프레젠테이션</vt:lpstr>
      <vt:lpstr>LightGBM</vt:lpstr>
      <vt:lpstr>트리 분할 방식</vt:lpstr>
      <vt:lpstr>LightGBM</vt:lpstr>
      <vt:lpstr>LightGBM 설치</vt:lpstr>
      <vt:lpstr>SMOTE 설치</vt:lpstr>
      <vt:lpstr>LightGBM 하이퍼 파라미터</vt:lpstr>
      <vt:lpstr>LightGBM 하이퍼 파라미터</vt:lpstr>
      <vt:lpstr>LightGBM 하이퍼 파라미터</vt:lpstr>
      <vt:lpstr>LightGBM 하이퍼 파라미터 튜닝 방안</vt:lpstr>
      <vt:lpstr>위스콘신 유방암 예측</vt:lpstr>
      <vt:lpstr>위스콘신 유방암 예측</vt:lpstr>
      <vt:lpstr>위스콘신 유방암 예측</vt:lpstr>
      <vt:lpstr>산탄데르 고객 만족 예측</vt:lpstr>
      <vt:lpstr>산탄데르 고객 만족 예측: 데이터 읽기</vt:lpstr>
      <vt:lpstr>산탄데르 고객 만족 예측: 전처리</vt:lpstr>
      <vt:lpstr>산탄데르 고객 만족 예측: 전처리</vt:lpstr>
      <vt:lpstr>산탄데르 고객 만족 예측: 데이터 분할</vt:lpstr>
      <vt:lpstr>산탄데르 고객 만족 예측: 학습</vt:lpstr>
      <vt:lpstr>산탄데르 고객 만족 예측: 파라미터 튜닝</vt:lpstr>
      <vt:lpstr>산탄데르 고객 만족 예측: 테스트</vt:lpstr>
      <vt:lpstr>산탄데르 고객 만족 예측: 피처 중요도</vt:lpstr>
      <vt:lpstr>산탄데르 고객 만족 예측: 학습</vt:lpstr>
      <vt:lpstr>산탄데르 고객 만족 예측: 파라미터 튜닝</vt:lpstr>
      <vt:lpstr>산탄데르 고객 만족 예측: 테스트</vt:lpstr>
      <vt:lpstr>신용 카드 사기 검출</vt:lpstr>
      <vt:lpstr>언더 샘플링 (Undersampling)</vt:lpstr>
      <vt:lpstr>언더 샘플링 (Undersampling)</vt:lpstr>
      <vt:lpstr>언더 샘플링 (Undersampling)</vt:lpstr>
      <vt:lpstr>오버 샘플링 (Oversampling)</vt:lpstr>
      <vt:lpstr>오버 샘플링 (Oversampling)</vt:lpstr>
      <vt:lpstr>오버 샘플링 (Oversampling)</vt:lpstr>
      <vt:lpstr>신용 카드 사기 검출: 데이터 읽기</vt:lpstr>
      <vt:lpstr>신용 카드 사기 검출: 전처리</vt:lpstr>
      <vt:lpstr>신용 카드 사기 검출: 학습 &amp; 테스트</vt:lpstr>
      <vt:lpstr>신용 카드 사기 검출: 학습 &amp; 테스트</vt:lpstr>
      <vt:lpstr>신용 카드 사기 검출: 데이터 분포 변환</vt:lpstr>
      <vt:lpstr>신용 카드 사기 검출: 데이터 분포 변환</vt:lpstr>
      <vt:lpstr>신용 카드 사기 검출: 데이터 분포 변환</vt:lpstr>
      <vt:lpstr>신용 카드 사기 검출: 이상치 제거</vt:lpstr>
      <vt:lpstr>신용 카드 사기 검출: 이상치 제거</vt:lpstr>
      <vt:lpstr>신용 카드 사기 검출: 이상치 제거</vt:lpstr>
      <vt:lpstr>신용 카드 사기 검출: 이상치 제거</vt:lpstr>
      <vt:lpstr>신용 카드 사기 검출: SMOTE</vt:lpstr>
      <vt:lpstr>신용 카드 사기 검출: SMOTE</vt:lpstr>
      <vt:lpstr>신용 카드 사기 검출: SMOTE</vt:lpstr>
      <vt:lpstr>신용 카드 사기 검출: SMOTE</vt:lpstr>
      <vt:lpstr>스태킹 (Stacking) 앙상블</vt:lpstr>
      <vt:lpstr>스태킹 (Stacking) 앙상블</vt:lpstr>
      <vt:lpstr>기본 스태킹 모델</vt:lpstr>
      <vt:lpstr>기본 스태킹 모델</vt:lpstr>
      <vt:lpstr>CV 세트 기반의 스태킹</vt:lpstr>
      <vt:lpstr>CV 세트 기반의 스태킹</vt:lpstr>
      <vt:lpstr>CV 세트 기반의 스태킹</vt:lpstr>
      <vt:lpstr>CV 세트 기반의 스태킹</vt:lpstr>
      <vt:lpstr>CV 세트 기반의 스태킹</vt:lpstr>
      <vt:lpstr>CV 세트 기반의 스태킹</vt:lpstr>
    </vt:vector>
  </TitlesOfParts>
  <Company>(주)파워피티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AKAII</cp:lastModifiedBy>
  <cp:revision>853</cp:revision>
  <dcterms:created xsi:type="dcterms:W3CDTF">2009-01-31T03:27:27Z</dcterms:created>
  <dcterms:modified xsi:type="dcterms:W3CDTF">2020-10-04T19:22:32Z</dcterms:modified>
</cp:coreProperties>
</file>