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597" r:id="rId2"/>
    <p:sldId id="599" r:id="rId3"/>
    <p:sldId id="658" r:id="rId4"/>
    <p:sldId id="659" r:id="rId5"/>
    <p:sldId id="660" r:id="rId6"/>
    <p:sldId id="661" r:id="rId7"/>
    <p:sldId id="662" r:id="rId8"/>
    <p:sldId id="663" r:id="rId9"/>
    <p:sldId id="665" r:id="rId10"/>
    <p:sldId id="666" r:id="rId11"/>
    <p:sldId id="664" r:id="rId12"/>
    <p:sldId id="669" r:id="rId13"/>
    <p:sldId id="668" r:id="rId14"/>
    <p:sldId id="667" r:id="rId15"/>
    <p:sldId id="670" r:id="rId16"/>
    <p:sldId id="671" r:id="rId17"/>
    <p:sldId id="672" r:id="rId18"/>
    <p:sldId id="673" r:id="rId19"/>
    <p:sldId id="674" r:id="rId20"/>
    <p:sldId id="676" r:id="rId21"/>
    <p:sldId id="677" r:id="rId22"/>
    <p:sldId id="678" r:id="rId23"/>
    <p:sldId id="679" r:id="rId24"/>
    <p:sldId id="680" r:id="rId25"/>
    <p:sldId id="681" r:id="rId26"/>
    <p:sldId id="682" r:id="rId27"/>
    <p:sldId id="683" r:id="rId28"/>
    <p:sldId id="684" r:id="rId29"/>
    <p:sldId id="675" r:id="rId30"/>
    <p:sldId id="685" r:id="rId31"/>
    <p:sldId id="686" r:id="rId32"/>
    <p:sldId id="687" r:id="rId33"/>
    <p:sldId id="688" r:id="rId34"/>
    <p:sldId id="689" r:id="rId35"/>
    <p:sldId id="690" r:id="rId36"/>
    <p:sldId id="691" r:id="rId37"/>
    <p:sldId id="692" r:id="rId38"/>
    <p:sldId id="693" r:id="rId39"/>
    <p:sldId id="694" r:id="rId40"/>
    <p:sldId id="695" r:id="rId41"/>
    <p:sldId id="696" r:id="rId42"/>
    <p:sldId id="697" r:id="rId43"/>
    <p:sldId id="698" r:id="rId44"/>
    <p:sldId id="699" r:id="rId45"/>
    <p:sldId id="700" r:id="rId46"/>
    <p:sldId id="701" r:id="rId47"/>
    <p:sldId id="702" r:id="rId48"/>
    <p:sldId id="703" r:id="rId49"/>
    <p:sldId id="704" r:id="rId50"/>
    <p:sldId id="705" r:id="rId51"/>
    <p:sldId id="706" r:id="rId52"/>
    <p:sldId id="707" r:id="rId53"/>
    <p:sldId id="708" r:id="rId54"/>
    <p:sldId id="709" r:id="rId55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650">
          <p15:clr>
            <a:srgbClr val="A4A3A4"/>
          </p15:clr>
        </p15:guide>
        <p15:guide id="4" orient="horz" pos="1434">
          <p15:clr>
            <a:srgbClr val="A4A3A4"/>
          </p15:clr>
        </p15:guide>
        <p15:guide id="5" pos="2532">
          <p15:clr>
            <a:srgbClr val="A4A3A4"/>
          </p15:clr>
        </p15:guide>
        <p15:guide id="6" pos="113">
          <p15:clr>
            <a:srgbClr val="A4A3A4"/>
          </p15:clr>
        </p15:guide>
        <p15:guide id="7" pos="295">
          <p15:clr>
            <a:srgbClr val="A4A3A4"/>
          </p15:clr>
        </p15:guide>
        <p15:guide id="8" pos="5511">
          <p15:clr>
            <a:srgbClr val="A4A3A4"/>
          </p15:clr>
        </p15:guide>
        <p15:guide id="9" pos="3037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336"/>
    <a:srgbClr val="953735"/>
    <a:srgbClr val="77933C"/>
    <a:srgbClr val="FF6600"/>
    <a:srgbClr val="3F51B5"/>
    <a:srgbClr val="827717"/>
    <a:srgbClr val="FFC107"/>
    <a:srgbClr val="1A237E"/>
    <a:srgbClr val="B71C1C"/>
    <a:srgbClr val="94B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29" autoAdjust="0"/>
    <p:restoredTop sz="94668" autoAdjust="0"/>
  </p:normalViewPr>
  <p:slideViewPr>
    <p:cSldViewPr snapToObjects="1">
      <p:cViewPr varScale="1">
        <p:scale>
          <a:sx n="108" d="100"/>
          <a:sy n="108" d="100"/>
        </p:scale>
        <p:origin x="2088" y="96"/>
      </p:cViewPr>
      <p:guideLst>
        <p:guide orient="horz" pos="2115"/>
        <p:guide orient="horz" pos="4065"/>
        <p:guide orient="horz" pos="650"/>
        <p:guide orient="horz" pos="1434"/>
        <p:guide pos="2532"/>
        <p:guide pos="113"/>
        <p:guide pos="295"/>
        <p:guide pos="5511"/>
        <p:guide pos="30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24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2011363" y="959485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ct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00B3F04-A23B-47B2-B0A3-896DB072D5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2100" y="0"/>
            <a:ext cx="6515100" cy="114300"/>
          </a:xfrm>
          <a:prstGeom prst="rect">
            <a:avLst/>
          </a:prstGeom>
          <a:solidFill>
            <a:srgbClr val="A0C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62" tIns="53781" rIns="107562" bIns="5378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7044" name="그림 7" descr="c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5475" y="180975"/>
            <a:ext cx="11017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9"/>
          <p:cNvSpPr txBox="1">
            <a:spLocks noChangeArrowheads="1"/>
          </p:cNvSpPr>
          <p:nvPr/>
        </p:nvSpPr>
        <p:spPr bwMode="auto">
          <a:xfrm>
            <a:off x="4860925" y="9832975"/>
            <a:ext cx="1979613" cy="282575"/>
          </a:xfrm>
          <a:prstGeom prst="rect">
            <a:avLst/>
          </a:prstGeom>
          <a:noFill/>
          <a:ln>
            <a:noFill/>
          </a:ln>
        </p:spPr>
        <p:txBody>
          <a:bodyPr wrap="none" lIns="107562" tIns="53781" rIns="107562" bIns="5378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ko-KR" sz="1100" i="1" dirty="0">
                <a:solidFill>
                  <a:srgbClr val="595959"/>
                </a:solidFill>
                <a:latin typeface="Arial" charset="0"/>
                <a:cs typeface="Arial" charset="0"/>
              </a:rPr>
              <a:t>Presentation Global Leader</a:t>
            </a:r>
            <a:endParaRPr lang="ko-KR" altLang="en-US" sz="1100" i="1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37894" name="TextBox 10"/>
          <p:cNvSpPr txBox="1">
            <a:spLocks noChangeArrowheads="1"/>
          </p:cNvSpPr>
          <p:nvPr/>
        </p:nvSpPr>
        <p:spPr bwMode="auto">
          <a:xfrm>
            <a:off x="5292725" y="9634538"/>
            <a:ext cx="1546225" cy="234950"/>
          </a:xfrm>
          <a:prstGeom prst="rect">
            <a:avLst/>
          </a:prstGeom>
          <a:noFill/>
          <a:ln>
            <a:noFill/>
          </a:ln>
        </p:spPr>
        <p:txBody>
          <a:bodyPr wrap="none" lIns="107562" tIns="53781" rIns="107562" bIns="5378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ko-KR" sz="800" dirty="0" err="1">
                <a:solidFill>
                  <a:srgbClr val="595959"/>
                </a:solidFill>
                <a:latin typeface="Arial" charset="0"/>
                <a:cs typeface="Arial" charset="0"/>
              </a:rPr>
              <a:t>PowerPT</a:t>
            </a:r>
            <a:r>
              <a:rPr lang="en-US" altLang="ko-KR" sz="800" dirty="0">
                <a:solidFill>
                  <a:srgbClr val="595959"/>
                </a:solidFill>
                <a:latin typeface="Arial" charset="0"/>
                <a:cs typeface="Arial" charset="0"/>
              </a:rPr>
              <a:t>. all rights reserved</a:t>
            </a:r>
            <a:endParaRPr lang="ko-KR" altLang="en-US" sz="800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2100" y="10120313"/>
            <a:ext cx="651510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62" tIns="53781" rIns="107562" bIns="53781" anchor="ctr"/>
          <a:lstStyle/>
          <a:p>
            <a:pPr algn="ctr">
              <a:defRPr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39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2763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4988" cy="512763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A606AB-B736-4912-A729-9F04A4706279}" type="datetimeFigureOut">
              <a:rPr lang="ko-KR" altLang="en-US"/>
              <a:pPr>
                <a:defRPr/>
              </a:pPr>
              <a:t>2020-10-27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15" tIns="46708" rIns="93415" bIns="4670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vert="horz" lIns="93415" tIns="46708" rIns="93415" bIns="46708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4988" cy="512762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4988" cy="512762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FD5BF6E-6517-42FD-A741-E79FA1D5C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58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1891"/>
            <a:ext cx="7772400" cy="1470025"/>
          </a:xfrm>
        </p:spPr>
        <p:txBody>
          <a:bodyPr/>
          <a:lstStyle>
            <a:lvl1pPr>
              <a:defRPr sz="4400">
                <a:solidFill>
                  <a:srgbClr val="8DD2E9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54293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57200" y="1052736"/>
            <a:ext cx="8578850" cy="5617369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0"/>
            <a:ext cx="9144000" cy="872337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7847459" y="507970"/>
            <a:ext cx="1188591" cy="4687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2250" y="500422"/>
            <a:ext cx="1193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7620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8102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1562"/>
            <a:ext cx="8229600" cy="559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3" r:id="rId3"/>
  </p:sldLayoutIdLst>
  <p:transition/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pitchFamily="34" charset="0"/>
          <a:ea typeface="HY견고딕" pitchFamily="18" charset="-127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Arial" pitchFamily="34" charset="0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Arial" pitchFamily="34" charset="0"/>
          <a:ea typeface="HY견고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21" Type="http://schemas.openxmlformats.org/officeDocument/2006/relationships/image" Target="../media/image36.png"/><Relationship Id="rId7" Type="http://schemas.openxmlformats.org/officeDocument/2006/relationships/image" Target="../media/image113.png"/><Relationship Id="rId17" Type="http://schemas.openxmlformats.org/officeDocument/2006/relationships/image" Target="../media/image123.png"/><Relationship Id="rId2" Type="http://schemas.openxmlformats.org/officeDocument/2006/relationships/image" Target="../media/image30.png"/><Relationship Id="rId16" Type="http://schemas.openxmlformats.org/officeDocument/2006/relationships/image" Target="../media/image122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24" Type="http://schemas.openxmlformats.org/officeDocument/2006/relationships/image" Target="../media/image39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23" Type="http://schemas.openxmlformats.org/officeDocument/2006/relationships/image" Target="../media/image38.png"/><Relationship Id="rId19" Type="http://schemas.openxmlformats.org/officeDocument/2006/relationships/image" Target="../media/image63.png"/><Relationship Id="rId4" Type="http://schemas.openxmlformats.org/officeDocument/2006/relationships/image" Target="../media/image110.png"/><Relationship Id="rId14" Type="http://schemas.openxmlformats.org/officeDocument/2006/relationships/image" Target="../media/image120.png"/><Relationship Id="rId22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143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1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1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79.png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699792" y="2492896"/>
            <a:ext cx="9233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ko-KR" altLang="en-US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charset="0"/>
              </a:rPr>
              <a:t>회귀</a:t>
            </a:r>
            <a:endParaRPr lang="en-US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Arial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42172" y="2060848"/>
            <a:ext cx="1189038" cy="1079500"/>
            <a:chOff x="1242172" y="2060848"/>
            <a:chExt cx="1189038" cy="1079500"/>
          </a:xfrm>
        </p:grpSpPr>
        <p:sp>
          <p:nvSpPr>
            <p:cNvPr id="6" name="TextBox 5"/>
            <p:cNvSpPr txBox="1"/>
            <p:nvPr/>
          </p:nvSpPr>
          <p:spPr>
            <a:xfrm>
              <a:off x="1242172" y="2060848"/>
              <a:ext cx="118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UNIT</a:t>
              </a:r>
              <a:endParaRPr lang="ko-KR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Picture 5" descr="C:\Documents and Settings\winxp\바탕 화면\그림1 cop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2172" y="2060848"/>
              <a:ext cx="1189038" cy="1079500"/>
            </a:xfrm>
            <a:prstGeom prst="rect">
              <a:avLst/>
            </a:prstGeom>
            <a:noFill/>
          </p:spPr>
        </p:pic>
      </p:grpSp>
      <p:sp>
        <p:nvSpPr>
          <p:cNvPr id="9" name="TextBox 8"/>
          <p:cNvSpPr txBox="1"/>
          <p:nvPr/>
        </p:nvSpPr>
        <p:spPr>
          <a:xfrm>
            <a:off x="1242172" y="2420890"/>
            <a:ext cx="1189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3F51B5"/>
                </a:solidFill>
                <a:latin typeface="Arial Black" pitchFamily="34" charset="0"/>
              </a:rPr>
              <a:t>05</a:t>
            </a:r>
            <a:endParaRPr lang="ko-KR" altLang="en-US" sz="4400" dirty="0">
              <a:solidFill>
                <a:srgbClr val="3F51B5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7294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 </a:t>
            </a:r>
            <a:r>
              <a:rPr lang="en-US" altLang="ko-KR" dirty="0"/>
              <a:t>(Regression)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400" dirty="0"/>
              <a:t>입출력의 상관 관계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767636" y="5229484"/>
            <a:ext cx="121971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39652" y="40258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91144" y="502942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1629" y="3645024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중심에서 벗어난 거리</a:t>
            </a:r>
          </a:p>
        </p:txBody>
      </p:sp>
      <p:cxnSp>
        <p:nvCxnSpPr>
          <p:cNvPr id="21" name="꺾인 연결선 20"/>
          <p:cNvCxnSpPr/>
          <p:nvPr/>
        </p:nvCxnSpPr>
        <p:spPr>
          <a:xfrm>
            <a:off x="2137279" y="4225863"/>
            <a:ext cx="1010157" cy="981718"/>
          </a:xfrm>
          <a:prstGeom prst="bentConnector3">
            <a:avLst>
              <a:gd name="adj1" fmla="val 6901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7349" y="461713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핸들이 회전한 정도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636" y="4478613"/>
            <a:ext cx="1691251" cy="147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 descr="C:\Users\AKAII\Desktop\319842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188" y="3176972"/>
            <a:ext cx="1552082" cy="155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73937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 </a:t>
            </a:r>
            <a:r>
              <a:rPr lang="en-US" altLang="ko-KR" dirty="0"/>
              <a:t>(Regression)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400" dirty="0"/>
              <a:t>입력</a:t>
            </a:r>
            <a:endParaRPr lang="en-US" altLang="ko-KR" sz="2400" dirty="0"/>
          </a:p>
          <a:p>
            <a:pPr lvl="1"/>
            <a:r>
              <a:rPr lang="ko-KR" altLang="en-US" sz="2000" dirty="0">
                <a:solidFill>
                  <a:srgbClr val="FF0000"/>
                </a:solidFill>
              </a:rPr>
              <a:t>독립 변수</a:t>
            </a:r>
            <a:r>
              <a:rPr lang="en-US" altLang="ko-KR" sz="2000" dirty="0">
                <a:solidFill>
                  <a:srgbClr val="FF0000"/>
                </a:solidFill>
              </a:rPr>
              <a:t>(independent variable)</a:t>
            </a:r>
          </a:p>
          <a:p>
            <a:pPr lvl="1"/>
            <a:r>
              <a:rPr lang="ko-KR" altLang="en-US" sz="2000" dirty="0"/>
              <a:t>예측 변수</a:t>
            </a:r>
            <a:r>
              <a:rPr lang="en-US" altLang="ko-KR" sz="2000" dirty="0"/>
              <a:t>(predictor variable)</a:t>
            </a:r>
          </a:p>
          <a:p>
            <a:pPr lvl="1"/>
            <a:r>
              <a:rPr lang="ko-KR" altLang="en-US" sz="2000" dirty="0"/>
              <a:t>회귀자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regressor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 err="1"/>
              <a:t>공변량</a:t>
            </a:r>
            <a:r>
              <a:rPr lang="en-US" altLang="ko-KR" sz="2000" dirty="0"/>
              <a:t>(covariate)</a:t>
            </a:r>
          </a:p>
          <a:p>
            <a:pPr lvl="1"/>
            <a:r>
              <a:rPr lang="ko-KR" altLang="en-US" sz="2000" dirty="0"/>
              <a:t>조작 변수</a:t>
            </a:r>
            <a:r>
              <a:rPr lang="en-US" altLang="ko-KR" sz="2000" dirty="0"/>
              <a:t>(manipulated variable)</a:t>
            </a:r>
          </a:p>
          <a:p>
            <a:pPr lvl="1"/>
            <a:r>
              <a:rPr lang="ko-KR" altLang="en-US" sz="2000" dirty="0"/>
              <a:t>설명 변수</a:t>
            </a:r>
            <a:r>
              <a:rPr lang="en-US" altLang="ko-KR" sz="2000" dirty="0"/>
              <a:t>(explanatory variable)</a:t>
            </a:r>
          </a:p>
          <a:p>
            <a:pPr lvl="1"/>
            <a:r>
              <a:rPr lang="ko-KR" altLang="en-US" sz="2000" dirty="0"/>
              <a:t>노출 변수</a:t>
            </a:r>
            <a:r>
              <a:rPr lang="en-US" altLang="ko-KR" sz="2000" dirty="0"/>
              <a:t>(exposure variable) </a:t>
            </a:r>
            <a:r>
              <a:rPr lang="en-US" altLang="ko-KR" sz="2000" dirty="0">
                <a:sym typeface="Wingdings" pitchFamily="2" charset="2"/>
              </a:rPr>
              <a:t> </a:t>
            </a:r>
            <a:r>
              <a:rPr lang="ko-KR" altLang="en-US" sz="2000" dirty="0">
                <a:sym typeface="Wingdings" pitchFamily="2" charset="2"/>
              </a:rPr>
              <a:t>신뢰성 이론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리스크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팩터</a:t>
            </a:r>
            <a:r>
              <a:rPr lang="en-US" altLang="ko-KR" sz="2000" dirty="0"/>
              <a:t>(risk factor) </a:t>
            </a:r>
            <a:r>
              <a:rPr lang="en-US" altLang="ko-KR" sz="2000" dirty="0">
                <a:sym typeface="Wingdings" pitchFamily="2" charset="2"/>
              </a:rPr>
              <a:t> </a:t>
            </a:r>
            <a:r>
              <a:rPr lang="ko-KR" altLang="en-US" sz="2000" dirty="0">
                <a:sym typeface="Wingdings" pitchFamily="2" charset="2"/>
              </a:rPr>
              <a:t>의학 통계학</a:t>
            </a:r>
            <a:endParaRPr lang="en-US" altLang="ko-KR" sz="2000" dirty="0"/>
          </a:p>
          <a:p>
            <a:pPr lvl="1"/>
            <a:r>
              <a:rPr lang="ko-KR" altLang="en-US" sz="2000" dirty="0"/>
              <a:t>특징</a:t>
            </a:r>
            <a:r>
              <a:rPr lang="en-US" altLang="ko-KR" sz="2000" dirty="0"/>
              <a:t>(feature) </a:t>
            </a:r>
            <a:r>
              <a:rPr lang="en-US" altLang="ko-KR" sz="2000" dirty="0">
                <a:sym typeface="Wingdings" pitchFamily="2" charset="2"/>
              </a:rPr>
              <a:t> </a:t>
            </a:r>
            <a:r>
              <a:rPr lang="ko-KR" altLang="en-US" sz="2000" dirty="0">
                <a:sym typeface="Wingdings" pitchFamily="2" charset="2"/>
              </a:rPr>
              <a:t>기계 학습</a:t>
            </a:r>
            <a:r>
              <a:rPr lang="en-US" altLang="ko-KR" sz="2000" dirty="0">
                <a:sym typeface="Wingdings" pitchFamily="2" charset="2"/>
              </a:rPr>
              <a:t>, </a:t>
            </a:r>
            <a:r>
              <a:rPr lang="ko-KR" altLang="en-US" sz="2000" dirty="0">
                <a:sym typeface="Wingdings" pitchFamily="2" charset="2"/>
              </a:rPr>
              <a:t>패턴 인식</a:t>
            </a:r>
            <a:endParaRPr lang="en-US" altLang="ko-KR" sz="2000" dirty="0"/>
          </a:p>
          <a:p>
            <a:pPr lvl="1"/>
            <a:r>
              <a:rPr lang="ko-KR" altLang="en-US" sz="2000" dirty="0"/>
              <a:t>입력 변수</a:t>
            </a:r>
            <a:r>
              <a:rPr lang="en-US" altLang="ko-KR" sz="2000" dirty="0"/>
              <a:t>(input variable)</a:t>
            </a:r>
          </a:p>
          <a:p>
            <a:pPr lvl="1"/>
            <a:r>
              <a:rPr lang="ko-KR" altLang="en-US" sz="2000" dirty="0"/>
              <a:t>통제 변수</a:t>
            </a:r>
            <a:r>
              <a:rPr lang="en-US" altLang="ko-KR" sz="2000" dirty="0"/>
              <a:t>(control variable) </a:t>
            </a:r>
            <a:r>
              <a:rPr lang="en-US" altLang="ko-KR" sz="2000" dirty="0">
                <a:sym typeface="Wingdings" pitchFamily="2" charset="2"/>
              </a:rPr>
              <a:t> </a:t>
            </a:r>
            <a:r>
              <a:rPr lang="ko-KR" altLang="en-US" sz="2000" dirty="0">
                <a:sym typeface="Wingdings" pitchFamily="2" charset="2"/>
              </a:rPr>
              <a:t>경제학</a:t>
            </a:r>
            <a:endParaRPr lang="en-US" altLang="ko-KR" sz="2000" dirty="0">
              <a:sym typeface="Wingdings" pitchFamily="2" charset="2"/>
            </a:endParaRPr>
          </a:p>
          <a:p>
            <a:pPr lvl="1"/>
            <a:r>
              <a:rPr lang="ko-KR" altLang="en-US" sz="2000" dirty="0" err="1">
                <a:sym typeface="Wingdings" pitchFamily="2" charset="2"/>
              </a:rPr>
              <a:t>외생</a:t>
            </a:r>
            <a:r>
              <a:rPr lang="ko-KR" altLang="en-US" sz="2000" dirty="0">
                <a:sym typeface="Wingdings" pitchFamily="2" charset="2"/>
              </a:rPr>
              <a:t> 변수</a:t>
            </a:r>
            <a:r>
              <a:rPr lang="en-US" altLang="ko-KR" sz="2000" dirty="0">
                <a:sym typeface="Wingdings" pitchFamily="2" charset="2"/>
              </a:rPr>
              <a:t>(exogenous variable)   </a:t>
            </a:r>
            <a:r>
              <a:rPr lang="ko-KR" altLang="en-US" sz="2000" dirty="0">
                <a:sym typeface="Wingdings" pitchFamily="2" charset="2"/>
              </a:rPr>
              <a:t>경제학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61941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 </a:t>
            </a:r>
            <a:r>
              <a:rPr lang="en-US" altLang="ko-KR" dirty="0"/>
              <a:t>(Regression)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400" dirty="0"/>
              <a:t>출력</a:t>
            </a:r>
            <a:endParaRPr lang="en-US" altLang="ko-KR" sz="2400" dirty="0"/>
          </a:p>
          <a:p>
            <a:pPr lvl="1"/>
            <a:r>
              <a:rPr lang="ko-KR" altLang="en-US" sz="2000" dirty="0">
                <a:solidFill>
                  <a:srgbClr val="FF0000"/>
                </a:solidFill>
              </a:rPr>
              <a:t>종속 변수</a:t>
            </a:r>
            <a:r>
              <a:rPr lang="en-US" altLang="ko-KR" sz="2000" dirty="0">
                <a:solidFill>
                  <a:srgbClr val="FF0000"/>
                </a:solidFill>
              </a:rPr>
              <a:t>(dependent variable)</a:t>
            </a:r>
          </a:p>
          <a:p>
            <a:pPr lvl="1"/>
            <a:r>
              <a:rPr lang="ko-KR" altLang="en-US" sz="2000" dirty="0"/>
              <a:t>응답 변수</a:t>
            </a:r>
            <a:r>
              <a:rPr lang="en-US" altLang="ko-KR" sz="2000" dirty="0"/>
              <a:t>(response variable)</a:t>
            </a:r>
          </a:p>
          <a:p>
            <a:pPr lvl="1"/>
            <a:r>
              <a:rPr lang="en-US" altLang="ko-KR" sz="2000" dirty="0" err="1"/>
              <a:t>regressand</a:t>
            </a:r>
            <a:endParaRPr lang="en-US" altLang="ko-KR" sz="2000" dirty="0"/>
          </a:p>
          <a:p>
            <a:pPr lvl="1"/>
            <a:r>
              <a:rPr lang="en-US" altLang="ko-KR" sz="2000" dirty="0"/>
              <a:t>criterion</a:t>
            </a:r>
          </a:p>
          <a:p>
            <a:pPr lvl="1"/>
            <a:r>
              <a:rPr lang="ko-KR" altLang="en-US" sz="2000" dirty="0"/>
              <a:t>예측된 변수</a:t>
            </a:r>
            <a:r>
              <a:rPr lang="en-US" altLang="ko-KR" sz="2000" dirty="0"/>
              <a:t>(predicted variable)</a:t>
            </a:r>
          </a:p>
          <a:p>
            <a:pPr lvl="1"/>
            <a:r>
              <a:rPr lang="ko-KR" altLang="en-US" sz="2000" dirty="0"/>
              <a:t>측정된 변수</a:t>
            </a:r>
            <a:r>
              <a:rPr lang="en-US" altLang="ko-KR" sz="2000" dirty="0"/>
              <a:t>(measured variable)</a:t>
            </a:r>
          </a:p>
          <a:p>
            <a:pPr lvl="1"/>
            <a:r>
              <a:rPr lang="en-US" altLang="ko-KR" sz="2000" dirty="0"/>
              <a:t>explained variable</a:t>
            </a:r>
          </a:p>
          <a:p>
            <a:pPr lvl="1"/>
            <a:r>
              <a:rPr lang="en-US" altLang="ko-KR" sz="2000" dirty="0"/>
              <a:t>experimental variable</a:t>
            </a:r>
          </a:p>
          <a:p>
            <a:pPr lvl="1"/>
            <a:r>
              <a:rPr lang="en-US" altLang="ko-KR" sz="2000" dirty="0"/>
              <a:t>responding variable</a:t>
            </a:r>
          </a:p>
          <a:p>
            <a:pPr lvl="1"/>
            <a:r>
              <a:rPr lang="en-US" altLang="ko-KR" sz="2000" dirty="0"/>
              <a:t>outcome variable</a:t>
            </a:r>
          </a:p>
          <a:p>
            <a:pPr lvl="1"/>
            <a:r>
              <a:rPr lang="ko-KR" altLang="en-US" sz="2000" dirty="0"/>
              <a:t>출력 변수</a:t>
            </a:r>
            <a:r>
              <a:rPr lang="en-US" altLang="ko-KR" sz="2000" dirty="0"/>
              <a:t>(output variable)</a:t>
            </a:r>
          </a:p>
          <a:p>
            <a:pPr lvl="1"/>
            <a:r>
              <a:rPr lang="en-US" altLang="ko-KR" sz="2000" dirty="0"/>
              <a:t>target</a:t>
            </a:r>
          </a:p>
          <a:p>
            <a:pPr lvl="1"/>
            <a:r>
              <a:rPr lang="en-US" altLang="ko-KR" sz="2000" dirty="0"/>
              <a:t>label</a:t>
            </a:r>
          </a:p>
          <a:p>
            <a:pPr lvl="1"/>
            <a:r>
              <a:rPr lang="ko-KR" altLang="en-US" sz="2000" dirty="0"/>
              <a:t>내생 변수</a:t>
            </a:r>
            <a:r>
              <a:rPr lang="en-US" altLang="ko-KR" sz="2000" dirty="0"/>
              <a:t>(endogenous variable) </a:t>
            </a:r>
            <a:r>
              <a:rPr lang="en-US" altLang="ko-KR" sz="2000" dirty="0">
                <a:sym typeface="Wingdings" pitchFamily="2" charset="2"/>
              </a:rPr>
              <a:t> </a:t>
            </a:r>
            <a:r>
              <a:rPr lang="ko-KR" altLang="en-US" sz="2000" dirty="0">
                <a:sym typeface="Wingdings" pitchFamily="2" charset="2"/>
              </a:rPr>
              <a:t>경제학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832616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 </a:t>
            </a:r>
            <a:r>
              <a:rPr lang="en-US" altLang="ko-KR" dirty="0"/>
              <a:t>(Regression)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독립 변수</a:t>
            </a:r>
            <a:r>
              <a:rPr lang="en-US" altLang="ko-KR" dirty="0"/>
              <a:t>: </a:t>
            </a:r>
            <a:r>
              <a:rPr lang="ko-KR" altLang="en-US" dirty="0"/>
              <a:t>아파트의 방 개수</a:t>
            </a:r>
            <a:r>
              <a:rPr lang="en-US" altLang="ko-KR" dirty="0"/>
              <a:t>, </a:t>
            </a:r>
            <a:r>
              <a:rPr lang="ko-KR" altLang="en-US" dirty="0"/>
              <a:t>방 크기</a:t>
            </a:r>
            <a:r>
              <a:rPr lang="en-US" altLang="ko-KR" dirty="0"/>
              <a:t>, </a:t>
            </a:r>
            <a:r>
              <a:rPr lang="ko-KR" altLang="en-US" dirty="0"/>
              <a:t>주변 학군</a:t>
            </a:r>
            <a:endParaRPr lang="en-US" altLang="ko-KR" dirty="0"/>
          </a:p>
          <a:p>
            <a:pPr lvl="1"/>
            <a:r>
              <a:rPr lang="ko-KR" altLang="en-US" dirty="0"/>
              <a:t>종속 변수</a:t>
            </a:r>
            <a:r>
              <a:rPr lang="en-US" altLang="ko-KR" dirty="0"/>
              <a:t>: </a:t>
            </a:r>
            <a:r>
              <a:rPr lang="ko-KR" altLang="en-US" dirty="0"/>
              <a:t>아파트 가격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15816" y="2294185"/>
                <a:ext cx="464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294185"/>
                <a:ext cx="464037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83968" y="1070049"/>
                <a:ext cx="5832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070049"/>
                <a:ext cx="58323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08104" y="1070049"/>
                <a:ext cx="590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070049"/>
                <a:ext cx="5903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76256" y="1070049"/>
                <a:ext cx="590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070049"/>
                <a:ext cx="59035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59632" y="3086273"/>
                <a:ext cx="36300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086273"/>
                <a:ext cx="3630096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>
            <a:off x="2195736" y="3547938"/>
            <a:ext cx="720080" cy="5464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074680" y="3515500"/>
            <a:ext cx="83190" cy="5788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275856" y="3515500"/>
            <a:ext cx="936104" cy="5788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69356" y="4139788"/>
            <a:ext cx="374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회귀 계수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(Regression Coefficients)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6043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 </a:t>
            </a:r>
            <a:r>
              <a:rPr lang="en-US" altLang="ko-KR" dirty="0"/>
              <a:t>(Regression)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선형 회귀</a:t>
            </a:r>
            <a:r>
              <a:rPr lang="en-US" altLang="ko-KR" dirty="0"/>
              <a:t>(Linear Regression)</a:t>
            </a:r>
          </a:p>
          <a:p>
            <a:pPr lvl="1"/>
            <a:r>
              <a:rPr lang="ko-KR" altLang="en-US" dirty="0"/>
              <a:t>독립 변수</a:t>
            </a:r>
            <a:r>
              <a:rPr lang="en-US" altLang="ko-KR" dirty="0"/>
              <a:t>(1</a:t>
            </a:r>
            <a:r>
              <a:rPr lang="ko-KR" altLang="en-US" dirty="0"/>
              <a:t>개 이상</a:t>
            </a:r>
            <a:r>
              <a:rPr lang="en-US" altLang="ko-KR" dirty="0"/>
              <a:t>)</a:t>
            </a:r>
            <a:r>
              <a:rPr lang="ko-KR" altLang="en-US" dirty="0"/>
              <a:t>와 종속 변수</a:t>
            </a:r>
            <a:r>
              <a:rPr lang="en-US" altLang="ko-KR" dirty="0"/>
              <a:t>(1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 간의 관계를</a:t>
            </a:r>
            <a:br>
              <a:rPr lang="en-US" altLang="ko-KR" dirty="0"/>
            </a:br>
            <a:r>
              <a:rPr lang="ko-KR" altLang="en-US" dirty="0"/>
              <a:t>선형으로 모델링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단순 선형 회귀</a:t>
            </a:r>
            <a:r>
              <a:rPr lang="en-US" altLang="ko-KR" dirty="0"/>
              <a:t>(simple linear regression):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독립 변수가 </a:t>
            </a:r>
            <a:r>
              <a:rPr lang="en-US" altLang="ko-KR" dirty="0"/>
              <a:t>1</a:t>
            </a:r>
            <a:r>
              <a:rPr lang="ko-KR" altLang="en-US" dirty="0"/>
              <a:t>개인 경우</a:t>
            </a:r>
            <a:endParaRPr lang="en-US" altLang="ko-KR" dirty="0"/>
          </a:p>
          <a:p>
            <a:pPr lvl="1"/>
            <a:r>
              <a:rPr lang="ko-KR" altLang="en-US" dirty="0"/>
              <a:t>다중 선형 회귀</a:t>
            </a:r>
            <a:r>
              <a:rPr lang="en-US" altLang="ko-KR" dirty="0"/>
              <a:t>(multiple linear regression):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독립 변수가 여러 개인 경우</a:t>
            </a:r>
            <a:endParaRPr lang="en-US" altLang="ko-KR" dirty="0"/>
          </a:p>
          <a:p>
            <a:pPr lvl="1"/>
            <a:r>
              <a:rPr lang="ko-KR" altLang="en-US" dirty="0" err="1"/>
              <a:t>다변수</a:t>
            </a:r>
            <a:r>
              <a:rPr lang="ko-KR" altLang="en-US" dirty="0"/>
              <a:t> 선형 회귀</a:t>
            </a:r>
            <a:r>
              <a:rPr lang="en-US" altLang="ko-KR" dirty="0"/>
              <a:t>(multivariate linear regression)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종속 변수가 여러 개인 경우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87624" y="2348880"/>
                <a:ext cx="21160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348880"/>
                <a:ext cx="2116027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41983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데이터 세트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99592" y="1628800"/>
                <a:ext cx="3651962" cy="2158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ko-KR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ko-KR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altLang="ko-KR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altLang="ko-KR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628800"/>
                <a:ext cx="3651962" cy="21587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/>
          <p:nvPr/>
        </p:nvCxnSpPr>
        <p:spPr>
          <a:xfrm>
            <a:off x="4788024" y="1700808"/>
            <a:ext cx="0" cy="19442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04048" y="2564904"/>
                <a:ext cx="1087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실험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번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564904"/>
                <a:ext cx="108715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056" t="-8333" r="-4494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8662" y="4090929"/>
                <a:ext cx="7669535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+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⋯+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400" dirty="0"/>
                  <a:t>  </a:t>
                </a:r>
                <a:r>
                  <a:rPr lang="en-US" altLang="ko-KR" sz="2400" dirty="0"/>
                  <a:t>,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/>
                      </a:rPr>
                      <m:t>𝑛</m:t>
                    </m:r>
                    <m:r>
                      <a:rPr lang="en-US" altLang="ko-KR" sz="2400" b="0" i="1" dirty="0" smtClean="0">
                        <a:latin typeface="Cambria Math"/>
                      </a:rPr>
                      <m:t>=1,⋯,</m:t>
                    </m:r>
                    <m:r>
                      <a:rPr lang="en-US" altLang="ko-KR" sz="2400" b="0" i="1" dirty="0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62" y="4090929"/>
                <a:ext cx="7669535" cy="490199"/>
              </a:xfrm>
              <a:prstGeom prst="rect">
                <a:avLst/>
              </a:prstGeom>
              <a:blipFill rotWithShape="1">
                <a:blip r:embed="rId4"/>
                <a:stretch>
                  <a:fillRect l="-159" t="-13750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150" y="4653136"/>
                <a:ext cx="5408788" cy="1769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400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2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0" i="1" smtClean="0">
                                                    <a:latin typeface="Cambria Math"/>
                                                  </a:rPr>
                                                  <m:t>𝑛𝑝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400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i="1" smtClean="0">
                                        <a:latin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i="1">
                                        <a:latin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400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400" i="1">
                                              <a:latin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50" y="4653136"/>
                <a:ext cx="5408788" cy="176997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73579" y="5389202"/>
                <a:ext cx="1850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/>
                        </a:rPr>
                        <m:t>𝒚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/>
                        </a:rPr>
                        <m:t>𝑿𝒘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2400" b="1" i="1" smtClean="0">
                          <a:latin typeface="Cambria Math"/>
                        </a:rPr>
                        <m:t>𝜺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579" y="5389202"/>
                <a:ext cx="1850186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37672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선형 모델 예시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비선형 모델 예시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99592" y="1628800"/>
                <a:ext cx="3211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628800"/>
                <a:ext cx="3211392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99592" y="2420888"/>
                <a:ext cx="1285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420888"/>
                <a:ext cx="1285416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99592" y="2899669"/>
                <a:ext cx="14280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899669"/>
                <a:ext cx="142801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/>
          <p:nvPr/>
        </p:nvCxnSpPr>
        <p:spPr>
          <a:xfrm>
            <a:off x="2436940" y="3198168"/>
            <a:ext cx="80422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28200" y="2967335"/>
                <a:ext cx="33900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200" y="2967335"/>
                <a:ext cx="3390095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6556" y="3362463"/>
                <a:ext cx="12191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56" y="3362463"/>
                <a:ext cx="121918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62262" y="5294600"/>
                <a:ext cx="1827808" cy="785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62" y="5294600"/>
                <a:ext cx="1827808" cy="78528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72333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선형 회귀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독립 변수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종속 변수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주택 크기 </a:t>
            </a:r>
            <a:r>
              <a:rPr lang="en-US" altLang="ko-KR" dirty="0"/>
              <a:t>&amp; </a:t>
            </a:r>
            <a:r>
              <a:rPr lang="ko-KR" altLang="en-US" dirty="0"/>
              <a:t>주택 가격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619672" y="5157192"/>
            <a:ext cx="26642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619672" y="2996952"/>
            <a:ext cx="0" cy="2160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1987" y="493187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주택 크기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624" y="263381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주택 가격</a:t>
            </a: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782498" y="3573016"/>
            <a:ext cx="1997414" cy="1008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907704" y="3933056"/>
            <a:ext cx="144016" cy="144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195736" y="4005064"/>
            <a:ext cx="144016" cy="144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348136" y="4365104"/>
            <a:ext cx="144016" cy="144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411760" y="3645024"/>
            <a:ext cx="144016" cy="144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627784" y="3933056"/>
            <a:ext cx="144016" cy="144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915816" y="3501008"/>
            <a:ext cx="144016" cy="144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987824" y="3789040"/>
            <a:ext cx="144016" cy="144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275856" y="4005064"/>
            <a:ext cx="144016" cy="144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635896" y="4077072"/>
            <a:ext cx="144016" cy="144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521356" y="4365104"/>
            <a:ext cx="144016" cy="144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10324" y="3311426"/>
                <a:ext cx="21160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324" y="3311426"/>
                <a:ext cx="2116027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/>
          <p:nvPr/>
        </p:nvCxnSpPr>
        <p:spPr>
          <a:xfrm>
            <a:off x="2277436" y="4087705"/>
            <a:ext cx="0" cy="252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981781" y="4036963"/>
            <a:ext cx="0" cy="43204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422393" y="4279099"/>
            <a:ext cx="0" cy="10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483588" y="3744854"/>
            <a:ext cx="0" cy="46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699792" y="4068641"/>
            <a:ext cx="0" cy="72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989921" y="3651375"/>
            <a:ext cx="0" cy="324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350037" y="3825080"/>
            <a:ext cx="0" cy="216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711105" y="3643825"/>
            <a:ext cx="0" cy="46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593364" y="3686357"/>
            <a:ext cx="0" cy="684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자유형 33"/>
          <p:cNvSpPr/>
          <p:nvPr/>
        </p:nvSpPr>
        <p:spPr>
          <a:xfrm>
            <a:off x="1041991" y="4114746"/>
            <a:ext cx="914400" cy="212705"/>
          </a:xfrm>
          <a:custGeom>
            <a:avLst/>
            <a:gdLst>
              <a:gd name="connsiteX0" fmla="*/ 914400 w 914400"/>
              <a:gd name="connsiteY0" fmla="*/ 138277 h 212705"/>
              <a:gd name="connsiteX1" fmla="*/ 680483 w 914400"/>
              <a:gd name="connsiteY1" fmla="*/ 191440 h 212705"/>
              <a:gd name="connsiteX2" fmla="*/ 372139 w 914400"/>
              <a:gd name="connsiteY2" fmla="*/ 54 h 212705"/>
              <a:gd name="connsiteX3" fmla="*/ 0 w 914400"/>
              <a:gd name="connsiteY3" fmla="*/ 212705 h 212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212705">
                <a:moveTo>
                  <a:pt x="914400" y="138277"/>
                </a:moveTo>
                <a:cubicBezTo>
                  <a:pt x="842630" y="176377"/>
                  <a:pt x="770860" y="214477"/>
                  <a:pt x="680483" y="191440"/>
                </a:cubicBezTo>
                <a:cubicBezTo>
                  <a:pt x="590106" y="168403"/>
                  <a:pt x="485553" y="-3490"/>
                  <a:pt x="372139" y="54"/>
                </a:cubicBezTo>
                <a:cubicBezTo>
                  <a:pt x="258725" y="3598"/>
                  <a:pt x="129362" y="108151"/>
                  <a:pt x="0" y="212705"/>
                </a:cubicBez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85309" y="43558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오차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7584" y="5733256"/>
            <a:ext cx="3050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오차 절대치 합 최소화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오차 제곱 합 최소화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84227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</a:t>
            </a:r>
            <a:r>
              <a:rPr lang="en-US" altLang="ko-KR" dirty="0"/>
              <a:t>, </a:t>
            </a:r>
            <a:r>
              <a:rPr lang="ko-KR" altLang="en-US" dirty="0"/>
              <a:t>비용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손실 함수</a:t>
            </a:r>
            <a:r>
              <a:rPr lang="en-US" altLang="ko-KR" dirty="0"/>
              <a:t>(Loss Function) </a:t>
            </a:r>
            <a:r>
              <a:rPr lang="ko-KR" altLang="en-US" dirty="0"/>
              <a:t>또는</a:t>
            </a:r>
            <a:br>
              <a:rPr lang="en-US" altLang="ko-KR" dirty="0"/>
            </a:br>
            <a:r>
              <a:rPr lang="ko-KR" altLang="en-US" dirty="0"/>
              <a:t>비용 함수</a:t>
            </a:r>
            <a:r>
              <a:rPr lang="en-US" altLang="ko-KR" dirty="0"/>
              <a:t>(Cost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9592" y="2420888"/>
                <a:ext cx="4672433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𝑅𝑆𝑆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420888"/>
                <a:ext cx="4672433" cy="11308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1560" y="3995772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Residual Sum of Square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1105262" y="3200400"/>
            <a:ext cx="287603" cy="754912"/>
          </a:xfrm>
          <a:custGeom>
            <a:avLst/>
            <a:gdLst>
              <a:gd name="connsiteX0" fmla="*/ 149380 w 287603"/>
              <a:gd name="connsiteY0" fmla="*/ 0 h 754912"/>
              <a:gd name="connsiteX1" fmla="*/ 11157 w 287603"/>
              <a:gd name="connsiteY1" fmla="*/ 255181 h 754912"/>
              <a:gd name="connsiteX2" fmla="*/ 213175 w 287603"/>
              <a:gd name="connsiteY2" fmla="*/ 457200 h 754912"/>
              <a:gd name="connsiteX3" fmla="*/ 276971 w 287603"/>
              <a:gd name="connsiteY3" fmla="*/ 276447 h 754912"/>
              <a:gd name="connsiteX4" fmla="*/ 11157 w 287603"/>
              <a:gd name="connsiteY4" fmla="*/ 478465 h 754912"/>
              <a:gd name="connsiteX5" fmla="*/ 74952 w 287603"/>
              <a:gd name="connsiteY5" fmla="*/ 754912 h 75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603" h="754912">
                <a:moveTo>
                  <a:pt x="149380" y="0"/>
                </a:moveTo>
                <a:cubicBezTo>
                  <a:pt x="74952" y="89490"/>
                  <a:pt x="524" y="178981"/>
                  <a:pt x="11157" y="255181"/>
                </a:cubicBezTo>
                <a:cubicBezTo>
                  <a:pt x="21789" y="331381"/>
                  <a:pt x="168873" y="453656"/>
                  <a:pt x="213175" y="457200"/>
                </a:cubicBezTo>
                <a:cubicBezTo>
                  <a:pt x="257477" y="460744"/>
                  <a:pt x="310641" y="272903"/>
                  <a:pt x="276971" y="276447"/>
                </a:cubicBezTo>
                <a:cubicBezTo>
                  <a:pt x="243301" y="279991"/>
                  <a:pt x="44827" y="398721"/>
                  <a:pt x="11157" y="478465"/>
                </a:cubicBezTo>
                <a:cubicBezTo>
                  <a:pt x="-22513" y="558209"/>
                  <a:pt x="26219" y="656560"/>
                  <a:pt x="74952" y="754912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4612486"/>
            <a:ext cx="297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MSE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(Mean Squared Error)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48352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편미분</a:t>
            </a:r>
            <a:r>
              <a:rPr lang="ko-KR" altLang="en-US" dirty="0"/>
              <a:t> 방정식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57" y="1884894"/>
            <a:ext cx="2553021" cy="240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83240" y="1572761"/>
                <a:ext cx="10758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40" y="1572761"/>
                <a:ext cx="1075807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3240" y="2058525"/>
                <a:ext cx="1087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40" y="2058525"/>
                <a:ext cx="108773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83240" y="2544289"/>
                <a:ext cx="1087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40" y="2544289"/>
                <a:ext cx="108773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83240" y="3485039"/>
                <a:ext cx="11605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40" y="3485039"/>
                <a:ext cx="1160574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15585" y="3030053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85" y="3030053"/>
                <a:ext cx="33374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70814" y="1572761"/>
                <a:ext cx="20740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814" y="1572761"/>
                <a:ext cx="2074094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3030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70814" y="2058525"/>
                <a:ext cx="20860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814" y="2058525"/>
                <a:ext cx="2086019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3077"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70814" y="2544289"/>
                <a:ext cx="20860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814" y="2544289"/>
                <a:ext cx="2086019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3030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70814" y="3485039"/>
                <a:ext cx="21588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814" y="3485039"/>
                <a:ext cx="2158861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3077"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03159" y="3030053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159" y="3030053"/>
                <a:ext cx="33374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64288" y="1572761"/>
                <a:ext cx="16440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572761"/>
                <a:ext cx="1644040" cy="400110"/>
              </a:xfrm>
              <a:prstGeom prst="rect">
                <a:avLst/>
              </a:prstGeom>
              <a:blipFill rotWithShape="1">
                <a:blip r:embed="rId13"/>
                <a:stretch>
                  <a:fillRect t="-3030" r="-10000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164288" y="2058525"/>
                <a:ext cx="16619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058525"/>
                <a:ext cx="1661930" cy="400110"/>
              </a:xfrm>
              <a:prstGeom prst="rect">
                <a:avLst/>
              </a:prstGeom>
              <a:blipFill rotWithShape="1">
                <a:blip r:embed="rId14"/>
                <a:stretch>
                  <a:fillRect t="-3077" r="-9524"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64288" y="2544289"/>
                <a:ext cx="16619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544289"/>
                <a:ext cx="1661930" cy="400110"/>
              </a:xfrm>
              <a:prstGeom prst="rect">
                <a:avLst/>
              </a:prstGeom>
              <a:blipFill rotWithShape="1">
                <a:blip r:embed="rId15"/>
                <a:stretch>
                  <a:fillRect t="-3030" r="-9524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164288" y="3485039"/>
                <a:ext cx="17711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485039"/>
                <a:ext cx="1771191" cy="400110"/>
              </a:xfrm>
              <a:prstGeom prst="rect">
                <a:avLst/>
              </a:prstGeom>
              <a:blipFill rotWithShape="1">
                <a:blip r:embed="rId16"/>
                <a:stretch>
                  <a:fillRect t="-3077" r="-6873"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496633" y="3030053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633" y="3030053"/>
                <a:ext cx="333746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279561" y="4305481"/>
                <a:ext cx="1416222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561" y="4305481"/>
                <a:ext cx="1416222" cy="113082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272316" y="465313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최소화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17989" y="1412776"/>
                <a:ext cx="21160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89" y="1412776"/>
                <a:ext cx="2116028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9905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  <a:r>
              <a:rPr lang="ko-KR" altLang="en-US" dirty="0"/>
              <a:t>의 유래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400" dirty="0"/>
              <a:t>1885</a:t>
            </a:r>
            <a:r>
              <a:rPr lang="ko-KR" altLang="en-US" sz="2400" dirty="0"/>
              <a:t>년 영국 통계학자 </a:t>
            </a:r>
            <a:r>
              <a:rPr lang="ko-KR" altLang="en-US" sz="2400" dirty="0" err="1"/>
              <a:t>갈톤</a:t>
            </a:r>
            <a:r>
              <a:rPr lang="en-US" altLang="ko-KR" sz="2400" dirty="0"/>
              <a:t>(F. Galton)</a:t>
            </a:r>
            <a:r>
              <a:rPr lang="ko-KR" altLang="en-US" sz="2400" dirty="0"/>
              <a:t>의 논문</a:t>
            </a:r>
            <a:br>
              <a:rPr lang="en-US" altLang="ko-KR" sz="2400" dirty="0"/>
            </a:br>
            <a:r>
              <a:rPr lang="en-US" altLang="ko-KR" sz="2400" dirty="0"/>
              <a:t>“</a:t>
            </a:r>
            <a:r>
              <a:rPr lang="ko-KR" altLang="en-US" sz="2400" dirty="0"/>
              <a:t>유전에 의하여 보통 사람의 신장으로 회귀</a:t>
            </a:r>
            <a:r>
              <a:rPr lang="en-US" altLang="ko-KR" sz="2400" dirty="0"/>
              <a:t>”</a:t>
            </a:r>
            <a:br>
              <a:rPr lang="en-US" altLang="ko-KR" sz="2400" dirty="0"/>
            </a:br>
            <a:r>
              <a:rPr lang="en-US" altLang="ko-KR" sz="2000" dirty="0"/>
              <a:t>(</a:t>
            </a:r>
            <a:r>
              <a:rPr lang="en-US" altLang="ko-KR" sz="2000" i="1" dirty="0"/>
              <a:t>Regression towards Mediocrity in Hereditary Stature</a:t>
            </a:r>
            <a:r>
              <a:rPr lang="en-US" altLang="ko-KR" sz="2000" dirty="0"/>
              <a:t>)</a:t>
            </a:r>
          </a:p>
          <a:p>
            <a:r>
              <a:rPr lang="en-US" altLang="ko-KR" sz="2400" dirty="0"/>
              <a:t>205</a:t>
            </a:r>
            <a:r>
              <a:rPr lang="ko-KR" altLang="en-US" sz="2400" dirty="0"/>
              <a:t>쌍의 부모와 성인 자녀에 대한 키 자료 수집</a:t>
            </a:r>
            <a:endParaRPr lang="en-US" altLang="ko-KR" sz="2400" dirty="0"/>
          </a:p>
          <a:p>
            <a:r>
              <a:rPr lang="ko-KR" altLang="en-US" sz="2400" dirty="0"/>
              <a:t>여성의 키에 </a:t>
            </a:r>
            <a:r>
              <a:rPr lang="en-US" altLang="ko-KR" sz="2400" dirty="0"/>
              <a:t>1.08 </a:t>
            </a:r>
            <a:r>
              <a:rPr lang="ko-KR" altLang="en-US" sz="2400" dirty="0"/>
              <a:t>곱하고 부모 키의 평균 계산</a:t>
            </a:r>
            <a:br>
              <a:rPr lang="en-US" altLang="ko-KR" sz="2400" dirty="0"/>
            </a:br>
            <a:r>
              <a:rPr lang="en-US" altLang="ko-KR" sz="2400" dirty="0">
                <a:sym typeface="Wingdings" pitchFamily="2" charset="2"/>
              </a:rPr>
              <a:t> </a:t>
            </a:r>
            <a:r>
              <a:rPr lang="en-US" altLang="ko-KR" sz="2400" dirty="0" err="1">
                <a:sym typeface="Wingdings" pitchFamily="2" charset="2"/>
              </a:rPr>
              <a:t>Midparent</a:t>
            </a:r>
            <a:r>
              <a:rPr lang="en-US" altLang="ko-KR" sz="2400" dirty="0">
                <a:sym typeface="Wingdings" pitchFamily="2" charset="2"/>
              </a:rPr>
              <a:t> height</a:t>
            </a:r>
          </a:p>
          <a:p>
            <a:r>
              <a:rPr lang="ko-KR" altLang="en-US" sz="2400" dirty="0">
                <a:sym typeface="Wingdings" pitchFamily="2" charset="2"/>
              </a:rPr>
              <a:t>키의 범위로 </a:t>
            </a:r>
            <a:r>
              <a:rPr lang="ko-KR" altLang="en-US" sz="2400" dirty="0" err="1">
                <a:sym typeface="Wingdings" pitchFamily="2" charset="2"/>
              </a:rPr>
              <a:t>그룹핑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1026" name="Picture 2" descr="https://blog.minitab.com/hs-fs/hubfs/Imported_Blog_Media/galton_graph_1_w1024.jpeg?width=600&amp;name=galton_graph_1_w102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36" y="3130827"/>
            <a:ext cx="4789764" cy="37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6689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편미분 방정식</a:t>
            </a:r>
            <a:endParaRPr lang="ko-KR" altLang="en-US" dirty="0"/>
          </a:p>
        </p:txBody>
      </p:sp>
      <p:sp>
        <p:nvSpPr>
          <p:cNvPr id="16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7989" y="1196752"/>
                <a:ext cx="5990101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𝑀𝑆𝐸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/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89" y="1196752"/>
                <a:ext cx="5990101" cy="11308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496" y="2420888"/>
                <a:ext cx="9150517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r>
                        <a:rPr lang="en-US" altLang="ko-KR" b="0" i="1" smtClean="0">
                          <a:latin typeface="Cambria Math"/>
                        </a:rPr>
                        <m:t>2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420888"/>
                <a:ext cx="9150517" cy="8712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07504" y="3429000"/>
                <a:ext cx="8718284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(−1)</m:t>
                          </m:r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=−2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i="1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i="1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429000"/>
                <a:ext cx="8718284" cy="8712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03029" y="5423502"/>
                <a:ext cx="3216843" cy="957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29" y="5423502"/>
                <a:ext cx="3216843" cy="9578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51520" y="4479616"/>
                <a:ext cx="4431726" cy="957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479616"/>
                <a:ext cx="4431726" cy="95782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/>
          <p:cNvCxnSpPr/>
          <p:nvPr/>
        </p:nvCxnSpPr>
        <p:spPr>
          <a:xfrm>
            <a:off x="320426" y="4470285"/>
            <a:ext cx="80427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938695" y="5702360"/>
                <a:ext cx="17920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695" y="5702360"/>
                <a:ext cx="1792094" cy="400110"/>
              </a:xfrm>
              <a:prstGeom prst="rect">
                <a:avLst/>
              </a:prstGeom>
              <a:blipFill rotWithShape="1">
                <a:blip r:embed="rId7"/>
                <a:stretch>
                  <a:fillRect r="-11905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375674" y="5702360"/>
                <a:ext cx="17980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ko-KR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74" y="5702360"/>
                <a:ext cx="1798056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-13220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286467" y="4797153"/>
                <a:ext cx="2204258" cy="423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altLang="ko-K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ko-KR" sz="2000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𝑥𝑦</m:t>
                          </m:r>
                        </m:e>
                      </m:acc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467" y="4797153"/>
                <a:ext cx="2204258" cy="423257"/>
              </a:xfrm>
              <a:prstGeom prst="rect">
                <a:avLst/>
              </a:prstGeom>
              <a:blipFill rotWithShape="1">
                <a:blip r:embed="rId9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4666453" y="5008780"/>
            <a:ext cx="680821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347864" y="5902415"/>
            <a:ext cx="680821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724128" y="5902415"/>
            <a:ext cx="680821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33180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편미분 방정식</a:t>
            </a:r>
            <a:endParaRPr lang="ko-KR" altLang="en-US" dirty="0"/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20741" y="2060848"/>
                <a:ext cx="2235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ko-KR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41" y="2060848"/>
                <a:ext cx="2235035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17989" y="1124744"/>
                <a:ext cx="2812693" cy="553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altLang="ko-KR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ko-KR" sz="2800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𝑥𝑦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89" y="1124744"/>
                <a:ext cx="2812693" cy="5537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203848" y="2009174"/>
                <a:ext cx="3936526" cy="555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altLang="ko-KR" sz="28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acc>
                        <m:accPr>
                          <m:chr m:val="̅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ko-KR" sz="2800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𝑥𝑦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009174"/>
                <a:ext cx="3936526" cy="5557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자유형 7"/>
          <p:cNvSpPr/>
          <p:nvPr/>
        </p:nvSpPr>
        <p:spPr>
          <a:xfrm>
            <a:off x="611559" y="1678486"/>
            <a:ext cx="1112775" cy="542202"/>
          </a:xfrm>
          <a:custGeom>
            <a:avLst/>
            <a:gdLst>
              <a:gd name="connsiteX0" fmla="*/ 0 w 671805"/>
              <a:gd name="connsiteY0" fmla="*/ 317241 h 317241"/>
              <a:gd name="connsiteX1" fmla="*/ 186613 w 671805"/>
              <a:gd name="connsiteY1" fmla="*/ 167951 h 317241"/>
              <a:gd name="connsiteX2" fmla="*/ 587829 w 671805"/>
              <a:gd name="connsiteY2" fmla="*/ 177282 h 317241"/>
              <a:gd name="connsiteX3" fmla="*/ 671805 w 671805"/>
              <a:gd name="connsiteY3" fmla="*/ 0 h 31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05" h="317241">
                <a:moveTo>
                  <a:pt x="0" y="317241"/>
                </a:moveTo>
                <a:cubicBezTo>
                  <a:pt x="44321" y="254259"/>
                  <a:pt x="88642" y="191277"/>
                  <a:pt x="186613" y="167951"/>
                </a:cubicBezTo>
                <a:cubicBezTo>
                  <a:pt x="284584" y="144625"/>
                  <a:pt x="506964" y="205274"/>
                  <a:pt x="587829" y="177282"/>
                </a:cubicBezTo>
                <a:cubicBezTo>
                  <a:pt x="668694" y="149290"/>
                  <a:pt x="670249" y="74645"/>
                  <a:pt x="671805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555776" y="2348880"/>
            <a:ext cx="680821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09229" y="2731243"/>
                <a:ext cx="3811043" cy="553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altLang="ko-KR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280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ko-KR" sz="2800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𝑥𝑦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229" y="2731243"/>
                <a:ext cx="3811043" cy="553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203848" y="3419393"/>
                <a:ext cx="3930115" cy="729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r>
                            <a:rPr lang="en-US" altLang="ko-KR" sz="2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800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𝑥𝑦</m:t>
                          </m:r>
                        </m:e>
                      </m:acc>
                      <m:r>
                        <a:rPr lang="en-US" altLang="ko-KR" sz="28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419393"/>
                <a:ext cx="3930115" cy="7296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109684" y="4509120"/>
                <a:ext cx="2340064" cy="926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𝑥𝑦</m:t>
                              </m:r>
                            </m:e>
                          </m:acc>
                          <m:r>
                            <a:rPr lang="en-US" altLang="ko-KR" sz="2800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r>
                            <a:rPr lang="en-US" altLang="ko-KR" sz="28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684" y="4509120"/>
                <a:ext cx="2340064" cy="92653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32590" y="5487616"/>
                <a:ext cx="2235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ko-KR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590" y="5487616"/>
                <a:ext cx="223503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3109684" y="4437112"/>
            <a:ext cx="2326412" cy="172819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3825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계산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57" y="1884894"/>
            <a:ext cx="2553021" cy="240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83240" y="1572761"/>
                <a:ext cx="10758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176" y="1572761"/>
                <a:ext cx="1064587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83240" y="2058525"/>
                <a:ext cx="1087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176" y="2058525"/>
                <a:ext cx="1076512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383240" y="2544289"/>
                <a:ext cx="1087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176" y="2544289"/>
                <a:ext cx="1076512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83240" y="3485039"/>
                <a:ext cx="11605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176" y="3485039"/>
                <a:ext cx="1149353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15585" y="3030053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216" y="3030053"/>
                <a:ext cx="3241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03159" y="3030053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088" y="3030053"/>
                <a:ext cx="32412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164288" y="1572761"/>
                <a:ext cx="16440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312" y="1572761"/>
                <a:ext cx="1632819" cy="400110"/>
              </a:xfrm>
              <a:prstGeom prst="rect">
                <a:avLst/>
              </a:prstGeom>
              <a:blipFill rotWithShape="1">
                <a:blip r:embed="rId14"/>
                <a:stretch>
                  <a:fillRect t="-6061" r="-10448"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164288" y="2058525"/>
                <a:ext cx="16619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312" y="2058525"/>
                <a:ext cx="1650708" cy="400110"/>
              </a:xfrm>
              <a:prstGeom prst="rect">
                <a:avLst/>
              </a:prstGeom>
              <a:blipFill rotWithShape="1">
                <a:blip r:embed="rId15"/>
                <a:stretch>
                  <a:fillRect t="-6154" r="-9963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164288" y="2544289"/>
                <a:ext cx="16619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312" y="2544289"/>
                <a:ext cx="1650708" cy="400110"/>
              </a:xfrm>
              <a:prstGeom prst="rect">
                <a:avLst/>
              </a:prstGeom>
              <a:blipFill rotWithShape="1">
                <a:blip r:embed="rId16"/>
                <a:stretch>
                  <a:fillRect t="-6061" r="-9963"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164288" y="3485039"/>
                <a:ext cx="17711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312" y="3485039"/>
                <a:ext cx="1759969" cy="400110"/>
              </a:xfrm>
              <a:prstGeom prst="rect">
                <a:avLst/>
              </a:prstGeom>
              <a:blipFill rotWithShape="1">
                <a:blip r:embed="rId17"/>
                <a:stretch>
                  <a:fillRect t="-6154" r="-7266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496633" y="3030053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352" y="3030053"/>
                <a:ext cx="324127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70814" y="4292296"/>
                <a:ext cx="3280321" cy="1600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000" i="1" smtClean="0">
                          <a:latin typeface="Cambria Math"/>
                          <a:ea typeface="Cambria Math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814" y="4292296"/>
                <a:ext cx="3280321" cy="16003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100392" y="500422"/>
            <a:ext cx="1193800" cy="476250"/>
          </a:xfrm>
        </p:spPr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17989" y="1412776"/>
                <a:ext cx="21160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89" y="1412776"/>
                <a:ext cx="2116028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970814" y="1572761"/>
                <a:ext cx="20740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814" y="1572761"/>
                <a:ext cx="2074094" cy="400110"/>
              </a:xfrm>
              <a:prstGeom prst="rect">
                <a:avLst/>
              </a:prstGeom>
              <a:blipFill rotWithShape="1">
                <a:blip r:embed="rId21"/>
                <a:stretch>
                  <a:fillRect t="-3030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970814" y="2058525"/>
                <a:ext cx="20860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814" y="2058525"/>
                <a:ext cx="2086019" cy="400110"/>
              </a:xfrm>
              <a:prstGeom prst="rect">
                <a:avLst/>
              </a:prstGeom>
              <a:blipFill rotWithShape="1">
                <a:blip r:embed="rId22"/>
                <a:stretch>
                  <a:fillRect t="-3077"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970814" y="2544289"/>
                <a:ext cx="20860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814" y="2544289"/>
                <a:ext cx="2086019" cy="400110"/>
              </a:xfrm>
              <a:prstGeom prst="rect">
                <a:avLst/>
              </a:prstGeom>
              <a:blipFill rotWithShape="1">
                <a:blip r:embed="rId23"/>
                <a:stretch>
                  <a:fillRect t="-3030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970814" y="3485039"/>
                <a:ext cx="21588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814" y="3485039"/>
                <a:ext cx="2158861" cy="400110"/>
              </a:xfrm>
              <a:prstGeom prst="rect">
                <a:avLst/>
              </a:prstGeom>
              <a:blipFill rotWithShape="1">
                <a:blip r:embed="rId24"/>
                <a:stretch>
                  <a:fillRect t="-3077"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17218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1521" y="1412776"/>
                <a:ext cx="2945165" cy="1805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400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400" i="1" smtClean="0">
                          <a:latin typeface="Cambria Math"/>
                          <a:ea typeface="Cambria Math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400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400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1412776"/>
                <a:ext cx="2945165" cy="180504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375559" y="2084467"/>
                <a:ext cx="12318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𝐴𝑝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856" y="2084466"/>
                <a:ext cx="121905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300193" y="2084467"/>
                <a:ext cx="16690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/>
                                </a:rPr>
                                <m:t>𝐴𝑝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208" y="2084466"/>
                <a:ext cx="165622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5436096" y="2084466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고딕" pitchFamily="50" charset="-127"/>
                <a:ea typeface="나눔고딕" pitchFamily="50" charset="-127"/>
              </a:rPr>
              <a:t>최소화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3691" y="3573016"/>
                <a:ext cx="5169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/>
                                </a:rPr>
                                <m:t>𝐴𝑝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/>
                                </a:rPr>
                                <m:t>𝐴𝑝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𝐴𝑝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91" y="3573016"/>
                <a:ext cx="5169557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204820" y="4199793"/>
                <a:ext cx="3422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𝐴𝑝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820" y="4199793"/>
                <a:ext cx="342228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204820" y="4797152"/>
                <a:ext cx="48547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/>
                        </a:rPr>
                        <m:t>𝐴𝑝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i="1">
                          <a:latin typeface="Cambria Math"/>
                        </a:rPr>
                        <m:t>𝐴𝑝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820" y="4797152"/>
                <a:ext cx="4854727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3690" y="5481327"/>
                <a:ext cx="3772571" cy="855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/>
                            </a:rPr>
                            <m:t>𝑑𝐸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/>
                            </a:rPr>
                            <m:t>𝑑𝑝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/>
                        </a:rPr>
                        <m:t>=2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i="1">
                          <a:latin typeface="Cambria Math"/>
                        </a:rPr>
                        <m:t>𝐴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−2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i="1">
                          <a:latin typeface="Cambria Math"/>
                        </a:rPr>
                        <m:t>𝐴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90" y="5481327"/>
                <a:ext cx="3772571" cy="8558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100392" y="500422"/>
            <a:ext cx="1193800" cy="476250"/>
          </a:xfrm>
        </p:spPr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746550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3690" y="1556792"/>
                <a:ext cx="3772571" cy="855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/>
                            </a:rPr>
                            <m:t>𝑑𝐸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/>
                            </a:rPr>
                            <m:t>𝑑𝑝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/>
                        </a:rPr>
                        <m:t>=2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i="1">
                          <a:latin typeface="Cambria Math"/>
                        </a:rPr>
                        <m:t>𝐴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−2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i="1">
                          <a:latin typeface="Cambria Math"/>
                        </a:rPr>
                        <m:t>𝐴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1" y="1556792"/>
                <a:ext cx="3759747" cy="8558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969948" y="1753866"/>
                <a:ext cx="21142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i="1">
                          <a:latin typeface="Cambria Math"/>
                        </a:rPr>
                        <m:t>𝐴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110" y="1753865"/>
                <a:ext cx="2101408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85739" y="2852937"/>
                <a:ext cx="19350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i="1">
                          <a:latin typeface="Cambria Math"/>
                        </a:rPr>
                        <m:t>𝐴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217" y="2852936"/>
                <a:ext cx="192219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4068040" y="1984698"/>
            <a:ext cx="8640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5563667" y="3717064"/>
            <a:ext cx="5760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>
            <a:off x="5563667" y="2564936"/>
            <a:ext cx="5760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100392" y="500422"/>
            <a:ext cx="1193800" cy="476250"/>
          </a:xfrm>
        </p:spPr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05194" y="3933057"/>
                <a:ext cx="3484607" cy="70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194" y="3933057"/>
                <a:ext cx="3484607" cy="7047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58775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1521" y="1052737"/>
                <a:ext cx="3408818" cy="680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40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1052737"/>
                <a:ext cx="3408818" cy="6807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372594" y="980728"/>
                <a:ext cx="1633268" cy="15193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/>
                        </a:rPr>
                        <m:t>A</m:t>
                      </m:r>
                      <m:r>
                        <a:rPr lang="en-US" altLang="ko-KR" sz="20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594" y="980728"/>
                <a:ext cx="1633268" cy="15193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6100786" y="1004709"/>
                <a:ext cx="1225207" cy="1466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786" y="1004709"/>
                <a:ext cx="1225207" cy="14662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28975" y="2564904"/>
                <a:ext cx="6540317" cy="1867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/>
                        </a:rPr>
                        <m:t>A</m:t>
                      </m:r>
                      <m:r>
                        <a:rPr lang="en-US" altLang="ko-KR" sz="20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sz="2000" i="1" smtClean="0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2000" i="1" smtClean="0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75" y="2564904"/>
                <a:ext cx="6540317" cy="18674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474801" y="4657845"/>
                <a:ext cx="6201891" cy="1867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/>
                                </a:rPr>
                                <m:t>A</m:t>
                              </m:r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ko-KR" sz="20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/>
                            </a:rPr>
                            <m:t>𝑁</m:t>
                          </m:r>
                          <m:nary>
                            <m:naryPr>
                              <m:chr m:val="∑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ko-KR" sz="20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1" y="4657845"/>
                <a:ext cx="6201891" cy="18674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100392" y="500422"/>
            <a:ext cx="1193800" cy="476250"/>
          </a:xfrm>
        </p:spPr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982698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266374" y="908720"/>
                <a:ext cx="5357300" cy="1867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/>
                        </a:rPr>
                        <m:t>y</m:t>
                      </m:r>
                      <m:r>
                        <a:rPr lang="en-US" altLang="ko-KR" sz="20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sz="2000" i="1" smtClean="0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2000" i="1" smtClean="0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4" y="908720"/>
                <a:ext cx="5357300" cy="18674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925028"/>
                <a:ext cx="9144000" cy="1424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/>
                          </a:rPr>
                          <m:t>𝑁</m:t>
                        </m:r>
                        <m:nary>
                          <m:naryPr>
                            <m:chr m:val="∑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𝑁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  <m:r>
                          <a:rPr lang="en-US" altLang="ko-KR" sz="24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  <m:acc>
                                <m:accPr>
                                  <m:chr m:val="̅"/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acc>
                                <m:accPr>
                                  <m:chr m:val="̅"/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𝑥𝑦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𝑥𝑦</m:t>
                                  </m:r>
                                </m:e>
                              </m:acc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acc>
                                <m:accPr>
                                  <m:chr m:val="̅"/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25028"/>
                <a:ext cx="9144000" cy="14244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6955" y="4941168"/>
                <a:ext cx="2096278" cy="813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𝑥𝑦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r>
                            <a:rPr lang="en-US" altLang="ko-KR" sz="24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55" y="4941168"/>
                <a:ext cx="2096278" cy="8133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43808" y="4869160"/>
                <a:ext cx="6029086" cy="1622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𝑥𝑦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r>
                            <a:rPr lang="en-US" altLang="ko-KR" sz="24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𝑥𝑦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r>
                            <a:rPr lang="en-US" altLang="ko-KR" sz="24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4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𝑥𝑦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r>
                            <a:rPr lang="en-US" altLang="ko-KR" sz="24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̅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ko-KR" sz="2400" i="1">
                          <a:latin typeface="Cambria Math"/>
                        </a:rPr>
                        <m:t>−</m:t>
                      </m:r>
                      <m:r>
                        <a:rPr lang="en-US" altLang="ko-KR" sz="2400" i="1">
                          <a:latin typeface="Cambria Math"/>
                        </a:rPr>
                        <m:t>𝑤</m:t>
                      </m:r>
                      <m:acc>
                        <m:accPr>
                          <m:chr m:val="̅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869160"/>
                <a:ext cx="6029086" cy="16221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100392" y="500422"/>
            <a:ext cx="1193800" cy="476250"/>
          </a:xfrm>
        </p:spPr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021751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경사하강법</a:t>
            </a:r>
            <a:r>
              <a:rPr lang="ko-KR" altLang="en-US" dirty="0"/>
              <a:t> </a:t>
            </a:r>
            <a:r>
              <a:rPr lang="en-US" altLang="ko-KR" dirty="0"/>
              <a:t>(Gradient Descent)</a:t>
            </a:r>
            <a:endParaRPr lang="ko-KR" altLang="en-US" dirty="0"/>
          </a:p>
        </p:txBody>
      </p:sp>
      <p:pic>
        <p:nvPicPr>
          <p:cNvPr id="3076" name="Picture 4" descr="https://blog.kakaocdn.net/dn/PaZtl/btqBL7u7013/K3CMqgRdKLFKSOUCj06n01/i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61" y="4379710"/>
            <a:ext cx="3087655" cy="86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ikidocs.net/images/page/21670/%EA%B2%BD%EC%82%AC%ED%95%98%EA%B0%95%EB%B2%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58" y="1484784"/>
            <a:ext cx="2453054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wikidocs.net/images/page/21670/%EC%A0%91%EC%84%A0%EC%9D%98%EA%B8%B0%EC%9A%B8%EA%B8%B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79" y="1484785"/>
            <a:ext cx="2444262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wikidocs.net/images/page/21670/%EB%AF%B8%EB%B6%8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910" y="1484784"/>
            <a:ext cx="301576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100392" y="500422"/>
            <a:ext cx="1193800" cy="476250"/>
          </a:xfrm>
        </p:spPr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2" name="자유형 1"/>
          <p:cNvSpPr/>
          <p:nvPr/>
        </p:nvSpPr>
        <p:spPr>
          <a:xfrm>
            <a:off x="4081665" y="4986670"/>
            <a:ext cx="410075" cy="733646"/>
          </a:xfrm>
          <a:custGeom>
            <a:avLst/>
            <a:gdLst>
              <a:gd name="connsiteX0" fmla="*/ 341479 w 410075"/>
              <a:gd name="connsiteY0" fmla="*/ 0 h 733646"/>
              <a:gd name="connsiteX1" fmla="*/ 160726 w 410075"/>
              <a:gd name="connsiteY1" fmla="*/ 350874 h 733646"/>
              <a:gd name="connsiteX2" fmla="*/ 384009 w 410075"/>
              <a:gd name="connsiteY2" fmla="*/ 404037 h 733646"/>
              <a:gd name="connsiteX3" fmla="*/ 362744 w 410075"/>
              <a:gd name="connsiteY3" fmla="*/ 308344 h 733646"/>
              <a:gd name="connsiteX4" fmla="*/ 1237 w 410075"/>
              <a:gd name="connsiteY4" fmla="*/ 659218 h 733646"/>
              <a:gd name="connsiteX5" fmla="*/ 267051 w 410075"/>
              <a:gd name="connsiteY5" fmla="*/ 733646 h 733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075" h="733646">
                <a:moveTo>
                  <a:pt x="341479" y="0"/>
                </a:moveTo>
                <a:cubicBezTo>
                  <a:pt x="247558" y="141767"/>
                  <a:pt x="153638" y="283535"/>
                  <a:pt x="160726" y="350874"/>
                </a:cubicBezTo>
                <a:cubicBezTo>
                  <a:pt x="167814" y="418214"/>
                  <a:pt x="350339" y="411125"/>
                  <a:pt x="384009" y="404037"/>
                </a:cubicBezTo>
                <a:cubicBezTo>
                  <a:pt x="417679" y="396949"/>
                  <a:pt x="426539" y="265814"/>
                  <a:pt x="362744" y="308344"/>
                </a:cubicBezTo>
                <a:cubicBezTo>
                  <a:pt x="298949" y="350874"/>
                  <a:pt x="17186" y="588334"/>
                  <a:pt x="1237" y="659218"/>
                </a:cubicBezTo>
                <a:cubicBezTo>
                  <a:pt x="-14712" y="730102"/>
                  <a:pt x="126169" y="731874"/>
                  <a:pt x="267051" y="733646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396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학습률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69687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경사하강법</a:t>
            </a:r>
            <a:r>
              <a:rPr lang="ko-KR" altLang="en-US" dirty="0"/>
              <a:t> </a:t>
            </a:r>
            <a:r>
              <a:rPr lang="en-US" altLang="ko-KR" dirty="0"/>
              <a:t>(Gradient Descent)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7191" y="2276872"/>
                <a:ext cx="6522106" cy="957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𝐶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altLang="ko-KR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/>
                            <m:sup>
                              <m:r>
                                <a:rPr lang="en-US" altLang="ko-KR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ko-KR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/>
                            <m:sup>
                              <m:r>
                                <a:rPr lang="en-US" altLang="ko-KR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1" y="2276872"/>
                <a:ext cx="6522106" cy="9578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8043" y="3573016"/>
                <a:ext cx="5666231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𝐶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43" y="3573016"/>
                <a:ext cx="5666231" cy="8712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0981" y="4581128"/>
                <a:ext cx="5279907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𝐶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81" y="4581128"/>
                <a:ext cx="5279907" cy="8712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https://blog.kakaocdn.net/dn/PaZtl/btqBL7u7013/K3CMqgRdKLFKSOUCj06n01/im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23" y="1304764"/>
            <a:ext cx="3087655" cy="86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642315" y="1304764"/>
                <a:ext cx="22800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315" y="1304764"/>
                <a:ext cx="228004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316"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36196" y="3699108"/>
                <a:ext cx="1969642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i="1" smtClean="0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ko-KR" altLang="en-US" b="0" i="1" smtClean="0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𝐶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196" y="3699108"/>
                <a:ext cx="1969642" cy="66434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36196" y="4707220"/>
                <a:ext cx="1980286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i="1" smtClean="0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ko-KR" altLang="en-US" b="0" i="1" smtClean="0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𝐶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196" y="4707220"/>
                <a:ext cx="1980286" cy="66434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19163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s://blog.kakaocdn.net/dn/PaZtl/btqBL7u7013/K3CMqgRdKLFKSOUCj06n01/i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3087655" cy="86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경사하강법</a:t>
            </a:r>
            <a:r>
              <a:rPr lang="ko-KR" altLang="en-US" dirty="0"/>
              <a:t> </a:t>
            </a:r>
            <a:r>
              <a:rPr lang="en-US" altLang="ko-KR" dirty="0"/>
              <a:t>(Gradient Descent)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개체 틀 6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1)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ko-KR" altLang="en-US" dirty="0"/>
                  <a:t>값들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초기값 설정</a:t>
                </a:r>
                <a:br>
                  <a:rPr lang="en-US" altLang="ko-KR" dirty="0"/>
                </a:br>
                <a:r>
                  <a:rPr lang="en-US" altLang="ko-KR" dirty="0"/>
                  <a:t>   </a:t>
                </a:r>
                <a:r>
                  <a:rPr lang="ko-KR" altLang="en-US" dirty="0"/>
                  <a:t>비용 함수 값 계산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2)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비용 함수 값 계산</a:t>
                </a:r>
              </a:p>
            </p:txBody>
          </p:sp>
        </mc:Choice>
        <mc:Fallback xmlns="">
          <p:sp>
            <p:nvSpPr>
              <p:cNvPr id="7" name="텍스트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3"/>
                <a:stretch>
                  <a:fillRect l="-1421" t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968764" y="3717032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비용 함수 값 감소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008474" y="2796363"/>
            <a:ext cx="1052624" cy="1201479"/>
          </a:xfrm>
          <a:custGeom>
            <a:avLst/>
            <a:gdLst>
              <a:gd name="connsiteX0" fmla="*/ 223284 w 1052624"/>
              <a:gd name="connsiteY0" fmla="*/ 1201479 h 1201479"/>
              <a:gd name="connsiteX1" fmla="*/ 1052624 w 1052624"/>
              <a:gd name="connsiteY1" fmla="*/ 1201479 h 1201479"/>
              <a:gd name="connsiteX2" fmla="*/ 1052624 w 1052624"/>
              <a:gd name="connsiteY2" fmla="*/ 0 h 1201479"/>
              <a:gd name="connsiteX3" fmla="*/ 0 w 1052624"/>
              <a:gd name="connsiteY3" fmla="*/ 0 h 120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624" h="1201479">
                <a:moveTo>
                  <a:pt x="223284" y="1201479"/>
                </a:moveTo>
                <a:lnTo>
                  <a:pt x="1052624" y="1201479"/>
                </a:lnTo>
                <a:lnTo>
                  <a:pt x="1052624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35411" y="397864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635896" y="4240252"/>
            <a:ext cx="0" cy="7729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35896" y="4378752"/>
            <a:ext cx="380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78281" y="4922004"/>
                <a:ext cx="201619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dirty="0">
                    <a:latin typeface="맑은 고딕" pitchFamily="50" charset="-127"/>
                    <a:ea typeface="맑은 고딕" pitchFamily="50" charset="-127"/>
                  </a:rPr>
                  <a:t>반복 중지</a:t>
                </a:r>
                <a:endParaRPr lang="en-US" altLang="ko-KR" sz="2800" dirty="0">
                  <a:latin typeface="맑은 고딕" pitchFamily="50" charset="-127"/>
                  <a:ea typeface="맑은 고딕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/>
                      </a:rPr>
                      <m:t>𝑤</m:t>
                    </m:r>
                  </m:oMath>
                </a14:m>
                <a:r>
                  <a:rPr lang="ko-KR" altLang="en-US" sz="2800" dirty="0">
                    <a:latin typeface="맑은 고딕" pitchFamily="50" charset="-127"/>
                    <a:ea typeface="맑은 고딕" pitchFamily="50" charset="-127"/>
                  </a:rPr>
                  <a:t>값들 반환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81" y="4922004"/>
                <a:ext cx="2016193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6364" t="-6369" r="-5455" b="-165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0974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blog.minitab.com/hs-fs/hubfs/Imported_Blog_Media/galton_graph_3_w1024.jpeg?width=600&amp;name=galton_graph_3_w102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37" y="3130827"/>
            <a:ext cx="4789764" cy="37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  <a:r>
              <a:rPr lang="ko-KR" altLang="en-US" dirty="0"/>
              <a:t>의 유래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400" dirty="0"/>
              <a:t>각 그룹별로 자녀들 키의 중간 값을 구하여 표시</a:t>
            </a:r>
            <a:br>
              <a:rPr lang="en-US" altLang="ko-KR" sz="2400" dirty="0"/>
            </a:br>
            <a:r>
              <a:rPr lang="en-US" altLang="ko-KR" sz="2400" dirty="0">
                <a:sym typeface="Wingdings" pitchFamily="2" charset="2"/>
              </a:rPr>
              <a:t> Adult Children</a:t>
            </a:r>
          </a:p>
          <a:p>
            <a:r>
              <a:rPr lang="ko-KR" altLang="en-US" sz="2400" dirty="0">
                <a:sym typeface="Wingdings" pitchFamily="2" charset="2"/>
              </a:rPr>
              <a:t>부모와 성인 자녀 각각에 대해 직선 표시</a:t>
            </a:r>
            <a:endParaRPr lang="en-US" altLang="ko-KR" sz="2400" dirty="0">
              <a:sym typeface="Wingdings" pitchFamily="2" charset="2"/>
            </a:endParaRPr>
          </a:p>
          <a:p>
            <a:r>
              <a:rPr lang="ko-KR" altLang="en-US" sz="2400" dirty="0">
                <a:sym typeface="Wingdings" pitchFamily="2" charset="2"/>
              </a:rPr>
              <a:t>평균 키</a:t>
            </a:r>
            <a:r>
              <a:rPr lang="en-US" altLang="ko-KR" sz="2400" dirty="0">
                <a:sym typeface="Wingdings" pitchFamily="2" charset="2"/>
              </a:rPr>
              <a:t>(68.25</a:t>
            </a:r>
            <a:r>
              <a:rPr lang="ko-KR" altLang="en-US" sz="2400" dirty="0">
                <a:sym typeface="Wingdings" pitchFamily="2" charset="2"/>
              </a:rPr>
              <a:t>인치</a:t>
            </a:r>
            <a:r>
              <a:rPr lang="en-US" altLang="ko-KR" sz="2400" dirty="0">
                <a:sym typeface="Wingdings" pitchFamily="2" charset="2"/>
              </a:rPr>
              <a:t>)</a:t>
            </a:r>
            <a:r>
              <a:rPr lang="ko-KR" altLang="en-US" sz="2400" dirty="0">
                <a:sym typeface="Wingdings" pitchFamily="2" charset="2"/>
              </a:rPr>
              <a:t> 표시 </a:t>
            </a:r>
            <a:r>
              <a:rPr lang="en-US" altLang="ko-KR" sz="2400" dirty="0">
                <a:sym typeface="Wingdings" pitchFamily="2" charset="2"/>
              </a:rPr>
              <a:t> </a:t>
            </a:r>
            <a:r>
              <a:rPr lang="en-US" altLang="ko-KR" sz="2400" dirty="0" err="1">
                <a:sym typeface="Wingdings" pitchFamily="2" charset="2"/>
              </a:rPr>
              <a:t>Avg</a:t>
            </a:r>
            <a:r>
              <a:rPr lang="en-US" altLang="ko-KR" sz="2400" dirty="0">
                <a:sym typeface="Wingdings" pitchFamily="2" charset="2"/>
              </a:rPr>
              <a:t> Adult</a:t>
            </a:r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675910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경사하강법</a:t>
            </a:r>
            <a:r>
              <a:rPr lang="ko-KR" altLang="en-US" dirty="0"/>
              <a:t> </a:t>
            </a:r>
            <a:r>
              <a:rPr lang="en-US" altLang="ko-KR" dirty="0"/>
              <a:t>(Gradient Descent)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9" t="23409" r="4477" b="31040"/>
          <a:stretch/>
        </p:blipFill>
        <p:spPr bwMode="auto">
          <a:xfrm>
            <a:off x="107503" y="976668"/>
            <a:ext cx="8327457" cy="461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012160" y="2564904"/>
                <a:ext cx="17429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=4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+6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564904"/>
                <a:ext cx="174291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94692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경사하강법</a:t>
            </a:r>
            <a:r>
              <a:rPr lang="ko-KR" altLang="en-US" dirty="0"/>
              <a:t> </a:t>
            </a:r>
            <a:r>
              <a:rPr lang="en-US" altLang="ko-KR" dirty="0"/>
              <a:t>(Gradient Descent)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2965363"/>
                <a:ext cx="8978933" cy="1163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𝐶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 smtClean="0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965363"/>
                <a:ext cx="8978933" cy="11636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1874" y="4117491"/>
                <a:ext cx="8264314" cy="1163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𝐶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4" y="4117491"/>
                <a:ext cx="8264314" cy="11636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59296" y="976672"/>
                <a:ext cx="22871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6" y="976672"/>
                <a:ext cx="2287165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316"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520" y="1628800"/>
                <a:ext cx="2324290" cy="1163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28800"/>
                <a:ext cx="2324290" cy="11636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https://blog.kakaocdn.net/dn/PaZtl/btqBL7u7013/K3CMqgRdKLFKSOUCj06n01/im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6" y="5373216"/>
            <a:ext cx="3087655" cy="86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993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경사하강법</a:t>
            </a:r>
            <a:r>
              <a:rPr lang="ko-KR" altLang="en-US" dirty="0"/>
              <a:t> </a:t>
            </a:r>
            <a:r>
              <a:rPr lang="en-US" altLang="ko-KR" dirty="0"/>
              <a:t>(Gradient Descent)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8" t="19604" r="37194" b="35510"/>
          <a:stretch/>
        </p:blipFill>
        <p:spPr bwMode="auto">
          <a:xfrm>
            <a:off x="107501" y="908720"/>
            <a:ext cx="4910929" cy="4778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8" t="64246" r="57505" b="2607"/>
          <a:stretch/>
        </p:blipFill>
        <p:spPr bwMode="auto">
          <a:xfrm>
            <a:off x="5652120" y="2780928"/>
            <a:ext cx="2772204" cy="352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724128" y="1988840"/>
                <a:ext cx="17429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=4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+6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988840"/>
                <a:ext cx="174291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7657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경사하강법 </a:t>
            </a:r>
            <a:r>
              <a:rPr lang="en-US" altLang="ko-KR"/>
              <a:t>(Gradient Descent)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457200" y="5517232"/>
            <a:ext cx="8578850" cy="1152873"/>
          </a:xfrm>
        </p:spPr>
        <p:txBody>
          <a:bodyPr/>
          <a:lstStyle/>
          <a:p>
            <a:r>
              <a:rPr lang="ko-KR" altLang="en-US" dirty="0"/>
              <a:t>모든 학습 데이터에 대해 계산</a:t>
            </a:r>
            <a:br>
              <a:rPr lang="en-US" altLang="ko-KR" dirty="0"/>
            </a:b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시간이 오래 걸림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6" t="46475" r="5605" b="18257"/>
          <a:stretch/>
        </p:blipFill>
        <p:spPr bwMode="auto">
          <a:xfrm>
            <a:off x="107500" y="976670"/>
            <a:ext cx="8243743" cy="3754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35397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확률적 </a:t>
            </a:r>
            <a:r>
              <a:rPr lang="ko-KR" altLang="en-US" dirty="0" err="1"/>
              <a:t>경사하강법</a:t>
            </a:r>
            <a:r>
              <a:rPr lang="ko-KR" altLang="en-US" dirty="0"/>
              <a:t> </a:t>
            </a:r>
            <a:r>
              <a:rPr lang="en-US" altLang="ko-KR" sz="2000" dirty="0"/>
              <a:t>(Stochastic Gradient Descent)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일부 데이터만 사용하여 계산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5" t="30324" r="27520" b="41410"/>
          <a:stretch/>
        </p:blipFill>
        <p:spPr bwMode="auto">
          <a:xfrm>
            <a:off x="64353" y="1628800"/>
            <a:ext cx="5947807" cy="300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58590" r="61205" b="8368"/>
          <a:stretch/>
        </p:blipFill>
        <p:spPr bwMode="auto">
          <a:xfrm>
            <a:off x="6203739" y="1628800"/>
            <a:ext cx="2400709" cy="3517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020051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다중 선형 회귀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독립 변수가 여러 개인 경우</a:t>
            </a:r>
            <a:endParaRPr lang="en-US" altLang="ko-KR" dirty="0"/>
          </a:p>
          <a:p>
            <a:pPr lvl="1"/>
            <a:r>
              <a:rPr lang="ko-KR" altLang="en-US" dirty="0"/>
              <a:t>독립 변수 </a:t>
            </a:r>
            <a:r>
              <a:rPr lang="en-US" altLang="ko-KR" dirty="0"/>
              <a:t>m</a:t>
            </a:r>
            <a:r>
              <a:rPr lang="ko-KR" altLang="en-US" dirty="0"/>
              <a:t>개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회귀 계수 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en-US" altLang="ko-KR" dirty="0" err="1">
                <a:sym typeface="Wingdings" pitchFamily="2" charset="2"/>
              </a:rPr>
              <a:t>m+1</a:t>
            </a:r>
            <a:r>
              <a:rPr lang="en-US" altLang="ko-KR" dirty="0">
                <a:sym typeface="Wingdings" pitchFamily="2" charset="2"/>
              </a:rPr>
              <a:t>)</a:t>
            </a:r>
            <a:r>
              <a:rPr lang="ko-KR" altLang="en-US" dirty="0">
                <a:sym typeface="Wingdings" pitchFamily="2" charset="2"/>
              </a:rPr>
              <a:t>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35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899592" y="2204864"/>
                <a:ext cx="5084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/>
                          <a:ea typeface="Cambria Math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204864"/>
                <a:ext cx="5084533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333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1506" y="2852936"/>
                <a:ext cx="4705006" cy="1282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b="0" i="1" smtClean="0">
                                                    <a:latin typeface="Cambria Math"/>
                                                  </a:rPr>
                                                  <m:t>𝑛𝑚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06" y="2852936"/>
                <a:ext cx="4705006" cy="12826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71506" y="4437112"/>
                <a:ext cx="4539383" cy="1457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2000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b="0" i="1" smtClean="0">
                                                    <a:latin typeface="Cambria Math"/>
                                                  </a:rPr>
                                                  <m:t>𝑛𝑚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06" y="4437112"/>
                <a:ext cx="4539383" cy="14577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84125" y="4965910"/>
                <a:ext cx="15159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1" i="1">
                              <a:latin typeface="Cambria Math"/>
                            </a:rPr>
                            <m:t>𝒚</m:t>
                          </m:r>
                        </m:e>
                      </m:acc>
                      <m:r>
                        <a:rPr lang="en-US" altLang="ko-KR" sz="28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/>
                        </a:rPr>
                        <m:t>𝑿𝒘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125" y="4965910"/>
                <a:ext cx="151592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95666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사이킷런을</a:t>
            </a:r>
            <a:r>
              <a:rPr lang="ko-KR" altLang="en-US" dirty="0"/>
              <a:t> 이용한 보스턴 주택 가격 예측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LinearRegression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 err="1"/>
              <a:t>fit_intercept</a:t>
            </a:r>
            <a:r>
              <a:rPr lang="en-US" altLang="ko-KR" dirty="0"/>
              <a:t> : </a:t>
            </a:r>
            <a:r>
              <a:rPr lang="ko-KR" altLang="en-US" dirty="0"/>
              <a:t>기본 값 </a:t>
            </a:r>
            <a:r>
              <a:rPr lang="en-US" altLang="ko-KR" dirty="0"/>
              <a:t>True</a:t>
            </a:r>
            <a:br>
              <a:rPr lang="en-US" altLang="ko-KR" dirty="0"/>
            </a:br>
            <a:r>
              <a:rPr lang="en-US" altLang="ko-KR" dirty="0"/>
              <a:t>y</a:t>
            </a:r>
            <a:r>
              <a:rPr lang="ko-KR" altLang="en-US" dirty="0"/>
              <a:t>절편을 구할지 여부</a:t>
            </a:r>
            <a:r>
              <a:rPr lang="en-US" altLang="ko-KR" dirty="0"/>
              <a:t>, False</a:t>
            </a:r>
            <a:r>
              <a:rPr lang="ko-KR" altLang="en-US" dirty="0"/>
              <a:t>이면 </a:t>
            </a:r>
            <a:r>
              <a:rPr lang="en-US" altLang="ko-KR" dirty="0"/>
              <a:t>y</a:t>
            </a:r>
            <a:r>
              <a:rPr lang="ko-KR" altLang="en-US" dirty="0"/>
              <a:t>절편을 </a:t>
            </a:r>
            <a:r>
              <a:rPr lang="en-US" altLang="ko-KR" dirty="0"/>
              <a:t>0</a:t>
            </a:r>
            <a:r>
              <a:rPr lang="ko-KR" altLang="en-US" dirty="0"/>
              <a:t>으로 지정</a:t>
            </a:r>
            <a:endParaRPr lang="en-US" altLang="ko-KR" dirty="0"/>
          </a:p>
          <a:p>
            <a:pPr lvl="1"/>
            <a:r>
              <a:rPr lang="en-US" altLang="ko-KR" dirty="0"/>
              <a:t>normalize: </a:t>
            </a:r>
            <a:r>
              <a:rPr lang="ko-KR" altLang="en-US" dirty="0"/>
              <a:t>기본 값 </a:t>
            </a:r>
            <a:r>
              <a:rPr lang="en-US" altLang="ko-KR" dirty="0"/>
              <a:t>False</a:t>
            </a:r>
            <a:br>
              <a:rPr lang="en-US" altLang="ko-KR" dirty="0"/>
            </a:br>
            <a:r>
              <a:rPr lang="en-US" altLang="ko-KR" dirty="0"/>
              <a:t>True</a:t>
            </a:r>
            <a:r>
              <a:rPr lang="ko-KR" altLang="en-US" dirty="0"/>
              <a:t>이면 회귀를 수행하기 전에 입력 데이터 정규화</a:t>
            </a:r>
            <a:endParaRPr lang="en-US" altLang="ko-KR" dirty="0"/>
          </a:p>
          <a:p>
            <a:r>
              <a:rPr lang="en-US" altLang="ko-KR" dirty="0"/>
              <a:t>fit </a:t>
            </a:r>
            <a:r>
              <a:rPr lang="ko-KR" altLang="en-US" dirty="0"/>
              <a:t>함수 호출 후 결과</a:t>
            </a:r>
            <a:endParaRPr lang="en-US" altLang="ko-KR" dirty="0"/>
          </a:p>
          <a:p>
            <a:pPr lvl="1"/>
            <a:r>
              <a:rPr lang="en-US" altLang="ko-KR" dirty="0" err="1"/>
              <a:t>coef</a:t>
            </a:r>
            <a:r>
              <a:rPr lang="en-US" altLang="ko-KR" dirty="0"/>
              <a:t>_: </a:t>
            </a:r>
            <a:r>
              <a:rPr lang="ko-KR" altLang="en-US" dirty="0"/>
              <a:t>기울기 </a:t>
            </a:r>
            <a:r>
              <a:rPr lang="en-US" altLang="ko-KR" dirty="0"/>
              <a:t>(</a:t>
            </a:r>
            <a:r>
              <a:rPr lang="ko-KR" altLang="en-US" dirty="0"/>
              <a:t>종속 변수 개수 </a:t>
            </a:r>
            <a:r>
              <a:rPr lang="en-US" altLang="ko-KR" dirty="0"/>
              <a:t>x </a:t>
            </a:r>
            <a:r>
              <a:rPr lang="ko-KR" altLang="en-US" dirty="0"/>
              <a:t>독립 변수 개수의 행렬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intercept_: </a:t>
            </a:r>
            <a:r>
              <a:rPr lang="ko-KR" altLang="en-US" dirty="0"/>
              <a:t>절편 값</a:t>
            </a:r>
            <a:endParaRPr lang="en-US" altLang="ko-KR" dirty="0"/>
          </a:p>
          <a:p>
            <a:r>
              <a:rPr lang="en-US" altLang="ko-KR" dirty="0" err="1"/>
              <a:t>OLS</a:t>
            </a:r>
            <a:r>
              <a:rPr lang="en-US" altLang="ko-KR" dirty="0"/>
              <a:t>(Ordinary Least Squares) </a:t>
            </a:r>
            <a:r>
              <a:rPr lang="ko-KR" altLang="en-US" dirty="0"/>
              <a:t>추정 방식으로 구현</a:t>
            </a:r>
            <a:endParaRPr lang="en-US" altLang="ko-KR" dirty="0"/>
          </a:p>
          <a:p>
            <a:pPr lvl="1"/>
            <a:r>
              <a:rPr lang="ko-KR" altLang="en-US" dirty="0"/>
              <a:t>피처 간의 상관 관계가 높은 경우 오류에 </a:t>
            </a:r>
            <a:r>
              <a:rPr lang="ko-KR" altLang="en-US" dirty="0" err="1"/>
              <a:t>민감해짐</a:t>
            </a:r>
            <a:endParaRPr lang="en-US" altLang="ko-KR" dirty="0"/>
          </a:p>
          <a:p>
            <a:pPr lvl="1"/>
            <a:r>
              <a:rPr lang="ko-KR" altLang="en-US" dirty="0"/>
              <a:t>독립적인 주요 피처만 사용</a:t>
            </a:r>
            <a:r>
              <a:rPr lang="en-US" altLang="ko-KR" dirty="0"/>
              <a:t>(</a:t>
            </a:r>
            <a:r>
              <a:rPr lang="ko-KR" altLang="en-US" dirty="0"/>
              <a:t>차원 축소</a:t>
            </a:r>
            <a:r>
              <a:rPr lang="en-US" altLang="ko-KR" dirty="0"/>
              <a:t>)</a:t>
            </a:r>
            <a:r>
              <a:rPr lang="ko-KR" altLang="en-US" dirty="0"/>
              <a:t>하거나 규제 적용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316974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사이킷런을</a:t>
            </a:r>
            <a:r>
              <a:rPr lang="ko-KR" altLang="en-US" dirty="0"/>
              <a:t> 이용한 보스턴 주택 가격 예측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회귀 평가 지표</a:t>
            </a:r>
            <a:endParaRPr lang="en-US" altLang="ko-KR"/>
          </a:p>
          <a:p>
            <a:pPr lvl="1"/>
            <a:r>
              <a:rPr lang="en-US" altLang="ko-KR"/>
              <a:t>MAE(Mean Absolute Error)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MSE(Mean Squared Error)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RMSE(Root Mean Squared Error)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R</a:t>
            </a:r>
            <a:r>
              <a:rPr lang="en-US" altLang="ko-KR" baseline="30000"/>
              <a:t>2</a:t>
            </a:r>
            <a:r>
              <a:rPr lang="en-US" altLang="ko-KR"/>
              <a:t> : </a:t>
            </a:r>
            <a:r>
              <a:rPr lang="ko-KR" altLang="en-US"/>
              <a:t>분산 기반 예측 성능</a:t>
            </a:r>
            <a:r>
              <a:rPr lang="en-US" altLang="ko-KR"/>
              <a:t>, 1</a:t>
            </a:r>
            <a:r>
              <a:rPr lang="ko-KR" altLang="en-US"/>
              <a:t>에 가까울수록 예측 정확도 높음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R</a:t>
            </a:r>
            <a:r>
              <a:rPr lang="en-US" altLang="ko-KR" baseline="30000"/>
              <a:t>2</a:t>
            </a:r>
            <a:r>
              <a:rPr lang="ko-KR" altLang="en-US"/>
              <a:t>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580112" y="1196752"/>
                <a:ext cx="2638606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𝑀𝐴𝐸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196752"/>
                <a:ext cx="2638606" cy="9578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580112" y="2161379"/>
                <a:ext cx="2783134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𝑀𝑆𝐸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161379"/>
                <a:ext cx="2783134" cy="9578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796136" y="3133703"/>
                <a:ext cx="3143489" cy="1289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𝑅𝑀𝑆𝐸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i="1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133703"/>
                <a:ext cx="3143489" cy="12897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/>
          <p:nvPr/>
        </p:nvCxnSpPr>
        <p:spPr>
          <a:xfrm>
            <a:off x="1979712" y="594928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7704" y="55799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예측 값 분산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07704" y="59577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실제 값 분산</a:t>
            </a:r>
          </a:p>
        </p:txBody>
      </p:sp>
    </p:spTree>
    <p:extLst>
      <p:ext uri="{BB962C8B-B14F-4D97-AF65-F5344CB8AC3E}">
        <p14:creationId xmlns:p14="http://schemas.microsoft.com/office/powerpoint/2010/main" val="271556116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사이킷런을 이용한 보스턴 주택 가격 예측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사이킷런</a:t>
            </a:r>
            <a:r>
              <a:rPr lang="ko-KR" altLang="en-US" dirty="0"/>
              <a:t> 평가 지표 </a:t>
            </a:r>
            <a:r>
              <a:rPr lang="en-US" altLang="ko-KR" dirty="0"/>
              <a:t>API </a:t>
            </a:r>
            <a:r>
              <a:rPr lang="ko-KR" altLang="en-US" dirty="0"/>
              <a:t>및 </a:t>
            </a:r>
            <a:r>
              <a:rPr lang="en-US" altLang="ko-KR" dirty="0"/>
              <a:t>scoring </a:t>
            </a:r>
            <a:r>
              <a:rPr lang="ko-KR" altLang="en-US" dirty="0" err="1"/>
              <a:t>파라미터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818275"/>
              </p:ext>
            </p:extLst>
          </p:nvPr>
        </p:nvGraphicFramePr>
        <p:xfrm>
          <a:off x="251520" y="1844824"/>
          <a:ext cx="763284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평가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맑은 고딕" pitchFamily="50" charset="-127"/>
                          <a:ea typeface="맑은 고딕" pitchFamily="50" charset="-127"/>
                        </a:rPr>
                        <a:t>사이킷런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 평가 지표 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scoring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파라미터</a:t>
                      </a:r>
                      <a:r>
                        <a:rPr lang="ko-KR" altLang="en-US" baseline="0" dirty="0">
                          <a:latin typeface="맑은 고딕" pitchFamily="50" charset="-127"/>
                          <a:ea typeface="맑은 고딕" pitchFamily="50" charset="-127"/>
                        </a:rPr>
                        <a:t> 값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MAE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맑은 고딕" pitchFamily="50" charset="-127"/>
                          <a:ea typeface="맑은 고딕" pitchFamily="50" charset="-127"/>
                        </a:rPr>
                        <a:t>metrics.mean_absolute_error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en-US" altLang="ko-KR" dirty="0" err="1">
                          <a:latin typeface="맑은 고딕" pitchFamily="50" charset="-127"/>
                          <a:ea typeface="맑은 고딕" pitchFamily="50" charset="-127"/>
                        </a:rPr>
                        <a:t>neg_mean_absolute_error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맑은 고딕" pitchFamily="50" charset="-127"/>
                          <a:ea typeface="맑은 고딕" pitchFamily="50" charset="-127"/>
                        </a:rPr>
                        <a:t>MSE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맑은 고딕" pitchFamily="50" charset="-127"/>
                          <a:ea typeface="맑은 고딕" pitchFamily="50" charset="-127"/>
                        </a:rPr>
                        <a:t>metrics.mean_squared_error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en-US" altLang="ko-KR" dirty="0" err="1">
                          <a:latin typeface="맑은 고딕" pitchFamily="50" charset="-127"/>
                          <a:ea typeface="맑은 고딕" pitchFamily="50" charset="-127"/>
                        </a:rPr>
                        <a:t>neg_mean_squared_error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맑은 고딕" pitchFamily="50" charset="-127"/>
                          <a:ea typeface="맑은 고딕" pitchFamily="50" charset="-127"/>
                        </a:rPr>
                        <a:t>R</a:t>
                      </a:r>
                      <a:r>
                        <a:rPr lang="en-US" altLang="ko-KR" baseline="30000" dirty="0" err="1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aseline="30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맑은 고딕" pitchFamily="50" charset="-127"/>
                          <a:ea typeface="맑은 고딕" pitchFamily="50" charset="-127"/>
                        </a:rPr>
                        <a:t>metrics.r2_score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en-US" altLang="ko-KR" dirty="0" err="1">
                          <a:latin typeface="맑은 고딕" pitchFamily="50" charset="-127"/>
                          <a:ea typeface="맑은 고딕" pitchFamily="50" charset="-127"/>
                        </a:rPr>
                        <a:t>r2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4225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사이킷런을</a:t>
            </a:r>
            <a:r>
              <a:rPr lang="ko-KR" altLang="en-US" dirty="0"/>
              <a:t> 이용한 보스턴 주택 가격 예측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400" dirty="0" err="1"/>
              <a:t>보스톤</a:t>
            </a:r>
            <a:r>
              <a:rPr lang="ko-KR" altLang="en-US" sz="2400" dirty="0"/>
              <a:t> 주택 가격 데이터 세트</a:t>
            </a:r>
            <a:endParaRPr lang="en-US" altLang="ko-KR" sz="2400" dirty="0"/>
          </a:p>
          <a:p>
            <a:pPr lvl="1"/>
            <a:r>
              <a:rPr lang="en-US" altLang="ko-KR" sz="2000" dirty="0"/>
              <a:t>CRI: </a:t>
            </a:r>
            <a:r>
              <a:rPr lang="ko-KR" altLang="en-US" sz="2000" dirty="0"/>
              <a:t>지역별 범죄 발생률</a:t>
            </a:r>
            <a:endParaRPr lang="en-US" altLang="ko-KR" sz="2000" dirty="0"/>
          </a:p>
          <a:p>
            <a:pPr lvl="1"/>
            <a:r>
              <a:rPr lang="en-US" altLang="ko-KR" sz="2000" dirty="0"/>
              <a:t>ZN: 25,000</a:t>
            </a:r>
            <a:r>
              <a:rPr lang="ko-KR" altLang="en-US" sz="2000" dirty="0" err="1"/>
              <a:t>평방피트를</a:t>
            </a:r>
            <a:r>
              <a:rPr lang="ko-KR" altLang="en-US" sz="2000" dirty="0"/>
              <a:t> 초과하는 거주 지역의 비율</a:t>
            </a:r>
            <a:endParaRPr lang="en-US" altLang="ko-KR" sz="2000" dirty="0"/>
          </a:p>
          <a:p>
            <a:pPr lvl="1"/>
            <a:r>
              <a:rPr lang="en-US" altLang="ko-KR" sz="2000" dirty="0"/>
              <a:t>INDUS: </a:t>
            </a:r>
            <a:r>
              <a:rPr lang="ko-KR" altLang="en-US" sz="2000" dirty="0" err="1"/>
              <a:t>비상업</a:t>
            </a:r>
            <a:r>
              <a:rPr lang="ko-KR" altLang="en-US" sz="2000" dirty="0"/>
              <a:t> 지역 넓이 비율</a:t>
            </a:r>
            <a:endParaRPr lang="en-US" altLang="ko-KR" sz="2000" dirty="0"/>
          </a:p>
          <a:p>
            <a:pPr lvl="1"/>
            <a:r>
              <a:rPr lang="en-US" altLang="ko-KR" sz="2000" dirty="0"/>
              <a:t>CHAS: </a:t>
            </a:r>
            <a:r>
              <a:rPr lang="ko-KR" altLang="en-US" sz="2000" dirty="0" err="1"/>
              <a:t>찰스강</a:t>
            </a:r>
            <a:r>
              <a:rPr lang="ko-KR" altLang="en-US" sz="2000" dirty="0"/>
              <a:t> 경계에 위치한 경우는 </a:t>
            </a:r>
            <a:r>
              <a:rPr lang="en-US" altLang="ko-KR" sz="2000" dirty="0"/>
              <a:t>1, </a:t>
            </a:r>
            <a:r>
              <a:rPr lang="ko-KR" altLang="en-US" sz="2000" dirty="0"/>
              <a:t>아니면 </a:t>
            </a:r>
            <a:r>
              <a:rPr lang="en-US" altLang="ko-KR" sz="2000" dirty="0"/>
              <a:t>0</a:t>
            </a:r>
          </a:p>
          <a:p>
            <a:pPr lvl="1"/>
            <a:r>
              <a:rPr lang="en-US" altLang="ko-KR" sz="2000" dirty="0" err="1"/>
              <a:t>NOX</a:t>
            </a:r>
            <a:r>
              <a:rPr lang="en-US" altLang="ko-KR" sz="2000" dirty="0"/>
              <a:t>: </a:t>
            </a:r>
            <a:r>
              <a:rPr lang="ko-KR" altLang="en-US" sz="2000" dirty="0"/>
              <a:t>일산화질소 농도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RM</a:t>
            </a:r>
            <a:r>
              <a:rPr lang="en-US" altLang="ko-KR" sz="2000" dirty="0"/>
              <a:t>: </a:t>
            </a:r>
            <a:r>
              <a:rPr lang="ko-KR" altLang="en-US" sz="2000" dirty="0"/>
              <a:t>거주할 수 있는 방 개수</a:t>
            </a:r>
            <a:endParaRPr lang="en-US" altLang="ko-KR" sz="2000" dirty="0"/>
          </a:p>
          <a:p>
            <a:pPr lvl="1"/>
            <a:r>
              <a:rPr lang="en-US" altLang="ko-KR" sz="2000" dirty="0"/>
              <a:t>AGE: 1940</a:t>
            </a:r>
            <a:r>
              <a:rPr lang="ko-KR" altLang="en-US" sz="2000" dirty="0"/>
              <a:t>년 이전에 건축된 소유 주택의 비율</a:t>
            </a:r>
            <a:endParaRPr lang="en-US" altLang="ko-KR" sz="2000" dirty="0"/>
          </a:p>
          <a:p>
            <a:pPr lvl="1"/>
            <a:r>
              <a:rPr lang="en-US" altLang="ko-KR" sz="2000" dirty="0"/>
              <a:t>DIS: 5</a:t>
            </a:r>
            <a:r>
              <a:rPr lang="ko-KR" altLang="en-US" sz="2000" dirty="0"/>
              <a:t>개 주요 </a:t>
            </a:r>
            <a:r>
              <a:rPr lang="ko-KR" altLang="en-US" sz="2000" dirty="0" err="1"/>
              <a:t>고용센터까지의</a:t>
            </a:r>
            <a:r>
              <a:rPr lang="ko-KR" altLang="en-US" sz="2000" dirty="0"/>
              <a:t> 가중 거리</a:t>
            </a:r>
            <a:endParaRPr lang="en-US" altLang="ko-KR" sz="2000" dirty="0"/>
          </a:p>
          <a:p>
            <a:pPr lvl="1"/>
            <a:r>
              <a:rPr lang="en-US" altLang="ko-KR" sz="2000" dirty="0"/>
              <a:t>RAD: </a:t>
            </a:r>
            <a:r>
              <a:rPr lang="ko-KR" altLang="en-US" sz="2000" dirty="0"/>
              <a:t>고속도로 접근 용이도</a:t>
            </a:r>
            <a:endParaRPr lang="en-US" altLang="ko-KR" sz="2000" dirty="0"/>
          </a:p>
          <a:p>
            <a:pPr lvl="1"/>
            <a:r>
              <a:rPr lang="en-US" altLang="ko-KR" sz="2000" dirty="0"/>
              <a:t>TAX: 10,000</a:t>
            </a:r>
            <a:r>
              <a:rPr lang="ko-KR" altLang="en-US" sz="2000" dirty="0"/>
              <a:t>달러당 </a:t>
            </a:r>
            <a:r>
              <a:rPr lang="ko-KR" altLang="en-US" sz="2000" dirty="0" err="1"/>
              <a:t>재산세율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PTRATIO</a:t>
            </a:r>
            <a:r>
              <a:rPr lang="en-US" altLang="ko-KR" sz="2000" dirty="0"/>
              <a:t>: </a:t>
            </a:r>
            <a:r>
              <a:rPr lang="ko-KR" altLang="en-US" sz="2000" dirty="0"/>
              <a:t>지역의 교사와 학생 수 비율</a:t>
            </a:r>
            <a:endParaRPr lang="en-US" altLang="ko-KR" sz="2000" dirty="0"/>
          </a:p>
          <a:p>
            <a:pPr lvl="1"/>
            <a:r>
              <a:rPr lang="en-US" altLang="ko-KR" sz="2000" dirty="0"/>
              <a:t>B: </a:t>
            </a:r>
            <a:r>
              <a:rPr lang="ko-KR" altLang="en-US" sz="2000" dirty="0"/>
              <a:t>지역의 흑인 거주 비율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LSTAT</a:t>
            </a:r>
            <a:r>
              <a:rPr lang="en-US" altLang="ko-KR" sz="2000" dirty="0"/>
              <a:t>: </a:t>
            </a:r>
            <a:r>
              <a:rPr lang="ko-KR" altLang="en-US" sz="2000" dirty="0"/>
              <a:t>하위 계층의 비율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MEDV</a:t>
            </a:r>
            <a:r>
              <a:rPr lang="en-US" altLang="ko-KR" sz="2000" dirty="0"/>
              <a:t>: </a:t>
            </a:r>
            <a:r>
              <a:rPr lang="ko-KR" altLang="en-US" sz="2000" dirty="0"/>
              <a:t>본인 소유의 주택 가격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중간값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85019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blog.minitab.com/hs-fs/hubfs/Imported_Blog_Media/galton_graph_4_w1024.jpeg?width=600&amp;name=galton_graph_4_w102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38" y="3130827"/>
            <a:ext cx="4789764" cy="37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  <a:r>
              <a:rPr lang="ko-KR" altLang="en-US" dirty="0"/>
              <a:t>의 유래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400" dirty="0"/>
              <a:t>평균 키로부터의 편차 표시</a:t>
            </a:r>
            <a:endParaRPr lang="en-US" altLang="ko-KR" sz="2400" dirty="0"/>
          </a:p>
          <a:p>
            <a:r>
              <a:rPr lang="ko-KR" altLang="en-US" sz="2400" dirty="0"/>
              <a:t>결론</a:t>
            </a:r>
            <a:r>
              <a:rPr lang="en-US" altLang="ko-KR" sz="2400" dirty="0"/>
              <a:t>: </a:t>
            </a:r>
            <a:r>
              <a:rPr lang="ko-KR" altLang="en-US" sz="2400" dirty="0"/>
              <a:t>자식이 부모보다 편차가 작다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>
                <a:sym typeface="Wingdings" pitchFamily="2" charset="2"/>
              </a:rPr>
              <a:t> </a:t>
            </a:r>
            <a:r>
              <a:rPr lang="ko-KR" altLang="en-US" sz="2400" dirty="0">
                <a:sym typeface="Wingdings" pitchFamily="2" charset="2"/>
              </a:rPr>
              <a:t>자식의 키는 평균으로 회귀하는 경향이 있다</a:t>
            </a:r>
            <a:r>
              <a:rPr lang="en-US" altLang="ko-KR" sz="2400" dirty="0">
                <a:sym typeface="Wingdings" pitchFamily="2" charset="2"/>
              </a:rPr>
              <a:t>.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675668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사이킷런을</a:t>
            </a:r>
            <a:r>
              <a:rPr lang="ko-KR" altLang="en-US" dirty="0"/>
              <a:t> 이용한 보스턴 주택 가격 예측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5" t="38345" r="5606" b="18257"/>
          <a:stretch/>
        </p:blipFill>
        <p:spPr bwMode="auto">
          <a:xfrm>
            <a:off x="107502" y="976671"/>
            <a:ext cx="8255326" cy="4619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27029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사이킷런을</a:t>
            </a:r>
            <a:r>
              <a:rPr lang="ko-KR" altLang="en-US" dirty="0"/>
              <a:t> 이용한 보스턴 주택 가격 예측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2" t="41531" r="51795" b="18696"/>
          <a:stretch/>
        </p:blipFill>
        <p:spPr bwMode="auto">
          <a:xfrm>
            <a:off x="179507" y="1052508"/>
            <a:ext cx="3415158" cy="423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6673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사이킷런을</a:t>
            </a:r>
            <a:r>
              <a:rPr lang="ko-KR" altLang="en-US" dirty="0"/>
              <a:t> 이용한 보스턴 주택 가격 예측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1" t="35049" r="5605" b="13532"/>
          <a:stretch/>
        </p:blipFill>
        <p:spPr bwMode="auto">
          <a:xfrm>
            <a:off x="107503" y="978613"/>
            <a:ext cx="8279019" cy="547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107503" y="2420888"/>
            <a:ext cx="648073" cy="21602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5580112" y="5877272"/>
            <a:ext cx="288032" cy="4669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6261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사이킷런을</a:t>
            </a:r>
            <a:r>
              <a:rPr lang="ko-KR" altLang="en-US" dirty="0"/>
              <a:t> 이용한 보스턴 주택 가격 예측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5" t="54276" r="5606" b="15070"/>
          <a:stretch/>
        </p:blipFill>
        <p:spPr bwMode="auto">
          <a:xfrm>
            <a:off x="163380" y="976668"/>
            <a:ext cx="8255326" cy="326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53948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사이킷런을</a:t>
            </a:r>
            <a:r>
              <a:rPr lang="ko-KR" altLang="en-US" dirty="0"/>
              <a:t> 이용한 보스턴 주택 가격 예측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3" t="51528" r="5606" b="18367"/>
          <a:stretch/>
        </p:blipFill>
        <p:spPr bwMode="auto">
          <a:xfrm>
            <a:off x="179510" y="2780927"/>
            <a:ext cx="8267120" cy="320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2" t="76689" r="4478" b="8588"/>
          <a:stretch/>
        </p:blipFill>
        <p:spPr bwMode="auto">
          <a:xfrm>
            <a:off x="107504" y="993499"/>
            <a:ext cx="8397585" cy="156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3985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사이킷런을</a:t>
            </a:r>
            <a:r>
              <a:rPr lang="ko-KR" altLang="en-US" dirty="0"/>
              <a:t> 이용한 보스턴 주택 가격 예측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5" t="58012" r="5606" b="12104"/>
          <a:stretch/>
        </p:blipFill>
        <p:spPr bwMode="auto">
          <a:xfrm>
            <a:off x="179510" y="1124743"/>
            <a:ext cx="8255326" cy="318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01329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다항 회귀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직선이 아니라 </a:t>
            </a:r>
            <a:r>
              <a:rPr lang="en-US" altLang="ko-KR" dirty="0"/>
              <a:t>2</a:t>
            </a:r>
            <a:r>
              <a:rPr lang="ko-KR" altLang="en-US" dirty="0"/>
              <a:t>차</a:t>
            </a:r>
            <a:r>
              <a:rPr lang="en-US" altLang="ko-KR" dirty="0"/>
              <a:t>, 3</a:t>
            </a:r>
            <a:r>
              <a:rPr lang="ko-KR" altLang="en-US" dirty="0"/>
              <a:t>차</a:t>
            </a:r>
            <a:r>
              <a:rPr lang="en-US" altLang="ko-KR" dirty="0"/>
              <a:t>, ... </a:t>
            </a:r>
            <a:r>
              <a:rPr lang="ko-KR" altLang="en-US" dirty="0"/>
              <a:t>다항식으로 표현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선형 회귀이므로 </a:t>
            </a:r>
            <a:r>
              <a:rPr lang="ko-KR" altLang="en-US" dirty="0" err="1"/>
              <a:t>사이킷런에서</a:t>
            </a:r>
            <a:r>
              <a:rPr lang="ko-KR" altLang="en-US" dirty="0"/>
              <a:t> 따로 클래스를</a:t>
            </a:r>
            <a:br>
              <a:rPr lang="en-US" altLang="ko-KR" dirty="0"/>
            </a:br>
            <a:r>
              <a:rPr lang="ko-KR" altLang="en-US" dirty="0"/>
              <a:t>제공하지는 않음</a:t>
            </a:r>
            <a:br>
              <a:rPr lang="en-US" altLang="ko-KR" dirty="0"/>
            </a:b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sym typeface="Wingdings" pitchFamily="2" charset="2"/>
              </a:rPr>
              <a:t>PolynomialFeatures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클래스를 통해 피처 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46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2786" y="1830015"/>
                <a:ext cx="7000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6" y="1830015"/>
                <a:ext cx="7000634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49851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다항 회귀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/>
                  <a:t>로 변환</a:t>
                </a: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t="-10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47</a:t>
            </a:fld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3" t="64712" r="43131" b="10567"/>
          <a:stretch/>
        </p:blipFill>
        <p:spPr bwMode="auto">
          <a:xfrm>
            <a:off x="611560" y="1844824"/>
            <a:ext cx="4315780" cy="263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1259632" y="3160616"/>
            <a:ext cx="4176464" cy="6284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195736" y="3284984"/>
            <a:ext cx="3240360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5496357" y="3255367"/>
                <a:ext cx="33241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1, 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357" y="3255367"/>
                <a:ext cx="3324115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5508104" y="2420888"/>
                <a:ext cx="12155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420888"/>
                <a:ext cx="121558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755650" y="28231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6176" y="28231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03730" y="3730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3892" y="37304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00275" y="3730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0946" y="3730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0392" y="37304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307805" y="3817460"/>
            <a:ext cx="4019107" cy="1265209"/>
          </a:xfrm>
          <a:custGeom>
            <a:avLst/>
            <a:gdLst>
              <a:gd name="connsiteX0" fmla="*/ 0 w 4019107"/>
              <a:gd name="connsiteY0" fmla="*/ 159117 h 1265209"/>
              <a:gd name="connsiteX1" fmla="*/ 1095153 w 4019107"/>
              <a:gd name="connsiteY1" fmla="*/ 74056 h 1265209"/>
              <a:gd name="connsiteX2" fmla="*/ 2477386 w 4019107"/>
              <a:gd name="connsiteY2" fmla="*/ 1094782 h 1265209"/>
              <a:gd name="connsiteX3" fmla="*/ 4019107 w 4019107"/>
              <a:gd name="connsiteY3" fmla="*/ 1254270 h 126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9107" h="1265209">
                <a:moveTo>
                  <a:pt x="0" y="159117"/>
                </a:moveTo>
                <a:cubicBezTo>
                  <a:pt x="341127" y="38614"/>
                  <a:pt x="682255" y="-81888"/>
                  <a:pt x="1095153" y="74056"/>
                </a:cubicBezTo>
                <a:cubicBezTo>
                  <a:pt x="1508051" y="230000"/>
                  <a:pt x="1990060" y="898080"/>
                  <a:pt x="2477386" y="1094782"/>
                </a:cubicBezTo>
                <a:cubicBezTo>
                  <a:pt x="2964712" y="1291484"/>
                  <a:pt x="3491909" y="1272877"/>
                  <a:pt x="4019107" y="1254270"/>
                </a:cubicBez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2296633" y="4359349"/>
            <a:ext cx="3040911" cy="1030609"/>
          </a:xfrm>
          <a:custGeom>
            <a:avLst/>
            <a:gdLst>
              <a:gd name="connsiteX0" fmla="*/ 0 w 3040911"/>
              <a:gd name="connsiteY0" fmla="*/ 0 h 1030609"/>
              <a:gd name="connsiteX1" fmla="*/ 595423 w 3040911"/>
              <a:gd name="connsiteY1" fmla="*/ 180753 h 1030609"/>
              <a:gd name="connsiteX2" fmla="*/ 1722474 w 3040911"/>
              <a:gd name="connsiteY2" fmla="*/ 967563 h 1030609"/>
              <a:gd name="connsiteX3" fmla="*/ 3040911 w 3040911"/>
              <a:gd name="connsiteY3" fmla="*/ 925032 h 103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0911" h="1030609">
                <a:moveTo>
                  <a:pt x="0" y="0"/>
                </a:moveTo>
                <a:cubicBezTo>
                  <a:pt x="154172" y="9746"/>
                  <a:pt x="308344" y="19493"/>
                  <a:pt x="595423" y="180753"/>
                </a:cubicBezTo>
                <a:cubicBezTo>
                  <a:pt x="882502" y="342014"/>
                  <a:pt x="1314893" y="843517"/>
                  <a:pt x="1722474" y="967563"/>
                </a:cubicBezTo>
                <a:cubicBezTo>
                  <a:pt x="2130055" y="1091609"/>
                  <a:pt x="2585483" y="1008320"/>
                  <a:pt x="3040911" y="925032"/>
                </a:cubicBez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5496357" y="5389958"/>
                <a:ext cx="33241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1, 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357" y="5389958"/>
                <a:ext cx="332411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508104" y="4555479"/>
                <a:ext cx="12155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555479"/>
                <a:ext cx="1215589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5755650" y="49577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6176" y="49577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3730" y="58650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73892" y="58650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00275" y="58650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30946" y="58650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00392" y="58650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5920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5" t="44278" r="5606" b="8807"/>
          <a:stretch/>
        </p:blipFill>
        <p:spPr bwMode="auto">
          <a:xfrm>
            <a:off x="179512" y="1985241"/>
            <a:ext cx="7504962" cy="454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다항 회귀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48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9552" y="1196752"/>
                <a:ext cx="38223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=1+2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+3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/>
                        </a:rPr>
                        <m:t>+4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96752"/>
                <a:ext cx="3822328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033508" y="4375324"/>
                <a:ext cx="61470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1, 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508" y="4375324"/>
                <a:ext cx="614700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556493" y="48369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0437" y="4836989"/>
            <a:ext cx="3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5608" y="4836989"/>
            <a:ext cx="3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76056" y="4836989"/>
            <a:ext cx="3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2120" y="4836989"/>
            <a:ext cx="3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28184" y="4836989"/>
            <a:ext cx="3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48264" y="4836989"/>
            <a:ext cx="3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37101" y="4836989"/>
            <a:ext cx="3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29591" y="4836989"/>
            <a:ext cx="3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56493" y="52063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30437" y="5206321"/>
            <a:ext cx="3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85608" y="5206321"/>
            <a:ext cx="3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76056" y="5206321"/>
            <a:ext cx="3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2120" y="5206321"/>
            <a:ext cx="3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28184" y="5206321"/>
            <a:ext cx="3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48264" y="520632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37101" y="520632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18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9591" y="520632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27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41816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다항 회귀 </a:t>
            </a:r>
            <a:r>
              <a:rPr lang="ko-KR" altLang="en-US" dirty="0" err="1"/>
              <a:t>과적합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다항식 차수가 높을수록</a:t>
            </a:r>
            <a:endParaRPr lang="en-US" altLang="ko-KR" dirty="0"/>
          </a:p>
          <a:p>
            <a:pPr lvl="1"/>
            <a:r>
              <a:rPr lang="ko-KR" altLang="en-US" dirty="0"/>
              <a:t>매우 복잡한 피처 간의 관계까지 모델링 가능</a:t>
            </a:r>
            <a:endParaRPr lang="en-US" altLang="ko-KR" dirty="0"/>
          </a:p>
          <a:p>
            <a:pPr lvl="1"/>
            <a:r>
              <a:rPr lang="ko-KR" altLang="en-US" dirty="0" err="1"/>
              <a:t>과적합</a:t>
            </a:r>
            <a:r>
              <a:rPr lang="ko-KR" altLang="en-US" dirty="0"/>
              <a:t> 문제 발생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49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02045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 </a:t>
            </a:r>
            <a:r>
              <a:rPr lang="en-US" altLang="ko-KR" dirty="0"/>
              <a:t>(Regression)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400" dirty="0"/>
              <a:t>독립 변수와 종속 변수 간의 상관 관계를 </a:t>
            </a:r>
            <a:r>
              <a:rPr lang="ko-KR" altLang="en-US" sz="2400" dirty="0" err="1"/>
              <a:t>모델링하는</a:t>
            </a:r>
            <a:br>
              <a:rPr lang="en-US" altLang="ko-KR" sz="2400" dirty="0"/>
            </a:br>
            <a:r>
              <a:rPr lang="ko-KR" altLang="en-US" sz="2400" dirty="0"/>
              <a:t>기법을 통칭</a:t>
            </a:r>
            <a:endParaRPr lang="en-US" altLang="ko-KR" sz="2400" dirty="0"/>
          </a:p>
          <a:p>
            <a:r>
              <a:rPr lang="en-US" altLang="ko-KR" sz="2400" dirty="0"/>
              <a:t>(Recall) </a:t>
            </a:r>
            <a:r>
              <a:rPr lang="ko-KR" altLang="en-US" sz="2400" dirty="0"/>
              <a:t>지도 학습</a:t>
            </a:r>
            <a:r>
              <a:rPr lang="en-US" altLang="ko-KR" sz="2400" dirty="0"/>
              <a:t>: </a:t>
            </a:r>
            <a:r>
              <a:rPr lang="ko-KR" altLang="en-US" sz="2400" dirty="0"/>
              <a:t>입출력 쌍의 예시들을 기반으로 입력을 출력으로 </a:t>
            </a:r>
            <a:r>
              <a:rPr lang="ko-KR" altLang="en-US" sz="2400" dirty="0" err="1"/>
              <a:t>맵핑하는</a:t>
            </a:r>
            <a:r>
              <a:rPr lang="ko-KR" altLang="en-US" sz="2400" dirty="0"/>
              <a:t> 함수를 학습하는 기계 학습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5" name="Picture 2" descr="파일:Albert Einstein Head cleaned.jpg - 위키백과, 우리 모두의 백과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52" y="3160184"/>
            <a:ext cx="1566572" cy="179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KAII\Desktop\thinking-brain-machine-vector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552" y="5176407"/>
            <a:ext cx="1654139" cy="16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꺾인 연결선 6"/>
          <p:cNvCxnSpPr>
            <a:stCxn id="5" idx="1"/>
            <a:endCxn id="6" idx="1"/>
          </p:cNvCxnSpPr>
          <p:nvPr/>
        </p:nvCxnSpPr>
        <p:spPr>
          <a:xfrm rot="10800000" flipV="1">
            <a:off x="4191552" y="4055451"/>
            <a:ext cx="54200" cy="1963433"/>
          </a:xfrm>
          <a:prstGeom prst="bentConnector3">
            <a:avLst>
              <a:gd name="adj1" fmla="val 697509"/>
            </a:avLst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181395" y="5032206"/>
            <a:ext cx="7020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939344" y="6040788"/>
            <a:ext cx="10921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3768" y="48371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35260" y="39070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75448" y="4837112"/>
            <a:ext cx="1107996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60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6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939344" y="4107080"/>
            <a:ext cx="10921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35260" y="584073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96880858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다항 회귀 </a:t>
            </a:r>
            <a:r>
              <a:rPr lang="ko-KR" altLang="en-US" dirty="0" err="1"/>
              <a:t>과적합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50</a:t>
            </a:fld>
            <a:endParaRPr lang="en-US" altLang="ko-K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3" t="21864" r="10920" b="13312"/>
          <a:stretch/>
        </p:blipFill>
        <p:spPr bwMode="auto">
          <a:xfrm>
            <a:off x="107500" y="95063"/>
            <a:ext cx="7497355" cy="671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44792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다항 회귀 </a:t>
            </a:r>
            <a:r>
              <a:rPr lang="ko-KR" altLang="en-US" dirty="0" err="1"/>
              <a:t>과적합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51</a:t>
            </a:fld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2" t="33950" r="4478" b="18915"/>
          <a:stretch/>
        </p:blipFill>
        <p:spPr bwMode="auto">
          <a:xfrm>
            <a:off x="208071" y="1484784"/>
            <a:ext cx="8397585" cy="5017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1475656" y="1268760"/>
            <a:ext cx="432048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1907704" y="1448780"/>
            <a:ext cx="288032" cy="3240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33857" y="93020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계수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1720" y="111022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MSE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406863" y="1484784"/>
            <a:ext cx="957225" cy="504056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2020186" y="1850065"/>
            <a:ext cx="3381154" cy="349670"/>
          </a:xfrm>
          <a:custGeom>
            <a:avLst/>
            <a:gdLst>
              <a:gd name="connsiteX0" fmla="*/ 0 w 3381154"/>
              <a:gd name="connsiteY0" fmla="*/ 318977 h 349670"/>
              <a:gd name="connsiteX1" fmla="*/ 2498651 w 3381154"/>
              <a:gd name="connsiteY1" fmla="*/ 318977 h 349670"/>
              <a:gd name="connsiteX2" fmla="*/ 3381154 w 3381154"/>
              <a:gd name="connsiteY2" fmla="*/ 0 h 34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1154" h="349670">
                <a:moveTo>
                  <a:pt x="0" y="318977"/>
                </a:moveTo>
                <a:cubicBezTo>
                  <a:pt x="967562" y="345558"/>
                  <a:pt x="1935125" y="372140"/>
                  <a:pt x="2498651" y="318977"/>
                </a:cubicBezTo>
                <a:cubicBezTo>
                  <a:pt x="3062177" y="265814"/>
                  <a:pt x="3221665" y="132907"/>
                  <a:pt x="3381154" y="0"/>
                </a:cubicBez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103822" y="11462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계수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49926" y="165028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MSE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103822" y="2564904"/>
            <a:ext cx="836330" cy="7200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1945758" y="2817628"/>
            <a:ext cx="4242391" cy="244549"/>
          </a:xfrm>
          <a:custGeom>
            <a:avLst/>
            <a:gdLst>
              <a:gd name="connsiteX0" fmla="*/ 0 w 4242391"/>
              <a:gd name="connsiteY0" fmla="*/ 244549 h 244549"/>
              <a:gd name="connsiteX1" fmla="*/ 3232298 w 4242391"/>
              <a:gd name="connsiteY1" fmla="*/ 191386 h 244549"/>
              <a:gd name="connsiteX2" fmla="*/ 4242391 w 4242391"/>
              <a:gd name="connsiteY2" fmla="*/ 0 h 24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2391" h="244549">
                <a:moveTo>
                  <a:pt x="0" y="244549"/>
                </a:moveTo>
                <a:cubicBezTo>
                  <a:pt x="1262616" y="238346"/>
                  <a:pt x="2525233" y="232144"/>
                  <a:pt x="3232298" y="191386"/>
                </a:cubicBezTo>
                <a:cubicBezTo>
                  <a:pt x="3939363" y="150628"/>
                  <a:pt x="4090877" y="75314"/>
                  <a:pt x="4242391" y="0"/>
                </a:cubicBezTo>
              </a:path>
            </a:pathLst>
          </a:custGeom>
          <a:noFill/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49173" y="2370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계수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42014" y="264835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MSE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04596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편향</a:t>
            </a:r>
            <a:r>
              <a:rPr lang="en-US" altLang="ko-KR" dirty="0"/>
              <a:t>-</a:t>
            </a:r>
            <a:r>
              <a:rPr lang="ko-KR" altLang="en-US" dirty="0"/>
              <a:t>분산 </a:t>
            </a:r>
            <a:r>
              <a:rPr lang="ko-KR" altLang="en-US" dirty="0" err="1"/>
              <a:t>트레이드오프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52</a:t>
            </a:fld>
            <a:endParaRPr lang="en-US" altLang="ko-KR" dirty="0"/>
          </a:p>
        </p:txBody>
      </p:sp>
      <p:pic>
        <p:nvPicPr>
          <p:cNvPr id="11266" name="Picture 2" descr="머신러닝 - 12. 편향(Bias)과 분산(Variance) Trade-of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6"/>
          <a:stretch/>
        </p:blipFill>
        <p:spPr bwMode="auto">
          <a:xfrm>
            <a:off x="1331640" y="1120689"/>
            <a:ext cx="6136934" cy="51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68710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편향</a:t>
            </a:r>
            <a:r>
              <a:rPr lang="en-US" altLang="ko-KR"/>
              <a:t>-</a:t>
            </a:r>
            <a:r>
              <a:rPr lang="ko-KR" altLang="en-US"/>
              <a:t>분산 트레이드오프</a:t>
            </a:r>
            <a:endParaRPr lang="ko-KR" altLang="en-US" dirty="0"/>
          </a:p>
        </p:txBody>
      </p:sp>
      <p:sp>
        <p:nvSpPr>
          <p:cNvPr id="60" name="텍스트 개체 틀 5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일반적으로 편향과 분산은</a:t>
            </a:r>
            <a:br>
              <a:rPr lang="en-US" altLang="ko-KR" dirty="0"/>
            </a:br>
            <a:r>
              <a:rPr lang="ko-KR" altLang="en-US" dirty="0"/>
              <a:t>한 쪽이 높으면 한 쪽이 낮아지는 경향이 있음</a:t>
            </a:r>
            <a:endParaRPr lang="en-US" altLang="ko-KR" dirty="0"/>
          </a:p>
          <a:p>
            <a:pPr lvl="1"/>
            <a:r>
              <a:rPr lang="ko-KR" altLang="en-US" dirty="0"/>
              <a:t>분산이 낮으면 편향이 높아짐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err="1">
                <a:sym typeface="Wingdings" pitchFamily="2" charset="2"/>
              </a:rPr>
              <a:t>과소적합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en-US" altLang="ko-KR" dirty="0" err="1">
                <a:sym typeface="Wingdings" pitchFamily="2" charset="2"/>
              </a:rPr>
              <a:t>Underfitting</a:t>
            </a:r>
            <a:r>
              <a:rPr lang="en-US" altLang="ko-KR" dirty="0">
                <a:sym typeface="Wingdings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itchFamily="2" charset="2"/>
              </a:rPr>
              <a:t>편향이 낮으면 분산이 높아짐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err="1">
                <a:sym typeface="Wingdings" pitchFamily="2" charset="2"/>
              </a:rPr>
              <a:t>과대적합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en-US" altLang="ko-KR" dirty="0" err="1">
                <a:sym typeface="Wingdings" pitchFamily="2" charset="2"/>
              </a:rPr>
              <a:t>Overfitting</a:t>
            </a:r>
            <a:r>
              <a:rPr lang="en-US" altLang="ko-KR" dirty="0">
                <a:sym typeface="Wingdings" pitchFamily="2" charset="2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53</a:t>
            </a:fld>
            <a:endParaRPr lang="en-US" altLang="ko-KR" dirty="0"/>
          </a:p>
        </p:txBody>
      </p:sp>
      <p:pic>
        <p:nvPicPr>
          <p:cNvPr id="13314" name="Picture 2" descr="편향-분산 트레이드오프 - 제타위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4944"/>
            <a:ext cx="5855751" cy="367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1979712" y="6228765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Underfitting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796136" y="6228765"/>
            <a:ext cx="1302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Overfitting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8" t="54162" r="59345" b="18915"/>
          <a:stretch/>
        </p:blipFill>
        <p:spPr bwMode="auto">
          <a:xfrm>
            <a:off x="497867" y="5123774"/>
            <a:ext cx="1481845" cy="171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1" t="54162" r="6434" b="18915"/>
          <a:stretch/>
        </p:blipFill>
        <p:spPr bwMode="auto">
          <a:xfrm>
            <a:off x="7103914" y="5112665"/>
            <a:ext cx="1476671" cy="171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10573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23528" y="1052736"/>
            <a:ext cx="8820472" cy="5617369"/>
          </a:xfrm>
        </p:spPr>
        <p:txBody>
          <a:bodyPr/>
          <a:lstStyle/>
          <a:p>
            <a:r>
              <a:rPr lang="en-US" altLang="ko-KR" sz="2400" dirty="0" err="1"/>
              <a:t>PPT</a:t>
            </a:r>
            <a:r>
              <a:rPr lang="en-US" altLang="ko-KR" sz="2400" dirty="0"/>
              <a:t> 30</a:t>
            </a:r>
            <a:r>
              <a:rPr lang="ko-KR" altLang="en-US" sz="2400" dirty="0"/>
              <a:t>페이지의 데이터에 대해 </a:t>
            </a:r>
            <a:r>
              <a:rPr lang="ko-KR" altLang="en-US" sz="2400" dirty="0" err="1"/>
              <a:t>경사하강법을</a:t>
            </a:r>
            <a:r>
              <a:rPr lang="ko-KR" altLang="en-US" sz="2400" dirty="0"/>
              <a:t> 사용하지 않고 </a:t>
            </a:r>
            <a:r>
              <a:rPr lang="ko-KR" altLang="en-US" sz="2400" dirty="0" err="1"/>
              <a:t>편미분</a:t>
            </a:r>
            <a:r>
              <a:rPr lang="ko-KR" altLang="en-US" sz="2400" dirty="0"/>
              <a:t> 방정식 풀이 결과를 사용하여 회귀 계수를 구하고</a:t>
            </a:r>
            <a:br>
              <a:rPr lang="en-US" altLang="ko-KR" sz="2400" dirty="0"/>
            </a:br>
            <a:r>
              <a:rPr lang="ko-KR" altLang="en-US" sz="2400" dirty="0"/>
              <a:t>빨간색 직선을 그래프에 그리는 </a:t>
            </a:r>
            <a:r>
              <a:rPr lang="ko-KR" altLang="en-US" sz="2400" dirty="0" err="1"/>
              <a:t>파이썬</a:t>
            </a:r>
            <a:r>
              <a:rPr lang="ko-KR" altLang="en-US" sz="2400" dirty="0"/>
              <a:t> 코드를 작성하세요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54</a:t>
            </a:fld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9" t="23409" r="4477" b="31040"/>
          <a:stretch/>
        </p:blipFill>
        <p:spPr bwMode="auto">
          <a:xfrm>
            <a:off x="130235" y="2238118"/>
            <a:ext cx="8327457" cy="461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24128" y="2344680"/>
                <a:ext cx="2340064" cy="926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𝑥𝑦</m:t>
                              </m:r>
                            </m:e>
                          </m:acc>
                          <m:r>
                            <a:rPr lang="en-US" altLang="ko-KR" sz="2800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r>
                            <a:rPr lang="en-US" altLang="ko-KR" sz="28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344680"/>
                <a:ext cx="2340064" cy="9265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47034" y="3323176"/>
                <a:ext cx="2235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ko-KR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034" y="3323176"/>
                <a:ext cx="223503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5724128" y="2272672"/>
            <a:ext cx="2326412" cy="172819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 bwMode="auto">
          <a:xfrm>
            <a:off x="4276564" y="4149081"/>
            <a:ext cx="461591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400" dirty="0"/>
              <a:t>제출 내용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파이썬</a:t>
            </a:r>
            <a:r>
              <a:rPr lang="ko-KR" altLang="en-US" sz="2000" dirty="0"/>
              <a:t> 코드</a:t>
            </a:r>
            <a:endParaRPr lang="en-US" altLang="ko-KR" sz="2000" dirty="0"/>
          </a:p>
          <a:p>
            <a:pPr lvl="1"/>
            <a:r>
              <a:rPr lang="ko-KR" altLang="en-US" sz="2000" dirty="0"/>
              <a:t>직선 </a:t>
            </a:r>
            <a:r>
              <a:rPr lang="ko-KR" altLang="en-US" sz="2000" dirty="0" err="1"/>
              <a:t>그려진</a:t>
            </a:r>
            <a:r>
              <a:rPr lang="ko-KR" altLang="en-US" sz="2000" dirty="0"/>
              <a:t> 차트 그림 </a:t>
            </a:r>
            <a:r>
              <a:rPr lang="ko-KR" altLang="en-US" sz="2000" dirty="0" err="1"/>
              <a:t>캡처</a:t>
            </a:r>
            <a:endParaRPr lang="en-US" altLang="ko-KR" sz="2000" dirty="0"/>
          </a:p>
          <a:p>
            <a:pPr lvl="1"/>
            <a:r>
              <a:rPr lang="en-US" altLang="ko-KR" sz="2000" dirty="0"/>
              <a:t>ZIP</a:t>
            </a:r>
            <a:r>
              <a:rPr lang="ko-KR" altLang="en-US" sz="2000" dirty="0"/>
              <a:t>으로 묶어서 제출</a:t>
            </a:r>
          </a:p>
        </p:txBody>
      </p:sp>
    </p:spTree>
    <p:extLst>
      <p:ext uri="{BB962C8B-B14F-4D97-AF65-F5344CB8AC3E}">
        <p14:creationId xmlns:p14="http://schemas.microsoft.com/office/powerpoint/2010/main" val="350854805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 </a:t>
            </a:r>
            <a:r>
              <a:rPr lang="en-US" altLang="ko-KR" dirty="0"/>
              <a:t>(Regression)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400" dirty="0"/>
              <a:t>입출력의 상관 관계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201636" y="2348880"/>
            <a:ext cx="1566572" cy="17905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4" descr="C:\Users\AKAII\Desktop\thinking-brain-machine-vector-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436" y="4365103"/>
            <a:ext cx="1654139" cy="16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2137279" y="4220902"/>
            <a:ext cx="7020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895228" y="5229484"/>
            <a:ext cx="10921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39652" y="40258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91144" y="309572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1332" y="4025808"/>
            <a:ext cx="1107996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60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6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895228" y="3295776"/>
            <a:ext cx="10921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91144" y="502942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  <p:cxnSp>
        <p:nvCxnSpPr>
          <p:cNvPr id="14" name="꺾인 연결선 13"/>
          <p:cNvCxnSpPr/>
          <p:nvPr/>
        </p:nvCxnSpPr>
        <p:spPr>
          <a:xfrm rot="10800000" flipV="1">
            <a:off x="3147436" y="3244147"/>
            <a:ext cx="54200" cy="1963433"/>
          </a:xfrm>
          <a:prstGeom prst="bentConnector3">
            <a:avLst>
              <a:gd name="adj1" fmla="val 697509"/>
            </a:avLst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3340270" y="2617132"/>
            <a:ext cx="1289304" cy="1254030"/>
          </a:xfrm>
          <a:custGeom>
            <a:avLst/>
            <a:gdLst>
              <a:gd name="connsiteX0" fmla="*/ 0 w 1289304"/>
              <a:gd name="connsiteY0" fmla="*/ 356616 h 1254030"/>
              <a:gd name="connsiteX1" fmla="*/ 45720 w 1289304"/>
              <a:gd name="connsiteY1" fmla="*/ 320040 h 1254030"/>
              <a:gd name="connsiteX2" fmla="*/ 256032 w 1289304"/>
              <a:gd name="connsiteY2" fmla="*/ 228600 h 1254030"/>
              <a:gd name="connsiteX3" fmla="*/ 640080 w 1289304"/>
              <a:gd name="connsiteY3" fmla="*/ 201168 h 1254030"/>
              <a:gd name="connsiteX4" fmla="*/ 1197864 w 1289304"/>
              <a:gd name="connsiteY4" fmla="*/ 246888 h 1254030"/>
              <a:gd name="connsiteX5" fmla="*/ 1280160 w 1289304"/>
              <a:gd name="connsiteY5" fmla="*/ 310896 h 1254030"/>
              <a:gd name="connsiteX6" fmla="*/ 1289304 w 1289304"/>
              <a:gd name="connsiteY6" fmla="*/ 356616 h 1254030"/>
              <a:gd name="connsiteX7" fmla="*/ 1234440 w 1289304"/>
              <a:gd name="connsiteY7" fmla="*/ 557784 h 1254030"/>
              <a:gd name="connsiteX8" fmla="*/ 1188720 w 1289304"/>
              <a:gd name="connsiteY8" fmla="*/ 612648 h 1254030"/>
              <a:gd name="connsiteX9" fmla="*/ 1143000 w 1289304"/>
              <a:gd name="connsiteY9" fmla="*/ 658368 h 1254030"/>
              <a:gd name="connsiteX10" fmla="*/ 969264 w 1289304"/>
              <a:gd name="connsiteY10" fmla="*/ 731520 h 1254030"/>
              <a:gd name="connsiteX11" fmla="*/ 630936 w 1289304"/>
              <a:gd name="connsiteY11" fmla="*/ 713232 h 1254030"/>
              <a:gd name="connsiteX12" fmla="*/ 548640 w 1289304"/>
              <a:gd name="connsiteY12" fmla="*/ 685800 h 1254030"/>
              <a:gd name="connsiteX13" fmla="*/ 320040 w 1289304"/>
              <a:gd name="connsiteY13" fmla="*/ 585216 h 1254030"/>
              <a:gd name="connsiteX14" fmla="*/ 265176 w 1289304"/>
              <a:gd name="connsiteY14" fmla="*/ 548640 h 1254030"/>
              <a:gd name="connsiteX15" fmla="*/ 237744 w 1289304"/>
              <a:gd name="connsiteY15" fmla="*/ 493776 h 1254030"/>
              <a:gd name="connsiteX16" fmla="*/ 283464 w 1289304"/>
              <a:gd name="connsiteY16" fmla="*/ 402336 h 1254030"/>
              <a:gd name="connsiteX17" fmla="*/ 338328 w 1289304"/>
              <a:gd name="connsiteY17" fmla="*/ 374904 h 1254030"/>
              <a:gd name="connsiteX18" fmla="*/ 530352 w 1289304"/>
              <a:gd name="connsiteY18" fmla="*/ 338328 h 1254030"/>
              <a:gd name="connsiteX19" fmla="*/ 868680 w 1289304"/>
              <a:gd name="connsiteY19" fmla="*/ 356616 h 1254030"/>
              <a:gd name="connsiteX20" fmla="*/ 960120 w 1289304"/>
              <a:gd name="connsiteY20" fmla="*/ 402336 h 1254030"/>
              <a:gd name="connsiteX21" fmla="*/ 1033272 w 1289304"/>
              <a:gd name="connsiteY21" fmla="*/ 429768 h 1254030"/>
              <a:gd name="connsiteX22" fmla="*/ 1088136 w 1289304"/>
              <a:gd name="connsiteY22" fmla="*/ 512064 h 1254030"/>
              <a:gd name="connsiteX23" fmla="*/ 1060704 w 1289304"/>
              <a:gd name="connsiteY23" fmla="*/ 731520 h 1254030"/>
              <a:gd name="connsiteX24" fmla="*/ 960120 w 1289304"/>
              <a:gd name="connsiteY24" fmla="*/ 822960 h 1254030"/>
              <a:gd name="connsiteX25" fmla="*/ 832104 w 1289304"/>
              <a:gd name="connsiteY25" fmla="*/ 886968 h 1254030"/>
              <a:gd name="connsiteX26" fmla="*/ 649224 w 1289304"/>
              <a:gd name="connsiteY26" fmla="*/ 932688 h 1254030"/>
              <a:gd name="connsiteX27" fmla="*/ 347472 w 1289304"/>
              <a:gd name="connsiteY27" fmla="*/ 914400 h 1254030"/>
              <a:gd name="connsiteX28" fmla="*/ 173736 w 1289304"/>
              <a:gd name="connsiteY28" fmla="*/ 822960 h 1254030"/>
              <a:gd name="connsiteX29" fmla="*/ 91440 w 1289304"/>
              <a:gd name="connsiteY29" fmla="*/ 768096 h 1254030"/>
              <a:gd name="connsiteX30" fmla="*/ 100584 w 1289304"/>
              <a:gd name="connsiteY30" fmla="*/ 658368 h 1254030"/>
              <a:gd name="connsiteX31" fmla="*/ 393192 w 1289304"/>
              <a:gd name="connsiteY31" fmla="*/ 502920 h 1254030"/>
              <a:gd name="connsiteX32" fmla="*/ 612648 w 1289304"/>
              <a:gd name="connsiteY32" fmla="*/ 512064 h 1254030"/>
              <a:gd name="connsiteX33" fmla="*/ 649224 w 1289304"/>
              <a:gd name="connsiteY33" fmla="*/ 530352 h 1254030"/>
              <a:gd name="connsiteX34" fmla="*/ 685800 w 1289304"/>
              <a:gd name="connsiteY34" fmla="*/ 576072 h 1254030"/>
              <a:gd name="connsiteX35" fmla="*/ 704088 w 1289304"/>
              <a:gd name="connsiteY35" fmla="*/ 603504 h 1254030"/>
              <a:gd name="connsiteX36" fmla="*/ 722376 w 1289304"/>
              <a:gd name="connsiteY36" fmla="*/ 685800 h 1254030"/>
              <a:gd name="connsiteX37" fmla="*/ 704088 w 1289304"/>
              <a:gd name="connsiteY37" fmla="*/ 768096 h 1254030"/>
              <a:gd name="connsiteX38" fmla="*/ 694944 w 1289304"/>
              <a:gd name="connsiteY38" fmla="*/ 804672 h 1254030"/>
              <a:gd name="connsiteX39" fmla="*/ 649224 w 1289304"/>
              <a:gd name="connsiteY39" fmla="*/ 822960 h 1254030"/>
              <a:gd name="connsiteX40" fmla="*/ 594360 w 1289304"/>
              <a:gd name="connsiteY40" fmla="*/ 795528 h 1254030"/>
              <a:gd name="connsiteX41" fmla="*/ 512064 w 1289304"/>
              <a:gd name="connsiteY41" fmla="*/ 685800 h 1254030"/>
              <a:gd name="connsiteX42" fmla="*/ 457200 w 1289304"/>
              <a:gd name="connsiteY42" fmla="*/ 566928 h 1254030"/>
              <a:gd name="connsiteX43" fmla="*/ 466344 w 1289304"/>
              <a:gd name="connsiteY43" fmla="*/ 466344 h 1254030"/>
              <a:gd name="connsiteX44" fmla="*/ 548640 w 1289304"/>
              <a:gd name="connsiteY44" fmla="*/ 457200 h 1254030"/>
              <a:gd name="connsiteX45" fmla="*/ 685800 w 1289304"/>
              <a:gd name="connsiteY45" fmla="*/ 493776 h 1254030"/>
              <a:gd name="connsiteX46" fmla="*/ 758952 w 1289304"/>
              <a:gd name="connsiteY46" fmla="*/ 539496 h 1254030"/>
              <a:gd name="connsiteX47" fmla="*/ 795528 w 1289304"/>
              <a:gd name="connsiteY47" fmla="*/ 621792 h 1254030"/>
              <a:gd name="connsiteX48" fmla="*/ 841248 w 1289304"/>
              <a:gd name="connsiteY48" fmla="*/ 704088 h 1254030"/>
              <a:gd name="connsiteX49" fmla="*/ 850392 w 1289304"/>
              <a:gd name="connsiteY49" fmla="*/ 896112 h 1254030"/>
              <a:gd name="connsiteX50" fmla="*/ 813816 w 1289304"/>
              <a:gd name="connsiteY50" fmla="*/ 923544 h 1254030"/>
              <a:gd name="connsiteX51" fmla="*/ 713232 w 1289304"/>
              <a:gd name="connsiteY51" fmla="*/ 914400 h 1254030"/>
              <a:gd name="connsiteX52" fmla="*/ 667512 w 1289304"/>
              <a:gd name="connsiteY52" fmla="*/ 868680 h 1254030"/>
              <a:gd name="connsiteX53" fmla="*/ 603504 w 1289304"/>
              <a:gd name="connsiteY53" fmla="*/ 832104 h 1254030"/>
              <a:gd name="connsiteX54" fmla="*/ 548640 w 1289304"/>
              <a:gd name="connsiteY54" fmla="*/ 722376 h 1254030"/>
              <a:gd name="connsiteX55" fmla="*/ 539496 w 1289304"/>
              <a:gd name="connsiteY55" fmla="*/ 658368 h 1254030"/>
              <a:gd name="connsiteX56" fmla="*/ 566928 w 1289304"/>
              <a:gd name="connsiteY56" fmla="*/ 530352 h 1254030"/>
              <a:gd name="connsiteX57" fmla="*/ 704088 w 1289304"/>
              <a:gd name="connsiteY57" fmla="*/ 448056 h 1254030"/>
              <a:gd name="connsiteX58" fmla="*/ 1124712 w 1289304"/>
              <a:gd name="connsiteY58" fmla="*/ 502920 h 1254030"/>
              <a:gd name="connsiteX59" fmla="*/ 1188720 w 1289304"/>
              <a:gd name="connsiteY59" fmla="*/ 539496 h 1254030"/>
              <a:gd name="connsiteX60" fmla="*/ 1216152 w 1289304"/>
              <a:gd name="connsiteY60" fmla="*/ 676656 h 1254030"/>
              <a:gd name="connsiteX61" fmla="*/ 1143000 w 1289304"/>
              <a:gd name="connsiteY61" fmla="*/ 713232 h 1254030"/>
              <a:gd name="connsiteX62" fmla="*/ 914400 w 1289304"/>
              <a:gd name="connsiteY62" fmla="*/ 676656 h 1254030"/>
              <a:gd name="connsiteX63" fmla="*/ 813816 w 1289304"/>
              <a:gd name="connsiteY63" fmla="*/ 612648 h 1254030"/>
              <a:gd name="connsiteX64" fmla="*/ 612648 w 1289304"/>
              <a:gd name="connsiteY64" fmla="*/ 493776 h 1254030"/>
              <a:gd name="connsiteX65" fmla="*/ 539496 w 1289304"/>
              <a:gd name="connsiteY65" fmla="*/ 329184 h 1254030"/>
              <a:gd name="connsiteX66" fmla="*/ 502920 w 1289304"/>
              <a:gd name="connsiteY66" fmla="*/ 256032 h 1254030"/>
              <a:gd name="connsiteX67" fmla="*/ 521208 w 1289304"/>
              <a:gd name="connsiteY67" fmla="*/ 128016 h 1254030"/>
              <a:gd name="connsiteX68" fmla="*/ 576072 w 1289304"/>
              <a:gd name="connsiteY68" fmla="*/ 54864 h 1254030"/>
              <a:gd name="connsiteX69" fmla="*/ 731520 w 1289304"/>
              <a:gd name="connsiteY69" fmla="*/ 0 h 1254030"/>
              <a:gd name="connsiteX70" fmla="*/ 896112 w 1289304"/>
              <a:gd name="connsiteY70" fmla="*/ 9144 h 1254030"/>
              <a:gd name="connsiteX71" fmla="*/ 950976 w 1289304"/>
              <a:gd name="connsiteY71" fmla="*/ 54864 h 1254030"/>
              <a:gd name="connsiteX72" fmla="*/ 1033272 w 1289304"/>
              <a:gd name="connsiteY72" fmla="*/ 265176 h 1254030"/>
              <a:gd name="connsiteX73" fmla="*/ 1042416 w 1289304"/>
              <a:gd name="connsiteY73" fmla="*/ 512064 h 1254030"/>
              <a:gd name="connsiteX74" fmla="*/ 1033272 w 1289304"/>
              <a:gd name="connsiteY74" fmla="*/ 557784 h 1254030"/>
              <a:gd name="connsiteX75" fmla="*/ 950976 w 1289304"/>
              <a:gd name="connsiteY75" fmla="*/ 603504 h 1254030"/>
              <a:gd name="connsiteX76" fmla="*/ 740664 w 1289304"/>
              <a:gd name="connsiteY76" fmla="*/ 566928 h 1254030"/>
              <a:gd name="connsiteX77" fmla="*/ 484632 w 1289304"/>
              <a:gd name="connsiteY77" fmla="*/ 411480 h 1254030"/>
              <a:gd name="connsiteX78" fmla="*/ 210312 w 1289304"/>
              <a:gd name="connsiteY78" fmla="*/ 146304 h 1254030"/>
              <a:gd name="connsiteX79" fmla="*/ 173736 w 1289304"/>
              <a:gd name="connsiteY79" fmla="*/ 64008 h 1254030"/>
              <a:gd name="connsiteX80" fmla="*/ 192024 w 1289304"/>
              <a:gd name="connsiteY80" fmla="*/ 18288 h 1254030"/>
              <a:gd name="connsiteX81" fmla="*/ 310896 w 1289304"/>
              <a:gd name="connsiteY81" fmla="*/ 27432 h 1254030"/>
              <a:gd name="connsiteX82" fmla="*/ 484632 w 1289304"/>
              <a:gd name="connsiteY82" fmla="*/ 146304 h 1254030"/>
              <a:gd name="connsiteX83" fmla="*/ 667512 w 1289304"/>
              <a:gd name="connsiteY83" fmla="*/ 448056 h 1254030"/>
              <a:gd name="connsiteX84" fmla="*/ 749808 w 1289304"/>
              <a:gd name="connsiteY84" fmla="*/ 640080 h 1254030"/>
              <a:gd name="connsiteX85" fmla="*/ 813816 w 1289304"/>
              <a:gd name="connsiteY85" fmla="*/ 896112 h 1254030"/>
              <a:gd name="connsiteX86" fmla="*/ 758952 w 1289304"/>
              <a:gd name="connsiteY86" fmla="*/ 1078992 h 1254030"/>
              <a:gd name="connsiteX87" fmla="*/ 640080 w 1289304"/>
              <a:gd name="connsiteY87" fmla="*/ 1069848 h 1254030"/>
              <a:gd name="connsiteX88" fmla="*/ 466344 w 1289304"/>
              <a:gd name="connsiteY88" fmla="*/ 969264 h 1254030"/>
              <a:gd name="connsiteX89" fmla="*/ 210312 w 1289304"/>
              <a:gd name="connsiteY89" fmla="*/ 749808 h 1254030"/>
              <a:gd name="connsiteX90" fmla="*/ 164592 w 1289304"/>
              <a:gd name="connsiteY90" fmla="*/ 676656 h 1254030"/>
              <a:gd name="connsiteX91" fmla="*/ 201168 w 1289304"/>
              <a:gd name="connsiteY91" fmla="*/ 694944 h 1254030"/>
              <a:gd name="connsiteX92" fmla="*/ 283464 w 1289304"/>
              <a:gd name="connsiteY92" fmla="*/ 777240 h 1254030"/>
              <a:gd name="connsiteX93" fmla="*/ 338328 w 1289304"/>
              <a:gd name="connsiteY93" fmla="*/ 859536 h 1254030"/>
              <a:gd name="connsiteX94" fmla="*/ 438912 w 1289304"/>
              <a:gd name="connsiteY94" fmla="*/ 978408 h 1254030"/>
              <a:gd name="connsiteX95" fmla="*/ 438912 w 1289304"/>
              <a:gd name="connsiteY95" fmla="*/ 1060704 h 1254030"/>
              <a:gd name="connsiteX96" fmla="*/ 402336 w 1289304"/>
              <a:gd name="connsiteY96" fmla="*/ 1042416 h 1254030"/>
              <a:gd name="connsiteX97" fmla="*/ 356616 w 1289304"/>
              <a:gd name="connsiteY97" fmla="*/ 1005840 h 1254030"/>
              <a:gd name="connsiteX98" fmla="*/ 329184 w 1289304"/>
              <a:gd name="connsiteY98" fmla="*/ 950976 h 1254030"/>
              <a:gd name="connsiteX99" fmla="*/ 310896 w 1289304"/>
              <a:gd name="connsiteY99" fmla="*/ 923544 h 1254030"/>
              <a:gd name="connsiteX100" fmla="*/ 329184 w 1289304"/>
              <a:gd name="connsiteY100" fmla="*/ 841248 h 1254030"/>
              <a:gd name="connsiteX101" fmla="*/ 329184 w 1289304"/>
              <a:gd name="connsiteY101" fmla="*/ 1207008 h 1254030"/>
              <a:gd name="connsiteX102" fmla="*/ 301752 w 1289304"/>
              <a:gd name="connsiteY102" fmla="*/ 1225296 h 1254030"/>
              <a:gd name="connsiteX103" fmla="*/ 256032 w 1289304"/>
              <a:gd name="connsiteY103" fmla="*/ 1234440 h 12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289304" h="1254030">
                <a:moveTo>
                  <a:pt x="0" y="356616"/>
                </a:moveTo>
                <a:cubicBezTo>
                  <a:pt x="15240" y="344424"/>
                  <a:pt x="28264" y="328768"/>
                  <a:pt x="45720" y="320040"/>
                </a:cubicBezTo>
                <a:cubicBezTo>
                  <a:pt x="114093" y="285853"/>
                  <a:pt x="183947" y="254042"/>
                  <a:pt x="256032" y="228600"/>
                </a:cubicBezTo>
                <a:cubicBezTo>
                  <a:pt x="346321" y="196733"/>
                  <a:pt x="609147" y="202166"/>
                  <a:pt x="640080" y="201168"/>
                </a:cubicBezTo>
                <a:cubicBezTo>
                  <a:pt x="732415" y="204789"/>
                  <a:pt x="1040427" y="178009"/>
                  <a:pt x="1197864" y="246888"/>
                </a:cubicBezTo>
                <a:cubicBezTo>
                  <a:pt x="1236752" y="263902"/>
                  <a:pt x="1252916" y="283652"/>
                  <a:pt x="1280160" y="310896"/>
                </a:cubicBezTo>
                <a:cubicBezTo>
                  <a:pt x="1283208" y="326136"/>
                  <a:pt x="1289304" y="341074"/>
                  <a:pt x="1289304" y="356616"/>
                </a:cubicBezTo>
                <a:cubicBezTo>
                  <a:pt x="1289304" y="437256"/>
                  <a:pt x="1275013" y="484752"/>
                  <a:pt x="1234440" y="557784"/>
                </a:cubicBezTo>
                <a:cubicBezTo>
                  <a:pt x="1222879" y="578594"/>
                  <a:pt x="1204733" y="595033"/>
                  <a:pt x="1188720" y="612648"/>
                </a:cubicBezTo>
                <a:cubicBezTo>
                  <a:pt x="1174222" y="628596"/>
                  <a:pt x="1160430" y="645691"/>
                  <a:pt x="1143000" y="658368"/>
                </a:cubicBezTo>
                <a:cubicBezTo>
                  <a:pt x="1111739" y="681103"/>
                  <a:pt x="979371" y="727633"/>
                  <a:pt x="969264" y="731520"/>
                </a:cubicBezTo>
                <a:cubicBezTo>
                  <a:pt x="856488" y="725424"/>
                  <a:pt x="743215" y="725436"/>
                  <a:pt x="630936" y="713232"/>
                </a:cubicBezTo>
                <a:cubicBezTo>
                  <a:pt x="602189" y="710107"/>
                  <a:pt x="575628" y="696180"/>
                  <a:pt x="548640" y="685800"/>
                </a:cubicBezTo>
                <a:cubicBezTo>
                  <a:pt x="491120" y="663677"/>
                  <a:pt x="383406" y="621425"/>
                  <a:pt x="320040" y="585216"/>
                </a:cubicBezTo>
                <a:cubicBezTo>
                  <a:pt x="300957" y="574311"/>
                  <a:pt x="283464" y="560832"/>
                  <a:pt x="265176" y="548640"/>
                </a:cubicBezTo>
                <a:cubicBezTo>
                  <a:pt x="256032" y="530352"/>
                  <a:pt x="235208" y="514065"/>
                  <a:pt x="237744" y="493776"/>
                </a:cubicBezTo>
                <a:cubicBezTo>
                  <a:pt x="241971" y="459961"/>
                  <a:pt x="261452" y="428350"/>
                  <a:pt x="283464" y="402336"/>
                </a:cubicBezTo>
                <a:cubicBezTo>
                  <a:pt x="296671" y="386727"/>
                  <a:pt x="318536" y="380035"/>
                  <a:pt x="338328" y="374904"/>
                </a:cubicBezTo>
                <a:cubicBezTo>
                  <a:pt x="401402" y="358552"/>
                  <a:pt x="466344" y="350520"/>
                  <a:pt x="530352" y="338328"/>
                </a:cubicBezTo>
                <a:cubicBezTo>
                  <a:pt x="643128" y="344424"/>
                  <a:pt x="756972" y="339979"/>
                  <a:pt x="868680" y="356616"/>
                </a:cubicBezTo>
                <a:cubicBezTo>
                  <a:pt x="902386" y="361636"/>
                  <a:pt x="928979" y="388496"/>
                  <a:pt x="960120" y="402336"/>
                </a:cubicBezTo>
                <a:cubicBezTo>
                  <a:pt x="983918" y="412913"/>
                  <a:pt x="1008888" y="420624"/>
                  <a:pt x="1033272" y="429768"/>
                </a:cubicBezTo>
                <a:cubicBezTo>
                  <a:pt x="1051560" y="457200"/>
                  <a:pt x="1073392" y="482575"/>
                  <a:pt x="1088136" y="512064"/>
                </a:cubicBezTo>
                <a:cubicBezTo>
                  <a:pt x="1117233" y="570257"/>
                  <a:pt x="1068701" y="716060"/>
                  <a:pt x="1060704" y="731520"/>
                </a:cubicBezTo>
                <a:cubicBezTo>
                  <a:pt x="1039887" y="771767"/>
                  <a:pt x="995098" y="794155"/>
                  <a:pt x="960120" y="822960"/>
                </a:cubicBezTo>
                <a:cubicBezTo>
                  <a:pt x="919043" y="856788"/>
                  <a:pt x="883827" y="872190"/>
                  <a:pt x="832104" y="886968"/>
                </a:cubicBezTo>
                <a:cubicBezTo>
                  <a:pt x="771686" y="904230"/>
                  <a:pt x="710184" y="917448"/>
                  <a:pt x="649224" y="932688"/>
                </a:cubicBezTo>
                <a:cubicBezTo>
                  <a:pt x="548640" y="926592"/>
                  <a:pt x="447274" y="928326"/>
                  <a:pt x="347472" y="914400"/>
                </a:cubicBezTo>
                <a:cubicBezTo>
                  <a:pt x="278658" y="904798"/>
                  <a:pt x="229880" y="856646"/>
                  <a:pt x="173736" y="822960"/>
                </a:cubicBezTo>
                <a:cubicBezTo>
                  <a:pt x="90698" y="773137"/>
                  <a:pt x="143833" y="820489"/>
                  <a:pt x="91440" y="768096"/>
                </a:cubicBezTo>
                <a:cubicBezTo>
                  <a:pt x="94488" y="731520"/>
                  <a:pt x="83651" y="690931"/>
                  <a:pt x="100584" y="658368"/>
                </a:cubicBezTo>
                <a:cubicBezTo>
                  <a:pt x="178453" y="508621"/>
                  <a:pt x="242776" y="533003"/>
                  <a:pt x="393192" y="502920"/>
                </a:cubicBezTo>
                <a:cubicBezTo>
                  <a:pt x="466344" y="505968"/>
                  <a:pt x="539849" y="504264"/>
                  <a:pt x="612648" y="512064"/>
                </a:cubicBezTo>
                <a:cubicBezTo>
                  <a:pt x="626201" y="513516"/>
                  <a:pt x="638966" y="521376"/>
                  <a:pt x="649224" y="530352"/>
                </a:cubicBezTo>
                <a:cubicBezTo>
                  <a:pt x="663912" y="543204"/>
                  <a:pt x="674090" y="560459"/>
                  <a:pt x="685800" y="576072"/>
                </a:cubicBezTo>
                <a:cubicBezTo>
                  <a:pt x="692394" y="584864"/>
                  <a:pt x="697992" y="594360"/>
                  <a:pt x="704088" y="603504"/>
                </a:cubicBezTo>
                <a:cubicBezTo>
                  <a:pt x="707093" y="615524"/>
                  <a:pt x="723021" y="676771"/>
                  <a:pt x="722376" y="685800"/>
                </a:cubicBezTo>
                <a:cubicBezTo>
                  <a:pt x="720374" y="713830"/>
                  <a:pt x="710407" y="740714"/>
                  <a:pt x="704088" y="768096"/>
                </a:cubicBezTo>
                <a:cubicBezTo>
                  <a:pt x="701262" y="780341"/>
                  <a:pt x="703830" y="795786"/>
                  <a:pt x="694944" y="804672"/>
                </a:cubicBezTo>
                <a:cubicBezTo>
                  <a:pt x="683338" y="816278"/>
                  <a:pt x="664464" y="816864"/>
                  <a:pt x="649224" y="822960"/>
                </a:cubicBezTo>
                <a:cubicBezTo>
                  <a:pt x="630936" y="813816"/>
                  <a:pt x="610896" y="807554"/>
                  <a:pt x="594360" y="795528"/>
                </a:cubicBezTo>
                <a:cubicBezTo>
                  <a:pt x="552928" y="765396"/>
                  <a:pt x="534632" y="730936"/>
                  <a:pt x="512064" y="685800"/>
                </a:cubicBezTo>
                <a:cubicBezTo>
                  <a:pt x="492547" y="646767"/>
                  <a:pt x="475488" y="606552"/>
                  <a:pt x="457200" y="566928"/>
                </a:cubicBezTo>
                <a:cubicBezTo>
                  <a:pt x="460248" y="533400"/>
                  <a:pt x="444791" y="492207"/>
                  <a:pt x="466344" y="466344"/>
                </a:cubicBezTo>
                <a:cubicBezTo>
                  <a:pt x="484014" y="445140"/>
                  <a:pt x="521252" y="453777"/>
                  <a:pt x="548640" y="457200"/>
                </a:cubicBezTo>
                <a:cubicBezTo>
                  <a:pt x="595592" y="463069"/>
                  <a:pt x="640080" y="481584"/>
                  <a:pt x="685800" y="493776"/>
                </a:cubicBezTo>
                <a:cubicBezTo>
                  <a:pt x="710184" y="509016"/>
                  <a:pt x="740239" y="517664"/>
                  <a:pt x="758952" y="539496"/>
                </a:cubicBezTo>
                <a:cubicBezTo>
                  <a:pt x="778488" y="562288"/>
                  <a:pt x="782103" y="594942"/>
                  <a:pt x="795528" y="621792"/>
                </a:cubicBezTo>
                <a:cubicBezTo>
                  <a:pt x="809562" y="649860"/>
                  <a:pt x="826008" y="676656"/>
                  <a:pt x="841248" y="704088"/>
                </a:cubicBezTo>
                <a:cubicBezTo>
                  <a:pt x="859644" y="777670"/>
                  <a:pt x="876534" y="812459"/>
                  <a:pt x="850392" y="896112"/>
                </a:cubicBezTo>
                <a:cubicBezTo>
                  <a:pt x="845846" y="910658"/>
                  <a:pt x="826008" y="914400"/>
                  <a:pt x="813816" y="923544"/>
                </a:cubicBezTo>
                <a:cubicBezTo>
                  <a:pt x="780288" y="920496"/>
                  <a:pt x="744755" y="926221"/>
                  <a:pt x="713232" y="914400"/>
                </a:cubicBezTo>
                <a:cubicBezTo>
                  <a:pt x="693052" y="906832"/>
                  <a:pt x="684754" y="881612"/>
                  <a:pt x="667512" y="868680"/>
                </a:cubicBezTo>
                <a:cubicBezTo>
                  <a:pt x="647853" y="853936"/>
                  <a:pt x="624840" y="844296"/>
                  <a:pt x="603504" y="832104"/>
                </a:cubicBezTo>
                <a:cubicBezTo>
                  <a:pt x="586146" y="801728"/>
                  <a:pt x="557778" y="758929"/>
                  <a:pt x="548640" y="722376"/>
                </a:cubicBezTo>
                <a:cubicBezTo>
                  <a:pt x="543413" y="701467"/>
                  <a:pt x="542544" y="679704"/>
                  <a:pt x="539496" y="658368"/>
                </a:cubicBezTo>
                <a:cubicBezTo>
                  <a:pt x="548640" y="615696"/>
                  <a:pt x="549993" y="570573"/>
                  <a:pt x="566928" y="530352"/>
                </a:cubicBezTo>
                <a:cubicBezTo>
                  <a:pt x="587870" y="480616"/>
                  <a:pt x="665735" y="463397"/>
                  <a:pt x="704088" y="448056"/>
                </a:cubicBezTo>
                <a:cubicBezTo>
                  <a:pt x="955890" y="462045"/>
                  <a:pt x="964141" y="427357"/>
                  <a:pt x="1124712" y="502920"/>
                </a:cubicBezTo>
                <a:cubicBezTo>
                  <a:pt x="1146947" y="513383"/>
                  <a:pt x="1167384" y="527304"/>
                  <a:pt x="1188720" y="539496"/>
                </a:cubicBezTo>
                <a:cubicBezTo>
                  <a:pt x="1223172" y="582561"/>
                  <a:pt x="1260606" y="607506"/>
                  <a:pt x="1216152" y="676656"/>
                </a:cubicBezTo>
                <a:cubicBezTo>
                  <a:pt x="1201410" y="699588"/>
                  <a:pt x="1167384" y="701040"/>
                  <a:pt x="1143000" y="713232"/>
                </a:cubicBezTo>
                <a:cubicBezTo>
                  <a:pt x="1066800" y="701040"/>
                  <a:pt x="988201" y="699206"/>
                  <a:pt x="914400" y="676656"/>
                </a:cubicBezTo>
                <a:cubicBezTo>
                  <a:pt x="876394" y="665043"/>
                  <a:pt x="848413" y="632203"/>
                  <a:pt x="813816" y="612648"/>
                </a:cubicBezTo>
                <a:cubicBezTo>
                  <a:pt x="601614" y="492708"/>
                  <a:pt x="800545" y="625304"/>
                  <a:pt x="612648" y="493776"/>
                </a:cubicBezTo>
                <a:cubicBezTo>
                  <a:pt x="588264" y="438912"/>
                  <a:pt x="564656" y="383697"/>
                  <a:pt x="539496" y="329184"/>
                </a:cubicBezTo>
                <a:cubicBezTo>
                  <a:pt x="528072" y="304431"/>
                  <a:pt x="505388" y="283182"/>
                  <a:pt x="502920" y="256032"/>
                </a:cubicBezTo>
                <a:cubicBezTo>
                  <a:pt x="499017" y="213104"/>
                  <a:pt x="506477" y="168526"/>
                  <a:pt x="521208" y="128016"/>
                </a:cubicBezTo>
                <a:cubicBezTo>
                  <a:pt x="531624" y="99371"/>
                  <a:pt x="550036" y="70712"/>
                  <a:pt x="576072" y="54864"/>
                </a:cubicBezTo>
                <a:cubicBezTo>
                  <a:pt x="623009" y="26294"/>
                  <a:pt x="679704" y="18288"/>
                  <a:pt x="731520" y="0"/>
                </a:cubicBezTo>
                <a:cubicBezTo>
                  <a:pt x="786384" y="3048"/>
                  <a:pt x="842804" y="-4183"/>
                  <a:pt x="896112" y="9144"/>
                </a:cubicBezTo>
                <a:cubicBezTo>
                  <a:pt x="919207" y="14918"/>
                  <a:pt x="936268" y="36145"/>
                  <a:pt x="950976" y="54864"/>
                </a:cubicBezTo>
                <a:cubicBezTo>
                  <a:pt x="1002323" y="120215"/>
                  <a:pt x="1010597" y="185815"/>
                  <a:pt x="1033272" y="265176"/>
                </a:cubicBezTo>
                <a:cubicBezTo>
                  <a:pt x="1050496" y="428809"/>
                  <a:pt x="1060317" y="395706"/>
                  <a:pt x="1042416" y="512064"/>
                </a:cubicBezTo>
                <a:cubicBezTo>
                  <a:pt x="1040053" y="527425"/>
                  <a:pt x="1044262" y="546794"/>
                  <a:pt x="1033272" y="557784"/>
                </a:cubicBezTo>
                <a:cubicBezTo>
                  <a:pt x="1011082" y="579974"/>
                  <a:pt x="978408" y="588264"/>
                  <a:pt x="950976" y="603504"/>
                </a:cubicBezTo>
                <a:cubicBezTo>
                  <a:pt x="868635" y="596642"/>
                  <a:pt x="817933" y="599123"/>
                  <a:pt x="740664" y="566928"/>
                </a:cubicBezTo>
                <a:cubicBezTo>
                  <a:pt x="675159" y="539634"/>
                  <a:pt x="535004" y="451247"/>
                  <a:pt x="484632" y="411480"/>
                </a:cubicBezTo>
                <a:cubicBezTo>
                  <a:pt x="404441" y="348171"/>
                  <a:pt x="272871" y="248672"/>
                  <a:pt x="210312" y="146304"/>
                </a:cubicBezTo>
                <a:cubicBezTo>
                  <a:pt x="194658" y="120689"/>
                  <a:pt x="185928" y="91440"/>
                  <a:pt x="173736" y="64008"/>
                </a:cubicBezTo>
                <a:cubicBezTo>
                  <a:pt x="179832" y="48768"/>
                  <a:pt x="176164" y="22517"/>
                  <a:pt x="192024" y="18288"/>
                </a:cubicBezTo>
                <a:cubicBezTo>
                  <a:pt x="230423" y="8048"/>
                  <a:pt x="272442" y="17400"/>
                  <a:pt x="310896" y="27432"/>
                </a:cubicBezTo>
                <a:cubicBezTo>
                  <a:pt x="374062" y="43910"/>
                  <a:pt x="442675" y="99685"/>
                  <a:pt x="484632" y="146304"/>
                </a:cubicBezTo>
                <a:cubicBezTo>
                  <a:pt x="567168" y="238011"/>
                  <a:pt x="613853" y="335371"/>
                  <a:pt x="667512" y="448056"/>
                </a:cubicBezTo>
                <a:cubicBezTo>
                  <a:pt x="697452" y="510930"/>
                  <a:pt x="728192" y="573881"/>
                  <a:pt x="749808" y="640080"/>
                </a:cubicBezTo>
                <a:cubicBezTo>
                  <a:pt x="777114" y="723705"/>
                  <a:pt x="792480" y="810768"/>
                  <a:pt x="813816" y="896112"/>
                </a:cubicBezTo>
                <a:cubicBezTo>
                  <a:pt x="811445" y="926937"/>
                  <a:pt x="821976" y="1057984"/>
                  <a:pt x="758952" y="1078992"/>
                </a:cubicBezTo>
                <a:cubicBezTo>
                  <a:pt x="721250" y="1091559"/>
                  <a:pt x="679704" y="1072896"/>
                  <a:pt x="640080" y="1069848"/>
                </a:cubicBezTo>
                <a:cubicBezTo>
                  <a:pt x="552977" y="1031136"/>
                  <a:pt x="546196" y="1034407"/>
                  <a:pt x="466344" y="969264"/>
                </a:cubicBezTo>
                <a:cubicBezTo>
                  <a:pt x="379246" y="898210"/>
                  <a:pt x="269886" y="845127"/>
                  <a:pt x="210312" y="749808"/>
                </a:cubicBezTo>
                <a:cubicBezTo>
                  <a:pt x="195072" y="725424"/>
                  <a:pt x="169319" y="705020"/>
                  <a:pt x="164592" y="676656"/>
                </a:cubicBezTo>
                <a:cubicBezTo>
                  <a:pt x="162351" y="663210"/>
                  <a:pt x="190762" y="686139"/>
                  <a:pt x="201168" y="694944"/>
                </a:cubicBezTo>
                <a:cubicBezTo>
                  <a:pt x="230783" y="720003"/>
                  <a:pt x="258628" y="747437"/>
                  <a:pt x="283464" y="777240"/>
                </a:cubicBezTo>
                <a:cubicBezTo>
                  <a:pt x="304570" y="802568"/>
                  <a:pt x="318169" y="833448"/>
                  <a:pt x="338328" y="859536"/>
                </a:cubicBezTo>
                <a:cubicBezTo>
                  <a:pt x="370066" y="900608"/>
                  <a:pt x="438912" y="978408"/>
                  <a:pt x="438912" y="978408"/>
                </a:cubicBezTo>
                <a:cubicBezTo>
                  <a:pt x="442847" y="994147"/>
                  <a:pt x="461625" y="1047076"/>
                  <a:pt x="438912" y="1060704"/>
                </a:cubicBezTo>
                <a:cubicBezTo>
                  <a:pt x="427223" y="1067717"/>
                  <a:pt x="413678" y="1049977"/>
                  <a:pt x="402336" y="1042416"/>
                </a:cubicBezTo>
                <a:cubicBezTo>
                  <a:pt x="386097" y="1031590"/>
                  <a:pt x="371856" y="1018032"/>
                  <a:pt x="356616" y="1005840"/>
                </a:cubicBezTo>
                <a:cubicBezTo>
                  <a:pt x="347472" y="987552"/>
                  <a:pt x="339114" y="968850"/>
                  <a:pt x="329184" y="950976"/>
                </a:cubicBezTo>
                <a:cubicBezTo>
                  <a:pt x="323847" y="941369"/>
                  <a:pt x="310896" y="934534"/>
                  <a:pt x="310896" y="923544"/>
                </a:cubicBezTo>
                <a:cubicBezTo>
                  <a:pt x="310896" y="895443"/>
                  <a:pt x="323088" y="868680"/>
                  <a:pt x="329184" y="841248"/>
                </a:cubicBezTo>
                <a:cubicBezTo>
                  <a:pt x="453519" y="934499"/>
                  <a:pt x="389636" y="870206"/>
                  <a:pt x="329184" y="1207008"/>
                </a:cubicBezTo>
                <a:cubicBezTo>
                  <a:pt x="327243" y="1217825"/>
                  <a:pt x="310695" y="1218908"/>
                  <a:pt x="301752" y="1225296"/>
                </a:cubicBezTo>
                <a:cubicBezTo>
                  <a:pt x="259171" y="1255711"/>
                  <a:pt x="272239" y="1266854"/>
                  <a:pt x="256032" y="123444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61337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 </a:t>
            </a:r>
            <a:r>
              <a:rPr lang="en-US" altLang="ko-KR" dirty="0"/>
              <a:t>(Regression)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400" dirty="0"/>
              <a:t>입출력의 상관 관계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5" name="Picture 4" descr="C:\Users\AKAII\Desktop\thinking-brain-machine-vector-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436" y="4365103"/>
            <a:ext cx="1654139" cy="16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2137279" y="4220902"/>
            <a:ext cx="7020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895228" y="5229484"/>
            <a:ext cx="10921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39652" y="40258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1144" y="309572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1332" y="4025808"/>
            <a:ext cx="1107996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60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6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895228" y="3295776"/>
            <a:ext cx="10921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91144" y="502942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  <p:cxnSp>
        <p:nvCxnSpPr>
          <p:cNvPr id="13" name="꺾인 연결선 12"/>
          <p:cNvCxnSpPr/>
          <p:nvPr/>
        </p:nvCxnSpPr>
        <p:spPr>
          <a:xfrm rot="10800000" flipV="1">
            <a:off x="3147436" y="3244147"/>
            <a:ext cx="54200" cy="1963433"/>
          </a:xfrm>
          <a:prstGeom prst="bentConnector3">
            <a:avLst>
              <a:gd name="adj1" fmla="val 697509"/>
            </a:avLst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636" y="2459808"/>
            <a:ext cx="1566000" cy="156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1629" y="3645024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중심에서 벗어난 거리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87349" y="264447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핸들이 회전한 정도</a:t>
            </a:r>
          </a:p>
        </p:txBody>
      </p:sp>
    </p:spTree>
    <p:extLst>
      <p:ext uri="{BB962C8B-B14F-4D97-AF65-F5344CB8AC3E}">
        <p14:creationId xmlns:p14="http://schemas.microsoft.com/office/powerpoint/2010/main" val="95124281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 </a:t>
            </a:r>
            <a:r>
              <a:rPr lang="en-US" altLang="ko-KR" dirty="0"/>
              <a:t>(Regression)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400" dirty="0"/>
              <a:t>입출력의 상관 관계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137279" y="4220902"/>
            <a:ext cx="7020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8" idx="3"/>
          </p:cNvCxnSpPr>
          <p:nvPr/>
        </p:nvCxnSpPr>
        <p:spPr>
          <a:xfrm>
            <a:off x="4767636" y="5229484"/>
            <a:ext cx="121971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39652" y="40258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91144" y="309572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31332" y="4025808"/>
            <a:ext cx="1107996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60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6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895228" y="3295776"/>
            <a:ext cx="10921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91144" y="502942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  <p:cxnSp>
        <p:nvCxnSpPr>
          <p:cNvPr id="24" name="꺾인 연결선 23"/>
          <p:cNvCxnSpPr/>
          <p:nvPr/>
        </p:nvCxnSpPr>
        <p:spPr>
          <a:xfrm rot="10800000" flipV="1">
            <a:off x="3147436" y="3244147"/>
            <a:ext cx="54200" cy="1963433"/>
          </a:xfrm>
          <a:prstGeom prst="bentConnector3">
            <a:avLst>
              <a:gd name="adj1" fmla="val 697509"/>
            </a:avLst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636" y="2459808"/>
            <a:ext cx="1566000" cy="156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31629" y="3645024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중심에서 벗어난 거리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87349" y="264447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핸들이 회전한 정도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201636" y="4425918"/>
            <a:ext cx="1566000" cy="16071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3290209" y="4761781"/>
            <a:ext cx="1388853" cy="905774"/>
          </a:xfrm>
          <a:custGeom>
            <a:avLst/>
            <a:gdLst>
              <a:gd name="connsiteX0" fmla="*/ 0 w 1388853"/>
              <a:gd name="connsiteY0" fmla="*/ 905774 h 905774"/>
              <a:gd name="connsiteX1" fmla="*/ 552091 w 1388853"/>
              <a:gd name="connsiteY1" fmla="*/ 707366 h 905774"/>
              <a:gd name="connsiteX2" fmla="*/ 750498 w 1388853"/>
              <a:gd name="connsiteY2" fmla="*/ 310551 h 905774"/>
              <a:gd name="connsiteX3" fmla="*/ 1164566 w 1388853"/>
              <a:gd name="connsiteY3" fmla="*/ 69011 h 905774"/>
              <a:gd name="connsiteX4" fmla="*/ 1388853 w 1388853"/>
              <a:gd name="connsiteY4" fmla="*/ 0 h 9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53" h="905774">
                <a:moveTo>
                  <a:pt x="0" y="905774"/>
                </a:moveTo>
                <a:cubicBezTo>
                  <a:pt x="213504" y="856172"/>
                  <a:pt x="427008" y="806570"/>
                  <a:pt x="552091" y="707366"/>
                </a:cubicBezTo>
                <a:cubicBezTo>
                  <a:pt x="677174" y="608162"/>
                  <a:pt x="648419" y="416943"/>
                  <a:pt x="750498" y="310551"/>
                </a:cubicBezTo>
                <a:cubicBezTo>
                  <a:pt x="852577" y="204159"/>
                  <a:pt x="1058174" y="120769"/>
                  <a:pt x="1164566" y="69011"/>
                </a:cubicBezTo>
                <a:cubicBezTo>
                  <a:pt x="1270959" y="17252"/>
                  <a:pt x="1329906" y="8626"/>
                  <a:pt x="1388853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290209" y="5805264"/>
            <a:ext cx="1388853" cy="0"/>
          </a:xfrm>
          <a:prstGeom prst="straightConnector1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3290209" y="4656750"/>
            <a:ext cx="0" cy="1148514"/>
          </a:xfrm>
          <a:prstGeom prst="straightConnector1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19972" y="554365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67844" y="443711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출력</a:t>
            </a:r>
            <a:endParaRPr lang="ko-KR" altLang="en-US" sz="10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1069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 </a:t>
            </a:r>
            <a:r>
              <a:rPr lang="en-US" altLang="ko-KR" dirty="0"/>
              <a:t>(Regression)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400" dirty="0"/>
              <a:t>입출력의 상관 관계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137279" y="4220902"/>
            <a:ext cx="7020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767636" y="5229484"/>
            <a:ext cx="121971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39652" y="40258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91144" y="309572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31332" y="4025808"/>
            <a:ext cx="1107996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60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6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895228" y="3295776"/>
            <a:ext cx="10921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91144" y="502942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  <p:cxnSp>
        <p:nvCxnSpPr>
          <p:cNvPr id="41" name="꺾인 연결선 40"/>
          <p:cNvCxnSpPr/>
          <p:nvPr/>
        </p:nvCxnSpPr>
        <p:spPr>
          <a:xfrm rot="10800000" flipV="1">
            <a:off x="3147436" y="3244147"/>
            <a:ext cx="54200" cy="1963433"/>
          </a:xfrm>
          <a:prstGeom prst="bentConnector3">
            <a:avLst>
              <a:gd name="adj1" fmla="val 697509"/>
            </a:avLst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636" y="2459808"/>
            <a:ext cx="1566000" cy="156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31629" y="3645024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중심에서 벗어난 거리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87349" y="264447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핸들이 회전한 정도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636" y="4478613"/>
            <a:ext cx="1691251" cy="147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2986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업2">
      <a:majorFont>
        <a:latin typeface="MyriadRegular"/>
        <a:ea typeface="산돌고딕 M"/>
        <a:cs typeface=""/>
      </a:majorFont>
      <a:minorFont>
        <a:latin typeface="MyriadRegular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13860</TotalTime>
  <Words>1938</Words>
  <Application>Microsoft Office PowerPoint</Application>
  <PresentationFormat>화면 슬라이드 쇼(4:3)</PresentationFormat>
  <Paragraphs>456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4" baseType="lpstr">
      <vt:lpstr>HY견고딕</vt:lpstr>
      <vt:lpstr>MyriadRegular</vt:lpstr>
      <vt:lpstr>굴림</vt:lpstr>
      <vt:lpstr>나눔고딕</vt:lpstr>
      <vt:lpstr>맑은 고딕</vt:lpstr>
      <vt:lpstr>Arial</vt:lpstr>
      <vt:lpstr>Arial Black</vt:lpstr>
      <vt:lpstr>Cambria Math</vt:lpstr>
      <vt:lpstr>Wingdings</vt:lpstr>
      <vt:lpstr>기본 디자인</vt:lpstr>
      <vt:lpstr>PowerPoint 프레젠테이션</vt:lpstr>
      <vt:lpstr>회귀(Regression)의 유래</vt:lpstr>
      <vt:lpstr>회귀(Regression)의 유래</vt:lpstr>
      <vt:lpstr>회귀(Regression)의 유래</vt:lpstr>
      <vt:lpstr>회귀 (Regression)</vt:lpstr>
      <vt:lpstr>회귀 (Regression)</vt:lpstr>
      <vt:lpstr>회귀 (Regression)</vt:lpstr>
      <vt:lpstr>회귀 (Regression)</vt:lpstr>
      <vt:lpstr>회귀 (Regression)</vt:lpstr>
      <vt:lpstr>회귀 (Regression)</vt:lpstr>
      <vt:lpstr>회귀 (Regression)</vt:lpstr>
      <vt:lpstr>회귀 (Regression)</vt:lpstr>
      <vt:lpstr>회귀 (Regression)</vt:lpstr>
      <vt:lpstr>회귀 (Regression)</vt:lpstr>
      <vt:lpstr>선형 회귀</vt:lpstr>
      <vt:lpstr>선형 회귀</vt:lpstr>
      <vt:lpstr>단순 선형 회귀</vt:lpstr>
      <vt:lpstr>손실 함수, 비용 함수</vt:lpstr>
      <vt:lpstr>편미분 방정식</vt:lpstr>
      <vt:lpstr>편미분 방정식</vt:lpstr>
      <vt:lpstr>편미분 방정식</vt:lpstr>
      <vt:lpstr>행렬 계산</vt:lpstr>
      <vt:lpstr>행렬 계산</vt:lpstr>
      <vt:lpstr>행렬 계산</vt:lpstr>
      <vt:lpstr>행렬 계산</vt:lpstr>
      <vt:lpstr>행렬 계산</vt:lpstr>
      <vt:lpstr>경사하강법 (Gradient Descent)</vt:lpstr>
      <vt:lpstr>경사하강법 (Gradient Descent)</vt:lpstr>
      <vt:lpstr>경사하강법 (Gradient Descent)</vt:lpstr>
      <vt:lpstr>경사하강법 (Gradient Descent)</vt:lpstr>
      <vt:lpstr>경사하강법 (Gradient Descent)</vt:lpstr>
      <vt:lpstr>경사하강법 (Gradient Descent)</vt:lpstr>
      <vt:lpstr>경사하강법 (Gradient Descent)</vt:lpstr>
      <vt:lpstr>확률적 경사하강법 (Stochastic Gradient Descent)</vt:lpstr>
      <vt:lpstr>다중 선형 회귀</vt:lpstr>
      <vt:lpstr>사이킷런을 이용한 보스턴 주택 가격 예측</vt:lpstr>
      <vt:lpstr>사이킷런을 이용한 보스턴 주택 가격 예측</vt:lpstr>
      <vt:lpstr>사이킷런을 이용한 보스턴 주택 가격 예측</vt:lpstr>
      <vt:lpstr>사이킷런을 이용한 보스턴 주택 가격 예측</vt:lpstr>
      <vt:lpstr>사이킷런을 이용한 보스턴 주택 가격 예측</vt:lpstr>
      <vt:lpstr>사이킷런을 이용한 보스턴 주택 가격 예측</vt:lpstr>
      <vt:lpstr>사이킷런을 이용한 보스턴 주택 가격 예측</vt:lpstr>
      <vt:lpstr>사이킷런을 이용한 보스턴 주택 가격 예측</vt:lpstr>
      <vt:lpstr>사이킷런을 이용한 보스턴 주택 가격 예측</vt:lpstr>
      <vt:lpstr>사이킷런을 이용한 보스턴 주택 가격 예측</vt:lpstr>
      <vt:lpstr>다항 회귀</vt:lpstr>
      <vt:lpstr>다항 회귀</vt:lpstr>
      <vt:lpstr>다항 회귀</vt:lpstr>
      <vt:lpstr>다항 회귀 과적합</vt:lpstr>
      <vt:lpstr>다항 회귀 과적합</vt:lpstr>
      <vt:lpstr>다항 회귀 과적합</vt:lpstr>
      <vt:lpstr>편향-분산 트레이드오프</vt:lpstr>
      <vt:lpstr>편향-분산 트레이드오프</vt:lpstr>
      <vt:lpstr>과제 #2</vt:lpstr>
    </vt:vector>
  </TitlesOfParts>
  <Company>(주)파워피티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김애진</dc:creator>
  <cp:lastModifiedBy>조수익</cp:lastModifiedBy>
  <cp:revision>905</cp:revision>
  <dcterms:created xsi:type="dcterms:W3CDTF">2009-01-31T03:27:27Z</dcterms:created>
  <dcterms:modified xsi:type="dcterms:W3CDTF">2020-10-27T09:04:55Z</dcterms:modified>
</cp:coreProperties>
</file>