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814" r:id="rId2"/>
    <p:sldId id="887" r:id="rId3"/>
    <p:sldId id="88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78" r:id="rId14"/>
    <p:sldId id="879" r:id="rId15"/>
    <p:sldId id="880" r:id="rId16"/>
    <p:sldId id="881" r:id="rId17"/>
    <p:sldId id="882" r:id="rId18"/>
    <p:sldId id="883" r:id="rId19"/>
    <p:sldId id="884" r:id="rId20"/>
    <p:sldId id="885" r:id="rId21"/>
    <p:sldId id="886" r:id="rId22"/>
    <p:sldId id="826" r:id="rId23"/>
    <p:sldId id="817" r:id="rId24"/>
    <p:sldId id="818" r:id="rId25"/>
    <p:sldId id="819" r:id="rId26"/>
    <p:sldId id="820" r:id="rId27"/>
    <p:sldId id="821" r:id="rId28"/>
    <p:sldId id="822" r:id="rId29"/>
    <p:sldId id="823" r:id="rId30"/>
    <p:sldId id="824" r:id="rId31"/>
    <p:sldId id="825" r:id="rId32"/>
    <p:sldId id="827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28" r:id="rId41"/>
    <p:sldId id="836" r:id="rId42"/>
    <p:sldId id="837" r:id="rId43"/>
    <p:sldId id="838" r:id="rId44"/>
    <p:sldId id="839" r:id="rId45"/>
    <p:sldId id="840" r:id="rId46"/>
    <p:sldId id="841" r:id="rId47"/>
    <p:sldId id="842" r:id="rId48"/>
    <p:sldId id="843" r:id="rId49"/>
    <p:sldId id="844" r:id="rId50"/>
    <p:sldId id="845" r:id="rId51"/>
    <p:sldId id="846" r:id="rId52"/>
    <p:sldId id="847" r:id="rId53"/>
    <p:sldId id="848" r:id="rId54"/>
    <p:sldId id="849" r:id="rId55"/>
    <p:sldId id="850" r:id="rId56"/>
    <p:sldId id="851" r:id="rId57"/>
    <p:sldId id="852" r:id="rId58"/>
    <p:sldId id="853" r:id="rId59"/>
    <p:sldId id="854" r:id="rId60"/>
    <p:sldId id="855" r:id="rId61"/>
    <p:sldId id="856" r:id="rId62"/>
    <p:sldId id="857" r:id="rId63"/>
    <p:sldId id="858" r:id="rId64"/>
    <p:sldId id="859" r:id="rId65"/>
    <p:sldId id="860" r:id="rId66"/>
    <p:sldId id="861" r:id="rId67"/>
    <p:sldId id="862" r:id="rId68"/>
    <p:sldId id="863" r:id="rId69"/>
    <p:sldId id="864" r:id="rId70"/>
    <p:sldId id="865" r:id="rId71"/>
    <p:sldId id="866" r:id="rId72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953735"/>
    <a:srgbClr val="77933C"/>
    <a:srgbClr val="FF6600"/>
    <a:srgbClr val="3F51B5"/>
    <a:srgbClr val="827717"/>
    <a:srgbClr val="FFC107"/>
    <a:srgbClr val="1A237E"/>
    <a:srgbClr val="B71C1C"/>
    <a:srgbClr val="94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9" autoAdjust="0"/>
    <p:restoredTop sz="94668" autoAdjust="0"/>
  </p:normalViewPr>
  <p:slideViewPr>
    <p:cSldViewPr snapToObjects="1">
      <p:cViewPr>
        <p:scale>
          <a:sx n="90" d="100"/>
          <a:sy n="90" d="100"/>
        </p:scale>
        <p:origin x="-1506" y="-138"/>
      </p:cViewPr>
      <p:guideLst>
        <p:guide orient="horz" pos="2115"/>
        <p:guide orient="horz" pos="4065"/>
        <p:guide orient="horz" pos="650"/>
        <p:guide orient="horz" pos="1434"/>
        <p:guide pos="2532"/>
        <p:guide pos="113"/>
        <p:guide pos="295"/>
        <p:guide pos="5511"/>
        <p:guide pos="30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24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011363" y="9594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ct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00B3F04-A23B-47B2-B0A3-896DB072D5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100" y="0"/>
            <a:ext cx="6515100" cy="114300"/>
          </a:xfrm>
          <a:prstGeom prst="rect">
            <a:avLst/>
          </a:prstGeom>
          <a:solidFill>
            <a:srgbClr val="A0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7044" name="그림 7" descr="c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80975"/>
            <a:ext cx="1101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860925" y="9832975"/>
            <a:ext cx="1979613" cy="282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1100" i="1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Presentation Global Leader</a:t>
            </a:r>
            <a:endParaRPr lang="ko-KR" altLang="en-US" sz="1100" i="1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37894" name="TextBox 10"/>
          <p:cNvSpPr txBox="1">
            <a:spLocks noChangeArrowheads="1"/>
          </p:cNvSpPr>
          <p:nvPr/>
        </p:nvSpPr>
        <p:spPr bwMode="auto">
          <a:xfrm>
            <a:off x="5292725" y="9634538"/>
            <a:ext cx="1546225" cy="2349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7562" tIns="53781" rIns="107562" bIns="5378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buFont typeface="Wingdings" pitchFamily="2" charset="2"/>
              <a:buNone/>
              <a:defRPr/>
            </a:pPr>
            <a:r>
              <a:rPr lang="en-US" altLang="ko-KR" sz="800" dirty="0" err="1" smtClean="0">
                <a:solidFill>
                  <a:srgbClr val="595959"/>
                </a:solidFill>
                <a:latin typeface="Arial" charset="0"/>
                <a:cs typeface="Arial" charset="0"/>
              </a:rPr>
              <a:t>PowerPT</a:t>
            </a:r>
            <a:r>
              <a:rPr lang="en-US" altLang="ko-KR" sz="800" dirty="0" smtClean="0">
                <a:solidFill>
                  <a:srgbClr val="595959"/>
                </a:solidFill>
                <a:latin typeface="Arial" charset="0"/>
                <a:cs typeface="Arial" charset="0"/>
              </a:rPr>
              <a:t>. all rights reserved</a:t>
            </a:r>
            <a:endParaRPr lang="ko-KR" altLang="en-US" sz="800" dirty="0" smtClean="0">
              <a:solidFill>
                <a:srgbClr val="595959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2100" y="10120313"/>
            <a:ext cx="6515100" cy="114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562" tIns="53781" rIns="107562" bIns="53781" anchor="ctr"/>
          <a:lstStyle/>
          <a:p>
            <a:pPr algn="ctr">
              <a:defRPr/>
            </a:pP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39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3415" tIns="46708" rIns="93415" bIns="4670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A606AB-B736-4912-A729-9F04A4706279}" type="datetimeFigureOut">
              <a:rPr lang="ko-KR" altLang="en-US"/>
              <a:pPr>
                <a:defRPr/>
              </a:pPr>
              <a:t>2020-11-07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15" tIns="46708" rIns="93415" bIns="46708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3415" tIns="46708" rIns="93415" bIns="46708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lIns="93415" tIns="46708" rIns="93415" bIns="4670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FD5BF6E-6517-42FD-A741-E79FA1D5C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58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1891"/>
            <a:ext cx="7772400" cy="1470025"/>
          </a:xfrm>
        </p:spPr>
        <p:txBody>
          <a:bodyPr/>
          <a:lstStyle>
            <a:lvl1pPr>
              <a:defRPr sz="4400">
                <a:solidFill>
                  <a:srgbClr val="8DD2E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54293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578850" cy="5617369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0"/>
            <a:ext cx="9144000" cy="872337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7847459" y="507970"/>
            <a:ext cx="1188591" cy="46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500422"/>
            <a:ext cx="1193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8102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1600"/>
            <a:ext cx="82296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1562"/>
            <a:ext cx="8229600" cy="559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3" r:id="rId3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pitchFamily="34" charset="0"/>
          <a:ea typeface="HY견고딕" pitchFamily="18" charset="-127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Arial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Arial" pitchFamily="34" charset="0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NULL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37.png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699792" y="2492896"/>
            <a:ext cx="138499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" charset="0"/>
              </a:rPr>
              <a:t>군집화</a:t>
            </a:r>
            <a:endParaRPr lang="en-US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42172" y="2060848"/>
            <a:ext cx="1189038" cy="1079500"/>
            <a:chOff x="1242172" y="2060848"/>
            <a:chExt cx="1189038" cy="1079500"/>
          </a:xfrm>
        </p:grpSpPr>
        <p:sp>
          <p:nvSpPr>
            <p:cNvPr id="6" name="TextBox 5"/>
            <p:cNvSpPr txBox="1"/>
            <p:nvPr/>
          </p:nvSpPr>
          <p:spPr>
            <a:xfrm>
              <a:off x="1242172" y="2060848"/>
              <a:ext cx="11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UNIT</a:t>
              </a:r>
              <a:endParaRPr lang="ko-KR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5" descr="C:\Documents and Settings\winxp\바탕 화면\그림1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2172" y="2060848"/>
              <a:ext cx="1189038" cy="10795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242172" y="2420890"/>
            <a:ext cx="118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3F51B5"/>
                </a:solidFill>
                <a:latin typeface="Arial Black" pitchFamily="34" charset="0"/>
              </a:rPr>
              <a:t>07</a:t>
            </a:r>
            <a:endParaRPr lang="ko-KR" altLang="en-US" sz="4400" dirty="0">
              <a:solidFill>
                <a:srgbClr val="3F51B5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35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 없이 구현하기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1637"/>
              </p:ext>
            </p:extLst>
          </p:nvPr>
        </p:nvGraphicFramePr>
        <p:xfrm>
          <a:off x="1" y="75392"/>
          <a:ext cx="9144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N =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points.shape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[0]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centers = points[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np.random.choice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(N,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_ in range(10):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labels = 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([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 for 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points])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300" b="1" spc="-15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 = </a:t>
                      </a:r>
                      <a:r>
                        <a:rPr lang="en-US" altLang="ko-KR" sz="1300" b="1" spc="-15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300" b="1" spc="-15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([</a:t>
                      </a:r>
                      <a:r>
                        <a:rPr lang="en-US" altLang="ko-KR" sz="1300" b="1" spc="-15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np.mean</a:t>
                      </a:r>
                      <a:r>
                        <a:rPr lang="en-US" altLang="ko-KR" sz="1300" b="1" spc="-15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(points[labels == </a:t>
                      </a:r>
                      <a:r>
                        <a:rPr lang="en-US" altLang="ko-KR" sz="1300" b="1" spc="-15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300" b="1" spc="-15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], axis=0) for </a:t>
                      </a:r>
                      <a:r>
                        <a:rPr lang="en-US" altLang="ko-KR" sz="1300" b="1" spc="-15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300" b="1" spc="-15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300" b="1" spc="-15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300" b="1" spc="-15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centers, labels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3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 =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np.genfromtxt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('D:/Example/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data.csv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delimiter=',',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skip_header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=1)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3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centers, labels =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plt.cm.get_cmap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viridis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(points[:,0], points[:,1], c=labels,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(centers[:,0], centers[:,1], c='red')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3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plt.xlim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plt.ylim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plt.show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289114" y="75392"/>
            <a:ext cx="2736304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번째 버전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118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 없이 구현하기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92927"/>
              </p:ext>
            </p:extLst>
          </p:nvPr>
        </p:nvGraphicFramePr>
        <p:xfrm>
          <a:off x="35496" y="44624"/>
          <a:ext cx="9041800" cy="67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numpy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</a:t>
                      </a: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matplotlib.pyplot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</a:t>
                      </a: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np.argmin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np.sqrt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np.sum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- centers) ** 2, axis=1)))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N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points.shape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[0]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centers = points[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np.random.choice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(N,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_ in range(10):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labels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([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 for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points])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centers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([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np.mean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(points[labels ==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], axis=0) for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centers, labels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np.genfromtxt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('D:/Example/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data.csv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delimiter=',',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skip_header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=1)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centers, labels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plt.cm.get_cmap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viridis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(points[:,0], points[:,1], c=labels,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(centers[:,0], centers[:,1], c='red')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plt.xlim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plt.ylim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plt.show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13075" y="0"/>
            <a:ext cx="3268054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판다스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없이 구현하기 전체 코드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51" y="1"/>
            <a:ext cx="2720049" cy="256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51" y="4293096"/>
            <a:ext cx="2720049" cy="256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40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 없이 구현하기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34039"/>
              </p:ext>
            </p:extLst>
          </p:nvPr>
        </p:nvGraphicFramePr>
        <p:xfrm>
          <a:off x="36000" y="44624"/>
          <a:ext cx="9041800" cy="67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numpy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</a:t>
                      </a: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matplotlib.pyplot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</a:t>
                      </a: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np.argmin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np.sqrt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np.sum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- centers) ** 2, axis=1)))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N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points.shape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[0]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centers = points[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np.random.choice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(N,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_ in range(10):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labels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([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 for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points])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centers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([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np.mean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(points[labels ==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], axis=0) for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centers, labels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np.genfromtxt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('D:/Example/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data.csv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delimiter=',',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skip_header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=1)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400" b="1" spc="-8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3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centers, labels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plt.cm.get_cmap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viridis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(points[:,0], points[:,1], c=labels, 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(centers[:,0], centers[:,1], c='red')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8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plt.xlim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plt.ylim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8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plt.show</a:t>
                      </a:r>
                      <a:r>
                        <a:rPr lang="en-US" altLang="ko-KR" sz="1400" b="1" spc="-8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14800" y="0"/>
            <a:ext cx="3268054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판다스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없이 구현하기 전체 코드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56" y="4301776"/>
            <a:ext cx="2710844" cy="255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56" y="0"/>
            <a:ext cx="2710844" cy="255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468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 방법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791580" y="2072211"/>
            <a:ext cx="2916325" cy="1125023"/>
            <a:chOff x="791579" y="1815634"/>
            <a:chExt cx="2916325" cy="1125023"/>
          </a:xfrm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5242416" y="1923646"/>
            <a:ext cx="576064" cy="14245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557087" y="1923646"/>
            <a:ext cx="576064" cy="1424538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884369" y="1923646"/>
            <a:ext cx="576064" cy="1424538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157570" y="1455594"/>
            <a:ext cx="30508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이렇게 되어야 할 것 같은데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7562" y="3725041"/>
            <a:ext cx="27382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초기 중심을 이렇게 하면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222453" y="4210000"/>
            <a:ext cx="3218016" cy="3845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5393262" y="2072211"/>
            <a:ext cx="2916325" cy="1125023"/>
            <a:chOff x="791579" y="1815634"/>
            <a:chExt cx="2916325" cy="1125023"/>
          </a:xfrm>
        </p:grpSpPr>
        <p:sp>
          <p:nvSpPr>
            <p:cNvPr id="130" name="타원 129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791580" y="4265102"/>
            <a:ext cx="2916325" cy="1125023"/>
            <a:chOff x="791579" y="1815634"/>
            <a:chExt cx="2916325" cy="1125023"/>
          </a:xfrm>
        </p:grpSpPr>
        <p:sp>
          <p:nvSpPr>
            <p:cNvPr id="140" name="타원 139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5393262" y="4265102"/>
            <a:ext cx="2916325" cy="1125023"/>
            <a:chOff x="791579" y="1815634"/>
            <a:chExt cx="2916325" cy="1125023"/>
          </a:xfrm>
        </p:grpSpPr>
        <p:sp>
          <p:nvSpPr>
            <p:cNvPr id="150" name="타원 149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5222453" y="4635325"/>
            <a:ext cx="3218016" cy="384575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5222453" y="5060650"/>
            <a:ext cx="3218016" cy="384575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>
            <a:off x="4211960" y="4827611"/>
            <a:ext cx="61206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18018" y="1455595"/>
            <a:ext cx="5950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k=3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7114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25" grpId="0" animBg="1"/>
      <p:bldP spid="159" grpId="0" animBg="1"/>
      <p:bldP spid="1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초기화 방법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21017" y="1875388"/>
            <a:ext cx="27382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첫 번째 중심은 랜덤으로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21018" y="3414661"/>
            <a:ext cx="47628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두 번째 중심은 첫 번째 중심에서 가장 먼 것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21017" y="4971732"/>
            <a:ext cx="468109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세 번째 중심은 첫 번째와 두 번째 중심에서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가장 먼 것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791580" y="1957384"/>
            <a:ext cx="2916325" cy="1125023"/>
            <a:chOff x="791579" y="1815634"/>
            <a:chExt cx="2916325" cy="1125023"/>
          </a:xfrm>
        </p:grpSpPr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5274" y="3489842"/>
            <a:ext cx="2916325" cy="1125023"/>
            <a:chOff x="791579" y="1815634"/>
            <a:chExt cx="2916325" cy="1125023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791580" y="5046914"/>
            <a:ext cx="2916325" cy="1125023"/>
            <a:chOff x="791579" y="1815634"/>
            <a:chExt cx="2916325" cy="1125023"/>
          </a:xfrm>
        </p:grpSpPr>
        <p:sp>
          <p:nvSpPr>
            <p:cNvPr id="137" name="타원 136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18018" y="1340768"/>
            <a:ext cx="5950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k=3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8378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개선된 초기화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21018" y="1873889"/>
            <a:ext cx="3974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가장 가까운 중심의 클러스터에 할당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21018" y="3413162"/>
            <a:ext cx="17331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중심 위치 갱신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791580" y="1955885"/>
            <a:ext cx="2916325" cy="1125023"/>
            <a:chOff x="791579" y="1815634"/>
            <a:chExt cx="2916325" cy="1125023"/>
          </a:xfrm>
        </p:grpSpPr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5274" y="3488343"/>
            <a:ext cx="2916325" cy="1125023"/>
            <a:chOff x="791579" y="1815634"/>
            <a:chExt cx="2916325" cy="1125023"/>
          </a:xfrm>
        </p:grpSpPr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791580" y="5045415"/>
            <a:ext cx="2916325" cy="1125023"/>
            <a:chOff x="791579" y="1815634"/>
            <a:chExt cx="2916325" cy="1125023"/>
          </a:xfrm>
        </p:grpSpPr>
        <p:sp>
          <p:nvSpPr>
            <p:cNvPr id="137" name="타원 136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106250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433531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791579" y="2240959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106250" y="2240959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="" xmlns:a16="http://schemas.microsoft.com/office/drawing/2014/main" id="{15E74426-6C4E-4DE7-9E90-5BA29997ACB7}"/>
                </a:ext>
              </a:extLst>
            </p:cNvPr>
            <p:cNvSpPr/>
            <p:nvPr/>
          </p:nvSpPr>
          <p:spPr>
            <a:xfrm>
              <a:off x="3433531" y="2240959"/>
              <a:ext cx="274373" cy="274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91579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="" xmlns:a16="http://schemas.microsoft.com/office/drawing/2014/main" id="{456DB4F1-5849-43E5-8174-5843C9CEBC30}"/>
                </a:ext>
              </a:extLst>
            </p:cNvPr>
            <p:cNvSpPr/>
            <p:nvPr/>
          </p:nvSpPr>
          <p:spPr>
            <a:xfrm>
              <a:off x="2106250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3433531" y="266628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640734" y="1807320"/>
            <a:ext cx="576064" cy="1424538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55405" y="1807320"/>
            <a:ext cx="576064" cy="14245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82685" y="1807320"/>
            <a:ext cx="576064" cy="1424538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40734" y="3338584"/>
            <a:ext cx="576064" cy="1424538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55405" y="3338584"/>
            <a:ext cx="576064" cy="14245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76380" y="3338584"/>
            <a:ext cx="576064" cy="1424538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40734" y="4895655"/>
            <a:ext cx="576064" cy="1424538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49098" y="4895655"/>
            <a:ext cx="576064" cy="14245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276380" y="4895655"/>
            <a:ext cx="576064" cy="1424538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1018" y="4911191"/>
            <a:ext cx="3974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가장 가까운 중심의 클러스터에 할당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121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초기화 방법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21017" y="1733640"/>
            <a:ext cx="27382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첫 번째 중심은 랜덤으로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21018" y="3272913"/>
            <a:ext cx="47628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두 번째 중심은 첫 번째 중심에서 가장 먼 것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8018" y="1199020"/>
            <a:ext cx="5950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k=2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0898" y="1523344"/>
            <a:ext cx="8130583" cy="1188626"/>
            <a:chOff x="510898" y="1523344"/>
            <a:chExt cx="8130583" cy="1188626"/>
          </a:xfrm>
        </p:grpSpPr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848115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167844" y="179771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1151620" y="167844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985301" y="209000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85272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8367108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110567" y="207209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385784" y="192745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008846" y="2401881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648085" y="243759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510898" y="2062476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167844" y="230041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700352" y="212221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3030657" y="152334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305030" y="2061673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867183" y="239659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0898" y="3255223"/>
            <a:ext cx="8130583" cy="1188626"/>
            <a:chOff x="510898" y="1523344"/>
            <a:chExt cx="8130583" cy="1188626"/>
          </a:xfrm>
        </p:grpSpPr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848115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167844" y="179771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1151620" y="167844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985301" y="209000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85272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8367108" y="2163224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110567" y="207209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385784" y="192745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008846" y="2401881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648085" y="243759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510898" y="2062476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167844" y="230041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700352" y="212221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3030657" y="152334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305030" y="2061673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867183" y="239659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0697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초기화 방법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18018" y="1199020"/>
            <a:ext cx="5950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k=2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1018" y="1733640"/>
            <a:ext cx="3974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가장 가까운 중심의 클러스터에 할당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10898" y="1523344"/>
            <a:ext cx="8130583" cy="1188626"/>
            <a:chOff x="510898" y="1523344"/>
            <a:chExt cx="8130583" cy="1188626"/>
          </a:xfrm>
        </p:grpSpPr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848115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167844" y="179771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1151620" y="167844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985301" y="209000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85272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8367108" y="2163224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110567" y="207209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385784" y="192745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008846" y="2401881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648085" y="243759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510898" y="2062476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167844" y="230041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700352" y="212221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3030657" y="152334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305030" y="2061673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867183" y="239659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자유형 5"/>
          <p:cNvSpPr/>
          <p:nvPr/>
        </p:nvSpPr>
        <p:spPr>
          <a:xfrm>
            <a:off x="378499" y="1348875"/>
            <a:ext cx="3525975" cy="1580318"/>
          </a:xfrm>
          <a:custGeom>
            <a:avLst/>
            <a:gdLst>
              <a:gd name="connsiteX0" fmla="*/ 415828 w 3525975"/>
              <a:gd name="connsiteY0" fmla="*/ 350616 h 1580318"/>
              <a:gd name="connsiteX1" fmla="*/ 471246 w 3525975"/>
              <a:gd name="connsiteY1" fmla="*/ 341380 h 1580318"/>
              <a:gd name="connsiteX2" fmla="*/ 1071610 w 3525975"/>
              <a:gd name="connsiteY2" fmla="*/ 212070 h 1580318"/>
              <a:gd name="connsiteX3" fmla="*/ 2290810 w 3525975"/>
              <a:gd name="connsiteY3" fmla="*/ 212070 h 1580318"/>
              <a:gd name="connsiteX4" fmla="*/ 2881937 w 3525975"/>
              <a:gd name="connsiteY4" fmla="*/ 18107 h 1580318"/>
              <a:gd name="connsiteX5" fmla="*/ 3510010 w 3525975"/>
              <a:gd name="connsiteY5" fmla="*/ 729307 h 1580318"/>
              <a:gd name="connsiteX6" fmla="*/ 3223683 w 3525975"/>
              <a:gd name="connsiteY6" fmla="*/ 1375852 h 1580318"/>
              <a:gd name="connsiteX7" fmla="*/ 2022956 w 3525975"/>
              <a:gd name="connsiteY7" fmla="*/ 1569816 h 1580318"/>
              <a:gd name="connsiteX8" fmla="*/ 572846 w 3525975"/>
              <a:gd name="connsiteY8" fmla="*/ 1523634 h 1580318"/>
              <a:gd name="connsiteX9" fmla="*/ 74083 w 3525975"/>
              <a:gd name="connsiteY9" fmla="*/ 1265016 h 1580318"/>
              <a:gd name="connsiteX10" fmla="*/ 27901 w 3525975"/>
              <a:gd name="connsiteY10" fmla="*/ 692361 h 1580318"/>
              <a:gd name="connsiteX11" fmla="*/ 323465 w 3525975"/>
              <a:gd name="connsiteY11" fmla="*/ 452216 h 1580318"/>
              <a:gd name="connsiteX12" fmla="*/ 415828 w 3525975"/>
              <a:gd name="connsiteY12" fmla="*/ 350616 h 158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25975" h="1580318">
                <a:moveTo>
                  <a:pt x="415828" y="350616"/>
                </a:moveTo>
                <a:cubicBezTo>
                  <a:pt x="440458" y="332143"/>
                  <a:pt x="471246" y="341380"/>
                  <a:pt x="471246" y="341380"/>
                </a:cubicBezTo>
                <a:cubicBezTo>
                  <a:pt x="580543" y="318289"/>
                  <a:pt x="768349" y="233622"/>
                  <a:pt x="1071610" y="212070"/>
                </a:cubicBezTo>
                <a:cubicBezTo>
                  <a:pt x="1374871" y="190518"/>
                  <a:pt x="1989089" y="244397"/>
                  <a:pt x="2290810" y="212070"/>
                </a:cubicBezTo>
                <a:cubicBezTo>
                  <a:pt x="2592531" y="179743"/>
                  <a:pt x="2678737" y="-68099"/>
                  <a:pt x="2881937" y="18107"/>
                </a:cubicBezTo>
                <a:cubicBezTo>
                  <a:pt x="3085137" y="104313"/>
                  <a:pt x="3453052" y="503016"/>
                  <a:pt x="3510010" y="729307"/>
                </a:cubicBezTo>
                <a:cubicBezTo>
                  <a:pt x="3566968" y="955598"/>
                  <a:pt x="3471525" y="1235767"/>
                  <a:pt x="3223683" y="1375852"/>
                </a:cubicBezTo>
                <a:cubicBezTo>
                  <a:pt x="2975841" y="1515937"/>
                  <a:pt x="2464762" y="1545186"/>
                  <a:pt x="2022956" y="1569816"/>
                </a:cubicBezTo>
                <a:cubicBezTo>
                  <a:pt x="1581150" y="1594446"/>
                  <a:pt x="897658" y="1574434"/>
                  <a:pt x="572846" y="1523634"/>
                </a:cubicBezTo>
                <a:cubicBezTo>
                  <a:pt x="248034" y="1472834"/>
                  <a:pt x="164907" y="1403562"/>
                  <a:pt x="74083" y="1265016"/>
                </a:cubicBezTo>
                <a:cubicBezTo>
                  <a:pt x="-16741" y="1126471"/>
                  <a:pt x="-13663" y="827828"/>
                  <a:pt x="27901" y="692361"/>
                </a:cubicBezTo>
                <a:cubicBezTo>
                  <a:pt x="69465" y="556894"/>
                  <a:pt x="252653" y="509173"/>
                  <a:pt x="323465" y="452216"/>
                </a:cubicBezTo>
                <a:cubicBezTo>
                  <a:pt x="394277" y="395259"/>
                  <a:pt x="391198" y="369089"/>
                  <a:pt x="415828" y="35061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195183" y="1989767"/>
            <a:ext cx="621963" cy="6219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018" y="3272914"/>
            <a:ext cx="17331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중심 위치 갱신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510898" y="3255223"/>
            <a:ext cx="8130583" cy="1188626"/>
            <a:chOff x="510898" y="1523344"/>
            <a:chExt cx="8130583" cy="1188626"/>
          </a:xfrm>
        </p:grpSpPr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848115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167844" y="179771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1151620" y="167844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985301" y="209000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85272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8367108" y="2163224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110567" y="207209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385784" y="192745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008846" y="2401881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648085" y="243759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510898" y="2062476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167844" y="230041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700352" y="212221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3030657" y="152334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305030" y="2061673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867183" y="239659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자유형 83"/>
          <p:cNvSpPr/>
          <p:nvPr/>
        </p:nvSpPr>
        <p:spPr>
          <a:xfrm>
            <a:off x="378499" y="3003393"/>
            <a:ext cx="3525975" cy="1580318"/>
          </a:xfrm>
          <a:custGeom>
            <a:avLst/>
            <a:gdLst>
              <a:gd name="connsiteX0" fmla="*/ 415828 w 3525975"/>
              <a:gd name="connsiteY0" fmla="*/ 350616 h 1580318"/>
              <a:gd name="connsiteX1" fmla="*/ 471246 w 3525975"/>
              <a:gd name="connsiteY1" fmla="*/ 341380 h 1580318"/>
              <a:gd name="connsiteX2" fmla="*/ 1071610 w 3525975"/>
              <a:gd name="connsiteY2" fmla="*/ 212070 h 1580318"/>
              <a:gd name="connsiteX3" fmla="*/ 2290810 w 3525975"/>
              <a:gd name="connsiteY3" fmla="*/ 212070 h 1580318"/>
              <a:gd name="connsiteX4" fmla="*/ 2881937 w 3525975"/>
              <a:gd name="connsiteY4" fmla="*/ 18107 h 1580318"/>
              <a:gd name="connsiteX5" fmla="*/ 3510010 w 3525975"/>
              <a:gd name="connsiteY5" fmla="*/ 729307 h 1580318"/>
              <a:gd name="connsiteX6" fmla="*/ 3223683 w 3525975"/>
              <a:gd name="connsiteY6" fmla="*/ 1375852 h 1580318"/>
              <a:gd name="connsiteX7" fmla="*/ 2022956 w 3525975"/>
              <a:gd name="connsiteY7" fmla="*/ 1569816 h 1580318"/>
              <a:gd name="connsiteX8" fmla="*/ 572846 w 3525975"/>
              <a:gd name="connsiteY8" fmla="*/ 1523634 h 1580318"/>
              <a:gd name="connsiteX9" fmla="*/ 74083 w 3525975"/>
              <a:gd name="connsiteY9" fmla="*/ 1265016 h 1580318"/>
              <a:gd name="connsiteX10" fmla="*/ 27901 w 3525975"/>
              <a:gd name="connsiteY10" fmla="*/ 692361 h 1580318"/>
              <a:gd name="connsiteX11" fmla="*/ 323465 w 3525975"/>
              <a:gd name="connsiteY11" fmla="*/ 452216 h 1580318"/>
              <a:gd name="connsiteX12" fmla="*/ 415828 w 3525975"/>
              <a:gd name="connsiteY12" fmla="*/ 350616 h 158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25975" h="1580318">
                <a:moveTo>
                  <a:pt x="415828" y="350616"/>
                </a:moveTo>
                <a:cubicBezTo>
                  <a:pt x="440458" y="332143"/>
                  <a:pt x="471246" y="341380"/>
                  <a:pt x="471246" y="341380"/>
                </a:cubicBezTo>
                <a:cubicBezTo>
                  <a:pt x="580543" y="318289"/>
                  <a:pt x="768349" y="233622"/>
                  <a:pt x="1071610" y="212070"/>
                </a:cubicBezTo>
                <a:cubicBezTo>
                  <a:pt x="1374871" y="190518"/>
                  <a:pt x="1989089" y="244397"/>
                  <a:pt x="2290810" y="212070"/>
                </a:cubicBezTo>
                <a:cubicBezTo>
                  <a:pt x="2592531" y="179743"/>
                  <a:pt x="2678737" y="-68099"/>
                  <a:pt x="2881937" y="18107"/>
                </a:cubicBezTo>
                <a:cubicBezTo>
                  <a:pt x="3085137" y="104313"/>
                  <a:pt x="3453052" y="503016"/>
                  <a:pt x="3510010" y="729307"/>
                </a:cubicBezTo>
                <a:cubicBezTo>
                  <a:pt x="3566968" y="955598"/>
                  <a:pt x="3471525" y="1235767"/>
                  <a:pt x="3223683" y="1375852"/>
                </a:cubicBezTo>
                <a:cubicBezTo>
                  <a:pt x="2975841" y="1515937"/>
                  <a:pt x="2464762" y="1545186"/>
                  <a:pt x="2022956" y="1569816"/>
                </a:cubicBezTo>
                <a:cubicBezTo>
                  <a:pt x="1581150" y="1594446"/>
                  <a:pt x="897658" y="1574434"/>
                  <a:pt x="572846" y="1523634"/>
                </a:cubicBezTo>
                <a:cubicBezTo>
                  <a:pt x="248034" y="1472834"/>
                  <a:pt x="164907" y="1403562"/>
                  <a:pt x="74083" y="1265016"/>
                </a:cubicBezTo>
                <a:cubicBezTo>
                  <a:pt x="-16741" y="1126471"/>
                  <a:pt x="-13663" y="827828"/>
                  <a:pt x="27901" y="692361"/>
                </a:cubicBezTo>
                <a:cubicBezTo>
                  <a:pt x="69465" y="556894"/>
                  <a:pt x="252653" y="509173"/>
                  <a:pt x="323465" y="452216"/>
                </a:cubicBezTo>
                <a:cubicBezTo>
                  <a:pt x="394277" y="395259"/>
                  <a:pt x="391198" y="369089"/>
                  <a:pt x="415828" y="35061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195183" y="3721307"/>
            <a:ext cx="621963" cy="6219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961466" y="3843694"/>
            <a:ext cx="180020" cy="180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1961466" y="3843694"/>
            <a:ext cx="180020" cy="180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21018" y="4994665"/>
            <a:ext cx="3974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가장 가까운 중심의 클러스터에 할당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510898" y="4976974"/>
            <a:ext cx="8130583" cy="1188626"/>
            <a:chOff x="510898" y="1523344"/>
            <a:chExt cx="8130583" cy="1188626"/>
          </a:xfrm>
        </p:grpSpPr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848115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167844" y="179771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1151620" y="167844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985301" y="209000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85272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8367108" y="2163224"/>
              <a:ext cx="274373" cy="27437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110567" y="207209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385784" y="192745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008846" y="2401881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648085" y="243759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510898" y="2062476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167844" y="230041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700352" y="212221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3030657" y="152334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305030" y="2061673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867183" y="239659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6" name="자유형 105"/>
          <p:cNvSpPr/>
          <p:nvPr/>
        </p:nvSpPr>
        <p:spPr>
          <a:xfrm>
            <a:off x="378499" y="4725144"/>
            <a:ext cx="3525975" cy="1580318"/>
          </a:xfrm>
          <a:custGeom>
            <a:avLst/>
            <a:gdLst>
              <a:gd name="connsiteX0" fmla="*/ 415828 w 3525975"/>
              <a:gd name="connsiteY0" fmla="*/ 350616 h 1580318"/>
              <a:gd name="connsiteX1" fmla="*/ 471246 w 3525975"/>
              <a:gd name="connsiteY1" fmla="*/ 341380 h 1580318"/>
              <a:gd name="connsiteX2" fmla="*/ 1071610 w 3525975"/>
              <a:gd name="connsiteY2" fmla="*/ 212070 h 1580318"/>
              <a:gd name="connsiteX3" fmla="*/ 2290810 w 3525975"/>
              <a:gd name="connsiteY3" fmla="*/ 212070 h 1580318"/>
              <a:gd name="connsiteX4" fmla="*/ 2881937 w 3525975"/>
              <a:gd name="connsiteY4" fmla="*/ 18107 h 1580318"/>
              <a:gd name="connsiteX5" fmla="*/ 3510010 w 3525975"/>
              <a:gd name="connsiteY5" fmla="*/ 729307 h 1580318"/>
              <a:gd name="connsiteX6" fmla="*/ 3223683 w 3525975"/>
              <a:gd name="connsiteY6" fmla="*/ 1375852 h 1580318"/>
              <a:gd name="connsiteX7" fmla="*/ 2022956 w 3525975"/>
              <a:gd name="connsiteY7" fmla="*/ 1569816 h 1580318"/>
              <a:gd name="connsiteX8" fmla="*/ 572846 w 3525975"/>
              <a:gd name="connsiteY8" fmla="*/ 1523634 h 1580318"/>
              <a:gd name="connsiteX9" fmla="*/ 74083 w 3525975"/>
              <a:gd name="connsiteY9" fmla="*/ 1265016 h 1580318"/>
              <a:gd name="connsiteX10" fmla="*/ 27901 w 3525975"/>
              <a:gd name="connsiteY10" fmla="*/ 692361 h 1580318"/>
              <a:gd name="connsiteX11" fmla="*/ 323465 w 3525975"/>
              <a:gd name="connsiteY11" fmla="*/ 452216 h 1580318"/>
              <a:gd name="connsiteX12" fmla="*/ 415828 w 3525975"/>
              <a:gd name="connsiteY12" fmla="*/ 350616 h 158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25975" h="1580318">
                <a:moveTo>
                  <a:pt x="415828" y="350616"/>
                </a:moveTo>
                <a:cubicBezTo>
                  <a:pt x="440458" y="332143"/>
                  <a:pt x="471246" y="341380"/>
                  <a:pt x="471246" y="341380"/>
                </a:cubicBezTo>
                <a:cubicBezTo>
                  <a:pt x="580543" y="318289"/>
                  <a:pt x="768349" y="233622"/>
                  <a:pt x="1071610" y="212070"/>
                </a:cubicBezTo>
                <a:cubicBezTo>
                  <a:pt x="1374871" y="190518"/>
                  <a:pt x="1989089" y="244397"/>
                  <a:pt x="2290810" y="212070"/>
                </a:cubicBezTo>
                <a:cubicBezTo>
                  <a:pt x="2592531" y="179743"/>
                  <a:pt x="2678737" y="-68099"/>
                  <a:pt x="2881937" y="18107"/>
                </a:cubicBezTo>
                <a:cubicBezTo>
                  <a:pt x="3085137" y="104313"/>
                  <a:pt x="3453052" y="503016"/>
                  <a:pt x="3510010" y="729307"/>
                </a:cubicBezTo>
                <a:cubicBezTo>
                  <a:pt x="3566968" y="955598"/>
                  <a:pt x="3471525" y="1235767"/>
                  <a:pt x="3223683" y="1375852"/>
                </a:cubicBezTo>
                <a:cubicBezTo>
                  <a:pt x="2975841" y="1515937"/>
                  <a:pt x="2464762" y="1545186"/>
                  <a:pt x="2022956" y="1569816"/>
                </a:cubicBezTo>
                <a:cubicBezTo>
                  <a:pt x="1581150" y="1594446"/>
                  <a:pt x="897658" y="1574434"/>
                  <a:pt x="572846" y="1523634"/>
                </a:cubicBezTo>
                <a:cubicBezTo>
                  <a:pt x="248034" y="1472834"/>
                  <a:pt x="164907" y="1403562"/>
                  <a:pt x="74083" y="1265016"/>
                </a:cubicBezTo>
                <a:cubicBezTo>
                  <a:pt x="-16741" y="1126471"/>
                  <a:pt x="-13663" y="827828"/>
                  <a:pt x="27901" y="692361"/>
                </a:cubicBezTo>
                <a:cubicBezTo>
                  <a:pt x="69465" y="556894"/>
                  <a:pt x="252653" y="509173"/>
                  <a:pt x="323465" y="452216"/>
                </a:cubicBezTo>
                <a:cubicBezTo>
                  <a:pt x="394277" y="395259"/>
                  <a:pt x="391198" y="369089"/>
                  <a:pt x="415828" y="35061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8195183" y="5443060"/>
            <a:ext cx="621963" cy="6219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H="1">
            <a:off x="1961466" y="5565445"/>
            <a:ext cx="180020" cy="180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961466" y="5565445"/>
            <a:ext cx="180020" cy="1800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276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4" grpId="0" animBg="1"/>
      <p:bldP spid="85" grpId="0" animBg="1"/>
      <p:bldP spid="87" grpId="0"/>
      <p:bldP spid="106" grpId="0" animBg="1"/>
      <p:bldP spid="1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초기화 방법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18018" y="1968276"/>
            <a:ext cx="5950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k=2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10898" y="2292600"/>
            <a:ext cx="8130583" cy="1188626"/>
            <a:chOff x="510898" y="1523344"/>
            <a:chExt cx="8130583" cy="1188626"/>
          </a:xfrm>
        </p:grpSpPr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848115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167844" y="179771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1151620" y="167844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985301" y="209000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85272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8367108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110567" y="207209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385784" y="192745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008846" y="2401881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648085" y="243759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510898" y="2062476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167844" y="230041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700352" y="212221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3030657" y="152334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305030" y="2061673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867183" y="239659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자유형 2"/>
          <p:cNvSpPr/>
          <p:nvPr/>
        </p:nvSpPr>
        <p:spPr>
          <a:xfrm>
            <a:off x="326633" y="2329007"/>
            <a:ext cx="1550009" cy="1367767"/>
          </a:xfrm>
          <a:custGeom>
            <a:avLst/>
            <a:gdLst>
              <a:gd name="connsiteX0" fmla="*/ 264494 w 1550009"/>
              <a:gd name="connsiteY0" fmla="*/ 167451 h 1367767"/>
              <a:gd name="connsiteX1" fmla="*/ 1003403 w 1550009"/>
              <a:gd name="connsiteY1" fmla="*/ 1196 h 1367767"/>
              <a:gd name="connsiteX2" fmla="*/ 1502167 w 1550009"/>
              <a:gd name="connsiteY2" fmla="*/ 241342 h 1367767"/>
              <a:gd name="connsiteX3" fmla="*/ 1465222 w 1550009"/>
              <a:gd name="connsiteY3" fmla="*/ 924833 h 1367767"/>
              <a:gd name="connsiteX4" fmla="*/ 929512 w 1550009"/>
              <a:gd name="connsiteY4" fmla="*/ 1358942 h 1367767"/>
              <a:gd name="connsiteX5" fmla="*/ 172131 w 1550009"/>
              <a:gd name="connsiteY5" fmla="*/ 1164978 h 1367767"/>
              <a:gd name="connsiteX6" fmla="*/ 5876 w 1550009"/>
              <a:gd name="connsiteY6" fmla="*/ 564615 h 1367767"/>
              <a:gd name="connsiteX7" fmla="*/ 264494 w 1550009"/>
              <a:gd name="connsiteY7" fmla="*/ 167451 h 136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009" h="1367767">
                <a:moveTo>
                  <a:pt x="264494" y="167451"/>
                </a:moveTo>
                <a:cubicBezTo>
                  <a:pt x="430749" y="73548"/>
                  <a:pt x="797124" y="-11119"/>
                  <a:pt x="1003403" y="1196"/>
                </a:cubicBezTo>
                <a:cubicBezTo>
                  <a:pt x="1209682" y="13511"/>
                  <a:pt x="1425197" y="87403"/>
                  <a:pt x="1502167" y="241342"/>
                </a:cubicBezTo>
                <a:cubicBezTo>
                  <a:pt x="1579137" y="395281"/>
                  <a:pt x="1560664" y="738566"/>
                  <a:pt x="1465222" y="924833"/>
                </a:cubicBezTo>
                <a:cubicBezTo>
                  <a:pt x="1369780" y="1111100"/>
                  <a:pt x="1145027" y="1318918"/>
                  <a:pt x="929512" y="1358942"/>
                </a:cubicBezTo>
                <a:cubicBezTo>
                  <a:pt x="713997" y="1398966"/>
                  <a:pt x="326070" y="1297366"/>
                  <a:pt x="172131" y="1164978"/>
                </a:cubicBezTo>
                <a:cubicBezTo>
                  <a:pt x="18192" y="1032590"/>
                  <a:pt x="-15675" y="729330"/>
                  <a:pt x="5876" y="564615"/>
                </a:cubicBezTo>
                <a:cubicBezTo>
                  <a:pt x="27427" y="399900"/>
                  <a:pt x="98239" y="261354"/>
                  <a:pt x="264494" y="16745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7563" y="1412777"/>
            <a:ext cx="30508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이렇게 되어야 할 것 같은데</a:t>
            </a:r>
          </a:p>
        </p:txBody>
      </p:sp>
      <p:sp>
        <p:nvSpPr>
          <p:cNvPr id="8" name="자유형 7"/>
          <p:cNvSpPr/>
          <p:nvPr/>
        </p:nvSpPr>
        <p:spPr>
          <a:xfrm>
            <a:off x="2549159" y="2126439"/>
            <a:ext cx="1329941" cy="1523021"/>
          </a:xfrm>
          <a:custGeom>
            <a:avLst/>
            <a:gdLst>
              <a:gd name="connsiteX0" fmla="*/ 434187 w 1329941"/>
              <a:gd name="connsiteY0" fmla="*/ 99527 h 1523021"/>
              <a:gd name="connsiteX1" fmla="*/ 157097 w 1329941"/>
              <a:gd name="connsiteY1" fmla="*/ 339672 h 1523021"/>
              <a:gd name="connsiteX2" fmla="*/ 78 w 1329941"/>
              <a:gd name="connsiteY2" fmla="*/ 746072 h 1523021"/>
              <a:gd name="connsiteX3" fmla="*/ 175569 w 1329941"/>
              <a:gd name="connsiteY3" fmla="*/ 1346436 h 1523021"/>
              <a:gd name="connsiteX4" fmla="*/ 951424 w 1329941"/>
              <a:gd name="connsiteY4" fmla="*/ 1503454 h 1523021"/>
              <a:gd name="connsiteX5" fmla="*/ 1311642 w 1329941"/>
              <a:gd name="connsiteY5" fmla="*/ 976981 h 1523021"/>
              <a:gd name="connsiteX6" fmla="*/ 1228515 w 1329941"/>
              <a:gd name="connsiteY6" fmla="*/ 293490 h 1523021"/>
              <a:gd name="connsiteX7" fmla="*/ 812878 w 1329941"/>
              <a:gd name="connsiteY7" fmla="*/ 7163 h 1523021"/>
              <a:gd name="connsiteX8" fmla="*/ 434187 w 1329941"/>
              <a:gd name="connsiteY8" fmla="*/ 99527 h 152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9941" h="1523021">
                <a:moveTo>
                  <a:pt x="434187" y="99527"/>
                </a:moveTo>
                <a:cubicBezTo>
                  <a:pt x="324890" y="154945"/>
                  <a:pt x="229448" y="231915"/>
                  <a:pt x="157097" y="339672"/>
                </a:cubicBezTo>
                <a:cubicBezTo>
                  <a:pt x="84746" y="447429"/>
                  <a:pt x="-3001" y="578278"/>
                  <a:pt x="78" y="746072"/>
                </a:cubicBezTo>
                <a:cubicBezTo>
                  <a:pt x="3157" y="913866"/>
                  <a:pt x="17011" y="1220206"/>
                  <a:pt x="175569" y="1346436"/>
                </a:cubicBezTo>
                <a:cubicBezTo>
                  <a:pt x="334127" y="1472666"/>
                  <a:pt x="762079" y="1565030"/>
                  <a:pt x="951424" y="1503454"/>
                </a:cubicBezTo>
                <a:cubicBezTo>
                  <a:pt x="1140769" y="1441878"/>
                  <a:pt x="1265460" y="1178642"/>
                  <a:pt x="1311642" y="976981"/>
                </a:cubicBezTo>
                <a:cubicBezTo>
                  <a:pt x="1357824" y="775320"/>
                  <a:pt x="1311642" y="455126"/>
                  <a:pt x="1228515" y="293490"/>
                </a:cubicBezTo>
                <a:cubicBezTo>
                  <a:pt x="1145388" y="131854"/>
                  <a:pt x="948345" y="36411"/>
                  <a:pt x="812878" y="7163"/>
                </a:cubicBezTo>
                <a:cubicBezTo>
                  <a:pt x="677411" y="-22085"/>
                  <a:pt x="543484" y="44109"/>
                  <a:pt x="434187" y="99527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888509" y="2872509"/>
            <a:ext cx="4479636" cy="279042"/>
          </a:xfrm>
          <a:custGeom>
            <a:avLst/>
            <a:gdLst>
              <a:gd name="connsiteX0" fmla="*/ 0 w 4479636"/>
              <a:gd name="connsiteY0" fmla="*/ 0 h 279042"/>
              <a:gd name="connsiteX1" fmla="*/ 2327564 w 4479636"/>
              <a:gd name="connsiteY1" fmla="*/ 267855 h 279042"/>
              <a:gd name="connsiteX2" fmla="*/ 4479636 w 4479636"/>
              <a:gd name="connsiteY2" fmla="*/ 203200 h 27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636" h="279042">
                <a:moveTo>
                  <a:pt x="0" y="0"/>
                </a:moveTo>
                <a:cubicBezTo>
                  <a:pt x="790479" y="116994"/>
                  <a:pt x="1580958" y="233988"/>
                  <a:pt x="2327564" y="267855"/>
                </a:cubicBezTo>
                <a:cubicBezTo>
                  <a:pt x="3074170" y="301722"/>
                  <a:pt x="3776903" y="252461"/>
                  <a:pt x="4479636" y="203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886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개선된 초기화 방법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21017" y="3433699"/>
            <a:ext cx="27382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첫 번째 중심은 랜덤으로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221017" y="4972972"/>
                <a:ext cx="459151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두 번째 중심은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맑은 고딕" pitchFamily="50" charset="-127"/>
                      </a:rPr>
                      <m:t>𝑝</m:t>
                    </m:r>
                    <m:r>
                      <a:rPr lang="en-US" altLang="ko-KR" i="1" dirty="0" smtClean="0">
                        <a:latin typeface="Cambria Math"/>
                        <a:ea typeface="맑은 고딕" pitchFamily="50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/>
                        <a:ea typeface="맑은 고딕" pitchFamily="50" charset="-127"/>
                      </a:rPr>
                      <m:t>𝑥</m:t>
                    </m:r>
                    <m:r>
                      <a:rPr lang="en-US" altLang="ko-KR" i="1" dirty="0" smtClean="0">
                        <a:latin typeface="Cambria Math"/>
                        <a:ea typeface="맑은 고딕" pitchFamily="50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확률로 랜덤으로 선택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17" y="4972972"/>
                <a:ext cx="4591513" cy="424732"/>
              </a:xfrm>
              <a:prstGeom prst="rect">
                <a:avLst/>
              </a:prstGeom>
              <a:blipFill rotWithShape="1">
                <a:blip r:embed="rId2"/>
                <a:stretch>
                  <a:fillRect l="-1061" t="-1449" r="-265" b="-15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718018" y="2899079"/>
            <a:ext cx="5950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k=2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0898" y="3223403"/>
            <a:ext cx="8130583" cy="1188626"/>
            <a:chOff x="510898" y="1523344"/>
            <a:chExt cx="8130583" cy="1188626"/>
          </a:xfrm>
        </p:grpSpPr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848115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167844" y="179771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1151620" y="167844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985301" y="209000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85272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8367108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110567" y="207209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385784" y="192745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008846" y="2401881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648085" y="243759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510898" y="2062476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167844" y="230041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700352" y="212221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3030657" y="152334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305030" y="2061673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867183" y="239659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0898" y="4955282"/>
            <a:ext cx="8130583" cy="1188626"/>
            <a:chOff x="510898" y="1523344"/>
            <a:chExt cx="8130583" cy="1188626"/>
          </a:xfrm>
        </p:grpSpPr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5F4917AB-240C-4DF4-9CC2-C16B50CF6E81}"/>
                </a:ext>
              </a:extLst>
            </p:cNvPr>
            <p:cNvSpPr/>
            <p:nvPr/>
          </p:nvSpPr>
          <p:spPr>
            <a:xfrm>
              <a:off x="791579" y="1815634"/>
              <a:ext cx="274373" cy="2743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848115" y="181563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D590B0B5-AC27-4044-9D46-EA0416C5DD18}"/>
                </a:ext>
              </a:extLst>
            </p:cNvPr>
            <p:cNvSpPr/>
            <p:nvPr/>
          </p:nvSpPr>
          <p:spPr>
            <a:xfrm>
              <a:off x="3167844" y="179771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56FF3517-9AD0-4F3D-A6DE-CFBE386F424C}"/>
                </a:ext>
              </a:extLst>
            </p:cNvPr>
            <p:cNvSpPr/>
            <p:nvPr/>
          </p:nvSpPr>
          <p:spPr>
            <a:xfrm>
              <a:off x="1151620" y="167844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985301" y="209000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785272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ECDD368A-0EAC-4999-A18A-D17F3FBA9823}"/>
                </a:ext>
              </a:extLst>
            </p:cNvPr>
            <p:cNvSpPr/>
            <p:nvPr/>
          </p:nvSpPr>
          <p:spPr>
            <a:xfrm>
              <a:off x="8367108" y="216322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110567" y="207209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385784" y="192745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1008846" y="2401881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648085" y="2437597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="" xmlns:a16="http://schemas.microsoft.com/office/drawing/2014/main" id="{F29312C8-A3E3-4101-8B17-76C34D08BE03}"/>
                </a:ext>
              </a:extLst>
            </p:cNvPr>
            <p:cNvSpPr/>
            <p:nvPr/>
          </p:nvSpPr>
          <p:spPr>
            <a:xfrm>
              <a:off x="510898" y="2062476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167844" y="2300410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2700352" y="2122219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="" xmlns:a16="http://schemas.microsoft.com/office/drawing/2014/main" id="{DF513036-83C2-4ABD-A9FD-4AF3BB2ABAFE}"/>
                </a:ext>
              </a:extLst>
            </p:cNvPr>
            <p:cNvSpPr/>
            <p:nvPr/>
          </p:nvSpPr>
          <p:spPr>
            <a:xfrm>
              <a:off x="3030657" y="1523344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3305030" y="2061673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4DFB73A1-40AA-4E48-A3EE-E3F37252D68A}"/>
                </a:ext>
              </a:extLst>
            </p:cNvPr>
            <p:cNvSpPr/>
            <p:nvPr/>
          </p:nvSpPr>
          <p:spPr>
            <a:xfrm>
              <a:off x="2867183" y="2396592"/>
              <a:ext cx="274373" cy="2743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47563" y="1412776"/>
                <a:ext cx="556581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𝐷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(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𝑥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데이터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맑은 고딕" pitchFamily="50" charset="-127"/>
                      </a:rPr>
                      <m:t>𝑥</m:t>
                    </m:r>
                  </m:oMath>
                </a14:m>
                <a:r>
                  <a:rPr lang="ko-KR" altLang="en-US" dirty="0" err="1" smtClean="0">
                    <a:latin typeface="맑은 고딕" pitchFamily="50" charset="-127"/>
                    <a:ea typeface="맑은 고딕" pitchFamily="50" charset="-127"/>
                  </a:rPr>
                  <a:t>에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대해 가장 가까운 중심까지의 거리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" y="1412776"/>
                <a:ext cx="5565819" cy="424732"/>
              </a:xfrm>
              <a:prstGeom prst="rect">
                <a:avLst/>
              </a:prstGeom>
              <a:blipFill rotWithShape="1">
                <a:blip r:embed="rId3"/>
                <a:stretch>
                  <a:fillRect t="-1449" r="-110" b="-15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47563" y="1916832"/>
                <a:ext cx="1609095" cy="707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𝑝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(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𝑥</m:t>
                    </m:r>
                    <m:r>
                      <a:rPr lang="en-US" altLang="ko-KR" b="0" i="1" dirty="0" smtClean="0">
                        <a:latin typeface="Cambria Math"/>
                        <a:ea typeface="맑은 고딕" pitchFamily="50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/>
                                    <a:ea typeface="맑은 고딕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ea typeface="맑은 고딕" pitchFamily="50" charset="-127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 dirty="0">
                                <a:latin typeface="Cambria Math"/>
                                <a:ea typeface="맑은 고딕" pitchFamily="50" charset="-127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 smtClean="0">
                                <a:latin typeface="Cambria Math"/>
                                <a:ea typeface="맑은 고딕" pitchFamily="50" charset="-127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/>
                                    <a:ea typeface="맑은 고딕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ea typeface="맑은 고딕" pitchFamily="50" charset="-127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  <a:ea typeface="맑은 고딕" pitchFamily="50" charset="-127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/>
                                    <a:ea typeface="맑은 고딕" pitchFamily="50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  <a:ea typeface="맑은 고딕" pitchFamily="50" charset="-127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/>
                                        <a:ea typeface="맑은 고딕" pitchFamily="50" charset="-127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dirty="0" smtClean="0">
                                            <a:latin typeface="Cambria Math"/>
                                            <a:ea typeface="맑은 고딕" pitchFamily="50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  <a:ea typeface="맑은 고딕" pitchFamily="50" charset="-127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Cambria Math"/>
                                            <a:ea typeface="맑은 고딕" pitchFamily="50" charset="-127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  <a:ea typeface="맑은 고딕" pitchFamily="50" charset="-127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2" y="1916832"/>
                <a:ext cx="1609095" cy="7078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 2"/>
          <p:cNvSpPr/>
          <p:nvPr/>
        </p:nvSpPr>
        <p:spPr>
          <a:xfrm>
            <a:off x="2364509" y="2222591"/>
            <a:ext cx="1006764" cy="164686"/>
          </a:xfrm>
          <a:custGeom>
            <a:avLst/>
            <a:gdLst>
              <a:gd name="connsiteX0" fmla="*/ 0 w 1006764"/>
              <a:gd name="connsiteY0" fmla="*/ 68027 h 164686"/>
              <a:gd name="connsiteX1" fmla="*/ 378691 w 1006764"/>
              <a:gd name="connsiteY1" fmla="*/ 3373 h 164686"/>
              <a:gd name="connsiteX2" fmla="*/ 591127 w 1006764"/>
              <a:gd name="connsiteY2" fmla="*/ 160391 h 164686"/>
              <a:gd name="connsiteX3" fmla="*/ 1006764 w 1006764"/>
              <a:gd name="connsiteY3" fmla="*/ 104973 h 16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764" h="164686">
                <a:moveTo>
                  <a:pt x="0" y="68027"/>
                </a:moveTo>
                <a:cubicBezTo>
                  <a:pt x="140085" y="28003"/>
                  <a:pt x="280170" y="-12021"/>
                  <a:pt x="378691" y="3373"/>
                </a:cubicBezTo>
                <a:cubicBezTo>
                  <a:pt x="477212" y="18767"/>
                  <a:pt x="486448" y="143458"/>
                  <a:pt x="591127" y="160391"/>
                </a:cubicBezTo>
                <a:cubicBezTo>
                  <a:pt x="695806" y="177324"/>
                  <a:pt x="851285" y="141148"/>
                  <a:pt x="1006764" y="104973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71274" y="2108566"/>
                <a:ext cx="1556067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𝐷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(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𝑥</m:t>
                        </m:r>
                        <m:r>
                          <a:rPr lang="en-US" altLang="ko-KR" i="1" dirty="0">
                            <a:latin typeface="Cambria Math"/>
                            <a:ea typeface="맑은 고딕" pitchFamily="50" charset="-127"/>
                          </a:rPr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  <a:ea typeface="맑은 고딕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에 비례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274" y="2108566"/>
                <a:ext cx="1556067" cy="424732"/>
              </a:xfrm>
              <a:prstGeom prst="rect">
                <a:avLst/>
              </a:prstGeom>
              <a:blipFill rotWithShape="1">
                <a:blip r:embed="rId5"/>
                <a:stretch>
                  <a:fillRect t="-1429" r="-3137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 flipV="1">
            <a:off x="922458" y="5092468"/>
            <a:ext cx="2245386" cy="29229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70" idx="2"/>
          </p:cNvCxnSpPr>
          <p:nvPr/>
        </p:nvCxnSpPr>
        <p:spPr>
          <a:xfrm>
            <a:off x="928766" y="5384760"/>
            <a:ext cx="7438343" cy="34759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62025" y="5558553"/>
                <a:ext cx="57098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맑은 고딕" pitchFamily="50" charset="-127"/>
                        </a:rPr>
                        <m:t>0</m:t>
                      </m:r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.1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026" y="5558553"/>
                <a:ext cx="570990" cy="424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079014" y="4804923"/>
                <a:ext cx="699230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맑은 고딕" pitchFamily="50" charset="-127"/>
                        </a:rPr>
                        <m:t>0</m:t>
                      </m:r>
                      <m:r>
                        <a:rPr lang="en-US" altLang="ko-KR" b="0" i="1" dirty="0" smtClean="0">
                          <a:latin typeface="Cambria Math"/>
                          <a:ea typeface="맑은 고딕" pitchFamily="50" charset="-127"/>
                        </a:rPr>
                        <m:t>.05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014" y="4804923"/>
                <a:ext cx="699230" cy="4247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294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</a:t>
            </a:r>
            <a:r>
              <a:rPr lang="ko-KR" altLang="en-US" dirty="0" smtClean="0"/>
              <a:t>평균 알고리즘 </a:t>
            </a:r>
            <a:r>
              <a:rPr lang="en-US" altLang="ko-KR" dirty="0" smtClean="0"/>
              <a:t>(k-Means Algorithm)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63588" y="157014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초기화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개의 중심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설정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588" y="2350918"/>
            <a:ext cx="588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데이터를 가장 가까운 중심점의 군집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(cluster)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할당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3154324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군집에 속한 데이터들의 평균을 새로운 중심점으로 갱신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AKAII\Desktop\딱따구리\Untitled-5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9665"/>
            <a:ext cx="2160000" cy="21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00" y="3929663"/>
            <a:ext cx="2160000" cy="216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3929663"/>
            <a:ext cx="2160000" cy="216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00" y="3929663"/>
            <a:ext cx="2160000" cy="216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/>
          <p:cNvSpPr/>
          <p:nvPr/>
        </p:nvSpPr>
        <p:spPr>
          <a:xfrm>
            <a:off x="287523" y="1484784"/>
            <a:ext cx="540000" cy="540060"/>
          </a:xfrm>
          <a:prstGeom prst="ellipse">
            <a:avLst/>
          </a:prstGeom>
          <a:solidFill>
            <a:srgbClr val="486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7523" y="2265554"/>
            <a:ext cx="540000" cy="540060"/>
          </a:xfrm>
          <a:prstGeom prst="ellipse">
            <a:avLst/>
          </a:prstGeom>
          <a:solidFill>
            <a:srgbClr val="486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87523" y="3068960"/>
            <a:ext cx="540000" cy="540060"/>
          </a:xfrm>
          <a:prstGeom prst="ellipse">
            <a:avLst/>
          </a:prstGeom>
          <a:solidFill>
            <a:srgbClr val="486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822184" y="2536167"/>
            <a:ext cx="1242204" cy="810883"/>
          </a:xfrm>
          <a:custGeom>
            <a:avLst/>
            <a:gdLst>
              <a:gd name="connsiteX0" fmla="*/ 267419 w 1345721"/>
              <a:gd name="connsiteY0" fmla="*/ 810883 h 810883"/>
              <a:gd name="connsiteX1" fmla="*/ 1345721 w 1345721"/>
              <a:gd name="connsiteY1" fmla="*/ 810883 h 810883"/>
              <a:gd name="connsiteX2" fmla="*/ 1345721 w 1345721"/>
              <a:gd name="connsiteY2" fmla="*/ 0 h 810883"/>
              <a:gd name="connsiteX3" fmla="*/ 0 w 1345721"/>
              <a:gd name="connsiteY3" fmla="*/ 0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721" h="810883">
                <a:moveTo>
                  <a:pt x="267419" y="810883"/>
                </a:moveTo>
                <a:lnTo>
                  <a:pt x="1345721" y="810883"/>
                </a:lnTo>
                <a:lnTo>
                  <a:pt x="1345721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67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중심점 초기화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6605"/>
              </p:ext>
            </p:extLst>
          </p:nvPr>
        </p:nvGraphicFramePr>
        <p:xfrm>
          <a:off x="1" y="1052736"/>
          <a:ext cx="9158356" cy="546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83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numpy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</a:t>
                      </a:r>
                      <a:endParaRPr lang="en-US" altLang="ko-KR" sz="1400" b="1" spc="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matplotlib.pyplot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</a:t>
                      </a:r>
                      <a:endParaRPr lang="en-US" altLang="ko-KR" sz="1400" b="1" spc="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np.argmin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np.sqrt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np.sum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((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- centers) ** 2, axis=1)))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15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init_centers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n_samples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n_features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points.shape</a:t>
                      </a:r>
                      <a:endParaRPr lang="en-US" altLang="ko-KR" sz="1400" b="1" spc="-150" baseline="0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centers =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np.empty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((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n_features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),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dtype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points.dtype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centers[0] = points[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np.random.choice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n_samples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1)]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range(1, </a:t>
                      </a:r>
                      <a:r>
                        <a:rPr lang="en-US" altLang="ko-KR" sz="1400" b="1" spc="-15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400" b="1" spc="-21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centers[</a:t>
                      </a:r>
                      <a:r>
                        <a:rPr lang="en-US" altLang="ko-KR" sz="1400" b="1" spc="-21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spc="-21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 = points[</a:t>
                      </a:r>
                      <a:r>
                        <a:rPr lang="en-US" altLang="ko-KR" sz="1400" b="1" spc="-21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np.argmax</a:t>
                      </a:r>
                      <a:r>
                        <a:rPr lang="en-US" altLang="ko-KR" sz="1400" b="1" spc="-21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([</a:t>
                      </a:r>
                      <a:r>
                        <a:rPr lang="en-US" altLang="ko-KR" sz="1400" b="1" spc="-21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np.min</a:t>
                      </a:r>
                      <a:r>
                        <a:rPr lang="en-US" altLang="ko-KR" sz="1400" b="1" spc="-21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21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np.sqrt</a:t>
                      </a:r>
                      <a:r>
                        <a:rPr lang="en-US" altLang="ko-KR" sz="1400" b="1" spc="-21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21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np.sum</a:t>
                      </a:r>
                      <a:r>
                        <a:rPr lang="en-US" altLang="ko-KR" sz="1400" b="1" spc="-21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((</a:t>
                      </a:r>
                      <a:r>
                        <a:rPr lang="en-US" altLang="ko-KR" sz="1400" b="1" spc="-21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21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- centers) ** 2, axis=1))) for </a:t>
                      </a:r>
                      <a:r>
                        <a:rPr lang="en-US" altLang="ko-KR" sz="1400" b="1" spc="-21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21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points])]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15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centers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15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2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spc="-2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spc="-2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400" b="1" spc="-2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400" b="1" spc="-2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2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2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400" b="1" spc="-2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 = </a:t>
                      </a:r>
                      <a:r>
                        <a:rPr lang="en-US" altLang="ko-KR" sz="1400" b="1" spc="-2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init_centers</a:t>
                      </a:r>
                      <a:r>
                        <a:rPr lang="en-US" altLang="ko-KR" sz="1400" b="1" spc="-2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400" b="1" spc="-20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20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2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2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_ in range(10):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2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labels = 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([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 for 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points])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2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 = 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([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np.mean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(points[labels == 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], axis=0) for 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400" b="1" spc="-15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spc="-15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-2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centers, labels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7933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중심점 초기화</a:t>
            </a:r>
            <a:endParaRPr lang="ko-KR" altLang="en-US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01359"/>
              </p:ext>
            </p:extLst>
          </p:nvPr>
        </p:nvGraphicFramePr>
        <p:xfrm>
          <a:off x="1" y="1411988"/>
          <a:ext cx="9158356" cy="31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835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-15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 =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np.genfromtxt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('D:/Example/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data.csv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delimiter=',',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skip_header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=1)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3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centers, labels =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plt.cm.get_cmap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viridis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(points[:,0], points[:,1], c=labels, 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(centers[:,0], centers[:,1], c='red')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spc="0" baseline="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plt.xlim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plt.ylim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spc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plt.show</a:t>
                      </a:r>
                      <a:r>
                        <a:rPr lang="en-US" altLang="ko-KR" sz="1400" b="1" spc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48" y="3594736"/>
            <a:ext cx="3460652" cy="326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8360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 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엘보우</a:t>
            </a:r>
            <a:r>
              <a:rPr lang="en-US" altLang="ko-KR" dirty="0" smtClean="0"/>
              <a:t>(Elbow)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SSE : </a:t>
            </a:r>
            <a:r>
              <a:rPr lang="ko-KR" altLang="en-US" dirty="0" smtClean="0"/>
              <a:t>각 데이터의 가장 가까운 군집 중심과의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 거리 제곱의 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실루엣</a:t>
            </a:r>
            <a:r>
              <a:rPr lang="en-US" altLang="ko-KR" dirty="0" smtClean="0"/>
              <a:t>(Silhouette)</a:t>
            </a:r>
            <a:r>
              <a:rPr lang="ko-KR" altLang="en-US" dirty="0" smtClean="0"/>
              <a:t> 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1130"/>
            <a:ext cx="4680520" cy="329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291433" y="3068960"/>
            <a:ext cx="0" cy="266429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22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군집 평가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다른 군집과의 거리는 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 군집의 데이터는 가까운 것이 좋음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051720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5696" y="2996952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3104964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45815" y="3212976"/>
            <a:ext cx="216024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67744" y="458112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943708" y="4941168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498614" y="4579843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96450" y="5049180"/>
            <a:ext cx="216024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43608" y="2348880"/>
            <a:ext cx="1944216" cy="144016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7624" y="4221088"/>
            <a:ext cx="1944216" cy="129614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1" idx="7"/>
            <a:endCxn id="5" idx="3"/>
          </p:cNvCxnSpPr>
          <p:nvPr/>
        </p:nvCxnSpPr>
        <p:spPr>
          <a:xfrm flipV="1">
            <a:off x="2128096" y="4765516"/>
            <a:ext cx="171284" cy="2072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1"/>
            <a:endCxn id="12" idx="5"/>
          </p:cNvCxnSpPr>
          <p:nvPr/>
        </p:nvCxnSpPr>
        <p:spPr>
          <a:xfrm flipH="1" flipV="1">
            <a:off x="1683002" y="4764231"/>
            <a:ext cx="292342" cy="20857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6"/>
            <a:endCxn id="13" idx="2"/>
          </p:cNvCxnSpPr>
          <p:nvPr/>
        </p:nvCxnSpPr>
        <p:spPr>
          <a:xfrm>
            <a:off x="2159732" y="5049180"/>
            <a:ext cx="336718" cy="10801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0"/>
            <a:endCxn id="8" idx="2"/>
          </p:cNvCxnSpPr>
          <p:nvPr/>
        </p:nvCxnSpPr>
        <p:spPr>
          <a:xfrm flipH="1" flipV="1">
            <a:off x="1553827" y="3429000"/>
            <a:ext cx="497893" cy="151216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0"/>
            <a:endCxn id="6" idx="2"/>
          </p:cNvCxnSpPr>
          <p:nvPr/>
        </p:nvCxnSpPr>
        <p:spPr>
          <a:xfrm flipH="1" flipV="1">
            <a:off x="1943708" y="3212976"/>
            <a:ext cx="108012" cy="17281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0"/>
            <a:endCxn id="3" idx="2"/>
          </p:cNvCxnSpPr>
          <p:nvPr/>
        </p:nvCxnSpPr>
        <p:spPr>
          <a:xfrm flipV="1">
            <a:off x="2051720" y="2852936"/>
            <a:ext cx="108012" cy="208823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0"/>
            <a:endCxn id="7" idx="2"/>
          </p:cNvCxnSpPr>
          <p:nvPr/>
        </p:nvCxnSpPr>
        <p:spPr>
          <a:xfrm flipV="1">
            <a:off x="2051720" y="3320988"/>
            <a:ext cx="324036" cy="16201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19872" y="3824174"/>
                <a:ext cx="5633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번째 데이터의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      같은 군집 내의 다른 데이터들까지의 평균 거리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824174"/>
                <a:ext cx="5633273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 r="-10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19872" y="2636912"/>
                <a:ext cx="36231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번째 데이터의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      가장 가까운 다른 군집 내의</a:t>
                </a: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</a:br>
                <a:r>
                  <a:rPr lang="en-US" altLang="ko-KR" dirty="0" smtClean="0"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 데이터들까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지</a:t>
                </a:r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의 평균 거리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636912"/>
                <a:ext cx="3623108" cy="923330"/>
              </a:xfrm>
              <a:prstGeom prst="rect">
                <a:avLst/>
              </a:prstGeom>
              <a:blipFill rotWithShape="1">
                <a:blip r:embed="rId3"/>
                <a:stretch>
                  <a:fillRect t="-3311" r="-842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19872" y="5048197"/>
                <a:ext cx="2124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itchFamily="50" charset="-127"/>
                    <a:ea typeface="맑은 고딕" pitchFamily="50" charset="-127"/>
                  </a:rPr>
                  <a:t>실루엣 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맑은 고딕" pitchFamily="50" charset="-127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 pitchFamily="50" charset="-127"/>
                      </a:rPr>
                      <m:t>=</m:t>
                    </m:r>
                  </m:oMath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048197"/>
                <a:ext cx="212436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9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5469149" y="4893347"/>
                <a:ext cx="1879361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  <a:ea typeface="맑은 고딕" pitchFamily="50" charset="-127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맑은 고딕" pitchFamily="50" charset="-127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,  </m:t>
                              </m:r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  <a:ea typeface="맑은 고딕" pitchFamily="50" charset="-127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149" y="4893347"/>
                <a:ext cx="1879361" cy="679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19872" y="5877272"/>
                <a:ext cx="1683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/>
                          <a:ea typeface="맑은 고딕" pitchFamily="50" charset="-127"/>
                        </a:rPr>
                        <m:t>−1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ko-KR" b="0" i="1" smtClean="0">
                          <a:latin typeface="Cambria Math"/>
                          <a:ea typeface="맑은 고딕" pitchFamily="50" charset="-127"/>
                        </a:rPr>
                        <m:t>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맑은 고딕" pitchFamily="50" charset="-127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877272"/>
                <a:ext cx="168353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자유형 35"/>
          <p:cNvSpPr/>
          <p:nvPr/>
        </p:nvSpPr>
        <p:spPr>
          <a:xfrm>
            <a:off x="4880344" y="6220047"/>
            <a:ext cx="829340" cy="435459"/>
          </a:xfrm>
          <a:custGeom>
            <a:avLst/>
            <a:gdLst>
              <a:gd name="connsiteX0" fmla="*/ 0 w 829340"/>
              <a:gd name="connsiteY0" fmla="*/ 0 h 435459"/>
              <a:gd name="connsiteX1" fmla="*/ 127591 w 829340"/>
              <a:gd name="connsiteY1" fmla="*/ 308344 h 435459"/>
              <a:gd name="connsiteX2" fmla="*/ 467833 w 829340"/>
              <a:gd name="connsiteY2" fmla="*/ 159488 h 435459"/>
              <a:gd name="connsiteX3" fmla="*/ 255182 w 829340"/>
              <a:gd name="connsiteY3" fmla="*/ 95693 h 435459"/>
              <a:gd name="connsiteX4" fmla="*/ 297712 w 829340"/>
              <a:gd name="connsiteY4" fmla="*/ 425302 h 435459"/>
              <a:gd name="connsiteX5" fmla="*/ 829340 w 829340"/>
              <a:gd name="connsiteY5" fmla="*/ 318976 h 43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9340" h="435459">
                <a:moveTo>
                  <a:pt x="0" y="0"/>
                </a:moveTo>
                <a:cubicBezTo>
                  <a:pt x="24809" y="140881"/>
                  <a:pt x="49619" y="281763"/>
                  <a:pt x="127591" y="308344"/>
                </a:cubicBezTo>
                <a:cubicBezTo>
                  <a:pt x="205563" y="334925"/>
                  <a:pt x="446568" y="194930"/>
                  <a:pt x="467833" y="159488"/>
                </a:cubicBezTo>
                <a:cubicBezTo>
                  <a:pt x="489098" y="124046"/>
                  <a:pt x="283536" y="51391"/>
                  <a:pt x="255182" y="95693"/>
                </a:cubicBezTo>
                <a:cubicBezTo>
                  <a:pt x="226828" y="139995"/>
                  <a:pt x="202019" y="388088"/>
                  <a:pt x="297712" y="425302"/>
                </a:cubicBezTo>
                <a:cubicBezTo>
                  <a:pt x="393405" y="462516"/>
                  <a:pt x="611372" y="390746"/>
                  <a:pt x="829340" y="31897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652120" y="6093296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가까울수록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다른 군집과 멀리 떨어짐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247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 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sklearn.sihouette_samples</a:t>
            </a:r>
            <a:r>
              <a:rPr lang="en-US" altLang="ko-KR" dirty="0" smtClean="0"/>
              <a:t>(X, labels, metric=‘</a:t>
            </a:r>
            <a:r>
              <a:rPr lang="en-US" altLang="ko-KR" dirty="0" err="1" smtClean="0"/>
              <a:t>euclidean</a:t>
            </a:r>
            <a:r>
              <a:rPr lang="en-US" altLang="ko-KR" dirty="0" smtClean="0"/>
              <a:t>’, **</a:t>
            </a:r>
            <a:r>
              <a:rPr lang="en-US" altLang="ko-KR" dirty="0" err="1" smtClean="0"/>
              <a:t>kwds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각 데이터의 실루엣 계수 계산</a:t>
            </a:r>
            <a:endParaRPr lang="en-US" altLang="ko-KR" dirty="0" smtClean="0"/>
          </a:p>
          <a:p>
            <a:r>
              <a:rPr lang="en-US" altLang="ko-KR" dirty="0" err="1" smtClean="0"/>
              <a:t>sklearn.metrics.silhouette_score</a:t>
            </a:r>
            <a:r>
              <a:rPr lang="en-US" altLang="ko-KR" dirty="0" smtClean="0"/>
              <a:t>(X, labels, metric=‘</a:t>
            </a:r>
            <a:r>
              <a:rPr lang="en-US" altLang="ko-KR" dirty="0" err="1" smtClean="0"/>
              <a:t>euclidean</a:t>
            </a:r>
            <a:r>
              <a:rPr lang="en-US" altLang="ko-KR" dirty="0" smtClean="0"/>
              <a:t>’ </a:t>
            </a:r>
            <a:r>
              <a:rPr lang="en-US" altLang="ko-KR" dirty="0" err="1" smtClean="0"/>
              <a:t>sample_size</a:t>
            </a:r>
            <a:r>
              <a:rPr lang="en-US" altLang="ko-KR" dirty="0" smtClean="0"/>
              <a:t>=None, **</a:t>
            </a:r>
            <a:r>
              <a:rPr lang="en-US" altLang="ko-KR" dirty="0" err="1" smtClean="0"/>
              <a:t>kwds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실루엣 계수의 평균 값</a:t>
            </a:r>
            <a:r>
              <a:rPr lang="en-US" altLang="ko-KR" dirty="0" smtClean="0"/>
              <a:t>(0~1)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좋은 군집화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실루엣 계수의 평균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가까울 수록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군집의 실루엣 계수 평균 값이 전체 평균 값과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비슷할수록 좋음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0013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 평가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6" t="23525" r="8345" b="23198"/>
          <a:stretch/>
        </p:blipFill>
        <p:spPr bwMode="auto">
          <a:xfrm>
            <a:off x="107503" y="968934"/>
            <a:ext cx="7883033" cy="540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4077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군집 평가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군집별</a:t>
            </a:r>
            <a:r>
              <a:rPr lang="ko-KR" altLang="en-US" dirty="0" smtClean="0"/>
              <a:t> 실루엣 계수 평균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76918" r="45850" b="9129"/>
          <a:stretch/>
        </p:blipFill>
        <p:spPr bwMode="auto">
          <a:xfrm>
            <a:off x="827581" y="1628796"/>
            <a:ext cx="4046763" cy="141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56118" r="44311" b="18695"/>
          <a:stretch/>
        </p:blipFill>
        <p:spPr bwMode="auto">
          <a:xfrm>
            <a:off x="4836777" y="2263343"/>
            <a:ext cx="4179839" cy="268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7904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군집 평가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군집을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pic>
        <p:nvPicPr>
          <p:cNvPr id="3074" name="Picture 2" descr="Silhouette analysis for KMeans clustering on sample data with n_clusters = 2, The silhouette plot for the various clusters., The visualization of the clustered dat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"/>
          <a:stretch/>
        </p:blipFill>
        <p:spPr bwMode="auto">
          <a:xfrm>
            <a:off x="-2" y="1844823"/>
            <a:ext cx="9144002" cy="3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4542" y="6123524"/>
            <a:ext cx="8567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scikit-learn.org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/stable/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auto_examples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/cluster/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plot_kmeans_silhouette_analysis.html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2035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lhouette analysis for KMeans clustering on sample data with n_clusters = 3, The silhouette plot for the various clusters., The visualization of the clustered dat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"/>
          <a:stretch/>
        </p:blipFill>
        <p:spPr bwMode="auto">
          <a:xfrm>
            <a:off x="-2" y="1844823"/>
            <a:ext cx="9144002" cy="3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군집 평가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군집을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5651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ilhouette analysis for KMeans clustering on sample data with n_clusters = 4, The silhouette plot for the various clusters., The visualization of the clustered dat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"/>
          <a:stretch/>
        </p:blipFill>
        <p:spPr bwMode="auto">
          <a:xfrm>
            <a:off x="-2" y="1844823"/>
            <a:ext cx="9144002" cy="3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군집 평가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군집을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개로 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92227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</a:t>
            </a:r>
            <a:r>
              <a:rPr lang="ko-KR" altLang="en-US" dirty="0" smtClean="0"/>
              <a:t>평균 알고리즘 </a:t>
            </a:r>
            <a:r>
              <a:rPr lang="en-US" altLang="ko-KR" dirty="0" smtClean="0"/>
              <a:t>(k-Means Algorithm)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63588" y="157014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초기화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k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개의 중심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설정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588" y="2350918"/>
            <a:ext cx="588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데이터를 가장 가까운 중심점의 군집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(cluster)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할당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88" y="3154324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군집에 속한 데이터들의 평균을 새로운 중심점으로 갱신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87523" y="1484784"/>
            <a:ext cx="540000" cy="540060"/>
          </a:xfrm>
          <a:prstGeom prst="ellipse">
            <a:avLst/>
          </a:prstGeom>
          <a:solidFill>
            <a:srgbClr val="486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7523" y="2265554"/>
            <a:ext cx="540000" cy="540060"/>
          </a:xfrm>
          <a:prstGeom prst="ellipse">
            <a:avLst/>
          </a:prstGeom>
          <a:solidFill>
            <a:srgbClr val="486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87523" y="3068960"/>
            <a:ext cx="540000" cy="540060"/>
          </a:xfrm>
          <a:prstGeom prst="ellipse">
            <a:avLst/>
          </a:prstGeom>
          <a:solidFill>
            <a:srgbClr val="486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822184" y="2536167"/>
            <a:ext cx="1242204" cy="810883"/>
          </a:xfrm>
          <a:custGeom>
            <a:avLst/>
            <a:gdLst>
              <a:gd name="connsiteX0" fmla="*/ 267419 w 1345721"/>
              <a:gd name="connsiteY0" fmla="*/ 810883 h 810883"/>
              <a:gd name="connsiteX1" fmla="*/ 1345721 w 1345721"/>
              <a:gd name="connsiteY1" fmla="*/ 810883 h 810883"/>
              <a:gd name="connsiteX2" fmla="*/ 1345721 w 1345721"/>
              <a:gd name="connsiteY2" fmla="*/ 0 h 810883"/>
              <a:gd name="connsiteX3" fmla="*/ 0 w 1345721"/>
              <a:gd name="connsiteY3" fmla="*/ 0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721" h="810883">
                <a:moveTo>
                  <a:pt x="267419" y="810883"/>
                </a:moveTo>
                <a:lnTo>
                  <a:pt x="1345721" y="810883"/>
                </a:lnTo>
                <a:lnTo>
                  <a:pt x="1345721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533" y="4113076"/>
            <a:ext cx="558037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종료 조건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중심점에 변화가 없을 때까지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데이터의 소속 클러스터가 바뀌지 않을 때까지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지정된 횟수만큼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198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lhouette analysis for KMeans clustering on sample data with n_clusters = 5, The silhouette plot for the various clusters., The visualization of the clustered dat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"/>
          <a:stretch/>
        </p:blipFill>
        <p:spPr bwMode="auto">
          <a:xfrm>
            <a:off x="-2" y="1844823"/>
            <a:ext cx="9144002" cy="3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군집 평가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군집을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개로 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08385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ilhouette analysis for KMeans clustering on sample data with n_clusters = 6, The silhouette plot for the various clusters., The visualization of the clustered data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"/>
          <a:stretch/>
        </p:blipFill>
        <p:spPr bwMode="auto">
          <a:xfrm>
            <a:off x="-2" y="1844823"/>
            <a:ext cx="9144002" cy="3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군집 평가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군집을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개로 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3338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이동</a:t>
            </a:r>
            <a:r>
              <a:rPr lang="en-US" altLang="ko-KR" dirty="0" smtClean="0"/>
              <a:t>(Mean Shift)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k-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소속된 데이터의 평균 위치로 중심 이동</a:t>
            </a:r>
            <a:endParaRPr lang="en-US" altLang="ko-KR" dirty="0" smtClean="0"/>
          </a:p>
          <a:p>
            <a:r>
              <a:rPr lang="ko-KR" altLang="en-US" dirty="0" smtClean="0"/>
              <a:t>평균 이동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밀도가 가장 높은 곳으로 중심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확률 밀도 함수가 피크인 점을 중심으로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확률 밀도 함수를 추정하기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KDE</a:t>
            </a:r>
            <a:r>
              <a:rPr lang="en-US" altLang="ko-KR" dirty="0" smtClean="0"/>
              <a:t>(Kernel Density Estimation)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962419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이동</a:t>
            </a:r>
            <a:r>
              <a:rPr lang="en-US" altLang="ko-KR" dirty="0" smtClean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6" name="Oval 101"/>
          <p:cNvSpPr>
            <a:spLocks noChangeArrowheads="1"/>
          </p:cNvSpPr>
          <p:nvPr/>
        </p:nvSpPr>
        <p:spPr bwMode="auto">
          <a:xfrm>
            <a:off x="55626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102"/>
          <p:cNvSpPr>
            <a:spLocks noChangeArrowheads="1"/>
          </p:cNvSpPr>
          <p:nvPr/>
        </p:nvSpPr>
        <p:spPr bwMode="auto">
          <a:xfrm>
            <a:off x="5768975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103"/>
          <p:cNvSpPr>
            <a:spLocks noChangeArrowheads="1"/>
          </p:cNvSpPr>
          <p:nvPr/>
        </p:nvSpPr>
        <p:spPr bwMode="auto">
          <a:xfrm>
            <a:off x="5692775" y="3566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104"/>
          <p:cNvSpPr>
            <a:spLocks noChangeArrowheads="1"/>
          </p:cNvSpPr>
          <p:nvPr/>
        </p:nvSpPr>
        <p:spPr bwMode="auto">
          <a:xfrm>
            <a:off x="5440363" y="35105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105"/>
          <p:cNvSpPr>
            <a:spLocks noChangeArrowheads="1"/>
          </p:cNvSpPr>
          <p:nvPr/>
        </p:nvSpPr>
        <p:spPr bwMode="auto">
          <a:xfrm>
            <a:off x="5681663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106"/>
          <p:cNvSpPr>
            <a:spLocks noChangeArrowheads="1"/>
          </p:cNvSpPr>
          <p:nvPr/>
        </p:nvSpPr>
        <p:spPr bwMode="auto">
          <a:xfrm>
            <a:off x="5454650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Oval 107"/>
          <p:cNvSpPr>
            <a:spLocks noChangeArrowheads="1"/>
          </p:cNvSpPr>
          <p:nvPr/>
        </p:nvSpPr>
        <p:spPr bwMode="auto">
          <a:xfrm>
            <a:off x="5932488" y="39042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108"/>
          <p:cNvSpPr>
            <a:spLocks noChangeArrowheads="1"/>
          </p:cNvSpPr>
          <p:nvPr/>
        </p:nvSpPr>
        <p:spPr bwMode="auto">
          <a:xfrm>
            <a:off x="5322888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109"/>
          <p:cNvSpPr>
            <a:spLocks noChangeArrowheads="1"/>
          </p:cNvSpPr>
          <p:nvPr/>
        </p:nvSpPr>
        <p:spPr bwMode="auto">
          <a:xfrm>
            <a:off x="6062663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5921375" y="343277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111"/>
          <p:cNvSpPr>
            <a:spLocks noChangeArrowheads="1"/>
          </p:cNvSpPr>
          <p:nvPr/>
        </p:nvSpPr>
        <p:spPr bwMode="auto">
          <a:xfrm>
            <a:off x="563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112"/>
          <p:cNvSpPr>
            <a:spLocks noChangeArrowheads="1"/>
          </p:cNvSpPr>
          <p:nvPr/>
        </p:nvSpPr>
        <p:spPr bwMode="auto">
          <a:xfrm>
            <a:off x="5791200" y="4099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113"/>
          <p:cNvSpPr>
            <a:spLocks noChangeArrowheads="1"/>
          </p:cNvSpPr>
          <p:nvPr/>
        </p:nvSpPr>
        <p:spPr bwMode="auto">
          <a:xfrm>
            <a:off x="5486400" y="41201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114"/>
          <p:cNvSpPr>
            <a:spLocks noChangeArrowheads="1"/>
          </p:cNvSpPr>
          <p:nvPr/>
        </p:nvSpPr>
        <p:spPr bwMode="auto">
          <a:xfrm>
            <a:off x="5181600" y="39693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49530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16"/>
          <p:cNvSpPr>
            <a:spLocks noChangeArrowheads="1"/>
          </p:cNvSpPr>
          <p:nvPr/>
        </p:nvSpPr>
        <p:spPr bwMode="auto">
          <a:xfrm>
            <a:off x="5181600" y="3489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Oval 117"/>
          <p:cNvSpPr>
            <a:spLocks noChangeArrowheads="1"/>
          </p:cNvSpPr>
          <p:nvPr/>
        </p:nvSpPr>
        <p:spPr bwMode="auto">
          <a:xfrm>
            <a:off x="62484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118"/>
          <p:cNvSpPr>
            <a:spLocks noChangeArrowheads="1"/>
          </p:cNvSpPr>
          <p:nvPr/>
        </p:nvSpPr>
        <p:spPr bwMode="auto">
          <a:xfrm>
            <a:off x="6172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119"/>
          <p:cNvSpPr>
            <a:spLocks noChangeArrowheads="1"/>
          </p:cNvSpPr>
          <p:nvPr/>
        </p:nvSpPr>
        <p:spPr bwMode="auto">
          <a:xfrm>
            <a:off x="5888038" y="438368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120"/>
          <p:cNvSpPr>
            <a:spLocks noChangeArrowheads="1"/>
          </p:cNvSpPr>
          <p:nvPr/>
        </p:nvSpPr>
        <p:spPr bwMode="auto">
          <a:xfrm>
            <a:off x="5486400" y="4404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121"/>
          <p:cNvSpPr>
            <a:spLocks noChangeArrowheads="1"/>
          </p:cNvSpPr>
          <p:nvPr/>
        </p:nvSpPr>
        <p:spPr bwMode="auto">
          <a:xfrm>
            <a:off x="5029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122"/>
          <p:cNvSpPr>
            <a:spLocks noChangeArrowheads="1"/>
          </p:cNvSpPr>
          <p:nvPr/>
        </p:nvSpPr>
        <p:spPr bwMode="auto">
          <a:xfrm>
            <a:off x="46482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Oval 123"/>
          <p:cNvSpPr>
            <a:spLocks noChangeArrowheads="1"/>
          </p:cNvSpPr>
          <p:nvPr/>
        </p:nvSpPr>
        <p:spPr bwMode="auto">
          <a:xfrm>
            <a:off x="45720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Oval 124"/>
          <p:cNvSpPr>
            <a:spLocks noChangeArrowheads="1"/>
          </p:cNvSpPr>
          <p:nvPr/>
        </p:nvSpPr>
        <p:spPr bwMode="auto">
          <a:xfrm>
            <a:off x="49530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125"/>
          <p:cNvSpPr>
            <a:spLocks noChangeArrowheads="1"/>
          </p:cNvSpPr>
          <p:nvPr/>
        </p:nvSpPr>
        <p:spPr bwMode="auto">
          <a:xfrm>
            <a:off x="53340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126"/>
          <p:cNvSpPr>
            <a:spLocks noChangeArrowheads="1"/>
          </p:cNvSpPr>
          <p:nvPr/>
        </p:nvSpPr>
        <p:spPr bwMode="auto">
          <a:xfrm>
            <a:off x="5921375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127"/>
          <p:cNvSpPr>
            <a:spLocks noChangeArrowheads="1"/>
          </p:cNvSpPr>
          <p:nvPr/>
        </p:nvSpPr>
        <p:spPr bwMode="auto">
          <a:xfrm>
            <a:off x="56388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128"/>
          <p:cNvSpPr>
            <a:spLocks noChangeArrowheads="1"/>
          </p:cNvSpPr>
          <p:nvPr/>
        </p:nvSpPr>
        <p:spPr bwMode="auto">
          <a:xfrm>
            <a:off x="47244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129"/>
          <p:cNvSpPr>
            <a:spLocks noChangeArrowheads="1"/>
          </p:cNvSpPr>
          <p:nvPr/>
        </p:nvSpPr>
        <p:spPr bwMode="auto">
          <a:xfrm>
            <a:off x="51054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Oval 130"/>
          <p:cNvSpPr>
            <a:spLocks noChangeArrowheads="1"/>
          </p:cNvSpPr>
          <p:nvPr/>
        </p:nvSpPr>
        <p:spPr bwMode="auto">
          <a:xfrm>
            <a:off x="5638800" y="227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Oval 131"/>
          <p:cNvSpPr>
            <a:spLocks noChangeArrowheads="1"/>
          </p:cNvSpPr>
          <p:nvPr/>
        </p:nvSpPr>
        <p:spPr bwMode="auto">
          <a:xfrm>
            <a:off x="5181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132"/>
          <p:cNvSpPr>
            <a:spLocks noChangeArrowheads="1"/>
          </p:cNvSpPr>
          <p:nvPr/>
        </p:nvSpPr>
        <p:spPr bwMode="auto">
          <a:xfrm>
            <a:off x="5921375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133"/>
          <p:cNvSpPr>
            <a:spLocks noChangeArrowheads="1"/>
          </p:cNvSpPr>
          <p:nvPr/>
        </p:nvSpPr>
        <p:spPr bwMode="auto">
          <a:xfrm>
            <a:off x="5921375" y="1661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134"/>
          <p:cNvSpPr>
            <a:spLocks noChangeArrowheads="1"/>
          </p:cNvSpPr>
          <p:nvPr/>
        </p:nvSpPr>
        <p:spPr bwMode="auto">
          <a:xfrm>
            <a:off x="6172200" y="2423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135"/>
          <p:cNvSpPr>
            <a:spLocks noChangeArrowheads="1"/>
          </p:cNvSpPr>
          <p:nvPr/>
        </p:nvSpPr>
        <p:spPr bwMode="auto">
          <a:xfrm>
            <a:off x="6259513" y="29660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136"/>
          <p:cNvSpPr>
            <a:spLocks noChangeArrowheads="1"/>
          </p:cNvSpPr>
          <p:nvPr/>
        </p:nvSpPr>
        <p:spPr bwMode="auto">
          <a:xfrm>
            <a:off x="62484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Oval 137"/>
          <p:cNvSpPr>
            <a:spLocks noChangeArrowheads="1"/>
          </p:cNvSpPr>
          <p:nvPr/>
        </p:nvSpPr>
        <p:spPr bwMode="auto">
          <a:xfrm>
            <a:off x="66294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Oval 138"/>
          <p:cNvSpPr>
            <a:spLocks noChangeArrowheads="1"/>
          </p:cNvSpPr>
          <p:nvPr/>
        </p:nvSpPr>
        <p:spPr bwMode="auto">
          <a:xfrm>
            <a:off x="66294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Oval 139"/>
          <p:cNvSpPr>
            <a:spLocks noChangeArrowheads="1"/>
          </p:cNvSpPr>
          <p:nvPr/>
        </p:nvSpPr>
        <p:spPr bwMode="auto">
          <a:xfrm>
            <a:off x="6553200" y="2346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Oval 140"/>
          <p:cNvSpPr>
            <a:spLocks noChangeArrowheads="1"/>
          </p:cNvSpPr>
          <p:nvPr/>
        </p:nvSpPr>
        <p:spPr bwMode="auto">
          <a:xfrm>
            <a:off x="63246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Oval 141"/>
          <p:cNvSpPr>
            <a:spLocks noChangeArrowheads="1"/>
          </p:cNvSpPr>
          <p:nvPr/>
        </p:nvSpPr>
        <p:spPr bwMode="auto">
          <a:xfrm>
            <a:off x="6934200" y="1584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142"/>
          <p:cNvSpPr>
            <a:spLocks noChangeArrowheads="1"/>
          </p:cNvSpPr>
          <p:nvPr/>
        </p:nvSpPr>
        <p:spPr bwMode="auto">
          <a:xfrm>
            <a:off x="7010400" y="2042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143"/>
          <p:cNvSpPr>
            <a:spLocks noChangeArrowheads="1"/>
          </p:cNvSpPr>
          <p:nvPr/>
        </p:nvSpPr>
        <p:spPr bwMode="auto">
          <a:xfrm>
            <a:off x="7315200" y="2651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144"/>
          <p:cNvSpPr>
            <a:spLocks noChangeArrowheads="1"/>
          </p:cNvSpPr>
          <p:nvPr/>
        </p:nvSpPr>
        <p:spPr bwMode="auto">
          <a:xfrm>
            <a:off x="6705600" y="3642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Oval 145"/>
          <p:cNvSpPr>
            <a:spLocks noChangeArrowheads="1"/>
          </p:cNvSpPr>
          <p:nvPr/>
        </p:nvSpPr>
        <p:spPr bwMode="auto">
          <a:xfrm>
            <a:off x="71628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Oval 146"/>
          <p:cNvSpPr>
            <a:spLocks noChangeArrowheads="1"/>
          </p:cNvSpPr>
          <p:nvPr/>
        </p:nvSpPr>
        <p:spPr bwMode="auto">
          <a:xfrm>
            <a:off x="7924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Oval 147"/>
          <p:cNvSpPr>
            <a:spLocks noChangeArrowheads="1"/>
          </p:cNvSpPr>
          <p:nvPr/>
        </p:nvSpPr>
        <p:spPr bwMode="auto">
          <a:xfrm>
            <a:off x="6934200" y="4175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Oval 148"/>
          <p:cNvSpPr>
            <a:spLocks noChangeArrowheads="1"/>
          </p:cNvSpPr>
          <p:nvPr/>
        </p:nvSpPr>
        <p:spPr bwMode="auto">
          <a:xfrm>
            <a:off x="7478713" y="372010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Oval 149"/>
          <p:cNvSpPr>
            <a:spLocks noChangeArrowheads="1"/>
          </p:cNvSpPr>
          <p:nvPr/>
        </p:nvSpPr>
        <p:spPr bwMode="auto">
          <a:xfrm>
            <a:off x="64770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Oval 150"/>
          <p:cNvSpPr>
            <a:spLocks noChangeArrowheads="1"/>
          </p:cNvSpPr>
          <p:nvPr/>
        </p:nvSpPr>
        <p:spPr bwMode="auto">
          <a:xfrm>
            <a:off x="7543800" y="4632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Oval 151"/>
          <p:cNvSpPr>
            <a:spLocks noChangeArrowheads="1"/>
          </p:cNvSpPr>
          <p:nvPr/>
        </p:nvSpPr>
        <p:spPr bwMode="auto">
          <a:xfrm>
            <a:off x="69342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Oval 152"/>
          <p:cNvSpPr>
            <a:spLocks noChangeArrowheads="1"/>
          </p:cNvSpPr>
          <p:nvPr/>
        </p:nvSpPr>
        <p:spPr bwMode="auto">
          <a:xfrm>
            <a:off x="60960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Oval 153"/>
          <p:cNvSpPr>
            <a:spLocks noChangeArrowheads="1"/>
          </p:cNvSpPr>
          <p:nvPr/>
        </p:nvSpPr>
        <p:spPr bwMode="auto">
          <a:xfrm>
            <a:off x="5638800" y="4785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Oval 154"/>
          <p:cNvSpPr>
            <a:spLocks noChangeArrowheads="1"/>
          </p:cNvSpPr>
          <p:nvPr/>
        </p:nvSpPr>
        <p:spPr bwMode="auto">
          <a:xfrm>
            <a:off x="60198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Oval 155"/>
          <p:cNvSpPr>
            <a:spLocks noChangeArrowheads="1"/>
          </p:cNvSpPr>
          <p:nvPr/>
        </p:nvSpPr>
        <p:spPr bwMode="auto">
          <a:xfrm>
            <a:off x="6477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Oval 156"/>
          <p:cNvSpPr>
            <a:spLocks noChangeArrowheads="1"/>
          </p:cNvSpPr>
          <p:nvPr/>
        </p:nvSpPr>
        <p:spPr bwMode="auto">
          <a:xfrm>
            <a:off x="58674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Oval 157"/>
          <p:cNvSpPr>
            <a:spLocks noChangeArrowheads="1"/>
          </p:cNvSpPr>
          <p:nvPr/>
        </p:nvSpPr>
        <p:spPr bwMode="auto">
          <a:xfrm>
            <a:off x="54102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Oval 158"/>
          <p:cNvSpPr>
            <a:spLocks noChangeArrowheads="1"/>
          </p:cNvSpPr>
          <p:nvPr/>
        </p:nvSpPr>
        <p:spPr bwMode="auto">
          <a:xfrm>
            <a:off x="51054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Oval 159"/>
          <p:cNvSpPr>
            <a:spLocks noChangeArrowheads="1"/>
          </p:cNvSpPr>
          <p:nvPr/>
        </p:nvSpPr>
        <p:spPr bwMode="auto">
          <a:xfrm>
            <a:off x="44958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Oval 160"/>
          <p:cNvSpPr>
            <a:spLocks noChangeArrowheads="1"/>
          </p:cNvSpPr>
          <p:nvPr/>
        </p:nvSpPr>
        <p:spPr bwMode="auto">
          <a:xfrm>
            <a:off x="4724400" y="5242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Oval 161"/>
          <p:cNvSpPr>
            <a:spLocks noChangeArrowheads="1"/>
          </p:cNvSpPr>
          <p:nvPr/>
        </p:nvSpPr>
        <p:spPr bwMode="auto">
          <a:xfrm>
            <a:off x="4953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Oval 162"/>
          <p:cNvSpPr>
            <a:spLocks noChangeArrowheads="1"/>
          </p:cNvSpPr>
          <p:nvPr/>
        </p:nvSpPr>
        <p:spPr bwMode="auto">
          <a:xfrm>
            <a:off x="41148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Oval 163"/>
          <p:cNvSpPr>
            <a:spLocks noChangeArrowheads="1"/>
          </p:cNvSpPr>
          <p:nvPr/>
        </p:nvSpPr>
        <p:spPr bwMode="auto">
          <a:xfrm>
            <a:off x="40386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Oval 164"/>
          <p:cNvSpPr>
            <a:spLocks noChangeArrowheads="1"/>
          </p:cNvSpPr>
          <p:nvPr/>
        </p:nvSpPr>
        <p:spPr bwMode="auto">
          <a:xfrm>
            <a:off x="35052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Oval 165"/>
          <p:cNvSpPr>
            <a:spLocks noChangeArrowheads="1"/>
          </p:cNvSpPr>
          <p:nvPr/>
        </p:nvSpPr>
        <p:spPr bwMode="auto">
          <a:xfrm>
            <a:off x="40386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Oval 166"/>
          <p:cNvSpPr>
            <a:spLocks noChangeArrowheads="1"/>
          </p:cNvSpPr>
          <p:nvPr/>
        </p:nvSpPr>
        <p:spPr bwMode="auto">
          <a:xfrm>
            <a:off x="42672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Oval 167"/>
          <p:cNvSpPr>
            <a:spLocks noChangeArrowheads="1"/>
          </p:cNvSpPr>
          <p:nvPr/>
        </p:nvSpPr>
        <p:spPr bwMode="auto">
          <a:xfrm>
            <a:off x="3733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Oval 168"/>
          <p:cNvSpPr>
            <a:spLocks noChangeArrowheads="1"/>
          </p:cNvSpPr>
          <p:nvPr/>
        </p:nvSpPr>
        <p:spPr bwMode="auto">
          <a:xfrm>
            <a:off x="42672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Oval 169"/>
          <p:cNvSpPr>
            <a:spLocks noChangeArrowheads="1"/>
          </p:cNvSpPr>
          <p:nvPr/>
        </p:nvSpPr>
        <p:spPr bwMode="auto">
          <a:xfrm>
            <a:off x="4724400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Oval 170"/>
          <p:cNvSpPr>
            <a:spLocks noChangeArrowheads="1"/>
          </p:cNvSpPr>
          <p:nvPr/>
        </p:nvSpPr>
        <p:spPr bwMode="auto">
          <a:xfrm>
            <a:off x="4343400" y="211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Oval 171"/>
          <p:cNvSpPr>
            <a:spLocks noChangeArrowheads="1"/>
          </p:cNvSpPr>
          <p:nvPr/>
        </p:nvSpPr>
        <p:spPr bwMode="auto">
          <a:xfrm>
            <a:off x="50292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Oval 172"/>
          <p:cNvSpPr>
            <a:spLocks noChangeArrowheads="1"/>
          </p:cNvSpPr>
          <p:nvPr/>
        </p:nvSpPr>
        <p:spPr bwMode="auto">
          <a:xfrm>
            <a:off x="4191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Oval 173"/>
          <p:cNvSpPr>
            <a:spLocks noChangeArrowheads="1"/>
          </p:cNvSpPr>
          <p:nvPr/>
        </p:nvSpPr>
        <p:spPr bwMode="auto">
          <a:xfrm>
            <a:off x="37338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Oval 174"/>
          <p:cNvSpPr>
            <a:spLocks noChangeArrowheads="1"/>
          </p:cNvSpPr>
          <p:nvPr/>
        </p:nvSpPr>
        <p:spPr bwMode="auto">
          <a:xfrm>
            <a:off x="3657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Oval 175"/>
          <p:cNvSpPr>
            <a:spLocks noChangeArrowheads="1"/>
          </p:cNvSpPr>
          <p:nvPr/>
        </p:nvSpPr>
        <p:spPr bwMode="auto">
          <a:xfrm>
            <a:off x="3276600" y="2956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Oval 176"/>
          <p:cNvSpPr>
            <a:spLocks noChangeArrowheads="1"/>
          </p:cNvSpPr>
          <p:nvPr/>
        </p:nvSpPr>
        <p:spPr bwMode="auto">
          <a:xfrm>
            <a:off x="36576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177"/>
          <p:cNvSpPr>
            <a:spLocks noChangeArrowheads="1"/>
          </p:cNvSpPr>
          <p:nvPr/>
        </p:nvSpPr>
        <p:spPr bwMode="auto">
          <a:xfrm>
            <a:off x="2895600" y="3870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Oval 178"/>
          <p:cNvSpPr>
            <a:spLocks noChangeArrowheads="1"/>
          </p:cNvSpPr>
          <p:nvPr/>
        </p:nvSpPr>
        <p:spPr bwMode="auto">
          <a:xfrm>
            <a:off x="2819400" y="4709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Oval 179"/>
          <p:cNvSpPr>
            <a:spLocks noChangeArrowheads="1"/>
          </p:cNvSpPr>
          <p:nvPr/>
        </p:nvSpPr>
        <p:spPr bwMode="auto">
          <a:xfrm>
            <a:off x="3048000" y="5547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Oval 180"/>
          <p:cNvSpPr>
            <a:spLocks noChangeArrowheads="1"/>
          </p:cNvSpPr>
          <p:nvPr/>
        </p:nvSpPr>
        <p:spPr bwMode="auto">
          <a:xfrm>
            <a:off x="23622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Oval 181"/>
          <p:cNvSpPr>
            <a:spLocks noChangeArrowheads="1"/>
          </p:cNvSpPr>
          <p:nvPr/>
        </p:nvSpPr>
        <p:spPr bwMode="auto">
          <a:xfrm>
            <a:off x="1905000" y="516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Oval 182"/>
          <p:cNvSpPr>
            <a:spLocks noChangeArrowheads="1"/>
          </p:cNvSpPr>
          <p:nvPr/>
        </p:nvSpPr>
        <p:spPr bwMode="auto">
          <a:xfrm>
            <a:off x="19050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Oval 183"/>
          <p:cNvSpPr>
            <a:spLocks noChangeArrowheads="1"/>
          </p:cNvSpPr>
          <p:nvPr/>
        </p:nvSpPr>
        <p:spPr bwMode="auto">
          <a:xfrm>
            <a:off x="2514600" y="3032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Oval 184"/>
          <p:cNvSpPr>
            <a:spLocks noChangeArrowheads="1"/>
          </p:cNvSpPr>
          <p:nvPr/>
        </p:nvSpPr>
        <p:spPr bwMode="auto">
          <a:xfrm>
            <a:off x="28956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Oval 185"/>
          <p:cNvSpPr>
            <a:spLocks noChangeArrowheads="1"/>
          </p:cNvSpPr>
          <p:nvPr/>
        </p:nvSpPr>
        <p:spPr bwMode="auto">
          <a:xfrm>
            <a:off x="19812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Oval 186"/>
          <p:cNvSpPr>
            <a:spLocks noChangeArrowheads="1"/>
          </p:cNvSpPr>
          <p:nvPr/>
        </p:nvSpPr>
        <p:spPr bwMode="auto">
          <a:xfrm>
            <a:off x="182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Oval 187"/>
          <p:cNvSpPr>
            <a:spLocks noChangeArrowheads="1"/>
          </p:cNvSpPr>
          <p:nvPr/>
        </p:nvSpPr>
        <p:spPr bwMode="auto">
          <a:xfrm>
            <a:off x="7620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Oval 188"/>
          <p:cNvSpPr>
            <a:spLocks noChangeArrowheads="1"/>
          </p:cNvSpPr>
          <p:nvPr/>
        </p:nvSpPr>
        <p:spPr bwMode="auto">
          <a:xfrm>
            <a:off x="838200" y="608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Oval 189"/>
          <p:cNvSpPr>
            <a:spLocks noChangeArrowheads="1"/>
          </p:cNvSpPr>
          <p:nvPr/>
        </p:nvSpPr>
        <p:spPr bwMode="auto">
          <a:xfrm>
            <a:off x="8382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Oval 190"/>
          <p:cNvSpPr>
            <a:spLocks noChangeArrowheads="1"/>
          </p:cNvSpPr>
          <p:nvPr/>
        </p:nvSpPr>
        <p:spPr bwMode="auto">
          <a:xfrm>
            <a:off x="990600" y="2575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Oval 191"/>
          <p:cNvSpPr>
            <a:spLocks noChangeArrowheads="1"/>
          </p:cNvSpPr>
          <p:nvPr/>
        </p:nvSpPr>
        <p:spPr bwMode="auto">
          <a:xfrm>
            <a:off x="1143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Oval 192"/>
          <p:cNvSpPr>
            <a:spLocks noChangeArrowheads="1"/>
          </p:cNvSpPr>
          <p:nvPr/>
        </p:nvSpPr>
        <p:spPr bwMode="auto">
          <a:xfrm>
            <a:off x="2590800" y="135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8" name="Group 206"/>
          <p:cNvGrpSpPr>
            <a:grpSpLocks/>
          </p:cNvGrpSpPr>
          <p:nvPr/>
        </p:nvGrpSpPr>
        <p:grpSpPr bwMode="auto">
          <a:xfrm>
            <a:off x="2590800" y="1813520"/>
            <a:ext cx="2819400" cy="2895600"/>
            <a:chOff x="3744" y="4464"/>
            <a:chExt cx="1776" cy="1824"/>
          </a:xfrm>
        </p:grpSpPr>
        <p:sp>
          <p:nvSpPr>
            <p:cNvPr id="99" name="Oval 193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0" name="Group 201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01" name="Oval 195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" name="Line 196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" name="Line 200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4" name="Group 209"/>
          <p:cNvGrpSpPr>
            <a:grpSpLocks/>
          </p:cNvGrpSpPr>
          <p:nvPr/>
        </p:nvGrpSpPr>
        <p:grpSpPr bwMode="auto">
          <a:xfrm>
            <a:off x="4343400" y="3185120"/>
            <a:ext cx="457200" cy="457200"/>
            <a:chOff x="4486" y="3484"/>
            <a:chExt cx="288" cy="288"/>
          </a:xfrm>
        </p:grpSpPr>
        <p:sp>
          <p:nvSpPr>
            <p:cNvPr id="105" name="Oval 210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" name="Line 211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Line 212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8" name="AutoShape 213"/>
          <p:cNvSpPr>
            <a:spLocks noChangeArrowheads="1"/>
          </p:cNvSpPr>
          <p:nvPr/>
        </p:nvSpPr>
        <p:spPr bwMode="auto">
          <a:xfrm>
            <a:off x="7467600" y="12039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Region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interest</a:t>
            </a:r>
          </a:p>
        </p:txBody>
      </p:sp>
      <p:sp>
        <p:nvSpPr>
          <p:cNvPr id="109" name="Freeform 215"/>
          <p:cNvSpPr>
            <a:spLocks/>
          </p:cNvSpPr>
          <p:nvPr/>
        </p:nvSpPr>
        <p:spPr bwMode="auto">
          <a:xfrm>
            <a:off x="5310188" y="1732558"/>
            <a:ext cx="2170112" cy="1014412"/>
          </a:xfrm>
          <a:custGeom>
            <a:avLst/>
            <a:gdLst/>
            <a:ahLst/>
            <a:cxnLst>
              <a:cxn ang="0">
                <a:pos x="1367" y="21"/>
              </a:cxn>
              <a:cxn ang="0">
                <a:pos x="1263" y="14"/>
              </a:cxn>
              <a:cxn ang="0">
                <a:pos x="1201" y="42"/>
              </a:cxn>
              <a:cxn ang="0">
                <a:pos x="874" y="139"/>
              </a:cxn>
              <a:cxn ang="0">
                <a:pos x="798" y="160"/>
              </a:cxn>
              <a:cxn ang="0">
                <a:pos x="756" y="174"/>
              </a:cxn>
              <a:cxn ang="0">
                <a:pos x="743" y="194"/>
              </a:cxn>
              <a:cxn ang="0">
                <a:pos x="722" y="201"/>
              </a:cxn>
              <a:cxn ang="0">
                <a:pos x="715" y="222"/>
              </a:cxn>
              <a:cxn ang="0">
                <a:pos x="687" y="264"/>
              </a:cxn>
              <a:cxn ang="0">
                <a:pos x="631" y="333"/>
              </a:cxn>
              <a:cxn ang="0">
                <a:pos x="437" y="375"/>
              </a:cxn>
              <a:cxn ang="0">
                <a:pos x="402" y="382"/>
              </a:cxn>
              <a:cxn ang="0">
                <a:pos x="361" y="396"/>
              </a:cxn>
              <a:cxn ang="0">
                <a:pos x="347" y="416"/>
              </a:cxn>
              <a:cxn ang="0">
                <a:pos x="326" y="430"/>
              </a:cxn>
              <a:cxn ang="0">
                <a:pos x="250" y="528"/>
              </a:cxn>
              <a:cxn ang="0">
                <a:pos x="180" y="597"/>
              </a:cxn>
              <a:cxn ang="0">
                <a:pos x="139" y="625"/>
              </a:cxn>
              <a:cxn ang="0">
                <a:pos x="118" y="639"/>
              </a:cxn>
              <a:cxn ang="0">
                <a:pos x="0" y="625"/>
              </a:cxn>
            </a:cxnLst>
            <a:rect l="0" t="0" r="r" b="b"/>
            <a:pathLst>
              <a:path w="1367" h="639">
                <a:moveTo>
                  <a:pt x="1367" y="21"/>
                </a:moveTo>
                <a:cubicBezTo>
                  <a:pt x="1305" y="0"/>
                  <a:pt x="1340" y="5"/>
                  <a:pt x="1263" y="14"/>
                </a:cubicBezTo>
                <a:cubicBezTo>
                  <a:pt x="1213" y="31"/>
                  <a:pt x="1233" y="20"/>
                  <a:pt x="1201" y="42"/>
                </a:cubicBezTo>
                <a:cubicBezTo>
                  <a:pt x="1119" y="162"/>
                  <a:pt x="1014" y="134"/>
                  <a:pt x="874" y="139"/>
                </a:cubicBezTo>
                <a:cubicBezTo>
                  <a:pt x="826" y="149"/>
                  <a:pt x="851" y="142"/>
                  <a:pt x="798" y="160"/>
                </a:cubicBezTo>
                <a:cubicBezTo>
                  <a:pt x="784" y="165"/>
                  <a:pt x="756" y="174"/>
                  <a:pt x="756" y="174"/>
                </a:cubicBezTo>
                <a:cubicBezTo>
                  <a:pt x="752" y="181"/>
                  <a:pt x="749" y="189"/>
                  <a:pt x="743" y="194"/>
                </a:cubicBezTo>
                <a:cubicBezTo>
                  <a:pt x="737" y="199"/>
                  <a:pt x="727" y="196"/>
                  <a:pt x="722" y="201"/>
                </a:cubicBezTo>
                <a:cubicBezTo>
                  <a:pt x="717" y="206"/>
                  <a:pt x="719" y="216"/>
                  <a:pt x="715" y="222"/>
                </a:cubicBezTo>
                <a:cubicBezTo>
                  <a:pt x="707" y="237"/>
                  <a:pt x="696" y="250"/>
                  <a:pt x="687" y="264"/>
                </a:cubicBezTo>
                <a:cubicBezTo>
                  <a:pt x="667" y="293"/>
                  <a:pt x="667" y="321"/>
                  <a:pt x="631" y="333"/>
                </a:cubicBezTo>
                <a:cubicBezTo>
                  <a:pt x="570" y="375"/>
                  <a:pt x="510" y="370"/>
                  <a:pt x="437" y="375"/>
                </a:cubicBezTo>
                <a:cubicBezTo>
                  <a:pt x="425" y="377"/>
                  <a:pt x="413" y="379"/>
                  <a:pt x="402" y="382"/>
                </a:cubicBezTo>
                <a:cubicBezTo>
                  <a:pt x="388" y="386"/>
                  <a:pt x="361" y="396"/>
                  <a:pt x="361" y="396"/>
                </a:cubicBezTo>
                <a:cubicBezTo>
                  <a:pt x="356" y="403"/>
                  <a:pt x="353" y="410"/>
                  <a:pt x="347" y="416"/>
                </a:cubicBezTo>
                <a:cubicBezTo>
                  <a:pt x="341" y="422"/>
                  <a:pt x="332" y="424"/>
                  <a:pt x="326" y="430"/>
                </a:cubicBezTo>
                <a:cubicBezTo>
                  <a:pt x="297" y="464"/>
                  <a:pt x="287" y="503"/>
                  <a:pt x="250" y="528"/>
                </a:cubicBezTo>
                <a:cubicBezTo>
                  <a:pt x="231" y="555"/>
                  <a:pt x="210" y="587"/>
                  <a:pt x="180" y="597"/>
                </a:cubicBezTo>
                <a:cubicBezTo>
                  <a:pt x="166" y="606"/>
                  <a:pt x="153" y="616"/>
                  <a:pt x="139" y="625"/>
                </a:cubicBezTo>
                <a:cubicBezTo>
                  <a:pt x="132" y="630"/>
                  <a:pt x="118" y="639"/>
                  <a:pt x="118" y="639"/>
                </a:cubicBezTo>
                <a:cubicBezTo>
                  <a:pt x="106" y="638"/>
                  <a:pt x="30" y="625"/>
                  <a:pt x="0" y="625"/>
                </a:cubicBezTo>
              </a:path>
            </a:pathLst>
          </a:custGeom>
          <a:noFill/>
          <a:ln w="9525" cap="flat">
            <a:solidFill>
              <a:srgbClr val="00CCFF"/>
            </a:solidFill>
            <a:prstDash val="dash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0" name="AutoShape 216"/>
          <p:cNvSpPr>
            <a:spLocks noChangeArrowheads="1"/>
          </p:cNvSpPr>
          <p:nvPr/>
        </p:nvSpPr>
        <p:spPr bwMode="auto">
          <a:xfrm>
            <a:off x="7467600" y="18897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Center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mass</a:t>
            </a:r>
          </a:p>
        </p:txBody>
      </p:sp>
      <p:sp>
        <p:nvSpPr>
          <p:cNvPr id="111" name="Freeform 217"/>
          <p:cNvSpPr>
            <a:spLocks/>
          </p:cNvSpPr>
          <p:nvPr/>
        </p:nvSpPr>
        <p:spPr bwMode="auto">
          <a:xfrm>
            <a:off x="4645025" y="2392958"/>
            <a:ext cx="2824163" cy="930275"/>
          </a:xfrm>
          <a:custGeom>
            <a:avLst/>
            <a:gdLst/>
            <a:ahLst/>
            <a:cxnLst>
              <a:cxn ang="0">
                <a:pos x="1779" y="42"/>
              </a:cxn>
              <a:cxn ang="0">
                <a:pos x="1717" y="7"/>
              </a:cxn>
              <a:cxn ang="0">
                <a:pos x="1696" y="0"/>
              </a:cxn>
              <a:cxn ang="0">
                <a:pos x="1418" y="42"/>
              </a:cxn>
              <a:cxn ang="0">
                <a:pos x="1335" y="98"/>
              </a:cxn>
              <a:cxn ang="0">
                <a:pos x="1286" y="132"/>
              </a:cxn>
              <a:cxn ang="0">
                <a:pos x="1002" y="250"/>
              </a:cxn>
              <a:cxn ang="0">
                <a:pos x="801" y="313"/>
              </a:cxn>
              <a:cxn ang="0">
                <a:pos x="738" y="361"/>
              </a:cxn>
              <a:cxn ang="0">
                <a:pos x="648" y="417"/>
              </a:cxn>
              <a:cxn ang="0">
                <a:pos x="586" y="472"/>
              </a:cxn>
              <a:cxn ang="0">
                <a:pos x="558" y="514"/>
              </a:cxn>
              <a:cxn ang="0">
                <a:pos x="551" y="535"/>
              </a:cxn>
              <a:cxn ang="0">
                <a:pos x="509" y="563"/>
              </a:cxn>
              <a:cxn ang="0">
                <a:pos x="488" y="576"/>
              </a:cxn>
              <a:cxn ang="0">
                <a:pos x="176" y="549"/>
              </a:cxn>
              <a:cxn ang="0">
                <a:pos x="3" y="583"/>
              </a:cxn>
              <a:cxn ang="0">
                <a:pos x="16" y="583"/>
              </a:cxn>
            </a:cxnLst>
            <a:rect l="0" t="0" r="r" b="b"/>
            <a:pathLst>
              <a:path w="1779" h="586">
                <a:moveTo>
                  <a:pt x="1779" y="42"/>
                </a:moveTo>
                <a:cubicBezTo>
                  <a:pt x="1748" y="11"/>
                  <a:pt x="1767" y="24"/>
                  <a:pt x="1717" y="7"/>
                </a:cubicBezTo>
                <a:cubicBezTo>
                  <a:pt x="1710" y="5"/>
                  <a:pt x="1696" y="0"/>
                  <a:pt x="1696" y="0"/>
                </a:cubicBezTo>
                <a:cubicBezTo>
                  <a:pt x="1633" y="3"/>
                  <a:pt x="1487" y="3"/>
                  <a:pt x="1418" y="42"/>
                </a:cubicBezTo>
                <a:cubicBezTo>
                  <a:pt x="1390" y="58"/>
                  <a:pt x="1362" y="80"/>
                  <a:pt x="1335" y="98"/>
                </a:cubicBezTo>
                <a:cubicBezTo>
                  <a:pt x="1318" y="109"/>
                  <a:pt x="1286" y="132"/>
                  <a:pt x="1286" y="132"/>
                </a:cubicBezTo>
                <a:cubicBezTo>
                  <a:pt x="1222" y="235"/>
                  <a:pt x="1110" y="243"/>
                  <a:pt x="1002" y="250"/>
                </a:cubicBezTo>
                <a:cubicBezTo>
                  <a:pt x="931" y="260"/>
                  <a:pt x="864" y="281"/>
                  <a:pt x="801" y="313"/>
                </a:cubicBezTo>
                <a:cubicBezTo>
                  <a:pt x="777" y="325"/>
                  <a:pt x="762" y="348"/>
                  <a:pt x="738" y="361"/>
                </a:cubicBezTo>
                <a:cubicBezTo>
                  <a:pt x="708" y="378"/>
                  <a:pt x="672" y="393"/>
                  <a:pt x="648" y="417"/>
                </a:cubicBezTo>
                <a:cubicBezTo>
                  <a:pt x="600" y="465"/>
                  <a:pt x="623" y="448"/>
                  <a:pt x="586" y="472"/>
                </a:cubicBezTo>
                <a:cubicBezTo>
                  <a:pt x="569" y="522"/>
                  <a:pt x="593" y="462"/>
                  <a:pt x="558" y="514"/>
                </a:cubicBezTo>
                <a:cubicBezTo>
                  <a:pt x="554" y="520"/>
                  <a:pt x="556" y="530"/>
                  <a:pt x="551" y="535"/>
                </a:cubicBezTo>
                <a:cubicBezTo>
                  <a:pt x="539" y="547"/>
                  <a:pt x="523" y="554"/>
                  <a:pt x="509" y="563"/>
                </a:cubicBezTo>
                <a:cubicBezTo>
                  <a:pt x="502" y="567"/>
                  <a:pt x="488" y="576"/>
                  <a:pt x="488" y="576"/>
                </a:cubicBezTo>
                <a:cubicBezTo>
                  <a:pt x="379" y="572"/>
                  <a:pt x="283" y="560"/>
                  <a:pt x="176" y="549"/>
                </a:cubicBezTo>
                <a:cubicBezTo>
                  <a:pt x="168" y="550"/>
                  <a:pt x="26" y="560"/>
                  <a:pt x="3" y="583"/>
                </a:cubicBezTo>
                <a:cubicBezTo>
                  <a:pt x="0" y="586"/>
                  <a:pt x="12" y="583"/>
                  <a:pt x="16" y="583"/>
                </a:cubicBezTo>
              </a:path>
            </a:pathLst>
          </a:custGeom>
          <a:noFill/>
          <a:ln w="9525" cap="flat">
            <a:solidFill>
              <a:srgbClr val="FF9900"/>
            </a:solidFill>
            <a:prstDash val="dash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2" name="AutoShape 218"/>
          <p:cNvSpPr>
            <a:spLocks noChangeArrowheads="1"/>
          </p:cNvSpPr>
          <p:nvPr/>
        </p:nvSpPr>
        <p:spPr bwMode="auto">
          <a:xfrm rot="880212">
            <a:off x="3997325" y="325814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" name="AutoShape 219"/>
          <p:cNvSpPr>
            <a:spLocks noChangeArrowheads="1"/>
          </p:cNvSpPr>
          <p:nvPr/>
        </p:nvSpPr>
        <p:spPr bwMode="auto">
          <a:xfrm>
            <a:off x="7467600" y="569972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Mean Shift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vector</a:t>
            </a:r>
          </a:p>
        </p:txBody>
      </p:sp>
      <p:sp>
        <p:nvSpPr>
          <p:cNvPr id="114" name="Freeform 220"/>
          <p:cNvSpPr>
            <a:spLocks/>
          </p:cNvSpPr>
          <p:nvPr/>
        </p:nvSpPr>
        <p:spPr bwMode="auto">
          <a:xfrm>
            <a:off x="4043363" y="3429595"/>
            <a:ext cx="3403600" cy="2632075"/>
          </a:xfrm>
          <a:custGeom>
            <a:avLst/>
            <a:gdLst/>
            <a:ahLst/>
            <a:cxnLst>
              <a:cxn ang="0">
                <a:pos x="2144" y="1658"/>
              </a:cxn>
              <a:cxn ang="0">
                <a:pos x="2033" y="1610"/>
              </a:cxn>
              <a:cxn ang="0">
                <a:pos x="1978" y="1582"/>
              </a:cxn>
              <a:cxn ang="0">
                <a:pos x="1915" y="1534"/>
              </a:cxn>
              <a:cxn ang="0">
                <a:pos x="1881" y="1492"/>
              </a:cxn>
              <a:cxn ang="0">
                <a:pos x="1853" y="1450"/>
              </a:cxn>
              <a:cxn ang="0">
                <a:pos x="1811" y="1395"/>
              </a:cxn>
              <a:cxn ang="0">
                <a:pos x="1485" y="1291"/>
              </a:cxn>
              <a:cxn ang="0">
                <a:pos x="1402" y="1256"/>
              </a:cxn>
              <a:cxn ang="0">
                <a:pos x="1381" y="1249"/>
              </a:cxn>
              <a:cxn ang="0">
                <a:pos x="1318" y="1193"/>
              </a:cxn>
              <a:cxn ang="0">
                <a:pos x="1284" y="1159"/>
              </a:cxn>
              <a:cxn ang="0">
                <a:pos x="1249" y="1096"/>
              </a:cxn>
              <a:cxn ang="0">
                <a:pos x="1166" y="1034"/>
              </a:cxn>
              <a:cxn ang="0">
                <a:pos x="1131" y="1027"/>
              </a:cxn>
              <a:cxn ang="0">
                <a:pos x="978" y="1020"/>
              </a:cxn>
              <a:cxn ang="0">
                <a:pos x="749" y="874"/>
              </a:cxn>
              <a:cxn ang="0">
                <a:pos x="701" y="812"/>
              </a:cxn>
              <a:cxn ang="0">
                <a:pos x="666" y="722"/>
              </a:cxn>
              <a:cxn ang="0">
                <a:pos x="624" y="617"/>
              </a:cxn>
              <a:cxn ang="0">
                <a:pos x="562" y="548"/>
              </a:cxn>
              <a:cxn ang="0">
                <a:pos x="541" y="527"/>
              </a:cxn>
              <a:cxn ang="0">
                <a:pos x="312" y="472"/>
              </a:cxn>
              <a:cxn ang="0">
                <a:pos x="48" y="382"/>
              </a:cxn>
              <a:cxn ang="0">
                <a:pos x="0" y="298"/>
              </a:cxn>
              <a:cxn ang="0">
                <a:pos x="69" y="125"/>
              </a:cxn>
              <a:cxn ang="0">
                <a:pos x="146" y="69"/>
              </a:cxn>
              <a:cxn ang="0">
                <a:pos x="187" y="0"/>
              </a:cxn>
            </a:cxnLst>
            <a:rect l="0" t="0" r="r" b="b"/>
            <a:pathLst>
              <a:path w="2144" h="1658">
                <a:moveTo>
                  <a:pt x="2144" y="1658"/>
                </a:moveTo>
                <a:cubicBezTo>
                  <a:pt x="2101" y="1644"/>
                  <a:pt x="2079" y="1621"/>
                  <a:pt x="2033" y="1610"/>
                </a:cubicBezTo>
                <a:cubicBezTo>
                  <a:pt x="1970" y="1563"/>
                  <a:pt x="2038" y="1608"/>
                  <a:pt x="1978" y="1582"/>
                </a:cubicBezTo>
                <a:cubicBezTo>
                  <a:pt x="1954" y="1571"/>
                  <a:pt x="1937" y="1548"/>
                  <a:pt x="1915" y="1534"/>
                </a:cubicBezTo>
                <a:cubicBezTo>
                  <a:pt x="1905" y="1519"/>
                  <a:pt x="1891" y="1507"/>
                  <a:pt x="1881" y="1492"/>
                </a:cubicBezTo>
                <a:cubicBezTo>
                  <a:pt x="1845" y="1435"/>
                  <a:pt x="1915" y="1512"/>
                  <a:pt x="1853" y="1450"/>
                </a:cubicBezTo>
                <a:cubicBezTo>
                  <a:pt x="1844" y="1422"/>
                  <a:pt x="1835" y="1411"/>
                  <a:pt x="1811" y="1395"/>
                </a:cubicBezTo>
                <a:cubicBezTo>
                  <a:pt x="1769" y="1269"/>
                  <a:pt x="1577" y="1294"/>
                  <a:pt x="1485" y="1291"/>
                </a:cubicBezTo>
                <a:cubicBezTo>
                  <a:pt x="1455" y="1281"/>
                  <a:pt x="1432" y="1266"/>
                  <a:pt x="1402" y="1256"/>
                </a:cubicBezTo>
                <a:cubicBezTo>
                  <a:pt x="1395" y="1254"/>
                  <a:pt x="1381" y="1249"/>
                  <a:pt x="1381" y="1249"/>
                </a:cubicBezTo>
                <a:cubicBezTo>
                  <a:pt x="1333" y="1201"/>
                  <a:pt x="1355" y="1218"/>
                  <a:pt x="1318" y="1193"/>
                </a:cubicBezTo>
                <a:cubicBezTo>
                  <a:pt x="1284" y="1141"/>
                  <a:pt x="1329" y="1204"/>
                  <a:pt x="1284" y="1159"/>
                </a:cubicBezTo>
                <a:cubicBezTo>
                  <a:pt x="1266" y="1141"/>
                  <a:pt x="1265" y="1116"/>
                  <a:pt x="1249" y="1096"/>
                </a:cubicBezTo>
                <a:cubicBezTo>
                  <a:pt x="1227" y="1070"/>
                  <a:pt x="1193" y="1053"/>
                  <a:pt x="1166" y="1034"/>
                </a:cubicBezTo>
                <a:cubicBezTo>
                  <a:pt x="1156" y="1027"/>
                  <a:pt x="1143" y="1028"/>
                  <a:pt x="1131" y="1027"/>
                </a:cubicBezTo>
                <a:cubicBezTo>
                  <a:pt x="1080" y="1023"/>
                  <a:pt x="1029" y="1022"/>
                  <a:pt x="978" y="1020"/>
                </a:cubicBezTo>
                <a:cubicBezTo>
                  <a:pt x="881" y="1003"/>
                  <a:pt x="810" y="950"/>
                  <a:pt x="749" y="874"/>
                </a:cubicBezTo>
                <a:cubicBezTo>
                  <a:pt x="731" y="852"/>
                  <a:pt x="711" y="842"/>
                  <a:pt x="701" y="812"/>
                </a:cubicBezTo>
                <a:cubicBezTo>
                  <a:pt x="690" y="779"/>
                  <a:pt x="679" y="753"/>
                  <a:pt x="666" y="722"/>
                </a:cubicBezTo>
                <a:cubicBezTo>
                  <a:pt x="651" y="685"/>
                  <a:pt x="646" y="650"/>
                  <a:pt x="624" y="617"/>
                </a:cubicBezTo>
                <a:cubicBezTo>
                  <a:pt x="612" y="578"/>
                  <a:pt x="598" y="572"/>
                  <a:pt x="562" y="548"/>
                </a:cubicBezTo>
                <a:cubicBezTo>
                  <a:pt x="554" y="543"/>
                  <a:pt x="550" y="532"/>
                  <a:pt x="541" y="527"/>
                </a:cubicBezTo>
                <a:cubicBezTo>
                  <a:pt x="478" y="491"/>
                  <a:pt x="381" y="480"/>
                  <a:pt x="312" y="472"/>
                </a:cubicBezTo>
                <a:cubicBezTo>
                  <a:pt x="227" y="444"/>
                  <a:pt x="125" y="430"/>
                  <a:pt x="48" y="382"/>
                </a:cubicBezTo>
                <a:cubicBezTo>
                  <a:pt x="30" y="353"/>
                  <a:pt x="18" y="325"/>
                  <a:pt x="0" y="298"/>
                </a:cubicBezTo>
                <a:cubicBezTo>
                  <a:pt x="7" y="224"/>
                  <a:pt x="6" y="167"/>
                  <a:pt x="69" y="125"/>
                </a:cubicBezTo>
                <a:cubicBezTo>
                  <a:pt x="83" y="103"/>
                  <a:pt x="121" y="77"/>
                  <a:pt x="146" y="69"/>
                </a:cubicBezTo>
                <a:cubicBezTo>
                  <a:pt x="164" y="42"/>
                  <a:pt x="187" y="36"/>
                  <a:pt x="187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71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09" grpId="1" animBg="1"/>
      <p:bldP spid="110" grpId="0" animBg="1"/>
      <p:bldP spid="111" grpId="0" animBg="1"/>
      <p:bldP spid="111" grpId="1" animBg="1"/>
      <p:bldP spid="112" grpId="0" animBg="1"/>
      <p:bldP spid="113" grpId="0" animBg="1"/>
      <p:bldP spid="113" grpId="1" animBg="1"/>
      <p:bldP spid="114" grpId="0" animBg="1"/>
      <p:bldP spid="11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이동</a:t>
            </a:r>
            <a:r>
              <a:rPr lang="en-US" altLang="ko-KR" dirty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626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768975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692775" y="3566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40363" y="35105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681663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54650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32488" y="39042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322888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062663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21375" y="343277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63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91200" y="4099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486400" y="41201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181600" y="39693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9530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181600" y="3489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2484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172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888038" y="438368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486400" y="4404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029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6482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45720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9530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3340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5921375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6388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7244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51054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5638800" y="227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181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5921375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921375" y="1661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6172200" y="2423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259513" y="29660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62484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6294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6294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553200" y="2346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63246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934200" y="1584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010400" y="2042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7315200" y="2651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6705600" y="3642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71628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7924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934200" y="4175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7478713" y="372010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64770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7543800" y="4632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69342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0960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5638800" y="4785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60198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6477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58674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54102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51054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Oval 61"/>
          <p:cNvSpPr>
            <a:spLocks noChangeArrowheads="1"/>
          </p:cNvSpPr>
          <p:nvPr/>
        </p:nvSpPr>
        <p:spPr bwMode="auto">
          <a:xfrm>
            <a:off x="44958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724400" y="5242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953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Oval 64"/>
          <p:cNvSpPr>
            <a:spLocks noChangeArrowheads="1"/>
          </p:cNvSpPr>
          <p:nvPr/>
        </p:nvSpPr>
        <p:spPr bwMode="auto">
          <a:xfrm>
            <a:off x="41148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40386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35052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Oval 67"/>
          <p:cNvSpPr>
            <a:spLocks noChangeArrowheads="1"/>
          </p:cNvSpPr>
          <p:nvPr/>
        </p:nvSpPr>
        <p:spPr bwMode="auto">
          <a:xfrm>
            <a:off x="40386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42672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3733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42672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Oval 71"/>
          <p:cNvSpPr>
            <a:spLocks noChangeArrowheads="1"/>
          </p:cNvSpPr>
          <p:nvPr/>
        </p:nvSpPr>
        <p:spPr bwMode="auto">
          <a:xfrm>
            <a:off x="4724400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Oval 72"/>
          <p:cNvSpPr>
            <a:spLocks noChangeArrowheads="1"/>
          </p:cNvSpPr>
          <p:nvPr/>
        </p:nvSpPr>
        <p:spPr bwMode="auto">
          <a:xfrm>
            <a:off x="4343400" y="211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50292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4191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37338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3657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3276600" y="2956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36576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Oval 79"/>
          <p:cNvSpPr>
            <a:spLocks noChangeArrowheads="1"/>
          </p:cNvSpPr>
          <p:nvPr/>
        </p:nvSpPr>
        <p:spPr bwMode="auto">
          <a:xfrm>
            <a:off x="2895600" y="3870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80"/>
          <p:cNvSpPr>
            <a:spLocks noChangeArrowheads="1"/>
          </p:cNvSpPr>
          <p:nvPr/>
        </p:nvSpPr>
        <p:spPr bwMode="auto">
          <a:xfrm>
            <a:off x="2819400" y="4709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Oval 81"/>
          <p:cNvSpPr>
            <a:spLocks noChangeArrowheads="1"/>
          </p:cNvSpPr>
          <p:nvPr/>
        </p:nvSpPr>
        <p:spPr bwMode="auto">
          <a:xfrm>
            <a:off x="3048000" y="5547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Oval 82"/>
          <p:cNvSpPr>
            <a:spLocks noChangeArrowheads="1"/>
          </p:cNvSpPr>
          <p:nvPr/>
        </p:nvSpPr>
        <p:spPr bwMode="auto">
          <a:xfrm>
            <a:off x="23622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Oval 83"/>
          <p:cNvSpPr>
            <a:spLocks noChangeArrowheads="1"/>
          </p:cNvSpPr>
          <p:nvPr/>
        </p:nvSpPr>
        <p:spPr bwMode="auto">
          <a:xfrm>
            <a:off x="1905000" y="516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Oval 84"/>
          <p:cNvSpPr>
            <a:spLocks noChangeArrowheads="1"/>
          </p:cNvSpPr>
          <p:nvPr/>
        </p:nvSpPr>
        <p:spPr bwMode="auto">
          <a:xfrm>
            <a:off x="19050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Oval 85"/>
          <p:cNvSpPr>
            <a:spLocks noChangeArrowheads="1"/>
          </p:cNvSpPr>
          <p:nvPr/>
        </p:nvSpPr>
        <p:spPr bwMode="auto">
          <a:xfrm>
            <a:off x="2514600" y="3032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Oval 86"/>
          <p:cNvSpPr>
            <a:spLocks noChangeArrowheads="1"/>
          </p:cNvSpPr>
          <p:nvPr/>
        </p:nvSpPr>
        <p:spPr bwMode="auto">
          <a:xfrm>
            <a:off x="28956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Oval 87"/>
          <p:cNvSpPr>
            <a:spLocks noChangeArrowheads="1"/>
          </p:cNvSpPr>
          <p:nvPr/>
        </p:nvSpPr>
        <p:spPr bwMode="auto">
          <a:xfrm>
            <a:off x="19812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Oval 88"/>
          <p:cNvSpPr>
            <a:spLocks noChangeArrowheads="1"/>
          </p:cNvSpPr>
          <p:nvPr/>
        </p:nvSpPr>
        <p:spPr bwMode="auto">
          <a:xfrm>
            <a:off x="182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Oval 89"/>
          <p:cNvSpPr>
            <a:spLocks noChangeArrowheads="1"/>
          </p:cNvSpPr>
          <p:nvPr/>
        </p:nvSpPr>
        <p:spPr bwMode="auto">
          <a:xfrm>
            <a:off x="7620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Oval 90"/>
          <p:cNvSpPr>
            <a:spLocks noChangeArrowheads="1"/>
          </p:cNvSpPr>
          <p:nvPr/>
        </p:nvSpPr>
        <p:spPr bwMode="auto">
          <a:xfrm>
            <a:off x="838200" y="608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Oval 91"/>
          <p:cNvSpPr>
            <a:spLocks noChangeArrowheads="1"/>
          </p:cNvSpPr>
          <p:nvPr/>
        </p:nvSpPr>
        <p:spPr bwMode="auto">
          <a:xfrm>
            <a:off x="8382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Oval 92"/>
          <p:cNvSpPr>
            <a:spLocks noChangeArrowheads="1"/>
          </p:cNvSpPr>
          <p:nvPr/>
        </p:nvSpPr>
        <p:spPr bwMode="auto">
          <a:xfrm>
            <a:off x="990600" y="2575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Oval 93"/>
          <p:cNvSpPr>
            <a:spLocks noChangeArrowheads="1"/>
          </p:cNvSpPr>
          <p:nvPr/>
        </p:nvSpPr>
        <p:spPr bwMode="auto">
          <a:xfrm>
            <a:off x="1143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Oval 94"/>
          <p:cNvSpPr>
            <a:spLocks noChangeArrowheads="1"/>
          </p:cNvSpPr>
          <p:nvPr/>
        </p:nvSpPr>
        <p:spPr bwMode="auto">
          <a:xfrm>
            <a:off x="2590800" y="135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590800" y="1813520"/>
            <a:ext cx="2819400" cy="2895600"/>
            <a:chOff x="3744" y="4464"/>
            <a:chExt cx="1776" cy="1824"/>
          </a:xfrm>
        </p:grpSpPr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4343400" y="3185120"/>
            <a:ext cx="457200" cy="457200"/>
            <a:chOff x="4486" y="3484"/>
            <a:chExt cx="288" cy="288"/>
          </a:xfrm>
        </p:grpSpPr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7" name="AutoShape 106"/>
          <p:cNvSpPr>
            <a:spLocks noChangeArrowheads="1"/>
          </p:cNvSpPr>
          <p:nvPr/>
        </p:nvSpPr>
        <p:spPr bwMode="auto">
          <a:xfrm>
            <a:off x="7467600" y="12039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Region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interest</a:t>
            </a:r>
          </a:p>
        </p:txBody>
      </p:sp>
      <p:sp>
        <p:nvSpPr>
          <p:cNvPr id="108" name="AutoShape 108"/>
          <p:cNvSpPr>
            <a:spLocks noChangeArrowheads="1"/>
          </p:cNvSpPr>
          <p:nvPr/>
        </p:nvSpPr>
        <p:spPr bwMode="auto">
          <a:xfrm>
            <a:off x="7467600" y="18897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Center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mass</a:t>
            </a:r>
          </a:p>
        </p:txBody>
      </p:sp>
      <p:sp>
        <p:nvSpPr>
          <p:cNvPr id="109" name="AutoShape 111"/>
          <p:cNvSpPr>
            <a:spLocks noChangeArrowheads="1"/>
          </p:cNvSpPr>
          <p:nvPr/>
        </p:nvSpPr>
        <p:spPr bwMode="auto">
          <a:xfrm>
            <a:off x="7467600" y="569972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Mean Shift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712545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2.61624E-6 L 0.0625 0.022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" y="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이동</a:t>
            </a:r>
            <a:r>
              <a:rPr lang="en-US" altLang="ko-KR" dirty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626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768975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692775" y="3566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40363" y="35105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681663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54650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32488" y="39042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322888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062663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21375" y="343277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63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91200" y="4099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486400" y="41201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181600" y="39693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9530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181600" y="3489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2484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172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888038" y="438368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486400" y="4404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029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6482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45720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9530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3340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5921375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6388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7244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51054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5638800" y="227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181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5921375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921375" y="1661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6172200" y="2423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259513" y="29660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62484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6294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6294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553200" y="2346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63246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934200" y="1584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010400" y="2042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7315200" y="2651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6705600" y="3642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71628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7924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934200" y="4175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7478713" y="372010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64770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7543800" y="4632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69342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0960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5638800" y="4785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60198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6477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58674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54102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51054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Oval 61"/>
          <p:cNvSpPr>
            <a:spLocks noChangeArrowheads="1"/>
          </p:cNvSpPr>
          <p:nvPr/>
        </p:nvSpPr>
        <p:spPr bwMode="auto">
          <a:xfrm>
            <a:off x="44958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724400" y="5242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953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Oval 64"/>
          <p:cNvSpPr>
            <a:spLocks noChangeArrowheads="1"/>
          </p:cNvSpPr>
          <p:nvPr/>
        </p:nvSpPr>
        <p:spPr bwMode="auto">
          <a:xfrm>
            <a:off x="41148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40386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35052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Oval 67"/>
          <p:cNvSpPr>
            <a:spLocks noChangeArrowheads="1"/>
          </p:cNvSpPr>
          <p:nvPr/>
        </p:nvSpPr>
        <p:spPr bwMode="auto">
          <a:xfrm>
            <a:off x="40386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42672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3733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42672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Oval 71"/>
          <p:cNvSpPr>
            <a:spLocks noChangeArrowheads="1"/>
          </p:cNvSpPr>
          <p:nvPr/>
        </p:nvSpPr>
        <p:spPr bwMode="auto">
          <a:xfrm>
            <a:off x="4724400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Oval 72"/>
          <p:cNvSpPr>
            <a:spLocks noChangeArrowheads="1"/>
          </p:cNvSpPr>
          <p:nvPr/>
        </p:nvSpPr>
        <p:spPr bwMode="auto">
          <a:xfrm>
            <a:off x="4343400" y="211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50292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4191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37338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3657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3276600" y="2956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36576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Oval 79"/>
          <p:cNvSpPr>
            <a:spLocks noChangeArrowheads="1"/>
          </p:cNvSpPr>
          <p:nvPr/>
        </p:nvSpPr>
        <p:spPr bwMode="auto">
          <a:xfrm>
            <a:off x="2895600" y="3870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80"/>
          <p:cNvSpPr>
            <a:spLocks noChangeArrowheads="1"/>
          </p:cNvSpPr>
          <p:nvPr/>
        </p:nvSpPr>
        <p:spPr bwMode="auto">
          <a:xfrm>
            <a:off x="2819400" y="4709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Oval 81"/>
          <p:cNvSpPr>
            <a:spLocks noChangeArrowheads="1"/>
          </p:cNvSpPr>
          <p:nvPr/>
        </p:nvSpPr>
        <p:spPr bwMode="auto">
          <a:xfrm>
            <a:off x="3048000" y="5547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Oval 82"/>
          <p:cNvSpPr>
            <a:spLocks noChangeArrowheads="1"/>
          </p:cNvSpPr>
          <p:nvPr/>
        </p:nvSpPr>
        <p:spPr bwMode="auto">
          <a:xfrm>
            <a:off x="23622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Oval 83"/>
          <p:cNvSpPr>
            <a:spLocks noChangeArrowheads="1"/>
          </p:cNvSpPr>
          <p:nvPr/>
        </p:nvSpPr>
        <p:spPr bwMode="auto">
          <a:xfrm>
            <a:off x="1905000" y="516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Oval 84"/>
          <p:cNvSpPr>
            <a:spLocks noChangeArrowheads="1"/>
          </p:cNvSpPr>
          <p:nvPr/>
        </p:nvSpPr>
        <p:spPr bwMode="auto">
          <a:xfrm>
            <a:off x="19050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Oval 85"/>
          <p:cNvSpPr>
            <a:spLocks noChangeArrowheads="1"/>
          </p:cNvSpPr>
          <p:nvPr/>
        </p:nvSpPr>
        <p:spPr bwMode="auto">
          <a:xfrm>
            <a:off x="2514600" y="3032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Oval 86"/>
          <p:cNvSpPr>
            <a:spLocks noChangeArrowheads="1"/>
          </p:cNvSpPr>
          <p:nvPr/>
        </p:nvSpPr>
        <p:spPr bwMode="auto">
          <a:xfrm>
            <a:off x="28956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Oval 87"/>
          <p:cNvSpPr>
            <a:spLocks noChangeArrowheads="1"/>
          </p:cNvSpPr>
          <p:nvPr/>
        </p:nvSpPr>
        <p:spPr bwMode="auto">
          <a:xfrm>
            <a:off x="19812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Oval 88"/>
          <p:cNvSpPr>
            <a:spLocks noChangeArrowheads="1"/>
          </p:cNvSpPr>
          <p:nvPr/>
        </p:nvSpPr>
        <p:spPr bwMode="auto">
          <a:xfrm>
            <a:off x="182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Oval 89"/>
          <p:cNvSpPr>
            <a:spLocks noChangeArrowheads="1"/>
          </p:cNvSpPr>
          <p:nvPr/>
        </p:nvSpPr>
        <p:spPr bwMode="auto">
          <a:xfrm>
            <a:off x="7620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Oval 90"/>
          <p:cNvSpPr>
            <a:spLocks noChangeArrowheads="1"/>
          </p:cNvSpPr>
          <p:nvPr/>
        </p:nvSpPr>
        <p:spPr bwMode="auto">
          <a:xfrm>
            <a:off x="838200" y="608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Oval 91"/>
          <p:cNvSpPr>
            <a:spLocks noChangeArrowheads="1"/>
          </p:cNvSpPr>
          <p:nvPr/>
        </p:nvSpPr>
        <p:spPr bwMode="auto">
          <a:xfrm>
            <a:off x="8382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Oval 92"/>
          <p:cNvSpPr>
            <a:spLocks noChangeArrowheads="1"/>
          </p:cNvSpPr>
          <p:nvPr/>
        </p:nvSpPr>
        <p:spPr bwMode="auto">
          <a:xfrm>
            <a:off x="990600" y="2575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Oval 93"/>
          <p:cNvSpPr>
            <a:spLocks noChangeArrowheads="1"/>
          </p:cNvSpPr>
          <p:nvPr/>
        </p:nvSpPr>
        <p:spPr bwMode="auto">
          <a:xfrm>
            <a:off x="1143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Oval 94"/>
          <p:cNvSpPr>
            <a:spLocks noChangeArrowheads="1"/>
          </p:cNvSpPr>
          <p:nvPr/>
        </p:nvSpPr>
        <p:spPr bwMode="auto">
          <a:xfrm>
            <a:off x="2590800" y="135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167063" y="1965920"/>
            <a:ext cx="2819400" cy="2895600"/>
            <a:chOff x="3744" y="4464"/>
            <a:chExt cx="1776" cy="1824"/>
          </a:xfrm>
        </p:grpSpPr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3" name="AutoShape 106"/>
          <p:cNvSpPr>
            <a:spLocks noChangeArrowheads="1"/>
          </p:cNvSpPr>
          <p:nvPr/>
        </p:nvSpPr>
        <p:spPr bwMode="auto">
          <a:xfrm>
            <a:off x="7467600" y="12039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Region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interest</a:t>
            </a:r>
          </a:p>
        </p:txBody>
      </p:sp>
      <p:sp>
        <p:nvSpPr>
          <p:cNvPr id="104" name="AutoShape 107"/>
          <p:cNvSpPr>
            <a:spLocks noChangeArrowheads="1"/>
          </p:cNvSpPr>
          <p:nvPr/>
        </p:nvSpPr>
        <p:spPr bwMode="auto">
          <a:xfrm>
            <a:off x="7467600" y="18897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Center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mass</a:t>
            </a:r>
          </a:p>
        </p:txBody>
      </p:sp>
      <p:sp>
        <p:nvSpPr>
          <p:cNvPr id="105" name="AutoShape 108"/>
          <p:cNvSpPr>
            <a:spLocks noChangeArrowheads="1"/>
          </p:cNvSpPr>
          <p:nvPr/>
        </p:nvSpPr>
        <p:spPr bwMode="auto">
          <a:xfrm>
            <a:off x="7467600" y="569972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Mean Shift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vector</a:t>
            </a:r>
          </a:p>
        </p:txBody>
      </p:sp>
      <p:grpSp>
        <p:nvGrpSpPr>
          <p:cNvPr id="106" name="Group 110"/>
          <p:cNvGrpSpPr>
            <a:grpSpLocks/>
          </p:cNvGrpSpPr>
          <p:nvPr/>
        </p:nvGrpSpPr>
        <p:grpSpPr bwMode="auto">
          <a:xfrm>
            <a:off x="5029200" y="3489920"/>
            <a:ext cx="457200" cy="457200"/>
            <a:chOff x="4486" y="3484"/>
            <a:chExt cx="288" cy="288"/>
          </a:xfrm>
        </p:grpSpPr>
        <p:sp>
          <p:nvSpPr>
            <p:cNvPr id="107" name="Oval 111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Line 113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0" name="AutoShape 114"/>
          <p:cNvSpPr>
            <a:spLocks noChangeArrowheads="1"/>
          </p:cNvSpPr>
          <p:nvPr/>
        </p:nvSpPr>
        <p:spPr bwMode="auto">
          <a:xfrm rot="1324470">
            <a:off x="4565650" y="348992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1"/>
          <a:lstStyle/>
          <a:p>
            <a:pPr algn="ctr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1242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이동</a:t>
            </a:r>
            <a:r>
              <a:rPr lang="en-US" altLang="ko-KR" dirty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626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768975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692775" y="3566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40363" y="35105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681663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54650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32488" y="39042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322888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062663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21375" y="343277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63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91200" y="4099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486400" y="41201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181600" y="39693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9530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181600" y="3489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2484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172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888038" y="438368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486400" y="4404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029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6482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45720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9530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3340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5921375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6388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7244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51054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5638800" y="227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181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5921375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921375" y="1661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6172200" y="2423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259513" y="29660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62484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6294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6294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553200" y="2346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63246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934200" y="1584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010400" y="2042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7315200" y="2651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6705600" y="3642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71628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7924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934200" y="4175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7478713" y="372010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64770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7543800" y="4632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69342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0960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5638800" y="4785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60198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6477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58674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54102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51054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Oval 61"/>
          <p:cNvSpPr>
            <a:spLocks noChangeArrowheads="1"/>
          </p:cNvSpPr>
          <p:nvPr/>
        </p:nvSpPr>
        <p:spPr bwMode="auto">
          <a:xfrm>
            <a:off x="44958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724400" y="5242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953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Oval 64"/>
          <p:cNvSpPr>
            <a:spLocks noChangeArrowheads="1"/>
          </p:cNvSpPr>
          <p:nvPr/>
        </p:nvSpPr>
        <p:spPr bwMode="auto">
          <a:xfrm>
            <a:off x="41148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40386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35052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Oval 67"/>
          <p:cNvSpPr>
            <a:spLocks noChangeArrowheads="1"/>
          </p:cNvSpPr>
          <p:nvPr/>
        </p:nvSpPr>
        <p:spPr bwMode="auto">
          <a:xfrm>
            <a:off x="40386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42672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3733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42672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Oval 71"/>
          <p:cNvSpPr>
            <a:spLocks noChangeArrowheads="1"/>
          </p:cNvSpPr>
          <p:nvPr/>
        </p:nvSpPr>
        <p:spPr bwMode="auto">
          <a:xfrm>
            <a:off x="4724400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Oval 72"/>
          <p:cNvSpPr>
            <a:spLocks noChangeArrowheads="1"/>
          </p:cNvSpPr>
          <p:nvPr/>
        </p:nvSpPr>
        <p:spPr bwMode="auto">
          <a:xfrm>
            <a:off x="4343400" y="211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50292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4191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37338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3657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3276600" y="2956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36576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Oval 79"/>
          <p:cNvSpPr>
            <a:spLocks noChangeArrowheads="1"/>
          </p:cNvSpPr>
          <p:nvPr/>
        </p:nvSpPr>
        <p:spPr bwMode="auto">
          <a:xfrm>
            <a:off x="2895600" y="3870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80"/>
          <p:cNvSpPr>
            <a:spLocks noChangeArrowheads="1"/>
          </p:cNvSpPr>
          <p:nvPr/>
        </p:nvSpPr>
        <p:spPr bwMode="auto">
          <a:xfrm>
            <a:off x="2819400" y="4709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Oval 81"/>
          <p:cNvSpPr>
            <a:spLocks noChangeArrowheads="1"/>
          </p:cNvSpPr>
          <p:nvPr/>
        </p:nvSpPr>
        <p:spPr bwMode="auto">
          <a:xfrm>
            <a:off x="3048000" y="5547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Oval 82"/>
          <p:cNvSpPr>
            <a:spLocks noChangeArrowheads="1"/>
          </p:cNvSpPr>
          <p:nvPr/>
        </p:nvSpPr>
        <p:spPr bwMode="auto">
          <a:xfrm>
            <a:off x="23622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Oval 83"/>
          <p:cNvSpPr>
            <a:spLocks noChangeArrowheads="1"/>
          </p:cNvSpPr>
          <p:nvPr/>
        </p:nvSpPr>
        <p:spPr bwMode="auto">
          <a:xfrm>
            <a:off x="1905000" y="516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Oval 84"/>
          <p:cNvSpPr>
            <a:spLocks noChangeArrowheads="1"/>
          </p:cNvSpPr>
          <p:nvPr/>
        </p:nvSpPr>
        <p:spPr bwMode="auto">
          <a:xfrm>
            <a:off x="19050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Oval 85"/>
          <p:cNvSpPr>
            <a:spLocks noChangeArrowheads="1"/>
          </p:cNvSpPr>
          <p:nvPr/>
        </p:nvSpPr>
        <p:spPr bwMode="auto">
          <a:xfrm>
            <a:off x="2514600" y="3032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Oval 86"/>
          <p:cNvSpPr>
            <a:spLocks noChangeArrowheads="1"/>
          </p:cNvSpPr>
          <p:nvPr/>
        </p:nvSpPr>
        <p:spPr bwMode="auto">
          <a:xfrm>
            <a:off x="28956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Oval 87"/>
          <p:cNvSpPr>
            <a:spLocks noChangeArrowheads="1"/>
          </p:cNvSpPr>
          <p:nvPr/>
        </p:nvSpPr>
        <p:spPr bwMode="auto">
          <a:xfrm>
            <a:off x="19812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Oval 88"/>
          <p:cNvSpPr>
            <a:spLocks noChangeArrowheads="1"/>
          </p:cNvSpPr>
          <p:nvPr/>
        </p:nvSpPr>
        <p:spPr bwMode="auto">
          <a:xfrm>
            <a:off x="182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Oval 89"/>
          <p:cNvSpPr>
            <a:spLocks noChangeArrowheads="1"/>
          </p:cNvSpPr>
          <p:nvPr/>
        </p:nvSpPr>
        <p:spPr bwMode="auto">
          <a:xfrm>
            <a:off x="7620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Oval 90"/>
          <p:cNvSpPr>
            <a:spLocks noChangeArrowheads="1"/>
          </p:cNvSpPr>
          <p:nvPr/>
        </p:nvSpPr>
        <p:spPr bwMode="auto">
          <a:xfrm>
            <a:off x="838200" y="608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Oval 91"/>
          <p:cNvSpPr>
            <a:spLocks noChangeArrowheads="1"/>
          </p:cNvSpPr>
          <p:nvPr/>
        </p:nvSpPr>
        <p:spPr bwMode="auto">
          <a:xfrm>
            <a:off x="8382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Oval 92"/>
          <p:cNvSpPr>
            <a:spLocks noChangeArrowheads="1"/>
          </p:cNvSpPr>
          <p:nvPr/>
        </p:nvSpPr>
        <p:spPr bwMode="auto">
          <a:xfrm>
            <a:off x="990600" y="2575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Oval 93"/>
          <p:cNvSpPr>
            <a:spLocks noChangeArrowheads="1"/>
          </p:cNvSpPr>
          <p:nvPr/>
        </p:nvSpPr>
        <p:spPr bwMode="auto">
          <a:xfrm>
            <a:off x="1143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Oval 94"/>
          <p:cNvSpPr>
            <a:spLocks noChangeArrowheads="1"/>
          </p:cNvSpPr>
          <p:nvPr/>
        </p:nvSpPr>
        <p:spPr bwMode="auto">
          <a:xfrm>
            <a:off x="2590800" y="135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167063" y="1965920"/>
            <a:ext cx="2819400" cy="2895600"/>
            <a:chOff x="3744" y="4464"/>
            <a:chExt cx="1776" cy="1824"/>
          </a:xfrm>
        </p:grpSpPr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3" name="AutoShape 102"/>
          <p:cNvSpPr>
            <a:spLocks noChangeArrowheads="1"/>
          </p:cNvSpPr>
          <p:nvPr/>
        </p:nvSpPr>
        <p:spPr bwMode="auto">
          <a:xfrm>
            <a:off x="7467600" y="12039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Region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interest</a:t>
            </a:r>
          </a:p>
        </p:txBody>
      </p:sp>
      <p:sp>
        <p:nvSpPr>
          <p:cNvPr id="104" name="AutoShape 103"/>
          <p:cNvSpPr>
            <a:spLocks noChangeArrowheads="1"/>
          </p:cNvSpPr>
          <p:nvPr/>
        </p:nvSpPr>
        <p:spPr bwMode="auto">
          <a:xfrm>
            <a:off x="7467600" y="18897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Center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mass</a:t>
            </a:r>
          </a:p>
        </p:txBody>
      </p:sp>
      <p:sp>
        <p:nvSpPr>
          <p:cNvPr id="105" name="AutoShape 104"/>
          <p:cNvSpPr>
            <a:spLocks noChangeArrowheads="1"/>
          </p:cNvSpPr>
          <p:nvPr/>
        </p:nvSpPr>
        <p:spPr bwMode="auto">
          <a:xfrm>
            <a:off x="7467600" y="569972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Mean Shift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vector</a:t>
            </a:r>
          </a:p>
        </p:txBody>
      </p:sp>
      <p:grpSp>
        <p:nvGrpSpPr>
          <p:cNvPr id="106" name="Group 106"/>
          <p:cNvGrpSpPr>
            <a:grpSpLocks/>
          </p:cNvGrpSpPr>
          <p:nvPr/>
        </p:nvGrpSpPr>
        <p:grpSpPr bwMode="auto">
          <a:xfrm>
            <a:off x="5029200" y="3489920"/>
            <a:ext cx="457200" cy="457200"/>
            <a:chOff x="4486" y="3484"/>
            <a:chExt cx="288" cy="288"/>
          </a:xfrm>
        </p:grpSpPr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614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82929E-7 L 0.075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" y="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이동</a:t>
            </a:r>
            <a:r>
              <a:rPr lang="en-US" altLang="ko-KR" dirty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626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768975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692775" y="3566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40363" y="35105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681663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54650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32488" y="39042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322888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062663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21375" y="343277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63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91200" y="4099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486400" y="41201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181600" y="39693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9530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181600" y="3489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2484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172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888038" y="438368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486400" y="4404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029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6482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45720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9530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3340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5921375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6388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7244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51054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5638800" y="227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181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5921375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921375" y="1661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6172200" y="2423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259513" y="29660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62484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6294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6294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553200" y="2346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63246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934200" y="1584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010400" y="2042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7315200" y="2651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6705600" y="3642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71628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7924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934200" y="4175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7478713" y="372010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64770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7543800" y="4632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69342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0960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5638800" y="4785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60198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6477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58674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54102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51054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Oval 61"/>
          <p:cNvSpPr>
            <a:spLocks noChangeArrowheads="1"/>
          </p:cNvSpPr>
          <p:nvPr/>
        </p:nvSpPr>
        <p:spPr bwMode="auto">
          <a:xfrm>
            <a:off x="44958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724400" y="5242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953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Oval 64"/>
          <p:cNvSpPr>
            <a:spLocks noChangeArrowheads="1"/>
          </p:cNvSpPr>
          <p:nvPr/>
        </p:nvSpPr>
        <p:spPr bwMode="auto">
          <a:xfrm>
            <a:off x="41148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40386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35052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Oval 67"/>
          <p:cNvSpPr>
            <a:spLocks noChangeArrowheads="1"/>
          </p:cNvSpPr>
          <p:nvPr/>
        </p:nvSpPr>
        <p:spPr bwMode="auto">
          <a:xfrm>
            <a:off x="40386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42672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3733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42672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Oval 71"/>
          <p:cNvSpPr>
            <a:spLocks noChangeArrowheads="1"/>
          </p:cNvSpPr>
          <p:nvPr/>
        </p:nvSpPr>
        <p:spPr bwMode="auto">
          <a:xfrm>
            <a:off x="4724400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Oval 72"/>
          <p:cNvSpPr>
            <a:spLocks noChangeArrowheads="1"/>
          </p:cNvSpPr>
          <p:nvPr/>
        </p:nvSpPr>
        <p:spPr bwMode="auto">
          <a:xfrm>
            <a:off x="4343400" y="211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50292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4191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37338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3657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3276600" y="2956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36576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Oval 79"/>
          <p:cNvSpPr>
            <a:spLocks noChangeArrowheads="1"/>
          </p:cNvSpPr>
          <p:nvPr/>
        </p:nvSpPr>
        <p:spPr bwMode="auto">
          <a:xfrm>
            <a:off x="2895600" y="3870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80"/>
          <p:cNvSpPr>
            <a:spLocks noChangeArrowheads="1"/>
          </p:cNvSpPr>
          <p:nvPr/>
        </p:nvSpPr>
        <p:spPr bwMode="auto">
          <a:xfrm>
            <a:off x="2819400" y="4709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Oval 81"/>
          <p:cNvSpPr>
            <a:spLocks noChangeArrowheads="1"/>
          </p:cNvSpPr>
          <p:nvPr/>
        </p:nvSpPr>
        <p:spPr bwMode="auto">
          <a:xfrm>
            <a:off x="3048000" y="5547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Oval 82"/>
          <p:cNvSpPr>
            <a:spLocks noChangeArrowheads="1"/>
          </p:cNvSpPr>
          <p:nvPr/>
        </p:nvSpPr>
        <p:spPr bwMode="auto">
          <a:xfrm>
            <a:off x="23622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Oval 83"/>
          <p:cNvSpPr>
            <a:spLocks noChangeArrowheads="1"/>
          </p:cNvSpPr>
          <p:nvPr/>
        </p:nvSpPr>
        <p:spPr bwMode="auto">
          <a:xfrm>
            <a:off x="1905000" y="516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Oval 84"/>
          <p:cNvSpPr>
            <a:spLocks noChangeArrowheads="1"/>
          </p:cNvSpPr>
          <p:nvPr/>
        </p:nvSpPr>
        <p:spPr bwMode="auto">
          <a:xfrm>
            <a:off x="19050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Oval 85"/>
          <p:cNvSpPr>
            <a:spLocks noChangeArrowheads="1"/>
          </p:cNvSpPr>
          <p:nvPr/>
        </p:nvSpPr>
        <p:spPr bwMode="auto">
          <a:xfrm>
            <a:off x="2514600" y="3032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Oval 86"/>
          <p:cNvSpPr>
            <a:spLocks noChangeArrowheads="1"/>
          </p:cNvSpPr>
          <p:nvPr/>
        </p:nvSpPr>
        <p:spPr bwMode="auto">
          <a:xfrm>
            <a:off x="28956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Oval 87"/>
          <p:cNvSpPr>
            <a:spLocks noChangeArrowheads="1"/>
          </p:cNvSpPr>
          <p:nvPr/>
        </p:nvSpPr>
        <p:spPr bwMode="auto">
          <a:xfrm>
            <a:off x="19812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Oval 88"/>
          <p:cNvSpPr>
            <a:spLocks noChangeArrowheads="1"/>
          </p:cNvSpPr>
          <p:nvPr/>
        </p:nvSpPr>
        <p:spPr bwMode="auto">
          <a:xfrm>
            <a:off x="182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Oval 89"/>
          <p:cNvSpPr>
            <a:spLocks noChangeArrowheads="1"/>
          </p:cNvSpPr>
          <p:nvPr/>
        </p:nvSpPr>
        <p:spPr bwMode="auto">
          <a:xfrm>
            <a:off x="7620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Oval 90"/>
          <p:cNvSpPr>
            <a:spLocks noChangeArrowheads="1"/>
          </p:cNvSpPr>
          <p:nvPr/>
        </p:nvSpPr>
        <p:spPr bwMode="auto">
          <a:xfrm>
            <a:off x="838200" y="608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Oval 91"/>
          <p:cNvSpPr>
            <a:spLocks noChangeArrowheads="1"/>
          </p:cNvSpPr>
          <p:nvPr/>
        </p:nvSpPr>
        <p:spPr bwMode="auto">
          <a:xfrm>
            <a:off x="8382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Oval 92"/>
          <p:cNvSpPr>
            <a:spLocks noChangeArrowheads="1"/>
          </p:cNvSpPr>
          <p:nvPr/>
        </p:nvSpPr>
        <p:spPr bwMode="auto">
          <a:xfrm>
            <a:off x="990600" y="2575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Oval 93"/>
          <p:cNvSpPr>
            <a:spLocks noChangeArrowheads="1"/>
          </p:cNvSpPr>
          <p:nvPr/>
        </p:nvSpPr>
        <p:spPr bwMode="auto">
          <a:xfrm>
            <a:off x="1143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Oval 94"/>
          <p:cNvSpPr>
            <a:spLocks noChangeArrowheads="1"/>
          </p:cNvSpPr>
          <p:nvPr/>
        </p:nvSpPr>
        <p:spPr bwMode="auto">
          <a:xfrm>
            <a:off x="2590800" y="135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841750" y="2270720"/>
            <a:ext cx="2819400" cy="2895600"/>
            <a:chOff x="3744" y="4464"/>
            <a:chExt cx="1776" cy="1824"/>
          </a:xfrm>
        </p:grpSpPr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3" name="AutoShape 102"/>
          <p:cNvSpPr>
            <a:spLocks noChangeArrowheads="1"/>
          </p:cNvSpPr>
          <p:nvPr/>
        </p:nvSpPr>
        <p:spPr bwMode="auto">
          <a:xfrm>
            <a:off x="7467600" y="12039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Region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interest</a:t>
            </a:r>
          </a:p>
        </p:txBody>
      </p:sp>
      <p:sp>
        <p:nvSpPr>
          <p:cNvPr id="104" name="AutoShape 103"/>
          <p:cNvSpPr>
            <a:spLocks noChangeArrowheads="1"/>
          </p:cNvSpPr>
          <p:nvPr/>
        </p:nvSpPr>
        <p:spPr bwMode="auto">
          <a:xfrm>
            <a:off x="7467600" y="18897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Center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mass</a:t>
            </a:r>
          </a:p>
        </p:txBody>
      </p:sp>
      <p:sp>
        <p:nvSpPr>
          <p:cNvPr id="105" name="AutoShape 104"/>
          <p:cNvSpPr>
            <a:spLocks noChangeArrowheads="1"/>
          </p:cNvSpPr>
          <p:nvPr/>
        </p:nvSpPr>
        <p:spPr bwMode="auto">
          <a:xfrm>
            <a:off x="7467600" y="569972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Mean Shift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vector</a:t>
            </a:r>
          </a:p>
        </p:txBody>
      </p:sp>
      <p:grpSp>
        <p:nvGrpSpPr>
          <p:cNvPr id="106" name="Group 110"/>
          <p:cNvGrpSpPr>
            <a:grpSpLocks/>
          </p:cNvGrpSpPr>
          <p:nvPr/>
        </p:nvGrpSpPr>
        <p:grpSpPr bwMode="auto">
          <a:xfrm>
            <a:off x="5389563" y="3555008"/>
            <a:ext cx="457200" cy="457200"/>
            <a:chOff x="4486" y="3484"/>
            <a:chExt cx="288" cy="288"/>
          </a:xfrm>
        </p:grpSpPr>
        <p:sp>
          <p:nvSpPr>
            <p:cNvPr id="107" name="Oval 111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Line 113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0" name="AutoShape 114"/>
          <p:cNvSpPr>
            <a:spLocks noChangeArrowheads="1"/>
          </p:cNvSpPr>
          <p:nvPr/>
        </p:nvSpPr>
        <p:spPr bwMode="auto">
          <a:xfrm rot="618372">
            <a:off x="5280025" y="366454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47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이동</a:t>
            </a:r>
            <a:r>
              <a:rPr lang="en-US" altLang="ko-KR" dirty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626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768975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692775" y="3566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40363" y="35105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681663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54650" y="388203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32488" y="39042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322888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062663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21375" y="343277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63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91200" y="4099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486400" y="412015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181600" y="39693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9530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181600" y="3489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2484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172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888038" y="438368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486400" y="4404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0292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648200" y="3947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45720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9530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3340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5921375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6388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724400" y="3108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51054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5638800" y="227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181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5921375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921375" y="1661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6172200" y="2423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259513" y="296604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6248400" y="3413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6294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629400" y="2804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553200" y="2346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63246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934200" y="1584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010400" y="2042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7315200" y="2651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6705600" y="3642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7162800" y="3185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7924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934200" y="4175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7478713" y="372010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64770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7543800" y="4632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69342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0960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5638800" y="4785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60198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6477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58674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54102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5105400" y="4861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Oval 61"/>
          <p:cNvSpPr>
            <a:spLocks noChangeArrowheads="1"/>
          </p:cNvSpPr>
          <p:nvPr/>
        </p:nvSpPr>
        <p:spPr bwMode="auto">
          <a:xfrm>
            <a:off x="44958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724400" y="5242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953000" y="5775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Oval 64"/>
          <p:cNvSpPr>
            <a:spLocks noChangeArrowheads="1"/>
          </p:cNvSpPr>
          <p:nvPr/>
        </p:nvSpPr>
        <p:spPr bwMode="auto">
          <a:xfrm>
            <a:off x="41148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4038600" y="531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3505200" y="4556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Oval 67"/>
          <p:cNvSpPr>
            <a:spLocks noChangeArrowheads="1"/>
          </p:cNvSpPr>
          <p:nvPr/>
        </p:nvSpPr>
        <p:spPr bwMode="auto">
          <a:xfrm>
            <a:off x="40386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4267200" y="3718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3733800" y="3261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4267200" y="2880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Oval 71"/>
          <p:cNvSpPr>
            <a:spLocks noChangeArrowheads="1"/>
          </p:cNvSpPr>
          <p:nvPr/>
        </p:nvSpPr>
        <p:spPr bwMode="auto">
          <a:xfrm>
            <a:off x="4724400" y="2727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Oval 72"/>
          <p:cNvSpPr>
            <a:spLocks noChangeArrowheads="1"/>
          </p:cNvSpPr>
          <p:nvPr/>
        </p:nvSpPr>
        <p:spPr bwMode="auto">
          <a:xfrm>
            <a:off x="4343400" y="211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50292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4191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3733800" y="1889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3657600" y="2499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3276600" y="2956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36576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Oval 79"/>
          <p:cNvSpPr>
            <a:spLocks noChangeArrowheads="1"/>
          </p:cNvSpPr>
          <p:nvPr/>
        </p:nvSpPr>
        <p:spPr bwMode="auto">
          <a:xfrm>
            <a:off x="2895600" y="3870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80"/>
          <p:cNvSpPr>
            <a:spLocks noChangeArrowheads="1"/>
          </p:cNvSpPr>
          <p:nvPr/>
        </p:nvSpPr>
        <p:spPr bwMode="auto">
          <a:xfrm>
            <a:off x="2819400" y="47091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Oval 81"/>
          <p:cNvSpPr>
            <a:spLocks noChangeArrowheads="1"/>
          </p:cNvSpPr>
          <p:nvPr/>
        </p:nvSpPr>
        <p:spPr bwMode="auto">
          <a:xfrm>
            <a:off x="3048000" y="5547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Oval 82"/>
          <p:cNvSpPr>
            <a:spLocks noChangeArrowheads="1"/>
          </p:cNvSpPr>
          <p:nvPr/>
        </p:nvSpPr>
        <p:spPr bwMode="auto">
          <a:xfrm>
            <a:off x="2362200" y="5928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Oval 83"/>
          <p:cNvSpPr>
            <a:spLocks noChangeArrowheads="1"/>
          </p:cNvSpPr>
          <p:nvPr/>
        </p:nvSpPr>
        <p:spPr bwMode="auto">
          <a:xfrm>
            <a:off x="1905000" y="516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Oval 84"/>
          <p:cNvSpPr>
            <a:spLocks noChangeArrowheads="1"/>
          </p:cNvSpPr>
          <p:nvPr/>
        </p:nvSpPr>
        <p:spPr bwMode="auto">
          <a:xfrm>
            <a:off x="1905000" y="4251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Oval 85"/>
          <p:cNvSpPr>
            <a:spLocks noChangeArrowheads="1"/>
          </p:cNvSpPr>
          <p:nvPr/>
        </p:nvSpPr>
        <p:spPr bwMode="auto">
          <a:xfrm>
            <a:off x="2514600" y="3032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Oval 86"/>
          <p:cNvSpPr>
            <a:spLocks noChangeArrowheads="1"/>
          </p:cNvSpPr>
          <p:nvPr/>
        </p:nvSpPr>
        <p:spPr bwMode="auto">
          <a:xfrm>
            <a:off x="28956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Oval 87"/>
          <p:cNvSpPr>
            <a:spLocks noChangeArrowheads="1"/>
          </p:cNvSpPr>
          <p:nvPr/>
        </p:nvSpPr>
        <p:spPr bwMode="auto">
          <a:xfrm>
            <a:off x="1981200" y="2194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Oval 88"/>
          <p:cNvSpPr>
            <a:spLocks noChangeArrowheads="1"/>
          </p:cNvSpPr>
          <p:nvPr/>
        </p:nvSpPr>
        <p:spPr bwMode="auto">
          <a:xfrm>
            <a:off x="1828800" y="3337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Oval 89"/>
          <p:cNvSpPr>
            <a:spLocks noChangeArrowheads="1"/>
          </p:cNvSpPr>
          <p:nvPr/>
        </p:nvSpPr>
        <p:spPr bwMode="auto">
          <a:xfrm>
            <a:off x="762000" y="50139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Oval 90"/>
          <p:cNvSpPr>
            <a:spLocks noChangeArrowheads="1"/>
          </p:cNvSpPr>
          <p:nvPr/>
        </p:nvSpPr>
        <p:spPr bwMode="auto">
          <a:xfrm>
            <a:off x="838200" y="6080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Oval 91"/>
          <p:cNvSpPr>
            <a:spLocks noChangeArrowheads="1"/>
          </p:cNvSpPr>
          <p:nvPr/>
        </p:nvSpPr>
        <p:spPr bwMode="auto">
          <a:xfrm>
            <a:off x="838200" y="3794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Oval 92"/>
          <p:cNvSpPr>
            <a:spLocks noChangeArrowheads="1"/>
          </p:cNvSpPr>
          <p:nvPr/>
        </p:nvSpPr>
        <p:spPr bwMode="auto">
          <a:xfrm>
            <a:off x="990600" y="25755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Oval 93"/>
          <p:cNvSpPr>
            <a:spLocks noChangeArrowheads="1"/>
          </p:cNvSpPr>
          <p:nvPr/>
        </p:nvSpPr>
        <p:spPr bwMode="auto">
          <a:xfrm>
            <a:off x="1143000" y="15087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Oval 94"/>
          <p:cNvSpPr>
            <a:spLocks noChangeArrowheads="1"/>
          </p:cNvSpPr>
          <p:nvPr/>
        </p:nvSpPr>
        <p:spPr bwMode="auto">
          <a:xfrm>
            <a:off x="2590800" y="135632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841750" y="2270720"/>
            <a:ext cx="2819400" cy="2895600"/>
            <a:chOff x="3744" y="4464"/>
            <a:chExt cx="1776" cy="1824"/>
          </a:xfrm>
        </p:grpSpPr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3" name="AutoShape 102"/>
          <p:cNvSpPr>
            <a:spLocks noChangeArrowheads="1"/>
          </p:cNvSpPr>
          <p:nvPr/>
        </p:nvSpPr>
        <p:spPr bwMode="auto">
          <a:xfrm>
            <a:off x="7467600" y="12039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Region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interest</a:t>
            </a:r>
          </a:p>
        </p:txBody>
      </p:sp>
      <p:sp>
        <p:nvSpPr>
          <p:cNvPr id="104" name="AutoShape 103"/>
          <p:cNvSpPr>
            <a:spLocks noChangeArrowheads="1"/>
          </p:cNvSpPr>
          <p:nvPr/>
        </p:nvSpPr>
        <p:spPr bwMode="auto">
          <a:xfrm>
            <a:off x="7467600" y="188972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Center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mass</a:t>
            </a:r>
          </a:p>
        </p:txBody>
      </p:sp>
      <p:sp>
        <p:nvSpPr>
          <p:cNvPr id="105" name="AutoShape 104"/>
          <p:cNvSpPr>
            <a:spLocks noChangeArrowheads="1"/>
          </p:cNvSpPr>
          <p:nvPr/>
        </p:nvSpPr>
        <p:spPr bwMode="auto">
          <a:xfrm>
            <a:off x="7467600" y="569972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Mean Shift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vector</a:t>
            </a:r>
          </a:p>
        </p:txBody>
      </p:sp>
      <p:grpSp>
        <p:nvGrpSpPr>
          <p:cNvPr id="106" name="Group 106"/>
          <p:cNvGrpSpPr>
            <a:grpSpLocks/>
          </p:cNvGrpSpPr>
          <p:nvPr/>
        </p:nvGrpSpPr>
        <p:grpSpPr bwMode="auto">
          <a:xfrm>
            <a:off x="5389563" y="3555008"/>
            <a:ext cx="457200" cy="457200"/>
            <a:chOff x="4486" y="3484"/>
            <a:chExt cx="288" cy="288"/>
          </a:xfrm>
        </p:grpSpPr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990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1874E-6 L 0.03993 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이동</a:t>
            </a:r>
            <a:r>
              <a:rPr lang="en-US" altLang="ko-KR" dirty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562600" y="3722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768975" y="3722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692775" y="3570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40363" y="35147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681663" y="38862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454650" y="38862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932488" y="39084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322888" y="3722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062663" y="3722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21375" y="343696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638800" y="3341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791200" y="4103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486400" y="41243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181600" y="3973537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953000" y="3722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181600" y="3494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248400" y="3951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6172200" y="4256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888038" y="438787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5486400" y="4408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029200" y="4256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648200" y="3951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4572000" y="3417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953000" y="3341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334000" y="3113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5921375" y="3113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638800" y="2808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724400" y="3113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5105400" y="2884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5638800" y="2274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5181600" y="2503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5921375" y="2732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921375" y="1665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6172200" y="2427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259513" y="2970237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6248400" y="3417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629400" y="3189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629400" y="2808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553200" y="2351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6324600" y="1893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934200" y="1589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010400" y="2046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7315200" y="2655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6705600" y="3646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7162800" y="3189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7924800" y="3265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6934200" y="4179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7478713" y="3724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6477000" y="4560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7543800" y="4637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6934200" y="5018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096000" y="4865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5638800" y="4789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6019800" y="5322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6477000" y="5780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5867400" y="5780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5410200" y="5322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5105400" y="4865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Oval 61"/>
          <p:cNvSpPr>
            <a:spLocks noChangeArrowheads="1"/>
          </p:cNvSpPr>
          <p:nvPr/>
        </p:nvSpPr>
        <p:spPr bwMode="auto">
          <a:xfrm>
            <a:off x="4495800" y="4560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4724400" y="5246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4953000" y="5780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Oval 64"/>
          <p:cNvSpPr>
            <a:spLocks noChangeArrowheads="1"/>
          </p:cNvSpPr>
          <p:nvPr/>
        </p:nvSpPr>
        <p:spPr bwMode="auto">
          <a:xfrm>
            <a:off x="4114800" y="5932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Oval 65"/>
          <p:cNvSpPr>
            <a:spLocks noChangeArrowheads="1"/>
          </p:cNvSpPr>
          <p:nvPr/>
        </p:nvSpPr>
        <p:spPr bwMode="auto">
          <a:xfrm>
            <a:off x="4038600" y="5322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3505200" y="4560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Oval 67"/>
          <p:cNvSpPr>
            <a:spLocks noChangeArrowheads="1"/>
          </p:cNvSpPr>
          <p:nvPr/>
        </p:nvSpPr>
        <p:spPr bwMode="auto">
          <a:xfrm>
            <a:off x="4038600" y="4256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4267200" y="3722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Oval 69"/>
          <p:cNvSpPr>
            <a:spLocks noChangeArrowheads="1"/>
          </p:cNvSpPr>
          <p:nvPr/>
        </p:nvSpPr>
        <p:spPr bwMode="auto">
          <a:xfrm>
            <a:off x="3733800" y="3265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Oval 70"/>
          <p:cNvSpPr>
            <a:spLocks noChangeArrowheads="1"/>
          </p:cNvSpPr>
          <p:nvPr/>
        </p:nvSpPr>
        <p:spPr bwMode="auto">
          <a:xfrm>
            <a:off x="4267200" y="2884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Oval 71"/>
          <p:cNvSpPr>
            <a:spLocks noChangeArrowheads="1"/>
          </p:cNvSpPr>
          <p:nvPr/>
        </p:nvSpPr>
        <p:spPr bwMode="auto">
          <a:xfrm>
            <a:off x="4724400" y="2732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Oval 72"/>
          <p:cNvSpPr>
            <a:spLocks noChangeArrowheads="1"/>
          </p:cNvSpPr>
          <p:nvPr/>
        </p:nvSpPr>
        <p:spPr bwMode="auto">
          <a:xfrm>
            <a:off x="4343400" y="2122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5029200" y="1893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4191000" y="1512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3733800" y="1893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3657600" y="2503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3276600" y="2960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3657600" y="3798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Oval 79"/>
          <p:cNvSpPr>
            <a:spLocks noChangeArrowheads="1"/>
          </p:cNvSpPr>
          <p:nvPr/>
        </p:nvSpPr>
        <p:spPr bwMode="auto">
          <a:xfrm>
            <a:off x="2895600" y="3875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80"/>
          <p:cNvSpPr>
            <a:spLocks noChangeArrowheads="1"/>
          </p:cNvSpPr>
          <p:nvPr/>
        </p:nvSpPr>
        <p:spPr bwMode="auto">
          <a:xfrm>
            <a:off x="2819400" y="47133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Oval 81"/>
          <p:cNvSpPr>
            <a:spLocks noChangeArrowheads="1"/>
          </p:cNvSpPr>
          <p:nvPr/>
        </p:nvSpPr>
        <p:spPr bwMode="auto">
          <a:xfrm>
            <a:off x="3048000" y="5551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Oval 82"/>
          <p:cNvSpPr>
            <a:spLocks noChangeArrowheads="1"/>
          </p:cNvSpPr>
          <p:nvPr/>
        </p:nvSpPr>
        <p:spPr bwMode="auto">
          <a:xfrm>
            <a:off x="2362200" y="5932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Oval 83"/>
          <p:cNvSpPr>
            <a:spLocks noChangeArrowheads="1"/>
          </p:cNvSpPr>
          <p:nvPr/>
        </p:nvSpPr>
        <p:spPr bwMode="auto">
          <a:xfrm>
            <a:off x="1905000" y="5170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Oval 84"/>
          <p:cNvSpPr>
            <a:spLocks noChangeArrowheads="1"/>
          </p:cNvSpPr>
          <p:nvPr/>
        </p:nvSpPr>
        <p:spPr bwMode="auto">
          <a:xfrm>
            <a:off x="1905000" y="4256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Oval 85"/>
          <p:cNvSpPr>
            <a:spLocks noChangeArrowheads="1"/>
          </p:cNvSpPr>
          <p:nvPr/>
        </p:nvSpPr>
        <p:spPr bwMode="auto">
          <a:xfrm>
            <a:off x="2514600" y="3036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Oval 86"/>
          <p:cNvSpPr>
            <a:spLocks noChangeArrowheads="1"/>
          </p:cNvSpPr>
          <p:nvPr/>
        </p:nvSpPr>
        <p:spPr bwMode="auto">
          <a:xfrm>
            <a:off x="2895600" y="2198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Oval 87"/>
          <p:cNvSpPr>
            <a:spLocks noChangeArrowheads="1"/>
          </p:cNvSpPr>
          <p:nvPr/>
        </p:nvSpPr>
        <p:spPr bwMode="auto">
          <a:xfrm>
            <a:off x="1981200" y="2198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Oval 88"/>
          <p:cNvSpPr>
            <a:spLocks noChangeArrowheads="1"/>
          </p:cNvSpPr>
          <p:nvPr/>
        </p:nvSpPr>
        <p:spPr bwMode="auto">
          <a:xfrm>
            <a:off x="1828800" y="3341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Oval 89"/>
          <p:cNvSpPr>
            <a:spLocks noChangeArrowheads="1"/>
          </p:cNvSpPr>
          <p:nvPr/>
        </p:nvSpPr>
        <p:spPr bwMode="auto">
          <a:xfrm>
            <a:off x="762000" y="50181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Oval 90"/>
          <p:cNvSpPr>
            <a:spLocks noChangeArrowheads="1"/>
          </p:cNvSpPr>
          <p:nvPr/>
        </p:nvSpPr>
        <p:spPr bwMode="auto">
          <a:xfrm>
            <a:off x="838200" y="6084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Oval 91"/>
          <p:cNvSpPr>
            <a:spLocks noChangeArrowheads="1"/>
          </p:cNvSpPr>
          <p:nvPr/>
        </p:nvSpPr>
        <p:spPr bwMode="auto">
          <a:xfrm>
            <a:off x="838200" y="3798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Oval 92"/>
          <p:cNvSpPr>
            <a:spLocks noChangeArrowheads="1"/>
          </p:cNvSpPr>
          <p:nvPr/>
        </p:nvSpPr>
        <p:spPr bwMode="auto">
          <a:xfrm>
            <a:off x="990600" y="25797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Oval 93"/>
          <p:cNvSpPr>
            <a:spLocks noChangeArrowheads="1"/>
          </p:cNvSpPr>
          <p:nvPr/>
        </p:nvSpPr>
        <p:spPr bwMode="auto">
          <a:xfrm>
            <a:off x="1143000" y="15129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Oval 94"/>
          <p:cNvSpPr>
            <a:spLocks noChangeArrowheads="1"/>
          </p:cNvSpPr>
          <p:nvPr/>
        </p:nvSpPr>
        <p:spPr bwMode="auto">
          <a:xfrm>
            <a:off x="2590800" y="1360512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4211638" y="2341587"/>
            <a:ext cx="2819400" cy="2895600"/>
            <a:chOff x="3744" y="4464"/>
            <a:chExt cx="1776" cy="1824"/>
          </a:xfrm>
        </p:grpSpPr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1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03" name="AutoShape 102"/>
          <p:cNvSpPr>
            <a:spLocks noChangeArrowheads="1"/>
          </p:cNvSpPr>
          <p:nvPr/>
        </p:nvSpPr>
        <p:spPr bwMode="auto">
          <a:xfrm>
            <a:off x="7467600" y="1208112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Region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interest</a:t>
            </a:r>
          </a:p>
        </p:txBody>
      </p:sp>
      <p:sp>
        <p:nvSpPr>
          <p:cNvPr id="104" name="AutoShape 103"/>
          <p:cNvSpPr>
            <a:spLocks noChangeArrowheads="1"/>
          </p:cNvSpPr>
          <p:nvPr/>
        </p:nvSpPr>
        <p:spPr bwMode="auto">
          <a:xfrm>
            <a:off x="7467600" y="1893912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Center of</a:t>
            </a:r>
          </a:p>
          <a:p>
            <a:pPr algn="ctr"/>
            <a:r>
              <a:rPr lang="en-US" altLang="ko-KR" sz="1600">
                <a:latin typeface="Arial" pitchFamily="34" charset="0"/>
                <a:ea typeface="굴림" charset="-127"/>
                <a:cs typeface="Arial" pitchFamily="34" charset="0"/>
              </a:rPr>
              <a:t>mass</a:t>
            </a:r>
          </a:p>
        </p:txBody>
      </p:sp>
      <p:grpSp>
        <p:nvGrpSpPr>
          <p:cNvPr id="105" name="Group 122"/>
          <p:cNvGrpSpPr>
            <a:grpSpLocks/>
          </p:cNvGrpSpPr>
          <p:nvPr/>
        </p:nvGrpSpPr>
        <p:grpSpPr bwMode="auto">
          <a:xfrm>
            <a:off x="5389563" y="3559200"/>
            <a:ext cx="457200" cy="457200"/>
            <a:chOff x="4486" y="3484"/>
            <a:chExt cx="288" cy="288"/>
          </a:xfrm>
        </p:grpSpPr>
        <p:sp>
          <p:nvSpPr>
            <p:cNvPr id="106" name="Oval 12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7" name="Line 12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Line 12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868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판다스</a:t>
            </a:r>
            <a:r>
              <a:rPr lang="en-US" altLang="ko-KR" dirty="0" smtClean="0"/>
              <a:t>(Pandas)</a:t>
            </a:r>
            <a:r>
              <a:rPr lang="ko-KR" altLang="en-US" dirty="0" smtClean="0"/>
              <a:t> 없이 구현하기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41830"/>
              </p:ext>
            </p:extLst>
          </p:nvPr>
        </p:nvGraphicFramePr>
        <p:xfrm>
          <a:off x="116556" y="1484784"/>
          <a:ext cx="8055844" cy="444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84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numpy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matplotlib.pyplot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distance(a, b):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dx = a[0] - b[0]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dy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a[1] - b[1]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np.sqrt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(dx**2 +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dy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**2)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min_index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0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min_dist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float('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inf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dist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distance(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centers[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if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dist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&lt;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min_dist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min_dist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dist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min_index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36095" y="1484784"/>
            <a:ext cx="2736304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번째 버전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9599" y="375216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 [x, y],</a:t>
            </a:r>
          </a:p>
          <a:p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[x, y] 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9599" y="285293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[x, y]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951820" y="2996772"/>
            <a:ext cx="3641416" cy="652202"/>
          </a:xfrm>
          <a:custGeom>
            <a:avLst/>
            <a:gdLst>
              <a:gd name="connsiteX0" fmla="*/ 0 w 4037163"/>
              <a:gd name="connsiteY0" fmla="*/ 652202 h 652202"/>
              <a:gd name="connsiteX1" fmla="*/ 2147978 w 4037163"/>
              <a:gd name="connsiteY1" fmla="*/ 65605 h 652202"/>
              <a:gd name="connsiteX2" fmla="*/ 4037163 w 4037163"/>
              <a:gd name="connsiteY2" fmla="*/ 39726 h 65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7163" h="652202">
                <a:moveTo>
                  <a:pt x="0" y="652202"/>
                </a:moveTo>
                <a:cubicBezTo>
                  <a:pt x="737559" y="409943"/>
                  <a:pt x="1475118" y="167684"/>
                  <a:pt x="2147978" y="65605"/>
                </a:cubicBezTo>
                <a:cubicBezTo>
                  <a:pt x="2820838" y="-36474"/>
                  <a:pt x="3429000" y="1626"/>
                  <a:pt x="4037163" y="397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599892" y="3830129"/>
            <a:ext cx="3057046" cy="644315"/>
          </a:xfrm>
          <a:custGeom>
            <a:avLst/>
            <a:gdLst>
              <a:gd name="connsiteX0" fmla="*/ 0 w 3441940"/>
              <a:gd name="connsiteY0" fmla="*/ 0 h 644315"/>
              <a:gd name="connsiteX1" fmla="*/ 2044461 w 3441940"/>
              <a:gd name="connsiteY1" fmla="*/ 638355 h 644315"/>
              <a:gd name="connsiteX2" fmla="*/ 3441940 w 3441940"/>
              <a:gd name="connsiteY2" fmla="*/ 336430 h 64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940" h="644315">
                <a:moveTo>
                  <a:pt x="0" y="0"/>
                </a:moveTo>
                <a:cubicBezTo>
                  <a:pt x="735402" y="291141"/>
                  <a:pt x="1470804" y="582283"/>
                  <a:pt x="2044461" y="638355"/>
                </a:cubicBezTo>
                <a:cubicBezTo>
                  <a:pt x="2618118" y="694427"/>
                  <a:pt x="3441940" y="336430"/>
                  <a:pt x="3441940" y="33643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720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이동</a:t>
            </a:r>
            <a:r>
              <a:rPr lang="en-US" altLang="ko-KR" dirty="0" smtClean="0"/>
              <a:t>(Mean Shift)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ko-KR" altLang="en-US" dirty="0" smtClean="0"/>
                  <a:t>초기 중심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ko-KR" dirty="0" smtClean="0"/>
              </a:p>
              <a:p>
                <a:pPr marL="514350" indent="-514350">
                  <a:buAutoNum type="arabicPeriod"/>
                </a:pPr>
                <a:r>
                  <a:rPr lang="ko-KR" altLang="en-US" dirty="0" smtClean="0"/>
                  <a:t>중심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ko-KR" altLang="en-US" dirty="0" smtClean="0"/>
                  <a:t>의 일정 거리 내의 데이터들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514350" indent="-514350">
                  <a:buAutoNum type="arabicPeriod"/>
                </a:pPr>
                <a:r>
                  <a:rPr lang="ko-KR" altLang="en-US" dirty="0" err="1" smtClean="0"/>
                  <a:t>커널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dirty="0" smtClean="0"/>
                  <a:t>에 대한 가중 평균 계산</a:t>
                </a:r>
                <a:endParaRPr lang="en-US" altLang="ko-KR" dirty="0" smtClean="0"/>
              </a:p>
              <a:p>
                <a:pPr marL="514350" indent="-514350">
                  <a:buAutoNum type="arabicPeriod"/>
                </a:pPr>
                <a:endParaRPr lang="en-US" altLang="ko-KR" dirty="0"/>
              </a:p>
              <a:p>
                <a:pPr marL="514350" indent="-514350">
                  <a:buAutoNum type="arabicPeriod"/>
                </a:pPr>
                <a:endParaRPr lang="en-US" altLang="ko-KR" dirty="0" smtClean="0"/>
              </a:p>
              <a:p>
                <a:pPr marL="514350" indent="-514350">
                  <a:buAutoNum type="arabicPeriod"/>
                </a:pPr>
                <a:endParaRPr lang="en-US" altLang="ko-KR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635" t="-1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648" y="2691741"/>
                <a:ext cx="3420936" cy="1250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691741"/>
                <a:ext cx="3420936" cy="12507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2466" y="3573016"/>
                <a:ext cx="2795958" cy="855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466" y="3573016"/>
                <a:ext cx="2795958" cy="8552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자유형 7"/>
          <p:cNvSpPr/>
          <p:nvPr/>
        </p:nvSpPr>
        <p:spPr>
          <a:xfrm>
            <a:off x="3232299" y="3423216"/>
            <a:ext cx="2419822" cy="1223541"/>
          </a:xfrm>
          <a:custGeom>
            <a:avLst/>
            <a:gdLst>
              <a:gd name="connsiteX0" fmla="*/ 0 w 2955851"/>
              <a:gd name="connsiteY0" fmla="*/ 372607 h 1223541"/>
              <a:gd name="connsiteX1" fmla="*/ 329609 w 2955851"/>
              <a:gd name="connsiteY1" fmla="*/ 999928 h 1223541"/>
              <a:gd name="connsiteX2" fmla="*/ 1690576 w 2955851"/>
              <a:gd name="connsiteY2" fmla="*/ 1170049 h 1223541"/>
              <a:gd name="connsiteX3" fmla="*/ 2402958 w 2955851"/>
              <a:gd name="connsiteY3" fmla="*/ 128058 h 1223541"/>
              <a:gd name="connsiteX4" fmla="*/ 2955851 w 2955851"/>
              <a:gd name="connsiteY4" fmla="*/ 53631 h 122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5851" h="1223541">
                <a:moveTo>
                  <a:pt x="0" y="372607"/>
                </a:moveTo>
                <a:cubicBezTo>
                  <a:pt x="23923" y="619814"/>
                  <a:pt x="47846" y="867021"/>
                  <a:pt x="329609" y="999928"/>
                </a:cubicBezTo>
                <a:cubicBezTo>
                  <a:pt x="611372" y="1132835"/>
                  <a:pt x="1345018" y="1315361"/>
                  <a:pt x="1690576" y="1170049"/>
                </a:cubicBezTo>
                <a:cubicBezTo>
                  <a:pt x="2036134" y="1024737"/>
                  <a:pt x="2192079" y="314128"/>
                  <a:pt x="2402958" y="128058"/>
                </a:cubicBezTo>
                <a:cubicBezTo>
                  <a:pt x="2613837" y="-58012"/>
                  <a:pt x="2784844" y="-2191"/>
                  <a:pt x="2955851" y="536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3295292"/>
            <a:ext cx="35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가우시안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커널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(Gaussian Kernel)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95190" y="4683875"/>
                <a:ext cx="3890552" cy="919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90" y="4683875"/>
                <a:ext cx="3890552" cy="9192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76696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이동</a:t>
            </a:r>
            <a:r>
              <a:rPr lang="en-US" altLang="ko-KR" dirty="0" smtClean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1124744"/>
                <a:ext cx="3890552" cy="919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3890552" cy="9192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653" y="2276872"/>
                <a:ext cx="3533853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𝑛h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3" y="2276872"/>
                <a:ext cx="3533853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https://t1.daumcdn.net/cfile/tistory/991345375D73DD32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820244"/>
            <a:ext cx="45434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t1.daumcdn.net/cfile/tistory/99174C365D73DE2A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820244"/>
            <a:ext cx="45148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20377" y="3635578"/>
                <a:ext cx="823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77" y="3635578"/>
                <a:ext cx="8234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74859" y="3635578"/>
                <a:ext cx="999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=2.3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859" y="3635578"/>
                <a:ext cx="99976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32040" y="1412776"/>
                <a:ext cx="3309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ko-KR" altLang="en-US" sz="24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2400" dirty="0" smtClean="0">
                    <a:latin typeface="맑은 고딕" pitchFamily="50" charset="-127"/>
                    <a:ea typeface="맑은 고딕" pitchFamily="50" charset="-127"/>
                  </a:rPr>
                  <a:t>: </a:t>
                </a:r>
                <a:r>
                  <a:rPr lang="ko-KR" altLang="en-US" sz="2400" dirty="0" smtClean="0">
                    <a:latin typeface="맑은 고딕" pitchFamily="50" charset="-127"/>
                    <a:ea typeface="맑은 고딕" pitchFamily="50" charset="-127"/>
                  </a:rPr>
                  <a:t>대역폭</a:t>
                </a:r>
                <a:r>
                  <a:rPr lang="en-US" altLang="ko-KR" sz="2400" dirty="0" smtClean="0">
                    <a:latin typeface="맑은 고딕" pitchFamily="50" charset="-127"/>
                    <a:ea typeface="맑은 고딕" pitchFamily="50" charset="-127"/>
                  </a:rPr>
                  <a:t>(bandwidth)</a:t>
                </a:r>
                <a:endParaRPr lang="ko-KR" altLang="en-US" sz="2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412776"/>
                <a:ext cx="3309367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68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06734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이동</a:t>
            </a:r>
            <a:r>
              <a:rPr lang="en-US" altLang="ko-KR" dirty="0" smtClean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pic>
        <p:nvPicPr>
          <p:cNvPr id="10242" name="Picture 2" descr="https://t1.daumcdn.net/cfile/tistory/99442D385D750713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6" y="1412776"/>
            <a:ext cx="733112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1697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평균 이동</a:t>
            </a:r>
            <a:r>
              <a:rPr lang="en-US" altLang="ko-KR" dirty="0" smtClean="0"/>
              <a:t>(Mean Shift)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ko-KR" altLang="en-US" dirty="0" smtClean="0"/>
                  <a:t>가 작을수록 군집 개수 증가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itchFamily="2" charset="2"/>
                  </a:rPr>
                  <a:t> </a:t>
                </a:r>
                <a:r>
                  <a:rPr lang="en-US" altLang="ko-KR" dirty="0" err="1" smtClean="0">
                    <a:sym typeface="Wingdings" pitchFamily="2" charset="2"/>
                  </a:rPr>
                  <a:t>Overfitting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sym typeface="Wingdings" pitchFamily="2" charset="2"/>
                  </a:rPr>
                  <a:t>가능성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h</m:t>
                    </m:r>
                  </m:oMath>
                </a14:m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클수록 군집 개수 감소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itchFamily="2" charset="2"/>
                  </a:rPr>
                  <a:t> </a:t>
                </a:r>
                <a:r>
                  <a:rPr lang="en-US" altLang="ko-KR" dirty="0" err="1" smtClean="0">
                    <a:sym typeface="Wingdings" pitchFamily="2" charset="2"/>
                  </a:rPr>
                  <a:t>Underfitting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sym typeface="Wingdings" pitchFamily="2" charset="2"/>
                  </a:rPr>
                  <a:t>가능성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최적의 대역폭 계산 </a:t>
                </a:r>
                <a:r>
                  <a:rPr lang="en-US" altLang="ko-KR" dirty="0" err="1" smtClean="0"/>
                  <a:t>estimate_bandwidth</a:t>
                </a:r>
                <a:r>
                  <a:rPr lang="en-US" altLang="ko-KR" dirty="0" smtClean="0"/>
                  <a:t>()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635" t="-10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501352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이동</a:t>
            </a:r>
            <a:r>
              <a:rPr lang="en-US" altLang="ko-KR" dirty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53507" r="28762" b="16510"/>
          <a:stretch/>
        </p:blipFill>
        <p:spPr bwMode="auto">
          <a:xfrm>
            <a:off x="179509" y="976668"/>
            <a:ext cx="5847900" cy="304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3" t="71738" r="47226" b="16154"/>
          <a:stretch/>
        </p:blipFill>
        <p:spPr bwMode="auto">
          <a:xfrm>
            <a:off x="179504" y="4437111"/>
            <a:ext cx="3894770" cy="122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3" t="73430" r="50999" b="16269"/>
          <a:stretch/>
        </p:blipFill>
        <p:spPr bwMode="auto">
          <a:xfrm>
            <a:off x="4432521" y="4414264"/>
            <a:ext cx="3508677" cy="10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7920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이동</a:t>
            </a:r>
            <a:r>
              <a:rPr lang="en-US" altLang="ko-KR" dirty="0"/>
              <a:t>(Mean Shift)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32866" r="13782" b="33572"/>
          <a:stretch/>
        </p:blipFill>
        <p:spPr bwMode="auto">
          <a:xfrm>
            <a:off x="107501" y="976673"/>
            <a:ext cx="7426847" cy="340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67108" r="44752" b="6938"/>
          <a:stretch/>
        </p:blipFill>
        <p:spPr bwMode="auto">
          <a:xfrm>
            <a:off x="4860032" y="4221088"/>
            <a:ext cx="4162534" cy="263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21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평균 이동</a:t>
            </a:r>
            <a:r>
              <a:rPr lang="en-US" altLang="ko-KR" smtClean="0"/>
              <a:t>(Mean Shift)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데이터 수가 증가할수록 </a:t>
                </a:r>
                <a:r>
                  <a:rPr lang="ko-KR" altLang="en-US" dirty="0" err="1" smtClean="0"/>
                  <a:t>계산량이</a:t>
                </a:r>
                <a:r>
                  <a:rPr lang="ko-KR" altLang="en-US" dirty="0" smtClean="0"/>
                  <a:t> 제곱으로 비례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대역폭에 대한 영향이 큼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데이터가 과도하게 많지 않으며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분포를 예측하기 어려워서 군집 개수를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정하기 어려운 경우에 사용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텍스트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635" t="-1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037435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r>
              <a:rPr lang="en-US" altLang="ko-KR" dirty="0" smtClean="0"/>
              <a:t> (Gaussian Mixture Model)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가우시안</a:t>
            </a:r>
            <a:r>
              <a:rPr lang="ko-KR" altLang="en-US" dirty="0" smtClean="0"/>
              <a:t> 분포의 데이터 집합이 섞여서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생성된 데이터라고 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  <p:pic>
        <p:nvPicPr>
          <p:cNvPr id="13314" name="Picture 2" descr="The Gaussian mixture model for the low market segment. Data are from 26..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80802"/>
            <a:ext cx="52959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6920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r>
              <a:rPr lang="en-US" altLang="ko-KR" dirty="0" smtClean="0"/>
              <a:t> (Gaussian Mixture Model)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두 가지를 추정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정규 분포의 평균과 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데이터가 어느 정규 분포에 해당하는지의 확률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33565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(Gaussian Mixture Model)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t="48549" r="9344" b="16741"/>
          <a:stretch/>
        </p:blipFill>
        <p:spPr bwMode="auto">
          <a:xfrm>
            <a:off x="17013" y="978097"/>
            <a:ext cx="7906328" cy="352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68038" r="33090" b="5670"/>
          <a:stretch/>
        </p:blipFill>
        <p:spPr bwMode="auto">
          <a:xfrm>
            <a:off x="3563888" y="3645024"/>
            <a:ext cx="5391713" cy="266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1127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 없이 구현하기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18592"/>
              </p:ext>
            </p:extLst>
          </p:nvPr>
        </p:nvGraphicFramePr>
        <p:xfrm>
          <a:off x="116556" y="1484784"/>
          <a:ext cx="805584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84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numpy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matplotlib.pyplot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distance(a, b):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np.sqrt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np.sum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((a - b) ** 2))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min_index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0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min_dist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float('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inf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dist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distance(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centers[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if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dist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&lt;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min_dist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min_dist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dist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min_index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min_index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36095" y="1484784"/>
            <a:ext cx="2736304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번째 버전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220486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[1, 1] – [4, 5]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26469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[-3, -4]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306896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[9, 16]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3513" y="350100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3514" y="387034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214338" y="2398143"/>
            <a:ext cx="1091061" cy="370936"/>
          </a:xfrm>
          <a:custGeom>
            <a:avLst/>
            <a:gdLst>
              <a:gd name="connsiteX0" fmla="*/ 931653 w 1181983"/>
              <a:gd name="connsiteY0" fmla="*/ 0 h 370936"/>
              <a:gd name="connsiteX1" fmla="*/ 1121434 w 1181983"/>
              <a:gd name="connsiteY1" fmla="*/ 250166 h 370936"/>
              <a:gd name="connsiteX2" fmla="*/ 0 w 1181983"/>
              <a:gd name="connsiteY2" fmla="*/ 370936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983" h="370936">
                <a:moveTo>
                  <a:pt x="931653" y="0"/>
                </a:moveTo>
                <a:cubicBezTo>
                  <a:pt x="1104181" y="94171"/>
                  <a:pt x="1276709" y="188343"/>
                  <a:pt x="1121434" y="250166"/>
                </a:cubicBezTo>
                <a:cubicBezTo>
                  <a:pt x="966159" y="311989"/>
                  <a:pt x="483079" y="341462"/>
                  <a:pt x="0" y="37093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3370" y="24506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-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7071007" y="2855343"/>
            <a:ext cx="654274" cy="405442"/>
          </a:xfrm>
          <a:custGeom>
            <a:avLst/>
            <a:gdLst>
              <a:gd name="connsiteX0" fmla="*/ 146649 w 708797"/>
              <a:gd name="connsiteY0" fmla="*/ 0 h 405442"/>
              <a:gd name="connsiteX1" fmla="*/ 707366 w 708797"/>
              <a:gd name="connsiteY1" fmla="*/ 189782 h 405442"/>
              <a:gd name="connsiteX2" fmla="*/ 0 w 708797"/>
              <a:gd name="connsiteY2" fmla="*/ 405442 h 40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97" h="405442">
                <a:moveTo>
                  <a:pt x="146649" y="0"/>
                </a:moveTo>
                <a:cubicBezTo>
                  <a:pt x="439228" y="61104"/>
                  <a:pt x="731807" y="122208"/>
                  <a:pt x="707366" y="189782"/>
                </a:cubicBezTo>
                <a:cubicBezTo>
                  <a:pt x="682925" y="257356"/>
                  <a:pt x="341462" y="331399"/>
                  <a:pt x="0" y="40544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22592" y="28733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**2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545458" y="3312544"/>
            <a:ext cx="787025" cy="353683"/>
          </a:xfrm>
          <a:custGeom>
            <a:avLst/>
            <a:gdLst>
              <a:gd name="connsiteX0" fmla="*/ 552091 w 852610"/>
              <a:gd name="connsiteY0" fmla="*/ 0 h 353683"/>
              <a:gd name="connsiteX1" fmla="*/ 828136 w 852610"/>
              <a:gd name="connsiteY1" fmla="*/ 224287 h 353683"/>
              <a:gd name="connsiteX2" fmla="*/ 0 w 852610"/>
              <a:gd name="connsiteY2" fmla="*/ 353683 h 3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610" h="353683">
                <a:moveTo>
                  <a:pt x="552091" y="0"/>
                </a:moveTo>
                <a:cubicBezTo>
                  <a:pt x="736121" y="82670"/>
                  <a:pt x="920151" y="165340"/>
                  <a:pt x="828136" y="224287"/>
                </a:cubicBezTo>
                <a:cubicBezTo>
                  <a:pt x="736121" y="283234"/>
                  <a:pt x="368060" y="318458"/>
                  <a:pt x="0" y="35368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97227" y="33477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sum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386202" y="3726612"/>
            <a:ext cx="552872" cy="310551"/>
          </a:xfrm>
          <a:custGeom>
            <a:avLst/>
            <a:gdLst>
              <a:gd name="connsiteX0" fmla="*/ 207034 w 598945"/>
              <a:gd name="connsiteY0" fmla="*/ 0 h 310551"/>
              <a:gd name="connsiteX1" fmla="*/ 595223 w 598945"/>
              <a:gd name="connsiteY1" fmla="*/ 181155 h 310551"/>
              <a:gd name="connsiteX2" fmla="*/ 0 w 598945"/>
              <a:gd name="connsiteY2" fmla="*/ 310551 h 31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945" h="310551">
                <a:moveTo>
                  <a:pt x="207034" y="0"/>
                </a:moveTo>
                <a:cubicBezTo>
                  <a:pt x="418381" y="64698"/>
                  <a:pt x="629729" y="129397"/>
                  <a:pt x="595223" y="181155"/>
                </a:cubicBezTo>
                <a:cubicBezTo>
                  <a:pt x="560717" y="232914"/>
                  <a:pt x="280358" y="271732"/>
                  <a:pt x="0" y="310551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38226" y="37115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3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r>
              <a:rPr lang="en-US" altLang="ko-KR" dirty="0" smtClean="0"/>
              <a:t> vs. k-</a:t>
            </a:r>
            <a:r>
              <a:rPr lang="ko-KR" altLang="en-US" dirty="0" smtClean="0"/>
              <a:t>평균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k-</a:t>
            </a:r>
            <a:r>
              <a:rPr lang="ko-KR" altLang="en-US" dirty="0" smtClean="0"/>
              <a:t>평균 군집화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거리 기반이므로 데이터가 원형으로 형성된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좋은 결과를 보임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데이터가 길쭉하게 분포된 경우 결과가 좋지 않음</a:t>
            </a:r>
            <a:endParaRPr lang="en-US" altLang="ko-KR" dirty="0" smtClean="0"/>
          </a:p>
          <a:p>
            <a:r>
              <a:rPr lang="en-US" altLang="ko-KR" dirty="0" err="1" smtClean="0"/>
              <a:t>GMM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데이터에 잘 적용됨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수행 시간이 오래 걸림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790970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vs. k-</a:t>
            </a:r>
            <a:r>
              <a:rPr lang="ko-KR" altLang="en-US" dirty="0"/>
              <a:t>평균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976672"/>
            <a:ext cx="8856984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visualize_cluster_plot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clusterobj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label_name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iscenter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=True):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iscenter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: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centers =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clusterobj.cluster_centers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unique_labels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np.unique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label_name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].values)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markers=['o', 's', '^', 'x', '*']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isNoise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for label in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unique_labels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label_cluster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label_name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]==label]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if label == -1: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cluster_legend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= 'Noise'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isNoise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=True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else :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cluster_legend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= 'Cluster '+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(label)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label_cluster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ftr1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'], y=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label_cluster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ftr2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'], s=70,\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edgecolor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='k', marker=markers[label], label=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cluster_legend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iscenter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center_x_y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= centers[label]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center_x_y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[0], y=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center_x_y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[1], s=250, color='white',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                alpha=0.9,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edgecolor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='k', marker=markers[label])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center_x_y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[0], y=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center_x_y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[1], s=70, color='k',\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edgecolor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='k', marker='$%d$' % label)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isNoise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legend_loc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='upper center'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else: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legend_loc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='upper right'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plt.legend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legend_loc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1324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vs. k-</a:t>
            </a:r>
            <a:r>
              <a:rPr lang="ko-KR" altLang="en-US" dirty="0"/>
              <a:t>평균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44397" r="29650" b="41121"/>
          <a:stretch/>
        </p:blipFill>
        <p:spPr bwMode="auto">
          <a:xfrm>
            <a:off x="107502" y="976669"/>
            <a:ext cx="5742707" cy="146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59059" r="45891" b="15011"/>
          <a:stretch/>
        </p:blipFill>
        <p:spPr bwMode="auto">
          <a:xfrm>
            <a:off x="1691678" y="2636912"/>
            <a:ext cx="5863050" cy="382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33260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vs. k-</a:t>
            </a:r>
            <a:r>
              <a:rPr lang="ko-KR" altLang="en-US" dirty="0"/>
              <a:t>평균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52239" r="35198" b="38311"/>
          <a:stretch/>
        </p:blipFill>
        <p:spPr bwMode="auto">
          <a:xfrm>
            <a:off x="107502" y="976668"/>
            <a:ext cx="5169522" cy="95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t="61820" r="45449" b="12589"/>
          <a:stretch/>
        </p:blipFill>
        <p:spPr bwMode="auto">
          <a:xfrm>
            <a:off x="1691678" y="2636912"/>
            <a:ext cx="5947832" cy="377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45527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vs. k-</a:t>
            </a:r>
            <a:r>
              <a:rPr lang="ko-KR" altLang="en-US" dirty="0"/>
              <a:t>평균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44859" r="38860" b="45580"/>
          <a:stretch/>
        </p:blipFill>
        <p:spPr bwMode="auto">
          <a:xfrm>
            <a:off x="179510" y="976670"/>
            <a:ext cx="4748539" cy="96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54714" r="38860" b="19853"/>
          <a:stretch/>
        </p:blipFill>
        <p:spPr bwMode="auto">
          <a:xfrm>
            <a:off x="1691678" y="2636912"/>
            <a:ext cx="6906966" cy="375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1109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vs. k-</a:t>
            </a:r>
            <a:r>
              <a:rPr lang="ko-KR" altLang="en-US" dirty="0"/>
              <a:t>평균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50855" r="40857" b="19277"/>
          <a:stretch/>
        </p:blipFill>
        <p:spPr bwMode="auto">
          <a:xfrm>
            <a:off x="251516" y="977143"/>
            <a:ext cx="4573043" cy="302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91139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Density </a:t>
            </a:r>
            <a:r>
              <a:rPr lang="en-US" altLang="ko-KR" dirty="0"/>
              <a:t>Based Spatial Clustering of Applications with </a:t>
            </a:r>
            <a:r>
              <a:rPr lang="en-US" altLang="ko-KR" dirty="0" smtClean="0"/>
              <a:t>Noise</a:t>
            </a:r>
          </a:p>
          <a:p>
            <a:r>
              <a:rPr lang="ko-KR" altLang="en-US" dirty="0" smtClean="0"/>
              <a:t>데이터 분포가 기하학적으로 복잡한 경우에도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잘 적용됨</a:t>
            </a:r>
            <a:endParaRPr lang="en-US" altLang="ko-KR" dirty="0" smtClean="0"/>
          </a:p>
          <a:p>
            <a:r>
              <a:rPr lang="ko-KR" altLang="en-US" dirty="0" smtClean="0"/>
              <a:t>특정 공간 내에서 데이터 밀도 차이를 기반으로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2" t="54430" r="44630" b="19624"/>
          <a:stretch/>
        </p:blipFill>
        <p:spPr bwMode="auto">
          <a:xfrm>
            <a:off x="4538674" y="3789040"/>
            <a:ext cx="4425814" cy="292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0330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입실론</a:t>
            </a:r>
            <a:r>
              <a:rPr lang="en-US" altLang="ko-KR" dirty="0" smtClean="0"/>
              <a:t>(epsilon) : </a:t>
            </a:r>
            <a:r>
              <a:rPr lang="ko-KR" altLang="en-US" dirty="0" smtClean="0"/>
              <a:t>개별 데이터를 중심으로 입실론 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 데이터 개수</a:t>
            </a:r>
            <a:r>
              <a:rPr lang="en-US" altLang="ko-KR" dirty="0" smtClean="0"/>
              <a:t>(min points) : </a:t>
            </a:r>
            <a:r>
              <a:rPr lang="ko-KR" altLang="en-US" dirty="0" smtClean="0"/>
              <a:t>입실론 반경에 포함되는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</a:t>
            </a:r>
            <a:r>
              <a:rPr lang="ko-KR" altLang="en-US" dirty="0" smtClean="0"/>
              <a:t> 타 데이터의 개수</a:t>
            </a:r>
            <a:endParaRPr lang="en-US" altLang="ko-KR" dirty="0" smtClean="0"/>
          </a:p>
          <a:p>
            <a:r>
              <a:rPr lang="ko-KR" altLang="en-US" dirty="0" smtClean="0"/>
              <a:t>데이터 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이웃 포인트</a:t>
            </a:r>
            <a:r>
              <a:rPr lang="en-US" altLang="ko-KR" dirty="0" smtClean="0"/>
              <a:t>(Neighbor point) : </a:t>
            </a:r>
            <a:r>
              <a:rPr lang="ko-KR" altLang="en-US" dirty="0" smtClean="0"/>
              <a:t>주변 영역 내에 위치한 타 데이터</a:t>
            </a:r>
            <a:endParaRPr lang="en-US" altLang="ko-KR" dirty="0" smtClean="0"/>
          </a:p>
          <a:p>
            <a:pPr lvl="1"/>
            <a:r>
              <a:rPr lang="ko-KR" altLang="en-US" dirty="0"/>
              <a:t>핵심 포인트</a:t>
            </a:r>
            <a:r>
              <a:rPr lang="en-US" altLang="ko-KR" dirty="0"/>
              <a:t>(Core point) : </a:t>
            </a:r>
            <a:r>
              <a:rPr lang="ko-KR" altLang="en-US" dirty="0" smtClean="0"/>
              <a:t>자신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이웃 포인트가 최소 </a:t>
            </a:r>
            <a:r>
              <a:rPr lang="ko-KR" altLang="en-US" dirty="0"/>
              <a:t>데이터 개수 </a:t>
            </a:r>
            <a:r>
              <a:rPr lang="ko-KR" altLang="en-US" dirty="0" smtClean="0"/>
              <a:t>이상인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ko-KR" altLang="en-US" dirty="0" smtClean="0"/>
              <a:t>경계 포인트</a:t>
            </a:r>
            <a:r>
              <a:rPr lang="en-US" altLang="ko-KR" dirty="0" smtClean="0"/>
              <a:t>(Border point) : </a:t>
            </a:r>
            <a:r>
              <a:rPr lang="ko-KR" altLang="en-US" dirty="0" smtClean="0"/>
              <a:t>핵심 포인트는 아니지만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핵심 포인트를 이웃 포인트로 갖는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잡음 포인트</a:t>
            </a:r>
            <a:r>
              <a:rPr lang="en-US" altLang="ko-KR" dirty="0" smtClean="0"/>
              <a:t>(Noise point) : </a:t>
            </a:r>
            <a:r>
              <a:rPr lang="ko-KR" altLang="en-US" dirty="0" smtClean="0"/>
              <a:t>나머지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6657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최소 데이터 개수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 포함</a:t>
            </a:r>
            <a:r>
              <a:rPr lang="en-US" altLang="ko-KR" dirty="0" smtClean="0"/>
              <a:t>) 6</a:t>
            </a:r>
            <a:r>
              <a:rPr lang="ko-KR" altLang="en-US" dirty="0" smtClean="0"/>
              <a:t>으로 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58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1475656" y="278092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7784" y="25649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27784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93413" y="323838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71900" y="354768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3933056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35896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15948" y="36426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27984" y="34290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99695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724128" y="34985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1554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P1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 입실론 반경 내의 데이터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P1</a:t>
            </a:r>
            <a:r>
              <a:rPr lang="ko-KR" altLang="en-US" dirty="0" smtClean="0">
                <a:sym typeface="Wingdings" pitchFamily="2" charset="2"/>
              </a:rPr>
              <a:t>은 핵심 포인트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59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1475656" y="278092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7784" y="25649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27784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93413" y="323838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71900" y="354768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3933056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35896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15948" y="36426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27984" y="34290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99695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193313" y="2338284"/>
            <a:ext cx="2088232" cy="20882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724128" y="34985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857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 없이 구현하기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77777"/>
              </p:ext>
            </p:extLst>
          </p:nvPr>
        </p:nvGraphicFramePr>
        <p:xfrm>
          <a:off x="116556" y="1484784"/>
          <a:ext cx="8055844" cy="213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84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numpy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import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matplotlib.pyplot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as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4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centers,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 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np.argmin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np.sqrt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np.sum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((</a:t>
                      </a:r>
                      <a:r>
                        <a:rPr lang="en-US" altLang="ko-KR" sz="14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pt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- centers) ** 2, axis=1)))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36095" y="1484784"/>
            <a:ext cx="2736304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번째 버전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4109" y="407707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[1, 1] – [ [4, 5],</a:t>
            </a:r>
          </a:p>
          <a:p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         [0, 1] 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4109" y="4653137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 [-3, -4],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 [1, 0] 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109" y="5229201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 [9, 16],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 [1, 0] 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4108" y="58052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[25, 1]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9" y="609329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[5, 1]</a:t>
            </a:r>
          </a:p>
        </p:txBody>
      </p:sp>
      <p:sp>
        <p:nvSpPr>
          <p:cNvPr id="4" name="자유형 3"/>
          <p:cNvSpPr/>
          <p:nvPr/>
        </p:nvSpPr>
        <p:spPr>
          <a:xfrm>
            <a:off x="7198412" y="4408099"/>
            <a:ext cx="1331371" cy="603849"/>
          </a:xfrm>
          <a:custGeom>
            <a:avLst/>
            <a:gdLst>
              <a:gd name="connsiteX0" fmla="*/ 1121434 w 1442319"/>
              <a:gd name="connsiteY0" fmla="*/ 0 h 603849"/>
              <a:gd name="connsiteX1" fmla="*/ 1371600 w 1442319"/>
              <a:gd name="connsiteY1" fmla="*/ 310551 h 603849"/>
              <a:gd name="connsiteX2" fmla="*/ 0 w 1442319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19" h="603849">
                <a:moveTo>
                  <a:pt x="1121434" y="0"/>
                </a:moveTo>
                <a:cubicBezTo>
                  <a:pt x="1339970" y="104955"/>
                  <a:pt x="1558506" y="209910"/>
                  <a:pt x="1371600" y="310551"/>
                </a:cubicBezTo>
                <a:cubicBezTo>
                  <a:pt x="1184694" y="411193"/>
                  <a:pt x="592347" y="507521"/>
                  <a:pt x="0" y="60384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29783" y="44684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-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7102857" y="5106839"/>
            <a:ext cx="470197" cy="448573"/>
          </a:xfrm>
          <a:custGeom>
            <a:avLst/>
            <a:gdLst>
              <a:gd name="connsiteX0" fmla="*/ 69012 w 509380"/>
              <a:gd name="connsiteY0" fmla="*/ 0 h 448573"/>
              <a:gd name="connsiteX1" fmla="*/ 508959 w 509380"/>
              <a:gd name="connsiteY1" fmla="*/ 301924 h 448573"/>
              <a:gd name="connsiteX2" fmla="*/ 0 w 509380"/>
              <a:gd name="connsiteY2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380" h="448573">
                <a:moveTo>
                  <a:pt x="69012" y="0"/>
                </a:moveTo>
                <a:cubicBezTo>
                  <a:pt x="294736" y="113581"/>
                  <a:pt x="520461" y="227162"/>
                  <a:pt x="508959" y="301924"/>
                </a:cubicBezTo>
                <a:cubicBezTo>
                  <a:pt x="497457" y="376686"/>
                  <a:pt x="248728" y="412629"/>
                  <a:pt x="0" y="44857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73467" y="518303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**2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712678" y="5667556"/>
            <a:ext cx="683682" cy="310551"/>
          </a:xfrm>
          <a:custGeom>
            <a:avLst/>
            <a:gdLst>
              <a:gd name="connsiteX0" fmla="*/ 431321 w 740655"/>
              <a:gd name="connsiteY0" fmla="*/ 0 h 310551"/>
              <a:gd name="connsiteX1" fmla="*/ 724619 w 740655"/>
              <a:gd name="connsiteY1" fmla="*/ 181154 h 310551"/>
              <a:gd name="connsiteX2" fmla="*/ 0 w 740655"/>
              <a:gd name="connsiteY2" fmla="*/ 310551 h 31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655" h="310551">
                <a:moveTo>
                  <a:pt x="431321" y="0"/>
                </a:moveTo>
                <a:cubicBezTo>
                  <a:pt x="613913" y="64698"/>
                  <a:pt x="796506" y="129396"/>
                  <a:pt x="724619" y="181154"/>
                </a:cubicBezTo>
                <a:cubicBezTo>
                  <a:pt x="652732" y="232912"/>
                  <a:pt x="326366" y="271731"/>
                  <a:pt x="0" y="310551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63695" y="565195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sum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569347" y="6038491"/>
            <a:ext cx="424233" cy="250166"/>
          </a:xfrm>
          <a:custGeom>
            <a:avLst/>
            <a:gdLst>
              <a:gd name="connsiteX0" fmla="*/ 146650 w 459586"/>
              <a:gd name="connsiteY0" fmla="*/ 0 h 250166"/>
              <a:gd name="connsiteX1" fmla="*/ 457200 w 459586"/>
              <a:gd name="connsiteY1" fmla="*/ 138022 h 250166"/>
              <a:gd name="connsiteX2" fmla="*/ 0 w 459586"/>
              <a:gd name="connsiteY2" fmla="*/ 250166 h 2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586" h="250166">
                <a:moveTo>
                  <a:pt x="146650" y="0"/>
                </a:moveTo>
                <a:cubicBezTo>
                  <a:pt x="314146" y="48164"/>
                  <a:pt x="481642" y="96328"/>
                  <a:pt x="457200" y="138022"/>
                </a:cubicBezTo>
                <a:cubicBezTo>
                  <a:pt x="432758" y="179716"/>
                  <a:pt x="216379" y="214941"/>
                  <a:pt x="0" y="25016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65660" y="59781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00392" y="500422"/>
            <a:ext cx="1193800" cy="476250"/>
          </a:xfrm>
        </p:spPr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811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P2</a:t>
            </a:r>
            <a:r>
              <a:rPr lang="en-US" altLang="ko-KR" dirty="0" smtClean="0"/>
              <a:t> </a:t>
            </a:r>
            <a:r>
              <a:rPr lang="ko-KR" altLang="en-US" dirty="0"/>
              <a:t>기준 입실론 반경 내의 데이터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P2</a:t>
            </a:r>
            <a:r>
              <a:rPr lang="ko-KR" altLang="en-US" dirty="0">
                <a:sym typeface="Wingdings" pitchFamily="2" charset="2"/>
              </a:rPr>
              <a:t>도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핵심 포인트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60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1475656" y="278092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7784" y="25649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27784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93413" y="323838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71900" y="354768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3933056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35896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15948" y="36426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27984" y="34290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99695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1800" y="2647582"/>
            <a:ext cx="2088232" cy="20882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724128" y="34985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01298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P1</a:t>
            </a:r>
            <a:r>
              <a:rPr lang="ko-KR" altLang="en-US" dirty="0" smtClean="0"/>
              <a:t>의 이웃인 </a:t>
            </a:r>
            <a:r>
              <a:rPr lang="en-US" altLang="ko-KR" dirty="0" err="1" smtClean="0"/>
              <a:t>P2</a:t>
            </a:r>
            <a:r>
              <a:rPr lang="ko-KR" altLang="en-US" dirty="0" smtClean="0"/>
              <a:t>도 핵심 포인트이므로 연결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밀도가 어느 이상인 포인트들을 연결하여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군집을 형성하는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1475656" y="278092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7784" y="25649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27784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93413" y="323838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71900" y="354768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3933056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35896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15948" y="36426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27984" y="34290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99695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724128" y="34985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193313" y="2338284"/>
            <a:ext cx="2088232" cy="20882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771800" y="2647582"/>
            <a:ext cx="2088232" cy="20882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9" idx="5"/>
            <a:endCxn id="10" idx="2"/>
          </p:cNvCxnSpPr>
          <p:nvPr/>
        </p:nvCxnSpPr>
        <p:spPr>
          <a:xfrm>
            <a:off x="3339264" y="3484235"/>
            <a:ext cx="332636" cy="207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472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P3</a:t>
            </a:r>
            <a:r>
              <a:rPr lang="en-US" altLang="ko-KR" dirty="0" smtClean="0"/>
              <a:t> </a:t>
            </a:r>
            <a:r>
              <a:rPr lang="ko-KR" altLang="en-US" dirty="0"/>
              <a:t>기준 입실론 반경 내의 데이터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P3</a:t>
            </a:r>
            <a:r>
              <a:rPr lang="ko-KR" altLang="en-US" dirty="0" smtClean="0">
                <a:sym typeface="Wingdings" pitchFamily="2" charset="2"/>
              </a:rPr>
              <a:t>는 </a:t>
            </a:r>
            <a:r>
              <a:rPr lang="ko-KR" altLang="en-US" dirty="0">
                <a:sym typeface="Wingdings" pitchFamily="2" charset="2"/>
              </a:rPr>
              <a:t>핵심 </a:t>
            </a:r>
            <a:r>
              <a:rPr lang="ko-KR" altLang="en-US" dirty="0" smtClean="0">
                <a:sym typeface="Wingdings" pitchFamily="2" charset="2"/>
              </a:rPr>
              <a:t>포인트가 아님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핵심 포인트 </a:t>
            </a:r>
            <a:r>
              <a:rPr lang="en-US" altLang="ko-KR" dirty="0" err="1" smtClean="0"/>
              <a:t>P2</a:t>
            </a:r>
            <a:r>
              <a:rPr lang="ko-KR" altLang="en-US" dirty="0" smtClean="0"/>
              <a:t>를 이웃으로 가지므로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P3</a:t>
            </a:r>
            <a:r>
              <a:rPr lang="ko-KR" altLang="en-US" dirty="0" smtClean="0"/>
              <a:t>는 경계 포인트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군집의 외곽을 형성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1475656" y="278092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7784" y="25649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27784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93413" y="323838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71900" y="354768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3933056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35896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15948" y="36426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27984" y="3429000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99695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724128" y="34985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39264" y="3484235"/>
            <a:ext cx="332636" cy="207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527884" y="2528900"/>
            <a:ext cx="2088232" cy="2088232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5370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P5</a:t>
            </a:r>
            <a:r>
              <a:rPr lang="en-US" altLang="ko-KR" dirty="0" smtClean="0"/>
              <a:t> </a:t>
            </a:r>
            <a:r>
              <a:rPr lang="ko-KR" altLang="en-US" dirty="0"/>
              <a:t>기준 입실론 반경 내의 데이터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P5</a:t>
            </a:r>
            <a:r>
              <a:rPr lang="ko-KR" altLang="en-US" dirty="0" smtClean="0">
                <a:sym typeface="Wingdings" pitchFamily="2" charset="2"/>
              </a:rPr>
              <a:t>는 </a:t>
            </a:r>
            <a:r>
              <a:rPr lang="ko-KR" altLang="en-US" dirty="0">
                <a:sym typeface="Wingdings" pitchFamily="2" charset="2"/>
              </a:rPr>
              <a:t>핵심 포인트가 </a:t>
            </a:r>
            <a:r>
              <a:rPr lang="ko-KR" altLang="en-US" dirty="0" smtClean="0">
                <a:sym typeface="Wingdings" pitchFamily="2" charset="2"/>
              </a:rPr>
              <a:t>아님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핵심 포인트를 이웃으로 갖지 않으므로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err="1" smtClean="0">
                <a:sym typeface="Wingdings" pitchFamily="2" charset="2"/>
              </a:rPr>
              <a:t>P5</a:t>
            </a:r>
            <a:r>
              <a:rPr lang="ko-KR" altLang="en-US" dirty="0" smtClean="0">
                <a:sym typeface="Wingdings" pitchFamily="2" charset="2"/>
              </a:rPr>
              <a:t>는 잡음 포인트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63</a:t>
            </a:fld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1475656" y="278092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27784" y="25649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27784" y="292494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093413" y="323838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71900" y="354768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3933056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35896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415948" y="36426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27984" y="3429000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83968" y="2996952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20072" y="3498588"/>
            <a:ext cx="288032" cy="2880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319972" y="2598488"/>
            <a:ext cx="2088232" cy="2088232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339264" y="3484235"/>
            <a:ext cx="332636" cy="2074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9765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22487" r="8567" b="41188"/>
          <a:stretch/>
        </p:blipFill>
        <p:spPr bwMode="auto">
          <a:xfrm>
            <a:off x="755576" y="2625158"/>
            <a:ext cx="7976527" cy="36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사이킷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DBSCAN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eps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입실론 반경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min_samples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최소 데이터 개수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자신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64</a:t>
            </a:fld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4500509" y="5620485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은 잡음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노이즈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군집을 의미함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71101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DBSCAN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65</a:t>
            </a:fld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41284" r="35420" b="17317"/>
          <a:stretch/>
        </p:blipFill>
        <p:spPr bwMode="auto">
          <a:xfrm>
            <a:off x="179508" y="976669"/>
            <a:ext cx="5111128" cy="419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61939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DBSCAN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eps</a:t>
            </a:r>
            <a:r>
              <a:rPr lang="ko-KR" altLang="en-US" dirty="0" smtClean="0"/>
              <a:t>를 크게 하면 반경이 커져서 잡음 데이터 감소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66</a:t>
            </a:fld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38056" r="35087" b="34556"/>
          <a:stretch/>
        </p:blipFill>
        <p:spPr bwMode="auto">
          <a:xfrm>
            <a:off x="395536" y="1772816"/>
            <a:ext cx="5181222" cy="277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66185" r="44949" b="7169"/>
          <a:stretch/>
        </p:blipFill>
        <p:spPr bwMode="auto">
          <a:xfrm>
            <a:off x="4678719" y="3822803"/>
            <a:ext cx="4141753" cy="270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50933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57200" y="1052736"/>
            <a:ext cx="8686800" cy="5617369"/>
          </a:xfrm>
        </p:spPr>
        <p:txBody>
          <a:bodyPr/>
          <a:lstStyle/>
          <a:p>
            <a:r>
              <a:rPr lang="en-US" altLang="ko-KR" dirty="0" err="1" smtClean="0"/>
              <a:t>eps</a:t>
            </a:r>
            <a:r>
              <a:rPr lang="ko-KR" altLang="en-US" dirty="0" smtClean="0"/>
              <a:t>은 원래대로 </a:t>
            </a:r>
            <a:r>
              <a:rPr lang="en-US" altLang="ko-KR" dirty="0" smtClean="0"/>
              <a:t>0.6</a:t>
            </a:r>
            <a:br>
              <a:rPr lang="en-US" altLang="ko-KR" dirty="0" smtClean="0"/>
            </a:br>
            <a:r>
              <a:rPr lang="en-US" altLang="ko-KR" dirty="0" err="1" smtClean="0"/>
              <a:t>min_samples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으로 변경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잡음 포인트 증가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67</a:t>
            </a:fld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33788" r="35087" b="34737"/>
          <a:stretch/>
        </p:blipFill>
        <p:spPr bwMode="auto">
          <a:xfrm>
            <a:off x="251517" y="2132856"/>
            <a:ext cx="5169627" cy="319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65977" r="44752" b="7977"/>
          <a:stretch/>
        </p:blipFill>
        <p:spPr bwMode="auto">
          <a:xfrm>
            <a:off x="4597563" y="4005064"/>
            <a:ext cx="4150901" cy="264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00365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DBSCAN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make_circles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noise : </a:t>
            </a:r>
            <a:r>
              <a:rPr lang="ko-KR" altLang="en-US" dirty="0" smtClean="0"/>
              <a:t>잡음 데이터 비율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factor: </a:t>
            </a:r>
            <a:r>
              <a:rPr lang="ko-KR" altLang="en-US" dirty="0" smtClean="0"/>
              <a:t>외부 원과 내부 원의 스케일 비율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24FAB7-7109-4C91-8EFE-3B8AD553EC2C}" type="slidenum">
              <a:rPr lang="en-US" altLang="ko-KR" smtClean="0"/>
              <a:pPr>
                <a:defRPr/>
              </a:pPr>
              <a:t>68</a:t>
            </a:fld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t="41514" r="29983" b="19854"/>
          <a:stretch/>
        </p:blipFill>
        <p:spPr bwMode="auto">
          <a:xfrm>
            <a:off x="899592" y="2607201"/>
            <a:ext cx="5695802" cy="391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4857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DBSCAN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k-</a:t>
            </a:r>
            <a:r>
              <a:rPr lang="ko-KR" altLang="en-US" dirty="0" smtClean="0"/>
              <a:t>평균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69</a:t>
            </a:fld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7" t="44743" r="35753" b="19393"/>
          <a:stretch/>
        </p:blipFill>
        <p:spPr bwMode="auto">
          <a:xfrm>
            <a:off x="251517" y="1628800"/>
            <a:ext cx="5099428" cy="363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3865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 없이 구현하기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53436"/>
              </p:ext>
            </p:extLst>
          </p:nvPr>
        </p:nvGraphicFramePr>
        <p:xfrm>
          <a:off x="116556" y="75392"/>
          <a:ext cx="890886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886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N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points.shape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[0]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indices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np.random.choice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(N,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centers = []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indices: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centers.append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centers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(centers)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labels = [0] * N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_ in range(10):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for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range(N):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labels[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], centers,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for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sums = [0, 0]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count = 0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for j in range(N):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    if labels[j] ==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        sums += points[j]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        count += 1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centers[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 = sums / count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centers, labels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np.genfromtxt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('D:/Example/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data.csv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delimiter=',',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skip_header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=1)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centers, labels =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plt.cm.get_cmap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viridis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(points[:,0], points[:,1], c=labels,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(centers[:,0], centers[:,1], c='red')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plt.xlim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plt.ylim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plt.show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289114" y="75392"/>
            <a:ext cx="2736304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번째 버전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b="22660"/>
          <a:stretch/>
        </p:blipFill>
        <p:spPr bwMode="auto">
          <a:xfrm>
            <a:off x="8050436" y="721586"/>
            <a:ext cx="1093564" cy="613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1886" b="22660"/>
          <a:stretch/>
        </p:blipFill>
        <p:spPr bwMode="auto">
          <a:xfrm>
            <a:off x="8050436" y="871268"/>
            <a:ext cx="1093564" cy="598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91303" y="90872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[7, 31]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1340769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centers: [ [4, 5],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          [0, 1] 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6001746" y="1121610"/>
            <a:ext cx="509979" cy="474453"/>
          </a:xfrm>
          <a:custGeom>
            <a:avLst/>
            <a:gdLst>
              <a:gd name="connsiteX0" fmla="*/ 69011 w 552477"/>
              <a:gd name="connsiteY0" fmla="*/ 0 h 474453"/>
              <a:gd name="connsiteX1" fmla="*/ 552091 w 552477"/>
              <a:gd name="connsiteY1" fmla="*/ 232914 h 474453"/>
              <a:gd name="connsiteX2" fmla="*/ 0 w 552477"/>
              <a:gd name="connsiteY2" fmla="*/ 474453 h 4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77" h="474453">
                <a:moveTo>
                  <a:pt x="69011" y="0"/>
                </a:moveTo>
                <a:cubicBezTo>
                  <a:pt x="316302" y="76919"/>
                  <a:pt x="563593" y="153839"/>
                  <a:pt x="552091" y="232914"/>
                </a:cubicBezTo>
                <a:cubicBezTo>
                  <a:pt x="540589" y="311989"/>
                  <a:pt x="0" y="474453"/>
                  <a:pt x="0" y="47445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55806" y="126167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나눔고딕" pitchFamily="50" charset="-127"/>
                <a:cs typeface="Courier New" pitchFamily="49" charset="0"/>
              </a:rPr>
              <a:t>append</a:t>
            </a:r>
            <a:endParaRPr lang="ko-KR" altLang="en-US" b="1" dirty="0">
              <a:latin typeface="Courier New" pitchFamily="49" charset="0"/>
              <a:ea typeface="나눔고딕" pitchFamily="50" charset="-127"/>
              <a:cs typeface="Courier New" pitchFamily="49" charset="0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5969894" y="595398"/>
            <a:ext cx="318839" cy="448574"/>
          </a:xfrm>
          <a:custGeom>
            <a:avLst/>
            <a:gdLst>
              <a:gd name="connsiteX0" fmla="*/ 0 w 345409"/>
              <a:gd name="connsiteY0" fmla="*/ 0 h 448574"/>
              <a:gd name="connsiteX1" fmla="*/ 345057 w 345409"/>
              <a:gd name="connsiteY1" fmla="*/ 232913 h 448574"/>
              <a:gd name="connsiteX2" fmla="*/ 51759 w 345409"/>
              <a:gd name="connsiteY2" fmla="*/ 448574 h 4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09" h="448574">
                <a:moveTo>
                  <a:pt x="0" y="0"/>
                </a:moveTo>
                <a:cubicBezTo>
                  <a:pt x="168215" y="79075"/>
                  <a:pt x="336431" y="158151"/>
                  <a:pt x="345057" y="232913"/>
                </a:cubicBezTo>
                <a:cubicBezTo>
                  <a:pt x="353684" y="307675"/>
                  <a:pt x="202721" y="378124"/>
                  <a:pt x="51759" y="448574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33724" y="69269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나눔고딕" pitchFamily="50" charset="-127"/>
                <a:cs typeface="Courier New" pitchFamily="49" charset="0"/>
              </a:rPr>
              <a:t>choice</a:t>
            </a:r>
            <a:endParaRPr lang="ko-KR" altLang="en-US" b="1" dirty="0">
              <a:latin typeface="Courier New" pitchFamily="49" charset="0"/>
              <a:ea typeface="나눔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7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DBSCAN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GMM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70</a:t>
            </a:fld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1" t="46358" r="39748" b="18470"/>
          <a:stretch/>
        </p:blipFill>
        <p:spPr bwMode="auto">
          <a:xfrm>
            <a:off x="372506" y="1733986"/>
            <a:ext cx="4631542" cy="356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27914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DBSCAN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24FAB7-7109-4C91-8EFE-3B8AD553EC2C}" type="slidenum">
              <a:rPr lang="en-US" altLang="ko-KR" smtClean="0"/>
              <a:pPr/>
              <a:t>71</a:t>
            </a:fld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t="51662" r="35198" b="12819"/>
          <a:stretch/>
        </p:blipFill>
        <p:spPr bwMode="auto">
          <a:xfrm>
            <a:off x="266574" y="1698793"/>
            <a:ext cx="5169522" cy="360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3986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 없이 구현하기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2693"/>
              </p:ext>
            </p:extLst>
          </p:nvPr>
        </p:nvGraphicFramePr>
        <p:xfrm>
          <a:off x="116556" y="75392"/>
          <a:ext cx="890886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886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N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points.shape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[0]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indices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np.random.choice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(N,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centers = []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indices: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centers.append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centers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(centers)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labels = [0] * N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_ in range(10):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for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range(N):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labels[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], centers,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for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sums = [0, 0]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count = 0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for j in range(N):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    if labels[j] ==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        sums += points[j]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        count += 1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centers[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 = sums / count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centers, labels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 =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np.genfromtxt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('D:/Example/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data.csv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delimiter=',',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skip_header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=1)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2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centers, labels =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plt.cm.get_cmap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viridis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</a:t>
                      </a: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(points[:,0], points[:,1], c=labels, 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(centers[:,0], centers[:,1], c='red')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plt.xlim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plt.ylim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plt.show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289114" y="75392"/>
            <a:ext cx="2736304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번째 버전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1886" b="22660"/>
          <a:stretch/>
        </p:blipFill>
        <p:spPr bwMode="auto">
          <a:xfrm>
            <a:off x="8050436" y="871268"/>
            <a:ext cx="1093564" cy="598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203848" y="1268760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labels: [0, 0, 0, 0, 0, 0, ...]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722" y="7833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0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7752722" y="93805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0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7752722" y="109273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0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7752722" y="12474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7752722" y="14021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7752722" y="15567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203848" y="1585975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labels: [0, 0, 0, 1, 1, 1, ...]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3908" y="2924945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centers: [ [4, 5],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          [0, 1] 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306797" y="3103644"/>
            <a:ext cx="11963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445865" y="291897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sums/count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48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r>
              <a:rPr lang="ko-KR" altLang="en-US" dirty="0"/>
              <a:t> 없이 구현하기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90207"/>
              </p:ext>
            </p:extLst>
          </p:nvPr>
        </p:nvGraphicFramePr>
        <p:xfrm>
          <a:off x="1" y="75392"/>
          <a:ext cx="9143999" cy="532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def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N =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points.shape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[0]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 = points[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np.random.choice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(N, 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)]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labels = 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np.array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[0] * N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for _ in range(10):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for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range(N):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labels[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 =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get_min_dist_cluster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], centers,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for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in range(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):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        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centers[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 = 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np.mean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(points[labels == 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], axis=0)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   return centers, labels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3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points =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np.genfromtxt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('D:/Example/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data.csv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delimiter=',',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skip_header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=1)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2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3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centers, labels =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find_clusters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 =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plt.cm.get_cmap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('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viridis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',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num_clusters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(points[:,0], points[:,1], c=labels, 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=</a:t>
                      </a: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cmap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plt.scatter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(centers[:,0], centers[:,1], c='red')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1300" b="1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plt.xlim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plt.ylim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(0, 20)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3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plt.show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289114" y="75392"/>
            <a:ext cx="2736304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번째 버전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0871" y="380931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[7, 31]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0293" y="35752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나눔고딕" pitchFamily="50" charset="-127"/>
                <a:cs typeface="Courier New" pitchFamily="49" charset="0"/>
              </a:rPr>
              <a:t>choice</a:t>
            </a:r>
            <a:endParaRPr lang="ko-KR" altLang="en-US" b="1" dirty="0">
              <a:latin typeface="Courier New" pitchFamily="49" charset="0"/>
              <a:ea typeface="나눔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1448" y="4241367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centers: [ [4, 5],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          [0, 1] 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7145640" y="4022208"/>
            <a:ext cx="509979" cy="474453"/>
          </a:xfrm>
          <a:custGeom>
            <a:avLst/>
            <a:gdLst>
              <a:gd name="connsiteX0" fmla="*/ 69011 w 552477"/>
              <a:gd name="connsiteY0" fmla="*/ 0 h 474453"/>
              <a:gd name="connsiteX1" fmla="*/ 552091 w 552477"/>
              <a:gd name="connsiteY1" fmla="*/ 232914 h 474453"/>
              <a:gd name="connsiteX2" fmla="*/ 0 w 552477"/>
              <a:gd name="connsiteY2" fmla="*/ 474453 h 4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77" h="474453">
                <a:moveTo>
                  <a:pt x="69011" y="0"/>
                </a:moveTo>
                <a:cubicBezTo>
                  <a:pt x="316302" y="76919"/>
                  <a:pt x="563593" y="153839"/>
                  <a:pt x="552091" y="232914"/>
                </a:cubicBezTo>
                <a:cubicBezTo>
                  <a:pt x="540589" y="311989"/>
                  <a:pt x="0" y="474453"/>
                  <a:pt x="0" y="47445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99699" y="416227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나눔고딕" pitchFamily="50" charset="-127"/>
                <a:cs typeface="Courier New" pitchFamily="49" charset="0"/>
              </a:rPr>
              <a:t>points[ ]</a:t>
            </a:r>
            <a:endParaRPr lang="ko-KR" altLang="en-US" b="1" dirty="0">
              <a:latin typeface="Courier New" pitchFamily="49" charset="0"/>
              <a:ea typeface="나눔고딕" pitchFamily="50" charset="-127"/>
              <a:cs typeface="Courier New" pitchFamily="49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7113788" y="3495996"/>
            <a:ext cx="318839" cy="448574"/>
          </a:xfrm>
          <a:custGeom>
            <a:avLst/>
            <a:gdLst>
              <a:gd name="connsiteX0" fmla="*/ 0 w 345409"/>
              <a:gd name="connsiteY0" fmla="*/ 0 h 448574"/>
              <a:gd name="connsiteX1" fmla="*/ 345057 w 345409"/>
              <a:gd name="connsiteY1" fmla="*/ 232913 h 448574"/>
              <a:gd name="connsiteX2" fmla="*/ 51759 w 345409"/>
              <a:gd name="connsiteY2" fmla="*/ 448574 h 4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09" h="448574">
                <a:moveTo>
                  <a:pt x="0" y="0"/>
                </a:moveTo>
                <a:cubicBezTo>
                  <a:pt x="168215" y="79075"/>
                  <a:pt x="336431" y="158151"/>
                  <a:pt x="345057" y="232913"/>
                </a:cubicBezTo>
                <a:cubicBezTo>
                  <a:pt x="353684" y="307675"/>
                  <a:pt x="202721" y="378124"/>
                  <a:pt x="51759" y="448574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0" y="4887697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labels: [0, 0, 0, 1, 1, 1, ...]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89595" y="5257029"/>
            <a:ext cx="1838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 [13, 2],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 [7, 18],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 [10, 12] 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373401" y="5210035"/>
            <a:ext cx="686871" cy="577970"/>
          </a:xfrm>
          <a:custGeom>
            <a:avLst/>
            <a:gdLst>
              <a:gd name="connsiteX0" fmla="*/ 465826 w 744110"/>
              <a:gd name="connsiteY0" fmla="*/ 0 h 577970"/>
              <a:gd name="connsiteX1" fmla="*/ 724618 w 744110"/>
              <a:gd name="connsiteY1" fmla="*/ 362309 h 577970"/>
              <a:gd name="connsiteX2" fmla="*/ 0 w 744110"/>
              <a:gd name="connsiteY2" fmla="*/ 577970 h 57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110" h="577970">
                <a:moveTo>
                  <a:pt x="465826" y="0"/>
                </a:moveTo>
                <a:cubicBezTo>
                  <a:pt x="634041" y="132990"/>
                  <a:pt x="802256" y="265981"/>
                  <a:pt x="724618" y="362309"/>
                </a:cubicBezTo>
                <a:cubicBezTo>
                  <a:pt x="646980" y="458637"/>
                  <a:pt x="323490" y="518303"/>
                  <a:pt x="0" y="57797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39761" y="560333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나눔고딕" pitchFamily="50" charset="-127"/>
                <a:cs typeface="Courier New" pitchFamily="49" charset="0"/>
              </a:rPr>
              <a:t>points[labels==0]</a:t>
            </a:r>
            <a:endParaRPr lang="ko-KR" altLang="en-US" b="1" dirty="0">
              <a:latin typeface="Courier New" pitchFamily="49" charset="0"/>
              <a:ea typeface="나눔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89595" y="61699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[15, 16]</a:t>
            </a:r>
          </a:p>
        </p:txBody>
      </p:sp>
      <p:sp>
        <p:nvSpPr>
          <p:cNvPr id="24" name="자유형 23"/>
          <p:cNvSpPr/>
          <p:nvPr/>
        </p:nvSpPr>
        <p:spPr>
          <a:xfrm>
            <a:off x="5988123" y="5918231"/>
            <a:ext cx="678049" cy="422030"/>
          </a:xfrm>
          <a:custGeom>
            <a:avLst/>
            <a:gdLst>
              <a:gd name="connsiteX0" fmla="*/ 545123 w 734553"/>
              <a:gd name="connsiteY0" fmla="*/ 0 h 422030"/>
              <a:gd name="connsiteX1" fmla="*/ 703384 w 734553"/>
              <a:gd name="connsiteY1" fmla="*/ 246184 h 422030"/>
              <a:gd name="connsiteX2" fmla="*/ 0 w 734553"/>
              <a:gd name="connsiteY2" fmla="*/ 422030 h 42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553" h="422030">
                <a:moveTo>
                  <a:pt x="545123" y="0"/>
                </a:moveTo>
                <a:cubicBezTo>
                  <a:pt x="669680" y="87923"/>
                  <a:pt x="794238" y="175846"/>
                  <a:pt x="703384" y="246184"/>
                </a:cubicBezTo>
                <a:cubicBezTo>
                  <a:pt x="612530" y="316522"/>
                  <a:pt x="306265" y="369276"/>
                  <a:pt x="0" y="42203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37137" y="597710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ea typeface="나눔고딕" pitchFamily="50" charset="-127"/>
                <a:cs typeface="Courier New" pitchFamily="49" charset="0"/>
              </a:rPr>
              <a:t>mean</a:t>
            </a:r>
            <a:endParaRPr lang="ko-KR" altLang="en-US" b="1" dirty="0">
              <a:latin typeface="Courier New" pitchFamily="49" charset="0"/>
              <a:ea typeface="나눔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672" y="6164214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centers: [ [4, 5],</a:t>
            </a:r>
          </a:p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           [0, 1] ]</a:t>
            </a:r>
            <a:endParaRPr lang="ko-KR" alt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3167844" y="6346441"/>
            <a:ext cx="15952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1885" b="63220"/>
          <a:stretch/>
        </p:blipFill>
        <p:spPr bwMode="auto">
          <a:xfrm>
            <a:off x="8050436" y="727380"/>
            <a:ext cx="1093564" cy="276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273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7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업2">
      <a:majorFont>
        <a:latin typeface="MyriadRegular"/>
        <a:ea typeface="산돌고딕 M"/>
        <a:cs typeface=""/>
      </a:majorFont>
      <a:minorFont>
        <a:latin typeface="MyriadRegular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14780</TotalTime>
  <Words>3020</Words>
  <Application>Microsoft Office PowerPoint</Application>
  <PresentationFormat>화면 슬라이드 쇼(4:3)</PresentationFormat>
  <Paragraphs>731</Paragraphs>
  <Slides>71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기본 디자인</vt:lpstr>
      <vt:lpstr>PowerPoint 프레젠테이션</vt:lpstr>
      <vt:lpstr>k-평균 알고리즘 (k-Means Algorithm)</vt:lpstr>
      <vt:lpstr>k-평균 알고리즘 (k-Means Algorithm)</vt:lpstr>
      <vt:lpstr>판다스(Pandas) 없이 구현하기</vt:lpstr>
      <vt:lpstr>판다스(Pandas) 없이 구현하기</vt:lpstr>
      <vt:lpstr>판다스(Pandas) 없이 구현하기</vt:lpstr>
      <vt:lpstr>판다스(Pandas) 없이 구현하기</vt:lpstr>
      <vt:lpstr>판다스(Pandas) 없이 구현하기</vt:lpstr>
      <vt:lpstr>판다스(Pandas) 없이 구현하기</vt:lpstr>
      <vt:lpstr>판다스(Pandas) 없이 구현하기</vt:lpstr>
      <vt:lpstr>판다스(Pandas) 없이 구현하기</vt:lpstr>
      <vt:lpstr>판다스(Pandas) 없이 구현하기</vt:lpstr>
      <vt:lpstr>초기화 방법</vt:lpstr>
      <vt:lpstr>개선된 초기화 방법 #1</vt:lpstr>
      <vt:lpstr>개선된 초기화 방법 #1</vt:lpstr>
      <vt:lpstr>개선된 초기화 방법 #1</vt:lpstr>
      <vt:lpstr>개선된 초기화 방법 #1</vt:lpstr>
      <vt:lpstr>개선된 초기화 방법 #1</vt:lpstr>
      <vt:lpstr>개선된 초기화 방법 #2</vt:lpstr>
      <vt:lpstr>중심점 초기화</vt:lpstr>
      <vt:lpstr>중심점 초기화</vt:lpstr>
      <vt:lpstr>군집 평가</vt:lpstr>
      <vt:lpstr>군집 평가</vt:lpstr>
      <vt:lpstr>군집 평가</vt:lpstr>
      <vt:lpstr>군집 평가</vt:lpstr>
      <vt:lpstr>군집 평가</vt:lpstr>
      <vt:lpstr>군집 평가</vt:lpstr>
      <vt:lpstr>군집 평가</vt:lpstr>
      <vt:lpstr>군집 평가</vt:lpstr>
      <vt:lpstr>군집 평가</vt:lpstr>
      <vt:lpstr>군집 평가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평균 이동(Mean Shift)</vt:lpstr>
      <vt:lpstr>GMM (Gaussian Mixture Model)</vt:lpstr>
      <vt:lpstr>GMM (Gaussian Mixture Model)</vt:lpstr>
      <vt:lpstr>GMM (Gaussian Mixture Model)</vt:lpstr>
      <vt:lpstr>GMM vs. k-평균</vt:lpstr>
      <vt:lpstr>GMM vs. k-평균</vt:lpstr>
      <vt:lpstr>GMM vs. k-평균</vt:lpstr>
      <vt:lpstr>GMM vs. k-평균</vt:lpstr>
      <vt:lpstr>GMM vs. k-평균</vt:lpstr>
      <vt:lpstr>GMM vs. k-평균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</vt:vector>
  </TitlesOfParts>
  <Company>(주)파워피티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김애진</dc:creator>
  <cp:lastModifiedBy>AKAII</cp:lastModifiedBy>
  <cp:revision>1004</cp:revision>
  <dcterms:created xsi:type="dcterms:W3CDTF">2009-01-31T03:27:27Z</dcterms:created>
  <dcterms:modified xsi:type="dcterms:W3CDTF">2020-11-06T16:32:54Z</dcterms:modified>
</cp:coreProperties>
</file>