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814" r:id="rId2"/>
    <p:sldId id="886" r:id="rId3"/>
    <p:sldId id="887" r:id="rId4"/>
    <p:sldId id="888" r:id="rId5"/>
    <p:sldId id="889" r:id="rId6"/>
    <p:sldId id="890" r:id="rId7"/>
    <p:sldId id="867" r:id="rId8"/>
    <p:sldId id="868" r:id="rId9"/>
    <p:sldId id="869" r:id="rId10"/>
    <p:sldId id="870" r:id="rId11"/>
    <p:sldId id="871" r:id="rId12"/>
    <p:sldId id="872" r:id="rId13"/>
    <p:sldId id="873" r:id="rId14"/>
    <p:sldId id="874" r:id="rId15"/>
    <p:sldId id="875" r:id="rId16"/>
    <p:sldId id="876" r:id="rId17"/>
    <p:sldId id="877" r:id="rId18"/>
    <p:sldId id="878" r:id="rId19"/>
    <p:sldId id="880" r:id="rId20"/>
    <p:sldId id="881" r:id="rId21"/>
    <p:sldId id="882" r:id="rId22"/>
    <p:sldId id="883" r:id="rId23"/>
    <p:sldId id="884" r:id="rId24"/>
    <p:sldId id="885" r:id="rId25"/>
    <p:sldId id="891" r:id="rId26"/>
    <p:sldId id="892" r:id="rId27"/>
    <p:sldId id="893" r:id="rId28"/>
    <p:sldId id="894" r:id="rId29"/>
    <p:sldId id="895" r:id="rId30"/>
    <p:sldId id="896" r:id="rId31"/>
    <p:sldId id="897" r:id="rId32"/>
    <p:sldId id="898" r:id="rId33"/>
    <p:sldId id="899" r:id="rId34"/>
    <p:sldId id="900" r:id="rId35"/>
    <p:sldId id="901" r:id="rId36"/>
    <p:sldId id="902" r:id="rId37"/>
    <p:sldId id="903" r:id="rId38"/>
    <p:sldId id="904" r:id="rId39"/>
    <p:sldId id="905" r:id="rId40"/>
    <p:sldId id="906" r:id="rId41"/>
    <p:sldId id="907" r:id="rId42"/>
    <p:sldId id="908" r:id="rId43"/>
    <p:sldId id="909" r:id="rId44"/>
    <p:sldId id="910" r:id="rId45"/>
    <p:sldId id="911" r:id="rId46"/>
    <p:sldId id="912" r:id="rId47"/>
    <p:sldId id="913" r:id="rId48"/>
    <p:sldId id="914" r:id="rId49"/>
    <p:sldId id="915" r:id="rId50"/>
    <p:sldId id="916" r:id="rId51"/>
    <p:sldId id="917" r:id="rId52"/>
    <p:sldId id="918" r:id="rId53"/>
    <p:sldId id="919" r:id="rId54"/>
    <p:sldId id="920" r:id="rId55"/>
    <p:sldId id="921" r:id="rId56"/>
    <p:sldId id="922" r:id="rId57"/>
    <p:sldId id="923" r:id="rId58"/>
    <p:sldId id="924" r:id="rId59"/>
    <p:sldId id="925" r:id="rId60"/>
    <p:sldId id="926" r:id="rId61"/>
    <p:sldId id="927" r:id="rId62"/>
    <p:sldId id="928" r:id="rId63"/>
    <p:sldId id="929" r:id="rId64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650">
          <p15:clr>
            <a:srgbClr val="A4A3A4"/>
          </p15:clr>
        </p15:guide>
        <p15:guide id="4" orient="horz" pos="1434">
          <p15:clr>
            <a:srgbClr val="A4A3A4"/>
          </p15:clr>
        </p15:guide>
        <p15:guide id="5" pos="2532">
          <p15:clr>
            <a:srgbClr val="A4A3A4"/>
          </p15:clr>
        </p15:guide>
        <p15:guide id="6" pos="113">
          <p15:clr>
            <a:srgbClr val="A4A3A4"/>
          </p15:clr>
        </p15:guide>
        <p15:guide id="7" pos="295">
          <p15:clr>
            <a:srgbClr val="A4A3A4"/>
          </p15:clr>
        </p15:guide>
        <p15:guide id="8" pos="5511">
          <p15:clr>
            <a:srgbClr val="A4A3A4"/>
          </p15:clr>
        </p15:guide>
        <p15:guide id="9" pos="3037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F44336"/>
    <a:srgbClr val="953735"/>
    <a:srgbClr val="77933C"/>
    <a:srgbClr val="FF6600"/>
    <a:srgbClr val="3F51B5"/>
    <a:srgbClr val="827717"/>
    <a:srgbClr val="FFC107"/>
    <a:srgbClr val="1A237E"/>
    <a:srgbClr val="B7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9" autoAdjust="0"/>
    <p:restoredTop sz="94668" autoAdjust="0"/>
  </p:normalViewPr>
  <p:slideViewPr>
    <p:cSldViewPr snapToObjects="1">
      <p:cViewPr varScale="1">
        <p:scale>
          <a:sx n="108" d="100"/>
          <a:sy n="108" d="100"/>
        </p:scale>
        <p:origin x="2088" y="96"/>
      </p:cViewPr>
      <p:guideLst>
        <p:guide orient="horz" pos="2115"/>
        <p:guide orient="horz" pos="4065"/>
        <p:guide orient="horz" pos="650"/>
        <p:guide orient="horz" pos="1434"/>
        <p:guide pos="2532"/>
        <p:guide pos="113"/>
        <p:guide pos="295"/>
        <p:guide pos="5511"/>
        <p:guide pos="303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-324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2011363" y="9594850"/>
            <a:ext cx="3076575" cy="51276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ct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00B3F04-A23B-47B2-B0A3-896DB072D53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2100" y="0"/>
            <a:ext cx="6515100" cy="114300"/>
          </a:xfrm>
          <a:prstGeom prst="rect">
            <a:avLst/>
          </a:prstGeom>
          <a:solidFill>
            <a:srgbClr val="A0CD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62" tIns="53781" rIns="107562" bIns="53781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7044" name="그림 7" descr="c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5475" y="180975"/>
            <a:ext cx="11017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TextBox 9"/>
          <p:cNvSpPr txBox="1">
            <a:spLocks noChangeArrowheads="1"/>
          </p:cNvSpPr>
          <p:nvPr/>
        </p:nvSpPr>
        <p:spPr bwMode="auto">
          <a:xfrm>
            <a:off x="4860925" y="9832975"/>
            <a:ext cx="1979613" cy="282575"/>
          </a:xfrm>
          <a:prstGeom prst="rect">
            <a:avLst/>
          </a:prstGeom>
          <a:noFill/>
          <a:ln>
            <a:noFill/>
          </a:ln>
        </p:spPr>
        <p:txBody>
          <a:bodyPr wrap="none" lIns="107562" tIns="53781" rIns="107562" bIns="5378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buFont typeface="Wingdings" pitchFamily="2" charset="2"/>
              <a:buNone/>
              <a:defRPr/>
            </a:pPr>
            <a:r>
              <a:rPr lang="en-US" altLang="ko-KR" sz="1100" i="1" dirty="0">
                <a:solidFill>
                  <a:srgbClr val="595959"/>
                </a:solidFill>
                <a:latin typeface="Arial" charset="0"/>
                <a:cs typeface="Arial" charset="0"/>
              </a:rPr>
              <a:t>Presentation Global Leader</a:t>
            </a:r>
            <a:endParaRPr lang="ko-KR" altLang="en-US" sz="1100" i="1" dirty="0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37894" name="TextBox 10"/>
          <p:cNvSpPr txBox="1">
            <a:spLocks noChangeArrowheads="1"/>
          </p:cNvSpPr>
          <p:nvPr/>
        </p:nvSpPr>
        <p:spPr bwMode="auto">
          <a:xfrm>
            <a:off x="5292725" y="9634538"/>
            <a:ext cx="1546225" cy="234950"/>
          </a:xfrm>
          <a:prstGeom prst="rect">
            <a:avLst/>
          </a:prstGeom>
          <a:noFill/>
          <a:ln>
            <a:noFill/>
          </a:ln>
        </p:spPr>
        <p:txBody>
          <a:bodyPr wrap="none" lIns="107562" tIns="53781" rIns="107562" bIns="5378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buFont typeface="Wingdings" pitchFamily="2" charset="2"/>
              <a:buNone/>
              <a:defRPr/>
            </a:pPr>
            <a:r>
              <a:rPr lang="en-US" altLang="ko-KR" sz="800" dirty="0" err="1">
                <a:solidFill>
                  <a:srgbClr val="595959"/>
                </a:solidFill>
                <a:latin typeface="Arial" charset="0"/>
                <a:cs typeface="Arial" charset="0"/>
              </a:rPr>
              <a:t>PowerPT</a:t>
            </a:r>
            <a:r>
              <a:rPr lang="en-US" altLang="ko-KR" sz="800" dirty="0">
                <a:solidFill>
                  <a:srgbClr val="595959"/>
                </a:solidFill>
                <a:latin typeface="Arial" charset="0"/>
                <a:cs typeface="Arial" charset="0"/>
              </a:rPr>
              <a:t>. all rights reserved</a:t>
            </a:r>
            <a:endParaRPr lang="ko-KR" altLang="en-US" sz="800" dirty="0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92100" y="10120313"/>
            <a:ext cx="6515100" cy="114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62" tIns="53781" rIns="107562" bIns="53781" anchor="ctr"/>
          <a:lstStyle/>
          <a:p>
            <a:pPr algn="ctr">
              <a:defRPr/>
            </a:pP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39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4988" cy="512763"/>
          </a:xfrm>
          <a:prstGeom prst="rect">
            <a:avLst/>
          </a:prstGeom>
        </p:spPr>
        <p:txBody>
          <a:bodyPr vert="horz" lIns="93415" tIns="46708" rIns="93415" bIns="46708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4988" cy="512763"/>
          </a:xfrm>
          <a:prstGeom prst="rect">
            <a:avLst/>
          </a:prstGeom>
        </p:spPr>
        <p:txBody>
          <a:bodyPr vert="horz" lIns="93415" tIns="46708" rIns="93415" bIns="46708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0A606AB-B736-4912-A729-9F04A4706279}" type="datetimeFigureOut">
              <a:rPr lang="ko-KR" altLang="en-US"/>
              <a:pPr>
                <a:defRPr/>
              </a:pPr>
              <a:t>2020-12-01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15" tIns="46708" rIns="93415" bIns="46708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vert="horz" lIns="93415" tIns="46708" rIns="93415" bIns="46708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4988" cy="512762"/>
          </a:xfrm>
          <a:prstGeom prst="rect">
            <a:avLst/>
          </a:prstGeom>
        </p:spPr>
        <p:txBody>
          <a:bodyPr vert="horz" lIns="93415" tIns="46708" rIns="93415" bIns="46708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4988" cy="512762"/>
          </a:xfrm>
          <a:prstGeom prst="rect">
            <a:avLst/>
          </a:prstGeom>
        </p:spPr>
        <p:txBody>
          <a:bodyPr vert="horz" lIns="93415" tIns="46708" rIns="93415" bIns="46708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FD5BF6E-6517-42FD-A741-E79FA1D5C9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658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"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1891"/>
            <a:ext cx="7772400" cy="1470025"/>
          </a:xfrm>
        </p:spPr>
        <p:txBody>
          <a:bodyPr/>
          <a:lstStyle>
            <a:lvl1pPr>
              <a:defRPr sz="4400">
                <a:solidFill>
                  <a:srgbClr val="8DD2E9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400800" cy="542932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457200" y="1052736"/>
            <a:ext cx="8578850" cy="5617369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 flipV="1">
            <a:off x="0" y="0"/>
            <a:ext cx="9144000" cy="872337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7847459" y="507970"/>
            <a:ext cx="1188591" cy="4687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2250" y="500422"/>
            <a:ext cx="1193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762000"/>
            <a:ext cx="4305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762000"/>
            <a:ext cx="4305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581029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1600"/>
            <a:ext cx="822960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1562"/>
            <a:ext cx="8229600" cy="5597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3" r:id="rId3"/>
  </p:sldLayoutIdLst>
  <p:transition/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pitchFamily="34" charset="0"/>
          <a:ea typeface="HY견고딕" pitchFamily="18" charset="-127"/>
          <a:cs typeface="Arial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Arial" pitchFamily="34" charset="0"/>
          <a:ea typeface="HY견고딕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Arial" pitchFamily="34" charset="0"/>
          <a:ea typeface="HY견고딕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HY견고딕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HY견고딕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pitchFamily="34" charset="0"/>
          <a:ea typeface="HY견고딕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2699792" y="2492896"/>
            <a:ext cx="138499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ko-KR" altLang="en-US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charset="0"/>
              </a:rPr>
              <a:t>군집화</a:t>
            </a:r>
            <a:endParaRPr lang="en-US" altLang="en-US" sz="3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Arial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42172" y="2060848"/>
            <a:ext cx="1189038" cy="1079500"/>
            <a:chOff x="1242172" y="2060848"/>
            <a:chExt cx="1189038" cy="1079500"/>
          </a:xfrm>
        </p:grpSpPr>
        <p:sp>
          <p:nvSpPr>
            <p:cNvPr id="6" name="TextBox 5"/>
            <p:cNvSpPr txBox="1"/>
            <p:nvPr/>
          </p:nvSpPr>
          <p:spPr>
            <a:xfrm>
              <a:off x="1242172" y="2060848"/>
              <a:ext cx="1189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UNIT</a:t>
              </a:r>
              <a:endParaRPr lang="ko-KR" alt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" name="Picture 5" descr="C:\Documents and Settings\winxp\바탕 화면\그림1 cop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42172" y="2060848"/>
              <a:ext cx="1189038" cy="1079500"/>
            </a:xfrm>
            <a:prstGeom prst="rect">
              <a:avLst/>
            </a:prstGeom>
            <a:noFill/>
          </p:spPr>
        </p:pic>
      </p:grpSp>
      <p:sp>
        <p:nvSpPr>
          <p:cNvPr id="9" name="TextBox 8"/>
          <p:cNvSpPr txBox="1"/>
          <p:nvPr/>
        </p:nvSpPr>
        <p:spPr>
          <a:xfrm>
            <a:off x="1242172" y="2420890"/>
            <a:ext cx="1189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3F51B5"/>
                </a:solidFill>
                <a:latin typeface="Arial Black" pitchFamily="34" charset="0"/>
              </a:rPr>
              <a:t>07</a:t>
            </a:r>
            <a:endParaRPr lang="ko-KR" altLang="en-US" sz="4400" dirty="0">
              <a:solidFill>
                <a:srgbClr val="3F51B5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63508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전처리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457200" y="4221088"/>
            <a:ext cx="8578850" cy="2449017"/>
          </a:xfrm>
        </p:spPr>
        <p:txBody>
          <a:bodyPr/>
          <a:lstStyle/>
          <a:p>
            <a:r>
              <a:rPr lang="en-US" altLang="ko-KR" sz="2400" dirty="0" err="1"/>
              <a:t>CustomerID</a:t>
            </a:r>
            <a:r>
              <a:rPr lang="ko-KR" altLang="en-US" sz="2400" dirty="0"/>
              <a:t>가 </a:t>
            </a:r>
            <a:r>
              <a:rPr lang="en-US" altLang="ko-KR" sz="2400" dirty="0"/>
              <a:t>Null</a:t>
            </a:r>
            <a:r>
              <a:rPr lang="ko-KR" altLang="en-US" sz="2400" dirty="0"/>
              <a:t>인 데이터 삭제</a:t>
            </a:r>
            <a:endParaRPr lang="en-US" altLang="ko-KR" sz="2400" dirty="0"/>
          </a:p>
          <a:p>
            <a:r>
              <a:rPr lang="en-US" altLang="ko-KR" sz="2400" dirty="0"/>
              <a:t>Quantity &lt;= 0, </a:t>
            </a:r>
            <a:r>
              <a:rPr lang="en-US" altLang="ko-KR" sz="2400" dirty="0" err="1"/>
              <a:t>UnitPrice</a:t>
            </a:r>
            <a:r>
              <a:rPr lang="en-US" altLang="ko-KR" sz="2400" dirty="0"/>
              <a:t> &lt;= 0</a:t>
            </a:r>
            <a:r>
              <a:rPr lang="ko-KR" altLang="en-US" sz="2400" dirty="0"/>
              <a:t>인 데이터 삭제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4" t="50467" r="41963" b="18124"/>
          <a:stretch/>
        </p:blipFill>
        <p:spPr bwMode="auto">
          <a:xfrm>
            <a:off x="107502" y="888230"/>
            <a:ext cx="4427451" cy="3185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3262800" y="2677021"/>
            <a:ext cx="1008112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337231" y="3378258"/>
            <a:ext cx="1008112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29852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전처리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0" t="61465" r="56277" b="7284"/>
          <a:stretch/>
        </p:blipFill>
        <p:spPr bwMode="auto">
          <a:xfrm>
            <a:off x="143997" y="976671"/>
            <a:ext cx="2923955" cy="3169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654396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전처리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457200" y="2708920"/>
            <a:ext cx="8578850" cy="3961185"/>
          </a:xfrm>
        </p:spPr>
        <p:txBody>
          <a:bodyPr/>
          <a:lstStyle/>
          <a:p>
            <a:r>
              <a:rPr lang="ko-KR" altLang="en-US" sz="2400" dirty="0"/>
              <a:t>대부분을 차지하는 영국만 제외하고 나머지 모두 삭제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2" t="77033" r="59428" b="7630"/>
          <a:stretch/>
        </p:blipFill>
        <p:spPr bwMode="auto">
          <a:xfrm>
            <a:off x="107500" y="976667"/>
            <a:ext cx="2596562" cy="155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7" t="76927" r="51995" b="14848"/>
          <a:stretch/>
        </p:blipFill>
        <p:spPr bwMode="auto">
          <a:xfrm>
            <a:off x="251517" y="3284982"/>
            <a:ext cx="3403491" cy="834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881949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전처리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400" dirty="0" err="1"/>
              <a:t>UnitPrice</a:t>
            </a:r>
            <a:r>
              <a:rPr lang="ko-KR" altLang="en-US" sz="2400" dirty="0"/>
              <a:t>와 </a:t>
            </a:r>
            <a:r>
              <a:rPr lang="en-US" altLang="ko-KR" sz="2400" dirty="0"/>
              <a:t>Quantity</a:t>
            </a:r>
            <a:r>
              <a:rPr lang="ko-KR" altLang="en-US" sz="2400" dirty="0"/>
              <a:t>를 곱하여 주문 금액 데이터 추가</a:t>
            </a:r>
            <a:endParaRPr lang="en-US" altLang="ko-KR" sz="2400" dirty="0"/>
          </a:p>
          <a:p>
            <a:r>
              <a:rPr lang="en-US" altLang="ko-KR" sz="2400" dirty="0" err="1"/>
              <a:t>CustomerID</a:t>
            </a:r>
            <a:r>
              <a:rPr lang="ko-KR" altLang="en-US" sz="2400" dirty="0"/>
              <a:t>를 </a:t>
            </a:r>
            <a:r>
              <a:rPr lang="en-US" altLang="ko-KR" sz="2400" dirty="0"/>
              <a:t>float </a:t>
            </a:r>
            <a:r>
              <a:rPr lang="en-US" altLang="ko-KR" sz="2400" dirty="0">
                <a:sym typeface="Wingdings" pitchFamily="2" charset="2"/>
              </a:rPr>
              <a:t> </a:t>
            </a:r>
            <a:r>
              <a:rPr lang="en-US" altLang="ko-KR" sz="2400" dirty="0" err="1">
                <a:sym typeface="Wingdings" pitchFamily="2" charset="2"/>
              </a:rPr>
              <a:t>int</a:t>
            </a:r>
            <a:r>
              <a:rPr lang="ko-KR" altLang="en-US" sz="2400" dirty="0">
                <a:sym typeface="Wingdings" pitchFamily="2" charset="2"/>
              </a:rPr>
              <a:t>로 변경</a:t>
            </a:r>
            <a:endParaRPr lang="en-US" altLang="ko-KR" sz="2400" dirty="0">
              <a:sym typeface="Wingdings" pitchFamily="2" charset="2"/>
            </a:endParaRPr>
          </a:p>
          <a:p>
            <a:endParaRPr lang="en-US" altLang="ko-KR" sz="2400" dirty="0">
              <a:sym typeface="Wingdings" pitchFamily="2" charset="2"/>
            </a:endParaRPr>
          </a:p>
          <a:p>
            <a:endParaRPr lang="en-US" altLang="ko-KR" sz="2400" dirty="0">
              <a:sym typeface="Wingdings" pitchFamily="2" charset="2"/>
            </a:endParaRPr>
          </a:p>
          <a:p>
            <a:r>
              <a:rPr lang="en-US" altLang="ko-KR" sz="2400" dirty="0" err="1"/>
              <a:t>Top5</a:t>
            </a:r>
            <a:r>
              <a:rPr lang="en-US" altLang="ko-KR" sz="2400" dirty="0"/>
              <a:t> </a:t>
            </a:r>
            <a:r>
              <a:rPr lang="ko-KR" altLang="en-US" sz="2400" dirty="0"/>
              <a:t>고객 데이터 </a:t>
            </a:r>
            <a:r>
              <a:rPr lang="en-US" altLang="ko-KR" sz="2400" dirty="0"/>
              <a:t>(</a:t>
            </a:r>
            <a:r>
              <a:rPr lang="ko-KR" altLang="en-US" sz="2400" dirty="0"/>
              <a:t>건수</a:t>
            </a:r>
            <a:r>
              <a:rPr lang="en-US" altLang="ko-KR" sz="2400" dirty="0"/>
              <a:t>, </a:t>
            </a:r>
            <a:r>
              <a:rPr lang="ko-KR" altLang="en-US" sz="2400" dirty="0"/>
              <a:t>금액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2" t="77263" r="43798" b="17412"/>
          <a:stretch/>
        </p:blipFill>
        <p:spPr bwMode="auto">
          <a:xfrm>
            <a:off x="323526" y="2132854"/>
            <a:ext cx="4257265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7" t="54901" r="21733" b="14856"/>
          <a:stretch/>
        </p:blipFill>
        <p:spPr bwMode="auto">
          <a:xfrm>
            <a:off x="331812" y="3314016"/>
            <a:ext cx="6584780" cy="306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116668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전처리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400" dirty="0"/>
              <a:t>주문 번호 </a:t>
            </a:r>
            <a:r>
              <a:rPr lang="en-US" altLang="ko-KR" sz="2400" dirty="0"/>
              <a:t>+ </a:t>
            </a:r>
            <a:r>
              <a:rPr lang="ko-KR" altLang="en-US" sz="2400" dirty="0"/>
              <a:t>상품 코드 기준의 데이터를</a:t>
            </a:r>
            <a:br>
              <a:rPr lang="en-US" altLang="ko-KR" sz="2400" dirty="0"/>
            </a:br>
            <a:r>
              <a:rPr lang="en-US" altLang="ko-KR" sz="2400" dirty="0" err="1"/>
              <a:t>RFM</a:t>
            </a:r>
            <a:r>
              <a:rPr lang="en-US" altLang="ko-KR" sz="2400" dirty="0"/>
              <a:t>(</a:t>
            </a:r>
            <a:r>
              <a:rPr lang="en-US" altLang="ko-KR" sz="2400" dirty="0" err="1"/>
              <a:t>Recency</a:t>
            </a:r>
            <a:r>
              <a:rPr lang="en-US" altLang="ko-KR" sz="2400" dirty="0"/>
              <a:t>, Frequency, Monetary value) </a:t>
            </a:r>
            <a:r>
              <a:rPr lang="ko-KR" altLang="en-US" sz="2400" dirty="0"/>
              <a:t>데이터로 변경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4" t="54892" r="5793" b="11782"/>
          <a:stretch/>
        </p:blipFill>
        <p:spPr bwMode="auto">
          <a:xfrm>
            <a:off x="179509" y="1988285"/>
            <a:ext cx="8243689" cy="3379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044765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전처리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400" dirty="0"/>
              <a:t>2010</a:t>
            </a:r>
            <a:r>
              <a:rPr lang="ko-KR" altLang="en-US" sz="2400" dirty="0"/>
              <a:t>년 </a:t>
            </a:r>
            <a:r>
              <a:rPr lang="en-US" altLang="ko-KR" sz="2400" dirty="0"/>
              <a:t>12</a:t>
            </a:r>
            <a:r>
              <a:rPr lang="ko-KR" altLang="en-US" sz="2400" dirty="0"/>
              <a:t>월 </a:t>
            </a:r>
            <a:r>
              <a:rPr lang="en-US" altLang="ko-KR" sz="2400" dirty="0"/>
              <a:t>1</a:t>
            </a:r>
            <a:r>
              <a:rPr lang="ko-KR" altLang="en-US" sz="2400" dirty="0"/>
              <a:t>일 </a:t>
            </a:r>
            <a:r>
              <a:rPr lang="en-US" altLang="ko-KR" sz="2400" dirty="0"/>
              <a:t>~ 2011</a:t>
            </a:r>
            <a:r>
              <a:rPr lang="ko-KR" altLang="en-US" sz="2400" dirty="0"/>
              <a:t>년 </a:t>
            </a:r>
            <a:r>
              <a:rPr lang="en-US" altLang="ko-KR" sz="2400" dirty="0"/>
              <a:t>12</a:t>
            </a:r>
            <a:r>
              <a:rPr lang="ko-KR" altLang="en-US" sz="2400" dirty="0"/>
              <a:t>월 </a:t>
            </a:r>
            <a:r>
              <a:rPr lang="en-US" altLang="ko-KR" sz="2400" dirty="0"/>
              <a:t>9</a:t>
            </a:r>
            <a:r>
              <a:rPr lang="ko-KR" altLang="en-US" sz="2400" dirty="0"/>
              <a:t>일까지 데이터이므로</a:t>
            </a:r>
            <a:br>
              <a:rPr lang="en-US" altLang="ko-KR" sz="2400" dirty="0"/>
            </a:br>
            <a:r>
              <a:rPr lang="en-US" altLang="ko-KR" sz="2400" dirty="0"/>
              <a:t>2011</a:t>
            </a:r>
            <a:r>
              <a:rPr lang="ko-KR" altLang="en-US" sz="2400" dirty="0"/>
              <a:t>년 </a:t>
            </a:r>
            <a:r>
              <a:rPr lang="en-US" altLang="ko-KR" sz="2400" dirty="0"/>
              <a:t>12</a:t>
            </a:r>
            <a:r>
              <a:rPr lang="ko-KR" altLang="en-US" sz="2400" dirty="0"/>
              <a:t>월 </a:t>
            </a:r>
            <a:r>
              <a:rPr lang="en-US" altLang="ko-KR" sz="2400" dirty="0"/>
              <a:t>10</a:t>
            </a:r>
            <a:r>
              <a:rPr lang="ko-KR" altLang="en-US" sz="2400" dirty="0"/>
              <a:t>일 기준으로 날짜 수 계산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2" t="58465" r="34375" b="12128"/>
          <a:stretch/>
        </p:blipFill>
        <p:spPr bwMode="auto">
          <a:xfrm>
            <a:off x="488217" y="1916830"/>
            <a:ext cx="5251470" cy="2982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34291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400" dirty="0"/>
              <a:t>온라인 판매 데이터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소매업체의</a:t>
            </a:r>
            <a:r>
              <a:rPr lang="ko-KR" altLang="en-US" sz="2400" dirty="0"/>
              <a:t> 대규모 주문 포함</a:t>
            </a:r>
            <a:br>
              <a:rPr lang="en-US" altLang="ko-KR" sz="2400" dirty="0"/>
            </a:br>
            <a:r>
              <a:rPr lang="en-US" altLang="ko-KR" sz="2400" dirty="0">
                <a:sym typeface="Wingdings" pitchFamily="2" charset="2"/>
              </a:rPr>
              <a:t> </a:t>
            </a:r>
            <a:r>
              <a:rPr lang="ko-KR" altLang="en-US" sz="2400" dirty="0">
                <a:sym typeface="Wingdings" pitchFamily="2" charset="2"/>
              </a:rPr>
              <a:t>주문 횟수</a:t>
            </a:r>
            <a:r>
              <a:rPr lang="en-US" altLang="ko-KR" sz="2400" dirty="0">
                <a:sym typeface="Wingdings" pitchFamily="2" charset="2"/>
              </a:rPr>
              <a:t>, </a:t>
            </a:r>
            <a:r>
              <a:rPr lang="ko-KR" altLang="en-US" sz="2400" dirty="0">
                <a:sym typeface="Wingdings" pitchFamily="2" charset="2"/>
              </a:rPr>
              <a:t>주문 금액이 개인 고객과 큰 차이</a:t>
            </a:r>
            <a:br>
              <a:rPr lang="en-US" altLang="ko-KR" sz="2400" dirty="0">
                <a:sym typeface="Wingdings" pitchFamily="2" charset="2"/>
              </a:rPr>
            </a:br>
            <a:r>
              <a:rPr lang="en-US" altLang="ko-KR" sz="2400" dirty="0">
                <a:sym typeface="Wingdings" pitchFamily="2" charset="2"/>
              </a:rPr>
              <a:t> </a:t>
            </a:r>
            <a:r>
              <a:rPr lang="ko-KR" altLang="en-US" sz="2400" dirty="0">
                <a:sym typeface="Wingdings" pitchFamily="2" charset="2"/>
              </a:rPr>
              <a:t>왜곡된 데이터 분포</a:t>
            </a:r>
            <a:br>
              <a:rPr lang="en-US" altLang="ko-KR" sz="2400" dirty="0">
                <a:sym typeface="Wingdings" pitchFamily="2" charset="2"/>
              </a:rPr>
            </a:br>
            <a:r>
              <a:rPr lang="en-US" altLang="ko-KR" sz="2400" dirty="0">
                <a:sym typeface="Wingdings" pitchFamily="2" charset="2"/>
              </a:rPr>
              <a:t> </a:t>
            </a:r>
            <a:r>
              <a:rPr lang="ko-KR" altLang="en-US" sz="2400" dirty="0">
                <a:sym typeface="Wingdings" pitchFamily="2" charset="2"/>
              </a:rPr>
              <a:t>군집화가 한쪽 군집에 집중됨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2" t="33327" r="32832" b="49376"/>
          <a:stretch/>
        </p:blipFill>
        <p:spPr bwMode="auto">
          <a:xfrm>
            <a:off x="35496" y="2610766"/>
            <a:ext cx="5402582" cy="175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2" t="63525" r="11208" b="9014"/>
          <a:stretch/>
        </p:blipFill>
        <p:spPr bwMode="auto">
          <a:xfrm>
            <a:off x="2338911" y="4293096"/>
            <a:ext cx="6776048" cy="24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79871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4" t="48905" r="41963" b="19739"/>
          <a:stretch/>
        </p:blipFill>
        <p:spPr bwMode="auto">
          <a:xfrm>
            <a:off x="107502" y="883389"/>
            <a:ext cx="4427451" cy="3180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7502" y="2060848"/>
            <a:ext cx="352839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502" y="3181077"/>
            <a:ext cx="352839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2" y="3482636"/>
            <a:ext cx="3528394" cy="288032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502" y="3750397"/>
            <a:ext cx="3528394" cy="288032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20984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400" dirty="0"/>
              <a:t>정규화 후 </a:t>
            </a:r>
            <a:r>
              <a:rPr lang="en-US" altLang="ko-KR" sz="2400" dirty="0"/>
              <a:t>k-Means </a:t>
            </a:r>
            <a:r>
              <a:rPr lang="ko-KR" altLang="en-US" sz="2400" dirty="0"/>
              <a:t>적용</a:t>
            </a:r>
            <a:endParaRPr lang="en-US" altLang="ko-KR" sz="2400" dirty="0"/>
          </a:p>
          <a:p>
            <a:r>
              <a:rPr lang="ko-KR" altLang="en-US" sz="2400" dirty="0"/>
              <a:t>실루엣 계수 전체 평균 계산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2" t="58120" r="34930" b="16164"/>
          <a:stretch/>
        </p:blipFill>
        <p:spPr bwMode="auto">
          <a:xfrm>
            <a:off x="452949" y="2116970"/>
            <a:ext cx="5181308" cy="260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762971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390378"/>
              </p:ext>
            </p:extLst>
          </p:nvPr>
        </p:nvGraphicFramePr>
        <p:xfrm>
          <a:off x="107504" y="92496"/>
          <a:ext cx="9001000" cy="667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def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visualize_silhouette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cluster_lists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X_features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): 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import</a:t>
                      </a:r>
                      <a:r>
                        <a:rPr lang="en-US" altLang="ko-KR" sz="1200" b="1" baseline="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ko-KR" sz="1200" b="1" baseline="0" dirty="0" err="1">
                          <a:latin typeface="Courier New" pitchFamily="49" charset="0"/>
                          <a:cs typeface="Courier New" pitchFamily="49" charset="0"/>
                        </a:rPr>
                        <a:t>numpy</a:t>
                      </a:r>
                      <a:r>
                        <a:rPr lang="en-US" altLang="ko-KR" sz="1200" b="1" baseline="0" dirty="0">
                          <a:latin typeface="Courier New" pitchFamily="49" charset="0"/>
                          <a:cs typeface="Courier New" pitchFamily="49" charset="0"/>
                        </a:rPr>
                        <a:t> as </a:t>
                      </a:r>
                      <a:r>
                        <a:rPr lang="en-US" altLang="ko-KR" sz="1200" b="1" baseline="0" dirty="0" err="1">
                          <a:latin typeface="Courier New" pitchFamily="49" charset="0"/>
                          <a:cs typeface="Courier New" pitchFamily="49" charset="0"/>
                        </a:rPr>
                        <a:t>np</a:t>
                      </a:r>
                      <a:endParaRPr lang="en-US" altLang="ko-KR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from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sklearn.datasets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import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make_blobs</a:t>
                      </a:r>
                      <a:endParaRPr lang="en-US" altLang="ko-KR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from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sklearn.cluster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import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KMeans</a:t>
                      </a:r>
                      <a:endParaRPr lang="en-US" altLang="ko-KR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from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sklearn.metrics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import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silhouette_samples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silhouette_score</a:t>
                      </a:r>
                      <a:endParaRPr lang="en-US" altLang="ko-KR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US" altLang="ko-KR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import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matplotlib.pyplot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as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plt</a:t>
                      </a:r>
                      <a:endParaRPr lang="en-US" altLang="ko-KR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import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matplotlib.cm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as cm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import math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# </a:t>
                      </a:r>
                      <a:r>
                        <a:rPr lang="ko-KR" altLang="en-US" sz="1200" b="1" dirty="0" err="1">
                          <a:latin typeface="Courier New" pitchFamily="49" charset="0"/>
                          <a:cs typeface="Courier New" pitchFamily="49" charset="0"/>
                        </a:rPr>
                        <a:t>입력값으로</a:t>
                      </a:r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ko-KR" altLang="en-US" sz="1200" b="1" dirty="0" err="1">
                          <a:latin typeface="Courier New" pitchFamily="49" charset="0"/>
                          <a:cs typeface="Courier New" pitchFamily="49" charset="0"/>
                        </a:rPr>
                        <a:t>클러스터링</a:t>
                      </a:r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ko-KR" altLang="en-US" sz="1200" b="1" dirty="0" err="1">
                          <a:latin typeface="Courier New" pitchFamily="49" charset="0"/>
                          <a:cs typeface="Courier New" pitchFamily="49" charset="0"/>
                        </a:rPr>
                        <a:t>갯수들을</a:t>
                      </a:r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 리스트로 받아서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각 </a:t>
                      </a:r>
                      <a:r>
                        <a:rPr lang="ko-KR" altLang="en-US" sz="1200" b="1" dirty="0" err="1">
                          <a:latin typeface="Courier New" pitchFamily="49" charset="0"/>
                          <a:cs typeface="Courier New" pitchFamily="49" charset="0"/>
                        </a:rPr>
                        <a:t>갯수별로</a:t>
                      </a:r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ko-KR" altLang="en-US" sz="1200" b="1" dirty="0" err="1">
                          <a:latin typeface="Courier New" pitchFamily="49" charset="0"/>
                          <a:cs typeface="Courier New" pitchFamily="49" charset="0"/>
                        </a:rPr>
                        <a:t>클러스터링을</a:t>
                      </a:r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 적용하고 실루엣 개수를 구함</a:t>
                      </a:r>
                    </a:p>
                    <a:p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n_cols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len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cluster_lists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#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plt.subplots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으로 리스트에 기재된 </a:t>
                      </a:r>
                      <a:r>
                        <a:rPr lang="ko-KR" altLang="en-US" sz="1200" b="1" dirty="0" err="1">
                          <a:latin typeface="Courier New" pitchFamily="49" charset="0"/>
                          <a:cs typeface="Courier New" pitchFamily="49" charset="0"/>
                        </a:rPr>
                        <a:t>클러스터링</a:t>
                      </a:r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 만큼의 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sub figures</a:t>
                      </a:r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를 가지는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axs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생성 </a:t>
                      </a:r>
                    </a:p>
                    <a:p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fig,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axs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plt.subplots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figsize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=(4*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n_cols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, 4),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nrows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=1,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ncols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=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n_cols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# </a:t>
                      </a:r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리스트에 기재된 </a:t>
                      </a:r>
                      <a:r>
                        <a:rPr lang="ko-KR" altLang="en-US" sz="1200" b="1" dirty="0" err="1">
                          <a:latin typeface="Courier New" pitchFamily="49" charset="0"/>
                          <a:cs typeface="Courier New" pitchFamily="49" charset="0"/>
                        </a:rPr>
                        <a:t>클러스터링</a:t>
                      </a:r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ko-KR" altLang="en-US" sz="1200" b="1" dirty="0" err="1">
                          <a:latin typeface="Courier New" pitchFamily="49" charset="0"/>
                          <a:cs typeface="Courier New" pitchFamily="49" charset="0"/>
                        </a:rPr>
                        <a:t>갯수들을</a:t>
                      </a:r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 차례로 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iteration </a:t>
                      </a:r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수행하면서 실루엣 개수 시각화</a:t>
                      </a:r>
                    </a:p>
                    <a:p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for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ind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n_cluster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in enumerate(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cluster_lists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):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#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KMeans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ko-KR" altLang="en-US" sz="1200" b="1" dirty="0" err="1">
                          <a:latin typeface="Courier New" pitchFamily="49" charset="0"/>
                          <a:cs typeface="Courier New" pitchFamily="49" charset="0"/>
                        </a:rPr>
                        <a:t>클러스터링</a:t>
                      </a:r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 수행하고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실루엣 스코어와 개별 데이터의 실루엣 값 계산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. 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clusterer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KMeans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n_clusters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n_cluster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max_iter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=500,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random_state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=0)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cluster_labels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clusterer.fit_predict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X_features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sil_avg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silhouette_score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X_features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cluster_labels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sil_values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silhouette_samples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X_features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cluster_labels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y_lower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= 10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axs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ind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].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set_title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('Number of Cluster : '+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str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n_cluster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)+'\n' \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                  'Silhouette Score :' +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str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(round(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sil_avg,3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)) )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axs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ind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].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set_xlabel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("The silhouette coefficient values")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axs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ind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].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set_ylabel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("Cluster label")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axs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ind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].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set_xlim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([-0.1, 1])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axs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ind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].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set_ylim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([0,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len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X_features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) + (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n_cluster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+ 1) * 10])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axs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ind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].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set_yticks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([])  # Clear the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yaxis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labels / ticks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axs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ind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].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set_xticks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([0, 0.2, 0.4, 0.6, 0.8, 1])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30153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estimate_bandwidth()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kNN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endParaRPr lang="en-US" altLang="ko-KR" dirty="0"/>
          </a:p>
          <a:p>
            <a:pPr lvl="1"/>
            <a:r>
              <a:rPr lang="en-US" altLang="ko-KR" dirty="0"/>
              <a:t>k</a:t>
            </a:r>
            <a:r>
              <a:rPr lang="ko-KR" altLang="en-US" dirty="0"/>
              <a:t>값은 데이터 개수 </a:t>
            </a:r>
            <a:r>
              <a:rPr lang="en-US" altLang="ko-KR" dirty="0"/>
              <a:t>x </a:t>
            </a:r>
            <a:r>
              <a:rPr lang="en-US" altLang="ko-KR" dirty="0" err="1"/>
              <a:t>quantile</a:t>
            </a:r>
            <a:endParaRPr lang="en-US" altLang="ko-KR" dirty="0"/>
          </a:p>
          <a:p>
            <a:pPr lvl="1"/>
            <a:r>
              <a:rPr lang="en-US" altLang="ko-KR" dirty="0" err="1"/>
              <a:t>quantile</a:t>
            </a:r>
            <a:r>
              <a:rPr lang="ko-KR" altLang="en-US" dirty="0"/>
              <a:t>은 </a:t>
            </a:r>
            <a:r>
              <a:rPr lang="en-US" altLang="ko-KR" dirty="0" err="1"/>
              <a:t>estimate_bandwidth</a:t>
            </a:r>
            <a:r>
              <a:rPr lang="en-US" altLang="ko-KR" dirty="0"/>
              <a:t>() </a:t>
            </a:r>
            <a:r>
              <a:rPr lang="ko-KR" altLang="en-US" dirty="0"/>
              <a:t>함수의 </a:t>
            </a:r>
            <a:r>
              <a:rPr lang="ko-KR" altLang="en-US" dirty="0" err="1"/>
              <a:t>파라미터</a:t>
            </a:r>
            <a:br>
              <a:rPr lang="en-US" altLang="ko-KR" dirty="0"/>
            </a:br>
            <a:r>
              <a:rPr lang="ko-KR" altLang="en-US" dirty="0"/>
              <a:t>기본 값 </a:t>
            </a:r>
            <a:r>
              <a:rPr lang="en-US" altLang="ko-KR" dirty="0"/>
              <a:t>0.3</a:t>
            </a:r>
          </a:p>
          <a:p>
            <a:pPr marL="457200" indent="-457200">
              <a:buAutoNum type="arabicParenBoth"/>
            </a:pPr>
            <a:r>
              <a:rPr lang="ko-KR" altLang="en-US" sz="2400" dirty="0"/>
              <a:t>각 데이터에 대해 가장 가까운 </a:t>
            </a:r>
            <a:r>
              <a:rPr lang="en-US" altLang="ko-KR" sz="2400" dirty="0"/>
              <a:t>k</a:t>
            </a:r>
            <a:r>
              <a:rPr lang="ko-KR" altLang="en-US" sz="2400" dirty="0"/>
              <a:t>개의 데이터를 구함</a:t>
            </a:r>
            <a:endParaRPr lang="en-US" altLang="ko-KR" sz="2400" dirty="0"/>
          </a:p>
          <a:p>
            <a:pPr marL="457200" indent="-457200">
              <a:buAutoNum type="arabicParenBoth"/>
            </a:pPr>
            <a:r>
              <a:rPr lang="en-US" altLang="ko-KR" sz="2400" dirty="0"/>
              <a:t>k</a:t>
            </a:r>
            <a:r>
              <a:rPr lang="ko-KR" altLang="en-US" sz="2400" dirty="0"/>
              <a:t>개 데이터에 대해 거리 최대 값 구함</a:t>
            </a:r>
            <a:endParaRPr lang="en-US" altLang="ko-KR" sz="2400" dirty="0"/>
          </a:p>
          <a:p>
            <a:pPr marL="457200" indent="-457200">
              <a:buAutoNum type="arabicParenBoth"/>
            </a:pPr>
            <a:r>
              <a:rPr lang="ko-KR" altLang="en-US" sz="2400" dirty="0"/>
              <a:t>각 데이터에 대해 구한 거리 최대 값들의 평균 값을</a:t>
            </a:r>
            <a:br>
              <a:rPr lang="en-US" altLang="ko-KR" sz="2400" dirty="0"/>
            </a:br>
            <a:r>
              <a:rPr lang="ko-KR" altLang="en-US" sz="2400" dirty="0"/>
              <a:t>결과 값으로 반환</a:t>
            </a: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8" name="타원 7"/>
          <p:cNvSpPr/>
          <p:nvPr/>
        </p:nvSpPr>
        <p:spPr>
          <a:xfrm>
            <a:off x="3707904" y="515719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860304" y="5309592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139952" y="5229200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139952" y="4941168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324251" y="5455857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292080" y="5085184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444480" y="5373216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067944" y="5661248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707904" y="5589240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292080" y="5733256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580112" y="479715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940152" y="515719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724128" y="551723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580112" y="587727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211960" y="6093296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851920" y="5949280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851920" y="479715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491880" y="5373216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364360" y="5805264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499992" y="515719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stCxn id="9" idx="6"/>
            <a:endCxn id="10" idx="3"/>
          </p:cNvCxnSpPr>
          <p:nvPr/>
        </p:nvCxnSpPr>
        <p:spPr>
          <a:xfrm flipV="1">
            <a:off x="4004320" y="5352125"/>
            <a:ext cx="156723" cy="29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9" idx="1"/>
            <a:endCxn id="8" idx="5"/>
          </p:cNvCxnSpPr>
          <p:nvPr/>
        </p:nvCxnSpPr>
        <p:spPr>
          <a:xfrm flipH="1" flipV="1">
            <a:off x="3830829" y="5280117"/>
            <a:ext cx="50566" cy="505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9" idx="4"/>
            <a:endCxn id="16" idx="7"/>
          </p:cNvCxnSpPr>
          <p:nvPr/>
        </p:nvCxnSpPr>
        <p:spPr>
          <a:xfrm flipH="1">
            <a:off x="3830829" y="5453608"/>
            <a:ext cx="101483" cy="1567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9" idx="5"/>
            <a:endCxn id="15" idx="0"/>
          </p:cNvCxnSpPr>
          <p:nvPr/>
        </p:nvCxnSpPr>
        <p:spPr>
          <a:xfrm>
            <a:off x="3983229" y="5432517"/>
            <a:ext cx="156723" cy="2287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993861" y="5400617"/>
            <a:ext cx="324000" cy="10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9" idx="2"/>
            <a:endCxn id="25" idx="6"/>
          </p:cNvCxnSpPr>
          <p:nvPr/>
        </p:nvCxnSpPr>
        <p:spPr>
          <a:xfrm flipH="1">
            <a:off x="3635896" y="5381600"/>
            <a:ext cx="224408" cy="63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51720" y="514790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k=6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인 경우</a:t>
            </a:r>
          </a:p>
        </p:txBody>
      </p:sp>
    </p:spTree>
    <p:extLst>
      <p:ext uri="{BB962C8B-B14F-4D97-AF65-F5344CB8AC3E}">
        <p14:creationId xmlns:p14="http://schemas.microsoft.com/office/powerpoint/2010/main" val="59165581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732211"/>
              </p:ext>
            </p:extLst>
          </p:nvPr>
        </p:nvGraphicFramePr>
        <p:xfrm>
          <a:off x="107504" y="1236712"/>
          <a:ext cx="90010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# </a:t>
                      </a:r>
                      <a:r>
                        <a:rPr lang="ko-KR" altLang="en-US" sz="1200" b="1" dirty="0" err="1">
                          <a:latin typeface="Courier New" pitchFamily="49" charset="0"/>
                          <a:cs typeface="Courier New" pitchFamily="49" charset="0"/>
                        </a:rPr>
                        <a:t>클러스터링</a:t>
                      </a:r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ko-KR" altLang="en-US" sz="1200" b="1" dirty="0" err="1">
                          <a:latin typeface="Courier New" pitchFamily="49" charset="0"/>
                          <a:cs typeface="Courier New" pitchFamily="49" charset="0"/>
                        </a:rPr>
                        <a:t>갯수별로</a:t>
                      </a:r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fill_betweenx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( )</a:t>
                      </a:r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형태의 막대 그래프 표현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. 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for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in range(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n_cluster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):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   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ith_cluster_sil_values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sil_values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cluster_labels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==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   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ith_cluster_sil_values.sort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    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   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size_cluster_i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ith_cluster_sil_values.shape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   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y_upper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y_lower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+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size_cluster_i</a:t>
                      </a:r>
                      <a:endParaRPr lang="en-US" altLang="ko-KR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    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    color =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cm.nipy_spectral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(float(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) /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n_cluster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   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axs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ind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].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fill_betweenx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np.arange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y_lower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y_upper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), 0,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ith_cluster_sil_values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, \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                       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facecolor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=color,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edgecolor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=color, alpha=0.7)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   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axs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ind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].text(-0.05,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y_lower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+ 0.5 *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size_cluster_i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str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))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   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y_lower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y_upper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+ 10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    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axs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ind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].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axvline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(x=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sil_avg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, color="red",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linestyle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="--")</a:t>
                      </a:r>
                      <a:endParaRPr lang="ko-KR" alt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9612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480965"/>
              </p:ext>
            </p:extLst>
          </p:nvPr>
        </p:nvGraphicFramePr>
        <p:xfrm>
          <a:off x="107504" y="92496"/>
          <a:ext cx="9001000" cy="667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def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visualize_kmeans_plot_multi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cluster_lists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X_features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):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from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sklearn.cluster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import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KMeans</a:t>
                      </a:r>
                      <a:endParaRPr lang="en-US" altLang="ko-KR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from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sklearn.decomposition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import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PCA</a:t>
                      </a:r>
                      <a:endParaRPr lang="en-US" altLang="ko-KR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import pandas as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pd</a:t>
                      </a:r>
                      <a:endParaRPr lang="en-US" altLang="ko-KR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import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numpy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as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np</a:t>
                      </a:r>
                      <a:endParaRPr lang="en-US" altLang="ko-KR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#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plt.subplots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으로 리스트에 기재된 </a:t>
                      </a:r>
                      <a:r>
                        <a:rPr lang="ko-KR" altLang="en-US" sz="1200" b="1" dirty="0" err="1">
                          <a:latin typeface="Courier New" pitchFamily="49" charset="0"/>
                          <a:cs typeface="Courier New" pitchFamily="49" charset="0"/>
                        </a:rPr>
                        <a:t>클러스터링</a:t>
                      </a:r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 만큼의 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sub figures</a:t>
                      </a:r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를 가지는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axs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생성 </a:t>
                      </a:r>
                    </a:p>
                    <a:p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n_cols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len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cluster_lists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fig,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axs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plt.subplots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figsize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=(4*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n_cols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, 4),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nrows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=1,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ncols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=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n_cols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# </a:t>
                      </a:r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입력 데이터의 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FEATURE</a:t>
                      </a:r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가 </a:t>
                      </a:r>
                      <a:r>
                        <a:rPr lang="ko-KR" altLang="en-US" sz="1200" b="1" dirty="0" err="1">
                          <a:latin typeface="Courier New" pitchFamily="49" charset="0"/>
                          <a:cs typeface="Courier New" pitchFamily="49" charset="0"/>
                        </a:rPr>
                        <a:t>여러개일</a:t>
                      </a:r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 경우 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차원 데이터 시각화가 어려우므로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PCA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변환하여 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차원 시각화</a:t>
                      </a:r>
                    </a:p>
                    <a:p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pca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PCA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n_components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=2)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pca_transformed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pca.fit_transform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X_features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dataframe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pd.DataFrame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pca_transformed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, columns=['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PCA1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','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PCA2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'])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# </a:t>
                      </a:r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리스트에 기재된 </a:t>
                      </a:r>
                      <a:r>
                        <a:rPr lang="ko-KR" altLang="en-US" sz="1200" b="1" dirty="0" err="1">
                          <a:latin typeface="Courier New" pitchFamily="49" charset="0"/>
                          <a:cs typeface="Courier New" pitchFamily="49" charset="0"/>
                        </a:rPr>
                        <a:t>클러스터링</a:t>
                      </a:r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ko-KR" altLang="en-US" sz="1200" b="1" dirty="0" err="1">
                          <a:latin typeface="Courier New" pitchFamily="49" charset="0"/>
                          <a:cs typeface="Courier New" pitchFamily="49" charset="0"/>
                        </a:rPr>
                        <a:t>갯수들을</a:t>
                      </a:r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 차례로 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iteration </a:t>
                      </a:r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수행하면서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KMeans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ko-KR" altLang="en-US" sz="1200" b="1" dirty="0" err="1">
                          <a:latin typeface="Courier New" pitchFamily="49" charset="0"/>
                          <a:cs typeface="Courier New" pitchFamily="49" charset="0"/>
                        </a:rPr>
                        <a:t>클러스터링</a:t>
                      </a:r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 수행하고 시각화</a:t>
                      </a:r>
                    </a:p>
                    <a:p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for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ind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n_cluster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in enumerate(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cluster_lists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):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#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KMeans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ko-KR" altLang="en-US" sz="1200" b="1" dirty="0" err="1">
                          <a:latin typeface="Courier New" pitchFamily="49" charset="0"/>
                          <a:cs typeface="Courier New" pitchFamily="49" charset="0"/>
                        </a:rPr>
                        <a:t>클러스터링으로</a:t>
                      </a:r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ko-KR" altLang="en-US" sz="1200" b="1" dirty="0" err="1">
                          <a:latin typeface="Courier New" pitchFamily="49" charset="0"/>
                          <a:cs typeface="Courier New" pitchFamily="49" charset="0"/>
                        </a:rPr>
                        <a:t>클러스터링</a:t>
                      </a:r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 결과를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dataframe</a:t>
                      </a:r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에 저장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. 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clusterer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KMeans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n_clusters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n_cluster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max_iter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=500,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random_state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=0)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cluster_labels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clusterer.fit_predict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pca_transformed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dataframe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['cluster']=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cluster_labels</a:t>
                      </a:r>
                      <a:endParaRPr lang="en-US" altLang="ko-KR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unique_labels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np.unique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clusterer.labels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_)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markers=['o', 's', '^', 'x', '*']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# </a:t>
                      </a:r>
                      <a:r>
                        <a:rPr lang="ko-KR" altLang="en-US" sz="1200" b="1" dirty="0" err="1">
                          <a:latin typeface="Courier New" pitchFamily="49" charset="0"/>
                          <a:cs typeface="Courier New" pitchFamily="49" charset="0"/>
                        </a:rPr>
                        <a:t>클러스터링</a:t>
                      </a:r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 결과값 별로 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scatter plot </a:t>
                      </a:r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으로 시각화</a:t>
                      </a:r>
                    </a:p>
                    <a:p>
                      <a:r>
                        <a:rPr lang="ko-KR" altLang="en-US" sz="1200" b="1" dirty="0"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for label in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unique_labels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   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label_df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dataframe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dataframe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['cluster']==label]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    if label == -1: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       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cluster_legend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= 'Noise'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    else :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       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cluster_legend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= 'Cluster '+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str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(label)           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   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axs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ind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].scatter(x=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label_df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['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PCA1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'], y=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label_df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['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PCA2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'], s=70,\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               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edgecolor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='k', marker=markers[label], label=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cluster_legend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endParaRPr lang="en-US" altLang="ko-KR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axs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ind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].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set_title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('Number of Cluster : '+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str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n_cluster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))    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axs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ind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].legend(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loc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='upper right')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</a:p>
                    <a:p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altLang="ko-KR" sz="1200" b="1" dirty="0" err="1">
                          <a:latin typeface="Courier New" pitchFamily="49" charset="0"/>
                          <a:cs typeface="Courier New" pitchFamily="49" charset="0"/>
                        </a:rPr>
                        <a:t>plt.show</a:t>
                      </a:r>
                      <a:r>
                        <a:rPr lang="en-US" altLang="ko-KR" sz="1200" b="1" dirty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49268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1" t="30213" r="6662" b="14664"/>
          <a:stretch/>
        </p:blipFill>
        <p:spPr bwMode="auto">
          <a:xfrm>
            <a:off x="107502" y="972745"/>
            <a:ext cx="8187137" cy="559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2411760" y="1556792"/>
            <a:ext cx="588287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08077" y="953360"/>
            <a:ext cx="3900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데이터 개수가 매우 적고 넓게 퍼져 있는</a:t>
            </a:r>
            <a:br>
              <a:rPr lang="en-US" altLang="ko-KR" sz="16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군집이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많아짐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7426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분석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400" dirty="0"/>
              <a:t>왜곡 완화 </a:t>
            </a:r>
            <a:r>
              <a:rPr lang="en-US" altLang="ko-KR" sz="2400" dirty="0">
                <a:sym typeface="Wingdings" pitchFamily="2" charset="2"/>
              </a:rPr>
              <a:t> log </a:t>
            </a:r>
            <a:r>
              <a:rPr lang="ko-KR" altLang="en-US" sz="2400" dirty="0">
                <a:sym typeface="Wingdings" pitchFamily="2" charset="2"/>
              </a:rPr>
              <a:t>변환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23</a:t>
            </a:fld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2" t="57890" r="33378" b="12473"/>
          <a:stretch/>
        </p:blipFill>
        <p:spPr bwMode="auto">
          <a:xfrm>
            <a:off x="439378" y="1556791"/>
            <a:ext cx="5356662" cy="300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795415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분석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24</a:t>
            </a:fld>
            <a:endParaRPr lang="en-US" altLang="ko-K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1" t="34595" r="6773" b="10513"/>
          <a:stretch/>
        </p:blipFill>
        <p:spPr bwMode="auto">
          <a:xfrm>
            <a:off x="-1" y="885734"/>
            <a:ext cx="8175426" cy="5567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368821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2699792" y="2492896"/>
            <a:ext cx="24622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ko-KR" altLang="en-US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charset="0"/>
              </a:rPr>
              <a:t>텍스트 분석</a:t>
            </a:r>
            <a:endParaRPr lang="en-US" altLang="en-US" sz="3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Arial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42172" y="2060848"/>
            <a:ext cx="1189038" cy="1079500"/>
            <a:chOff x="1242172" y="2060848"/>
            <a:chExt cx="1189038" cy="1079500"/>
          </a:xfrm>
        </p:grpSpPr>
        <p:sp>
          <p:nvSpPr>
            <p:cNvPr id="6" name="TextBox 5"/>
            <p:cNvSpPr txBox="1"/>
            <p:nvPr/>
          </p:nvSpPr>
          <p:spPr>
            <a:xfrm>
              <a:off x="1242172" y="2060848"/>
              <a:ext cx="1189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UNIT</a:t>
              </a:r>
              <a:endParaRPr lang="ko-KR" alt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" name="Picture 5" descr="C:\Documents and Settings\winxp\바탕 화면\그림1 cop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42172" y="2060848"/>
              <a:ext cx="1189038" cy="1079500"/>
            </a:xfrm>
            <a:prstGeom prst="rect">
              <a:avLst/>
            </a:prstGeom>
            <a:noFill/>
          </p:spPr>
        </p:pic>
      </p:grpSp>
      <p:sp>
        <p:nvSpPr>
          <p:cNvPr id="9" name="TextBox 8"/>
          <p:cNvSpPr txBox="1"/>
          <p:nvPr/>
        </p:nvSpPr>
        <p:spPr>
          <a:xfrm>
            <a:off x="1242172" y="2420890"/>
            <a:ext cx="1189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3F51B5"/>
                </a:solidFill>
                <a:latin typeface="Arial Black" pitchFamily="34" charset="0"/>
              </a:rPr>
              <a:t>08</a:t>
            </a:r>
            <a:endParaRPr lang="ko-KR" altLang="en-US" sz="4400" dirty="0">
              <a:solidFill>
                <a:srgbClr val="3F51B5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66545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NLP vs. </a:t>
            </a:r>
            <a:r>
              <a:rPr lang="ko-KR" altLang="en-US" dirty="0"/>
              <a:t>텍스트 분석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NLP (Natural Language Processing):</a:t>
            </a:r>
          </a:p>
          <a:p>
            <a:pPr lvl="1"/>
            <a:r>
              <a:rPr lang="ko-KR" altLang="en-US" dirty="0"/>
              <a:t>기계가 인간의 언어를 이해하고 해석하는 데 중점</a:t>
            </a:r>
            <a:endParaRPr lang="en-US" altLang="ko-KR" dirty="0"/>
          </a:p>
          <a:p>
            <a:pPr lvl="1"/>
            <a:r>
              <a:rPr lang="ko-KR" altLang="en-US" dirty="0"/>
              <a:t>기계 번역</a:t>
            </a:r>
            <a:r>
              <a:rPr lang="en-US" altLang="ko-KR" dirty="0"/>
              <a:t>, </a:t>
            </a:r>
            <a:r>
              <a:rPr lang="ko-KR" altLang="en-US" dirty="0"/>
              <a:t>자동 </a:t>
            </a:r>
            <a:r>
              <a:rPr lang="ko-KR" altLang="en-US" dirty="0" err="1"/>
              <a:t>질의응답</a:t>
            </a:r>
            <a:endParaRPr lang="en-US" altLang="ko-KR" dirty="0"/>
          </a:p>
          <a:p>
            <a:r>
              <a:rPr lang="ko-KR" altLang="en-US" dirty="0"/>
              <a:t>텍스트 분석 </a:t>
            </a:r>
            <a:r>
              <a:rPr lang="en-US" altLang="ko-KR" dirty="0"/>
              <a:t>(Text Analysis):</a:t>
            </a:r>
          </a:p>
          <a:p>
            <a:pPr lvl="1"/>
            <a:r>
              <a:rPr lang="ko-KR" altLang="en-US" dirty="0"/>
              <a:t>비정형 텍스트에서 의미 있는 정보를 추출하는 데 중점</a:t>
            </a:r>
            <a:endParaRPr lang="en-US" altLang="ko-KR" dirty="0"/>
          </a:p>
          <a:p>
            <a:pPr lvl="1"/>
            <a:r>
              <a:rPr lang="ko-KR" altLang="en-US" dirty="0"/>
              <a:t>텍스트 분류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특정 기사를 연애</a:t>
            </a:r>
            <a:r>
              <a:rPr lang="en-US" altLang="ko-KR" dirty="0"/>
              <a:t>/</a:t>
            </a:r>
            <a:r>
              <a:rPr lang="ko-KR" altLang="en-US" dirty="0"/>
              <a:t>정치</a:t>
            </a:r>
            <a:r>
              <a:rPr lang="en-US" altLang="ko-KR" dirty="0"/>
              <a:t>/</a:t>
            </a:r>
            <a:r>
              <a:rPr lang="ko-KR" altLang="en-US" dirty="0"/>
              <a:t>사회</a:t>
            </a:r>
            <a:r>
              <a:rPr lang="en-US" altLang="ko-KR" dirty="0"/>
              <a:t>/</a:t>
            </a:r>
            <a:r>
              <a:rPr lang="ko-KR" altLang="en-US" dirty="0"/>
              <a:t>문화 섹션으로 분류</a:t>
            </a:r>
            <a:endParaRPr lang="en-US" altLang="ko-KR" dirty="0"/>
          </a:p>
          <a:p>
            <a:pPr lvl="1"/>
            <a:r>
              <a:rPr lang="ko-KR" altLang="en-US" dirty="0"/>
              <a:t>감성 분석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영화나 제품에 대한 긍정</a:t>
            </a:r>
            <a:r>
              <a:rPr lang="en-US" altLang="ko-KR" dirty="0"/>
              <a:t>/</a:t>
            </a:r>
            <a:r>
              <a:rPr lang="ko-KR" altLang="en-US" dirty="0"/>
              <a:t>부정</a:t>
            </a:r>
            <a:endParaRPr lang="en-US" altLang="ko-KR" dirty="0"/>
          </a:p>
          <a:p>
            <a:pPr lvl="1"/>
            <a:r>
              <a:rPr lang="ko-KR" altLang="en-US" dirty="0"/>
              <a:t>텍스트 요약</a:t>
            </a:r>
            <a:endParaRPr lang="en-US" altLang="ko-KR" dirty="0"/>
          </a:p>
          <a:p>
            <a:pPr lvl="1"/>
            <a:r>
              <a:rPr lang="ko-KR" altLang="en-US" dirty="0"/>
              <a:t>텍스트 군집화와 유사도 측정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022189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분석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57200" y="1052736"/>
            <a:ext cx="8686800" cy="5617369"/>
          </a:xfrm>
        </p:spPr>
        <p:txBody>
          <a:bodyPr/>
          <a:lstStyle/>
          <a:p>
            <a:r>
              <a:rPr lang="ko-KR" altLang="en-US" dirty="0"/>
              <a:t>피처 벡터화 또는 피처 추출</a:t>
            </a:r>
            <a:endParaRPr lang="en-US" altLang="ko-KR" dirty="0"/>
          </a:p>
          <a:p>
            <a:pPr lvl="1"/>
            <a:r>
              <a:rPr lang="ko-KR" altLang="en-US" dirty="0"/>
              <a:t>텍스트 데이터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피처 형태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숫자 값 부여</a:t>
            </a:r>
            <a:endParaRPr lang="en-US" altLang="ko-KR" dirty="0">
              <a:sym typeface="Wingdings" pitchFamily="2" charset="2"/>
            </a:endParaRPr>
          </a:p>
          <a:p>
            <a:pPr lvl="1"/>
            <a:r>
              <a:rPr lang="en-US" altLang="ko-KR" dirty="0">
                <a:sym typeface="Wingdings" pitchFamily="2" charset="2"/>
              </a:rPr>
              <a:t>word </a:t>
            </a:r>
            <a:r>
              <a:rPr lang="ko-KR" altLang="en-US" dirty="0">
                <a:sym typeface="Wingdings" pitchFamily="2" charset="2"/>
              </a:rPr>
              <a:t>기반의 다수의 피처로 추출</a:t>
            </a:r>
            <a:endParaRPr lang="en-US" altLang="ko-KR" dirty="0">
              <a:sym typeface="Wingdings" pitchFamily="2" charset="2"/>
            </a:endParaRPr>
          </a:p>
          <a:p>
            <a:pPr lvl="1"/>
            <a:r>
              <a:rPr lang="ko-KR" altLang="en-US" dirty="0"/>
              <a:t>단어 빈도수 등의 숫자 값 부여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BOW (Bag of Words)</a:t>
            </a:r>
          </a:p>
          <a:p>
            <a:pPr lvl="1"/>
            <a:r>
              <a:rPr lang="en-US" altLang="ko-KR" dirty="0" err="1"/>
              <a:t>Word2Vec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524140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분석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57200" y="1052736"/>
            <a:ext cx="8686800" cy="5617369"/>
          </a:xfrm>
        </p:spPr>
        <p:txBody>
          <a:bodyPr/>
          <a:lstStyle/>
          <a:p>
            <a:pPr marL="514350" indent="-514350">
              <a:buAutoNum type="arabicParenBoth"/>
            </a:pPr>
            <a:r>
              <a:rPr lang="ko-KR" altLang="en-US" dirty="0"/>
              <a:t>텍스트 전처리</a:t>
            </a: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ko-KR" altLang="en-US" dirty="0"/>
              <a:t>대</a:t>
            </a:r>
            <a:r>
              <a:rPr lang="en-US" altLang="ko-KR" dirty="0"/>
              <a:t>/</a:t>
            </a:r>
            <a:r>
              <a:rPr lang="ko-KR" altLang="en-US" dirty="0"/>
              <a:t>소문자 변경</a:t>
            </a:r>
            <a:r>
              <a:rPr lang="en-US" altLang="ko-KR" dirty="0"/>
              <a:t>, </a:t>
            </a:r>
            <a:r>
              <a:rPr lang="ko-KR" altLang="en-US" dirty="0" err="1"/>
              <a:t>특수문자</a:t>
            </a:r>
            <a:r>
              <a:rPr lang="ko-KR" altLang="en-US" dirty="0"/>
              <a:t> 삭제 등의 </a:t>
            </a:r>
            <a:r>
              <a:rPr lang="ko-KR" altLang="en-US" dirty="0" err="1"/>
              <a:t>클렌징</a:t>
            </a:r>
            <a:r>
              <a:rPr lang="ko-KR" altLang="en-US" dirty="0"/>
              <a:t> 작업</a:t>
            </a: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ko-KR" altLang="en-US" dirty="0"/>
              <a:t>단어 등의 토큰화 작업</a:t>
            </a: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ko-KR" altLang="en-US" dirty="0"/>
              <a:t>의미 없는 단어 제거 작업</a:t>
            </a: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ko-KR" altLang="en-US" dirty="0"/>
              <a:t>어근 추출 등의 텍스트 정규화 작업</a:t>
            </a:r>
            <a:endParaRPr lang="en-US" altLang="ko-KR" dirty="0"/>
          </a:p>
          <a:p>
            <a:pPr marL="514350" indent="-514350">
              <a:buAutoNum type="arabicParenBoth"/>
            </a:pPr>
            <a:r>
              <a:rPr lang="ko-KR" altLang="en-US" dirty="0"/>
              <a:t>피처 벡터화</a:t>
            </a:r>
            <a:r>
              <a:rPr lang="en-US" altLang="ko-KR" dirty="0"/>
              <a:t>/</a:t>
            </a:r>
            <a:r>
              <a:rPr lang="ko-KR" altLang="en-US" dirty="0"/>
              <a:t>추출</a:t>
            </a: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ko-KR" altLang="en-US" dirty="0"/>
              <a:t>피처를 추출하고 벡터 값 할당 </a:t>
            </a:r>
            <a:r>
              <a:rPr lang="en-US" altLang="ko-KR" dirty="0"/>
              <a:t>(BOW, </a:t>
            </a:r>
            <a:r>
              <a:rPr lang="en-US" altLang="ko-KR" dirty="0" err="1"/>
              <a:t>Word2Vec</a:t>
            </a:r>
            <a:r>
              <a:rPr lang="en-US" altLang="ko-KR" dirty="0"/>
              <a:t>)</a:t>
            </a:r>
          </a:p>
          <a:p>
            <a:pPr marL="514350" indent="-514350">
              <a:buAutoNum type="arabicParenBoth"/>
            </a:pPr>
            <a:r>
              <a:rPr lang="en-US" altLang="ko-KR" dirty="0"/>
              <a:t>ML </a:t>
            </a:r>
            <a:r>
              <a:rPr lang="ko-KR" altLang="en-US" dirty="0"/>
              <a:t>모델 수립 및 학습</a:t>
            </a:r>
            <a:r>
              <a:rPr lang="en-US" altLang="ko-KR" dirty="0"/>
              <a:t>/</a:t>
            </a:r>
            <a:r>
              <a:rPr lang="ko-KR" altLang="en-US" dirty="0"/>
              <a:t>예측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en-US" altLang="ko-KR" dirty="0"/>
              <a:t>ML </a:t>
            </a:r>
            <a:r>
              <a:rPr lang="ko-KR" altLang="en-US" dirty="0"/>
              <a:t>모델을 적용하여 학습</a:t>
            </a:r>
            <a:r>
              <a:rPr lang="en-US" altLang="ko-KR" dirty="0"/>
              <a:t>/</a:t>
            </a:r>
            <a:r>
              <a:rPr lang="ko-KR" altLang="en-US" dirty="0"/>
              <a:t>예측 및 평가 수행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783333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기반의 </a:t>
            </a:r>
            <a:r>
              <a:rPr lang="en-US" altLang="ko-KR" dirty="0"/>
              <a:t>NLP, </a:t>
            </a:r>
            <a:r>
              <a:rPr lang="ko-KR" altLang="en-US" dirty="0"/>
              <a:t>텍스트 분석 패키지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NLTK</a:t>
            </a:r>
            <a:r>
              <a:rPr lang="en-US" altLang="ko-KR" dirty="0"/>
              <a:t> (Natural Language Toolkit for Python):</a:t>
            </a:r>
          </a:p>
          <a:p>
            <a:pPr lvl="1"/>
            <a:r>
              <a:rPr lang="ko-KR" altLang="en-US" dirty="0"/>
              <a:t>방대한 데이터 세트와 서브 모듈</a:t>
            </a:r>
            <a:endParaRPr lang="en-US" altLang="ko-KR" dirty="0"/>
          </a:p>
          <a:p>
            <a:pPr lvl="1"/>
            <a:r>
              <a:rPr lang="en-US" altLang="ko-KR" dirty="0"/>
              <a:t>NLP</a:t>
            </a:r>
            <a:r>
              <a:rPr lang="ko-KR" altLang="en-US" dirty="0"/>
              <a:t>의 거의 모든 영역 지원</a:t>
            </a:r>
            <a:endParaRPr lang="en-US" altLang="ko-KR" dirty="0"/>
          </a:p>
          <a:p>
            <a:pPr lvl="1"/>
            <a:r>
              <a:rPr lang="ko-KR" altLang="en-US" dirty="0"/>
              <a:t>수행 성능과 정확도</a:t>
            </a:r>
            <a:r>
              <a:rPr lang="en-US" altLang="ko-KR" dirty="0"/>
              <a:t>, </a:t>
            </a:r>
            <a:r>
              <a:rPr lang="ko-KR" altLang="en-US" dirty="0"/>
              <a:t>신기술 지원</a:t>
            </a:r>
            <a:r>
              <a:rPr lang="en-US" altLang="ko-KR" dirty="0"/>
              <a:t> </a:t>
            </a:r>
            <a:r>
              <a:rPr lang="ko-KR" altLang="en-US" dirty="0"/>
              <a:t>등은 부족</a:t>
            </a:r>
            <a:endParaRPr lang="en-US" altLang="ko-KR" dirty="0"/>
          </a:p>
          <a:p>
            <a:r>
              <a:rPr lang="en-US" altLang="ko-KR" dirty="0" err="1"/>
              <a:t>Gensim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토픽 모델링 분야에서 가장 두각을 나타내는 패키지</a:t>
            </a:r>
            <a:endParaRPr lang="en-US" altLang="ko-KR" dirty="0"/>
          </a:p>
          <a:p>
            <a:pPr lvl="1"/>
            <a:r>
              <a:rPr lang="en-US" altLang="ko-KR" dirty="0" err="1"/>
              <a:t>Word2Vec</a:t>
            </a:r>
            <a:r>
              <a:rPr lang="en-US" altLang="ko-KR" dirty="0"/>
              <a:t> </a:t>
            </a:r>
            <a:r>
              <a:rPr lang="ko-KR" altLang="en-US" dirty="0"/>
              <a:t>등 다양한 신기능도 제공</a:t>
            </a:r>
            <a:endParaRPr lang="en-US" altLang="ko-KR" dirty="0"/>
          </a:p>
          <a:p>
            <a:r>
              <a:rPr lang="en-US" altLang="ko-KR" dirty="0" err="1"/>
              <a:t>SpaCy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뛰어난 수행 성능</a:t>
            </a:r>
            <a:endParaRPr lang="en-US" altLang="ko-KR" dirty="0"/>
          </a:p>
          <a:p>
            <a:pPr lvl="1"/>
            <a:r>
              <a:rPr lang="ko-KR" altLang="en-US" dirty="0"/>
              <a:t>많은 </a:t>
            </a:r>
            <a:r>
              <a:rPr lang="en-US" altLang="ko-KR" dirty="0"/>
              <a:t>NLP </a:t>
            </a:r>
            <a:r>
              <a:rPr lang="ko-KR" altLang="en-US" dirty="0"/>
              <a:t>애플리케이션에서 사용 사례가 늘어나고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030956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GMM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323528" y="2924944"/>
                <a:ext cx="8578850" cy="3313113"/>
              </a:xfrm>
            </p:spPr>
            <p:txBody>
              <a:bodyPr/>
              <a:lstStyle/>
              <a:p>
                <a:r>
                  <a:rPr lang="ko-KR" altLang="en-US" sz="2000" dirty="0"/>
                  <a:t>파라미터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l-GR" sz="320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2000" dirty="0"/>
                  <a:t> 추정</a:t>
                </a:r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323528" y="2924944"/>
                <a:ext cx="8578850" cy="3313113"/>
              </a:xfrm>
              <a:blipFill rotWithShape="1">
                <a:blip r:embed="rId2"/>
                <a:stretch>
                  <a:fillRect l="-9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59832" y="976672"/>
                <a:ext cx="3030188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b="0" i="1" smtClean="0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b="0" i="1" smtClean="0">
                                          <a:latin typeface="Cambria Math"/>
                                          <a:ea typeface="Cambria Math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976672"/>
                <a:ext cx="3030188" cy="87120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67106" y="2232670"/>
                <a:ext cx="1374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ko-KR" altLang="en-US" i="1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106" y="2232670"/>
                <a:ext cx="1374159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4967306" y="1981735"/>
                <a:ext cx="1310167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306" y="1981735"/>
                <a:ext cx="1310167" cy="87120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38" name="Picture 2" descr="https://t1.daumcdn.net/cfile/tistory/99BC00385AC75F9A0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25"/>
          <a:stretch/>
        </p:blipFill>
        <p:spPr bwMode="auto">
          <a:xfrm>
            <a:off x="251520" y="548680"/>
            <a:ext cx="2717558" cy="220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9380" y="3573016"/>
                <a:ext cx="8142998" cy="984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begChr m:val="|"/>
                                              <m:endChr m:val=""/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ko-KR" altLang="en-US" i="1">
                                                      <a:latin typeface="Cambria Math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l-GR" altLang="ko-KR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80" y="3573016"/>
                <a:ext cx="8142998" cy="98405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9346" y="4797152"/>
                <a:ext cx="5333768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ko-KR" alt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|"/>
                                      <m:endChr m:val="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ko-KR" i="1">
                                              <a:latin typeface="Cambria Math"/>
                                              <a:ea typeface="Cambria Math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|"/>
                                          <m:endChr m:val="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i="1">
                                                  <a:latin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altLang="ko-KR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i="1">
                                  <a:latin typeface="Cambria Math"/>
                                  <a:ea typeface="Cambria Math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46" y="4797152"/>
                <a:ext cx="5333768" cy="87120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67744" y="6011996"/>
                <a:ext cx="601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6011996"/>
                <a:ext cx="601831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21139" y="4797152"/>
                <a:ext cx="2411301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𝑛𝑘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139" y="4797152"/>
                <a:ext cx="2411301" cy="87120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/>
          <p:cNvCxnSpPr/>
          <p:nvPr/>
        </p:nvCxnSpPr>
        <p:spPr>
          <a:xfrm>
            <a:off x="5537056" y="5243385"/>
            <a:ext cx="626615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565937" y="6165304"/>
            <a:ext cx="626615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150020" y="5802456"/>
                <a:ext cx="1979324" cy="720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𝑛𝑘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020" y="5802456"/>
                <a:ext cx="1979324" cy="72019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자유형 15"/>
          <p:cNvSpPr/>
          <p:nvPr/>
        </p:nvSpPr>
        <p:spPr>
          <a:xfrm>
            <a:off x="5361388" y="1051404"/>
            <a:ext cx="816128" cy="288298"/>
          </a:xfrm>
          <a:custGeom>
            <a:avLst/>
            <a:gdLst>
              <a:gd name="connsiteX0" fmla="*/ 18686 w 816128"/>
              <a:gd name="connsiteY0" fmla="*/ 288298 h 288298"/>
              <a:gd name="connsiteX1" fmla="*/ 103747 w 816128"/>
              <a:gd name="connsiteY1" fmla="*/ 43749 h 288298"/>
              <a:gd name="connsiteX2" fmla="*/ 816128 w 816128"/>
              <a:gd name="connsiteY2" fmla="*/ 1219 h 28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128" h="288298">
                <a:moveTo>
                  <a:pt x="18686" y="288298"/>
                </a:moveTo>
                <a:cubicBezTo>
                  <a:pt x="-5237" y="189946"/>
                  <a:pt x="-29160" y="91595"/>
                  <a:pt x="103747" y="43749"/>
                </a:cubicBezTo>
                <a:cubicBezTo>
                  <a:pt x="236654" y="-4097"/>
                  <a:pt x="526391" y="-1439"/>
                  <a:pt x="816128" y="1219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5708088" y="1584251"/>
            <a:ext cx="799038" cy="285319"/>
          </a:xfrm>
          <a:custGeom>
            <a:avLst/>
            <a:gdLst>
              <a:gd name="connsiteX0" fmla="*/ 12228 w 799038"/>
              <a:gd name="connsiteY0" fmla="*/ 0 h 285319"/>
              <a:gd name="connsiteX1" fmla="*/ 107921 w 799038"/>
              <a:gd name="connsiteY1" fmla="*/ 265814 h 285319"/>
              <a:gd name="connsiteX2" fmla="*/ 799038 w 799038"/>
              <a:gd name="connsiteY2" fmla="*/ 244549 h 285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038" h="285319">
                <a:moveTo>
                  <a:pt x="12228" y="0"/>
                </a:moveTo>
                <a:cubicBezTo>
                  <a:pt x="-5493" y="112528"/>
                  <a:pt x="-23214" y="225056"/>
                  <a:pt x="107921" y="265814"/>
                </a:cubicBezTo>
                <a:cubicBezTo>
                  <a:pt x="239056" y="306572"/>
                  <a:pt x="519047" y="275560"/>
                  <a:pt x="799038" y="244549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157917" y="8667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평균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47156" y="16635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분산</a:t>
            </a:r>
          </a:p>
        </p:txBody>
      </p:sp>
      <p:sp>
        <p:nvSpPr>
          <p:cNvPr id="8" name="오른쪽 중괄호 7"/>
          <p:cNvSpPr/>
          <p:nvPr/>
        </p:nvSpPr>
        <p:spPr>
          <a:xfrm rot="5400000">
            <a:off x="2368582" y="4984346"/>
            <a:ext cx="302180" cy="180000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51102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전처리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클렌징</a:t>
            </a:r>
            <a:r>
              <a:rPr lang="ko-KR" altLang="en-US" dirty="0"/>
              <a:t> </a:t>
            </a:r>
            <a:r>
              <a:rPr lang="en-US" altLang="ko-KR" dirty="0"/>
              <a:t>(Cleansing)</a:t>
            </a:r>
          </a:p>
          <a:p>
            <a:pPr lvl="1"/>
            <a:r>
              <a:rPr lang="ko-KR" altLang="en-US" dirty="0"/>
              <a:t>불필요한 문자</a:t>
            </a:r>
            <a:r>
              <a:rPr lang="en-US" altLang="ko-KR" dirty="0"/>
              <a:t>, </a:t>
            </a:r>
            <a:r>
              <a:rPr lang="ko-KR" altLang="en-US" dirty="0"/>
              <a:t>기호 등을 제거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HTML, XML </a:t>
            </a:r>
            <a:r>
              <a:rPr lang="ko-KR" altLang="en-US" dirty="0"/>
              <a:t>태그 또는 특정 기호 제거</a:t>
            </a:r>
            <a:endParaRPr lang="en-US" altLang="ko-KR" dirty="0"/>
          </a:p>
          <a:p>
            <a:r>
              <a:rPr lang="ko-KR" altLang="en-US" dirty="0"/>
              <a:t>토큰화 </a:t>
            </a:r>
            <a:r>
              <a:rPr lang="en-US" altLang="ko-KR" dirty="0"/>
              <a:t>(Tokenization)</a:t>
            </a:r>
          </a:p>
          <a:p>
            <a:r>
              <a:rPr lang="ko-KR" altLang="en-US" dirty="0" err="1"/>
              <a:t>필터링</a:t>
            </a:r>
            <a:r>
              <a:rPr lang="en-US" altLang="ko-KR" dirty="0"/>
              <a:t>, </a:t>
            </a:r>
            <a:r>
              <a:rPr lang="ko-KR" altLang="en-US" dirty="0"/>
              <a:t>스톱 워드 제거</a:t>
            </a:r>
            <a:r>
              <a:rPr lang="en-US" altLang="ko-KR" dirty="0"/>
              <a:t>, </a:t>
            </a:r>
            <a:r>
              <a:rPr lang="ko-KR" altLang="en-US" dirty="0"/>
              <a:t>철자 수정</a:t>
            </a:r>
            <a:endParaRPr lang="en-US" altLang="ko-KR" dirty="0"/>
          </a:p>
          <a:p>
            <a:r>
              <a:rPr lang="en-US" altLang="ko-KR" dirty="0"/>
              <a:t>Stemming</a:t>
            </a:r>
          </a:p>
          <a:p>
            <a:r>
              <a:rPr lang="en-US" altLang="ko-KR" dirty="0"/>
              <a:t>Lemmatization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904130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토큰화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문장 토큰화</a:t>
            </a:r>
            <a:endParaRPr lang="en-US" altLang="ko-KR" dirty="0"/>
          </a:p>
          <a:p>
            <a:pPr lvl="1"/>
            <a:r>
              <a:rPr lang="ko-KR" altLang="en-US" dirty="0"/>
              <a:t>문서에서 문장을 분리</a:t>
            </a:r>
            <a:endParaRPr lang="en-US" altLang="ko-KR" dirty="0"/>
          </a:p>
          <a:p>
            <a:pPr lvl="1"/>
            <a:r>
              <a:rPr lang="ko-KR" altLang="en-US" dirty="0"/>
              <a:t>문장의 마침표</a:t>
            </a:r>
            <a:r>
              <a:rPr lang="en-US" altLang="ko-KR" dirty="0"/>
              <a:t>, </a:t>
            </a:r>
            <a:r>
              <a:rPr lang="ko-KR" altLang="en-US" dirty="0" err="1"/>
              <a:t>개행문자</a:t>
            </a:r>
            <a:r>
              <a:rPr lang="en-US" altLang="ko-KR" dirty="0"/>
              <a:t>(\n) </a:t>
            </a:r>
            <a:r>
              <a:rPr lang="ko-KR" altLang="en-US" dirty="0"/>
              <a:t>등을 기준으로 분리</a:t>
            </a:r>
            <a:endParaRPr lang="en-US" altLang="ko-KR" dirty="0"/>
          </a:p>
          <a:p>
            <a:pPr lvl="1"/>
            <a:r>
              <a:rPr lang="en-US" altLang="ko-KR" dirty="0" err="1"/>
              <a:t>NLTK</a:t>
            </a:r>
            <a:r>
              <a:rPr lang="ko-KR" altLang="en-US" dirty="0"/>
              <a:t>의 </a:t>
            </a:r>
            <a:r>
              <a:rPr lang="en-US" altLang="ko-KR" dirty="0" err="1"/>
              <a:t>sent_tokenize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처음에는 단어 사전 다운로드 위해 인터넷 연결 필요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단어 토큰화</a:t>
            </a:r>
            <a:endParaRPr lang="en-US" altLang="ko-KR" dirty="0"/>
          </a:p>
          <a:p>
            <a:pPr lvl="1"/>
            <a:r>
              <a:rPr lang="ko-KR" altLang="en-US" dirty="0"/>
              <a:t>문장에서 단어를 분리</a:t>
            </a:r>
            <a:endParaRPr lang="en-US" altLang="ko-KR" dirty="0"/>
          </a:p>
          <a:p>
            <a:pPr lvl="1"/>
            <a:r>
              <a:rPr lang="ko-KR" altLang="en-US" dirty="0"/>
              <a:t>공백</a:t>
            </a:r>
            <a:r>
              <a:rPr lang="en-US" altLang="ko-KR" dirty="0"/>
              <a:t>, </a:t>
            </a:r>
            <a:r>
              <a:rPr lang="ko-KR" altLang="en-US" dirty="0"/>
              <a:t>콤마</a:t>
            </a:r>
            <a:r>
              <a:rPr lang="en-US" altLang="ko-KR" dirty="0"/>
              <a:t>, </a:t>
            </a:r>
            <a:r>
              <a:rPr lang="ko-KR" altLang="en-US" dirty="0"/>
              <a:t>마침표</a:t>
            </a:r>
            <a:r>
              <a:rPr lang="en-US" altLang="ko-KR" dirty="0"/>
              <a:t>, </a:t>
            </a:r>
            <a:r>
              <a:rPr lang="ko-KR" altLang="en-US" dirty="0" err="1"/>
              <a:t>개행문자</a:t>
            </a:r>
            <a:r>
              <a:rPr lang="ko-KR" altLang="en-US" dirty="0"/>
              <a:t> 등을 기준으로 단어 분리</a:t>
            </a:r>
            <a:endParaRPr lang="en-US" altLang="ko-KR" dirty="0"/>
          </a:p>
          <a:p>
            <a:pPr lvl="1"/>
            <a:r>
              <a:rPr lang="en-US" altLang="ko-KR" dirty="0" err="1"/>
              <a:t>NLTK</a:t>
            </a:r>
            <a:r>
              <a:rPr lang="ko-KR" altLang="en-US" dirty="0"/>
              <a:t>의 </a:t>
            </a:r>
            <a:r>
              <a:rPr lang="en-US" altLang="ko-KR" dirty="0" err="1"/>
              <a:t>word_tokenize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015698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토큰화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32</a:t>
            </a:fld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2" t="61349" r="5793" b="6246"/>
          <a:stretch/>
        </p:blipFill>
        <p:spPr bwMode="auto">
          <a:xfrm>
            <a:off x="32849" y="976672"/>
            <a:ext cx="8267113" cy="328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7" t="68278" r="7100" b="12810"/>
          <a:stretch/>
        </p:blipFill>
        <p:spPr bwMode="auto">
          <a:xfrm>
            <a:off x="187731" y="4581128"/>
            <a:ext cx="8128685" cy="1918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315807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토큰화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457200" y="3573016"/>
            <a:ext cx="8578850" cy="3097089"/>
          </a:xfrm>
        </p:spPr>
        <p:txBody>
          <a:bodyPr/>
          <a:lstStyle/>
          <a:p>
            <a:r>
              <a:rPr lang="ko-KR" altLang="en-US" sz="2400" dirty="0"/>
              <a:t>문맥적 의미는 무시됨 </a:t>
            </a:r>
            <a:r>
              <a:rPr lang="en-US" altLang="ko-KR" sz="2400" dirty="0">
                <a:sym typeface="Wingdings" pitchFamily="2" charset="2"/>
              </a:rPr>
              <a:t> </a:t>
            </a:r>
            <a:r>
              <a:rPr lang="ko-KR" altLang="en-US" sz="2400" dirty="0">
                <a:sym typeface="Wingdings" pitchFamily="2" charset="2"/>
              </a:rPr>
              <a:t>해결 방안 </a:t>
            </a:r>
            <a:r>
              <a:rPr lang="en-US" altLang="ko-KR" sz="2400" dirty="0">
                <a:sym typeface="Wingdings" pitchFamily="2" charset="2"/>
              </a:rPr>
              <a:t>: n-gram</a:t>
            </a:r>
          </a:p>
          <a:p>
            <a:pPr lvl="1"/>
            <a:r>
              <a:rPr lang="ko-KR" altLang="en-US" sz="2000" dirty="0">
                <a:sym typeface="Wingdings" pitchFamily="2" charset="2"/>
              </a:rPr>
              <a:t>연속된 </a:t>
            </a:r>
            <a:r>
              <a:rPr lang="en-US" altLang="ko-KR" sz="2000" dirty="0">
                <a:sym typeface="Wingdings" pitchFamily="2" charset="2"/>
              </a:rPr>
              <a:t>n</a:t>
            </a:r>
            <a:r>
              <a:rPr lang="ko-KR" altLang="en-US" sz="2000" dirty="0">
                <a:sym typeface="Wingdings" pitchFamily="2" charset="2"/>
              </a:rPr>
              <a:t>개의 단어를 처리 단위로</a:t>
            </a:r>
            <a:endParaRPr lang="en-US" altLang="ko-KR" sz="2000" dirty="0">
              <a:sym typeface="Wingdings" pitchFamily="2" charset="2"/>
            </a:endParaRPr>
          </a:p>
          <a:p>
            <a:pPr lvl="1"/>
            <a:r>
              <a:rPr lang="en-US" altLang="ko-KR" sz="2000" dirty="0">
                <a:sym typeface="Wingdings" pitchFamily="2" charset="2"/>
              </a:rPr>
              <a:t>n</a:t>
            </a:r>
            <a:r>
              <a:rPr lang="ko-KR" altLang="en-US" sz="2000" dirty="0">
                <a:sym typeface="Wingdings" pitchFamily="2" charset="2"/>
              </a:rPr>
              <a:t>개 단어 크기의 윈도우 만들어서 오른쪽으로 이동하면서 토큰화</a:t>
            </a:r>
            <a:endParaRPr lang="en-US" altLang="ko-KR" sz="2000" dirty="0">
              <a:sym typeface="Wingdings" pitchFamily="2" charset="2"/>
            </a:endParaRPr>
          </a:p>
          <a:p>
            <a:pPr lvl="1"/>
            <a:r>
              <a:rPr lang="ko-KR" altLang="en-US" sz="2000" dirty="0">
                <a:sym typeface="Wingdings" pitchFamily="2" charset="2"/>
              </a:rPr>
              <a:t>예</a:t>
            </a:r>
            <a:r>
              <a:rPr lang="en-US" altLang="ko-KR" sz="2000" dirty="0">
                <a:sym typeface="Wingdings" pitchFamily="2" charset="2"/>
              </a:rPr>
              <a:t>) “Agent Smith knocks the door”   n=2</a:t>
            </a:r>
            <a:br>
              <a:rPr lang="en-US" altLang="ko-KR" sz="2000" dirty="0">
                <a:sym typeface="Wingdings" pitchFamily="2" charset="2"/>
              </a:rPr>
            </a:br>
            <a:r>
              <a:rPr lang="en-US" altLang="ko-KR" sz="2000" dirty="0">
                <a:sym typeface="Wingdings" pitchFamily="2" charset="2"/>
              </a:rPr>
              <a:t>(Agent, Smith)  (Smith, knocks)  (knocks, the)   (the, door)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33</a:t>
            </a:fld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1" t="66193" r="5412" b="9360"/>
          <a:stretch/>
        </p:blipFill>
        <p:spPr bwMode="auto">
          <a:xfrm>
            <a:off x="143998" y="1005156"/>
            <a:ext cx="8290535" cy="2479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54681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스톱 워드 제거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스톱 워드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분석에 큰 의미가 없는 단어</a:t>
            </a:r>
            <a:endParaRPr lang="en-US" altLang="ko-KR" dirty="0"/>
          </a:p>
          <a:p>
            <a:pPr lvl="1"/>
            <a:r>
              <a:rPr lang="ko-KR" altLang="en-US" dirty="0"/>
              <a:t>문장을 구성하는 필수 문법 요소이지만 문맥적으로 큰 의미가 없는 단어</a:t>
            </a:r>
            <a:endParaRPr lang="en-US" altLang="ko-KR" dirty="0"/>
          </a:p>
          <a:p>
            <a:pPr lvl="1"/>
            <a:r>
              <a:rPr lang="ko-KR" altLang="en-US" dirty="0"/>
              <a:t>문법적 특성으로 인해 빈번하게 나타남</a:t>
            </a:r>
            <a:br>
              <a:rPr lang="en-US" altLang="ko-KR" dirty="0"/>
            </a:b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/>
              <a:t>제거하지 않으면 빈번함으로 인해 중요 단어로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인식될 수 있음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is, the, a, will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34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521898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스톱 워드 제거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35</a:t>
            </a:fld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2" t="62502" r="7882" b="10860"/>
          <a:stretch/>
        </p:blipFill>
        <p:spPr bwMode="auto">
          <a:xfrm>
            <a:off x="107504" y="943339"/>
            <a:ext cx="8046706" cy="2701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2" t="38631" r="5793" b="54885"/>
          <a:stretch/>
        </p:blipFill>
        <p:spPr bwMode="auto">
          <a:xfrm>
            <a:off x="60909" y="4077069"/>
            <a:ext cx="8255507" cy="657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5" t="73352" r="5659" b="20998"/>
          <a:stretch/>
        </p:blipFill>
        <p:spPr bwMode="auto">
          <a:xfrm>
            <a:off x="663" y="4740006"/>
            <a:ext cx="8315753" cy="573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87"/>
          <a:stretch/>
        </p:blipFill>
        <p:spPr bwMode="auto">
          <a:xfrm>
            <a:off x="7926757" y="179387"/>
            <a:ext cx="1203013" cy="667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79512" y="5661248"/>
            <a:ext cx="47109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https://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www.ranks.nl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stopwords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korean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43689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스톱 워드 제거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36</a:t>
            </a:fld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2" t="59389" r="8326" b="14319"/>
          <a:stretch/>
        </p:blipFill>
        <p:spPr bwMode="auto">
          <a:xfrm>
            <a:off x="107501" y="976671"/>
            <a:ext cx="7988254" cy="2666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031364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Stemming/Lemmatization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문법적 요소에 따른 단어의 변형</a:t>
            </a:r>
            <a:endParaRPr lang="en-US" altLang="ko-KR" dirty="0"/>
          </a:p>
          <a:p>
            <a:pPr lvl="1"/>
            <a:r>
              <a:rPr lang="ko-KR" altLang="en-US" dirty="0"/>
              <a:t>영어</a:t>
            </a:r>
            <a:r>
              <a:rPr lang="en-US" altLang="ko-KR" dirty="0"/>
              <a:t>:</a:t>
            </a:r>
            <a:r>
              <a:rPr lang="ko-KR" altLang="en-US" dirty="0"/>
              <a:t> 과거</a:t>
            </a:r>
            <a:r>
              <a:rPr lang="en-US" altLang="ko-KR" dirty="0"/>
              <a:t>/</a:t>
            </a:r>
            <a:r>
              <a:rPr lang="ko-KR" altLang="en-US" dirty="0"/>
              <a:t>현재</a:t>
            </a:r>
            <a:r>
              <a:rPr lang="en-US" altLang="ko-KR" dirty="0"/>
              <a:t>, 3</a:t>
            </a:r>
            <a:r>
              <a:rPr lang="ko-KR" altLang="en-US" dirty="0"/>
              <a:t>인칭 단수 여부</a:t>
            </a:r>
            <a:r>
              <a:rPr lang="en-US" altLang="ko-KR" dirty="0"/>
              <a:t>, </a:t>
            </a:r>
            <a:r>
              <a:rPr lang="ko-KR" altLang="en-US" dirty="0"/>
              <a:t>진행형 등</a:t>
            </a:r>
            <a:br>
              <a:rPr lang="en-US" altLang="ko-KR" dirty="0"/>
            </a:br>
            <a:r>
              <a:rPr lang="ko-KR" altLang="en-US" dirty="0"/>
              <a:t>예</a:t>
            </a:r>
            <a:r>
              <a:rPr lang="en-US" altLang="ko-KR" dirty="0"/>
              <a:t>) work, worked, works, working</a:t>
            </a:r>
          </a:p>
          <a:p>
            <a:pPr marL="0" indent="0">
              <a:buNone/>
            </a:pPr>
            <a:r>
              <a:rPr lang="en-US" altLang="ko-KR" dirty="0">
                <a:sym typeface="Wingdings" pitchFamily="2" charset="2"/>
              </a:rPr>
              <a:t> </a:t>
            </a:r>
            <a:r>
              <a:rPr lang="ko-KR" altLang="en-US" dirty="0">
                <a:sym typeface="Wingdings" pitchFamily="2" charset="2"/>
              </a:rPr>
              <a:t>단어의 원형 찾기</a:t>
            </a:r>
            <a:endParaRPr lang="en-US" altLang="ko-KR" dirty="0"/>
          </a:p>
          <a:p>
            <a:pPr lvl="1"/>
            <a:r>
              <a:rPr lang="en-US" altLang="ko-KR" dirty="0"/>
              <a:t>Stemming</a:t>
            </a:r>
          </a:p>
          <a:p>
            <a:pPr lvl="2"/>
            <a:r>
              <a:rPr lang="ko-KR" altLang="en-US" dirty="0"/>
              <a:t>일반적</a:t>
            </a:r>
            <a:r>
              <a:rPr lang="en-US" altLang="ko-KR" dirty="0"/>
              <a:t>/</a:t>
            </a:r>
            <a:r>
              <a:rPr lang="ko-KR" altLang="en-US" dirty="0"/>
              <a:t>단순화된 방법 적용</a:t>
            </a:r>
            <a:endParaRPr lang="en-US" altLang="ko-KR" dirty="0"/>
          </a:p>
          <a:p>
            <a:pPr lvl="2"/>
            <a:r>
              <a:rPr lang="ko-KR" altLang="en-US" dirty="0">
                <a:sym typeface="Wingdings" pitchFamily="2" charset="2"/>
              </a:rPr>
              <a:t>일부 철자가 훼손된 어근을 추출하는 경향이 있음</a:t>
            </a:r>
            <a:endParaRPr lang="en-US" altLang="ko-KR" dirty="0">
              <a:sym typeface="Wingdings" pitchFamily="2" charset="2"/>
            </a:endParaRPr>
          </a:p>
          <a:p>
            <a:pPr lvl="2"/>
            <a:r>
              <a:rPr lang="en-US" altLang="ko-KR" dirty="0" err="1">
                <a:sym typeface="Wingdings" pitchFamily="2" charset="2"/>
              </a:rPr>
              <a:t>NLTK</a:t>
            </a:r>
            <a:r>
              <a:rPr lang="ko-KR" altLang="en-US" dirty="0">
                <a:sym typeface="Wingdings" pitchFamily="2" charset="2"/>
              </a:rPr>
              <a:t>의 </a:t>
            </a:r>
            <a:r>
              <a:rPr lang="en-US" altLang="ko-KR" dirty="0" err="1">
                <a:sym typeface="Wingdings" pitchFamily="2" charset="2"/>
              </a:rPr>
              <a:t>PorterStemmer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en-US" altLang="ko-KR" dirty="0" err="1">
                <a:sym typeface="Wingdings" pitchFamily="2" charset="2"/>
              </a:rPr>
              <a:t>LancasterStemmer</a:t>
            </a:r>
            <a:r>
              <a:rPr lang="en-US" altLang="ko-KR" dirty="0">
                <a:sym typeface="Wingdings" pitchFamily="2" charset="2"/>
              </a:rPr>
              <a:t>, Snowball Stemmer</a:t>
            </a:r>
            <a:endParaRPr lang="en-US" altLang="ko-KR" dirty="0"/>
          </a:p>
          <a:p>
            <a:pPr lvl="1"/>
            <a:r>
              <a:rPr lang="en-US" altLang="ko-KR" dirty="0"/>
              <a:t>Lemmatization</a:t>
            </a:r>
          </a:p>
          <a:p>
            <a:pPr lvl="2"/>
            <a:r>
              <a:rPr lang="ko-KR" altLang="en-US" dirty="0"/>
              <a:t>품사 등 문법적 요소와 의미론에 기반하여 정확한 철자로 된 어근을 찾음</a:t>
            </a:r>
            <a:endParaRPr lang="en-US" altLang="ko-KR" dirty="0"/>
          </a:p>
          <a:p>
            <a:pPr lvl="2"/>
            <a:r>
              <a:rPr lang="ko-KR" altLang="en-US" dirty="0"/>
              <a:t>하지만 변환에 더 오랜 시간 필요</a:t>
            </a:r>
            <a:endParaRPr lang="en-US" altLang="ko-KR" dirty="0"/>
          </a:p>
          <a:p>
            <a:pPr lvl="2"/>
            <a:r>
              <a:rPr lang="en-US" altLang="ko-KR" dirty="0" err="1"/>
              <a:t>NLTK</a:t>
            </a:r>
            <a:r>
              <a:rPr lang="ko-KR" altLang="en-US" dirty="0"/>
              <a:t>의 </a:t>
            </a:r>
            <a:r>
              <a:rPr lang="en-US" altLang="ko-KR" dirty="0" err="1"/>
              <a:t>WordNetLemmatizer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37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829010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Stemming/Lemmatization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38</a:t>
            </a:fld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2" t="66539" r="27613" b="11089"/>
          <a:stretch/>
        </p:blipFill>
        <p:spPr bwMode="auto">
          <a:xfrm>
            <a:off x="107502" y="986826"/>
            <a:ext cx="5964918" cy="2269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1331640" y="2780928"/>
            <a:ext cx="175832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445" y="2596262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오류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amuse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1244009" y="2923953"/>
            <a:ext cx="404883" cy="191387"/>
          </a:xfrm>
          <a:custGeom>
            <a:avLst/>
            <a:gdLst>
              <a:gd name="connsiteX0" fmla="*/ 85061 w 404883"/>
              <a:gd name="connsiteY0" fmla="*/ 0 h 191387"/>
              <a:gd name="connsiteX1" fmla="*/ 404038 w 404883"/>
              <a:gd name="connsiteY1" fmla="*/ 148856 h 191387"/>
              <a:gd name="connsiteX2" fmla="*/ 0 w 404883"/>
              <a:gd name="connsiteY2" fmla="*/ 191387 h 19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883" h="191387">
                <a:moveTo>
                  <a:pt x="85061" y="0"/>
                </a:moveTo>
                <a:cubicBezTo>
                  <a:pt x="251638" y="58479"/>
                  <a:pt x="418215" y="116958"/>
                  <a:pt x="404038" y="148856"/>
                </a:cubicBezTo>
                <a:cubicBezTo>
                  <a:pt x="389861" y="180754"/>
                  <a:pt x="194930" y="186070"/>
                  <a:pt x="0" y="191387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19672" y="28856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오류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7" t="52941" r="10536" b="19729"/>
          <a:stretch/>
        </p:blipFill>
        <p:spPr bwMode="auto">
          <a:xfrm>
            <a:off x="179511" y="3501004"/>
            <a:ext cx="7728175" cy="2771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2486546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BOW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문서의 모든 단어에 대해 문맥</a:t>
            </a:r>
            <a:r>
              <a:rPr lang="en-US" altLang="ko-KR" dirty="0"/>
              <a:t>, </a:t>
            </a:r>
            <a:r>
              <a:rPr lang="ko-KR" altLang="en-US" dirty="0"/>
              <a:t>순서 무시하고</a:t>
            </a:r>
            <a:br>
              <a:rPr lang="en-US" altLang="ko-KR" dirty="0"/>
            </a:br>
            <a:r>
              <a:rPr lang="ko-KR" altLang="en-US" dirty="0"/>
              <a:t>단어 빈도 값을 부여하여 피처 값 추출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문장</a:t>
            </a:r>
            <a:r>
              <a:rPr lang="en-US" altLang="ko-KR" dirty="0"/>
              <a:t>1 “My wife likes to watch baseball games and my daughter likes to watch baseball games too”</a:t>
            </a:r>
          </a:p>
          <a:p>
            <a:pPr lvl="1"/>
            <a:r>
              <a:rPr lang="ko-KR" altLang="en-US" dirty="0"/>
              <a:t>문장</a:t>
            </a:r>
            <a:r>
              <a:rPr lang="en-US" altLang="ko-KR" dirty="0"/>
              <a:t>2 “My wife likes to play baseball”</a:t>
            </a:r>
          </a:p>
          <a:p>
            <a:pPr marL="914400" lvl="1" indent="-457200">
              <a:buAutoNum type="arabicParenBoth"/>
            </a:pPr>
            <a:r>
              <a:rPr lang="ko-KR" altLang="en-US" dirty="0"/>
              <a:t>문장</a:t>
            </a:r>
            <a:r>
              <a:rPr lang="en-US" altLang="ko-KR" dirty="0"/>
              <a:t>1</a:t>
            </a:r>
            <a:r>
              <a:rPr lang="ko-KR" altLang="en-US" dirty="0"/>
              <a:t>과 문장</a:t>
            </a:r>
            <a:r>
              <a:rPr lang="en-US" altLang="ko-KR" dirty="0"/>
              <a:t>2</a:t>
            </a:r>
            <a:r>
              <a:rPr lang="ko-KR" altLang="en-US" dirty="0"/>
              <a:t>의 모든 단어에서 중복 제거 후</a:t>
            </a:r>
            <a:br>
              <a:rPr lang="en-US" altLang="ko-KR" dirty="0"/>
            </a:br>
            <a:r>
              <a:rPr lang="ko-KR" altLang="en-US" dirty="0"/>
              <a:t>각 단어를 칼럼으로 나열 및 인덱스 부여</a:t>
            </a:r>
            <a:br>
              <a:rPr lang="en-US" altLang="ko-KR" dirty="0"/>
            </a:br>
            <a:r>
              <a:rPr lang="en-US" altLang="ko-KR" sz="2000" dirty="0"/>
              <a:t>‘</a:t>
            </a:r>
            <a:r>
              <a:rPr lang="en-US" altLang="ko-KR" sz="2000" dirty="0" err="1"/>
              <a:t>and’:0</a:t>
            </a:r>
            <a:r>
              <a:rPr lang="en-US" altLang="ko-KR" sz="2000" dirty="0"/>
              <a:t>, ‘</a:t>
            </a:r>
            <a:r>
              <a:rPr lang="en-US" altLang="ko-KR" sz="2000" dirty="0" err="1"/>
              <a:t>baseball’:1</a:t>
            </a:r>
            <a:r>
              <a:rPr lang="en-US" altLang="ko-KR" sz="2000" dirty="0"/>
              <a:t>, ‘</a:t>
            </a:r>
            <a:r>
              <a:rPr lang="en-US" altLang="ko-KR" sz="2000" dirty="0" err="1"/>
              <a:t>daughter’:2</a:t>
            </a:r>
            <a:r>
              <a:rPr lang="en-US" altLang="ko-KR" sz="2000" dirty="0"/>
              <a:t>, ‘</a:t>
            </a:r>
            <a:r>
              <a:rPr lang="en-US" altLang="ko-KR" sz="2000" dirty="0" err="1"/>
              <a:t>games’:3</a:t>
            </a:r>
            <a:r>
              <a:rPr lang="en-US" altLang="ko-KR" sz="2000" dirty="0"/>
              <a:t>, ‘</a:t>
            </a:r>
            <a:r>
              <a:rPr lang="en-US" altLang="ko-KR" sz="2000" dirty="0" err="1"/>
              <a:t>likes’:4</a:t>
            </a:r>
            <a:r>
              <a:rPr lang="en-US" altLang="ko-KR" sz="2000" dirty="0"/>
              <a:t>, ‘</a:t>
            </a:r>
            <a:r>
              <a:rPr lang="en-US" altLang="ko-KR" sz="2000" dirty="0" err="1"/>
              <a:t>my’:5</a:t>
            </a:r>
            <a:r>
              <a:rPr lang="en-US" altLang="ko-KR" sz="2000" dirty="0"/>
              <a:t>, ‘</a:t>
            </a:r>
            <a:r>
              <a:rPr lang="en-US" altLang="ko-KR" sz="2000" dirty="0" err="1"/>
              <a:t>play’:6</a:t>
            </a:r>
            <a:r>
              <a:rPr lang="en-US" altLang="ko-KR" sz="2000" dirty="0"/>
              <a:t>, ‘</a:t>
            </a:r>
            <a:r>
              <a:rPr lang="en-US" altLang="ko-KR" sz="2000" dirty="0" err="1"/>
              <a:t>to’:7</a:t>
            </a:r>
            <a:r>
              <a:rPr lang="en-US" altLang="ko-KR" sz="2000" dirty="0"/>
              <a:t>, ‘</a:t>
            </a:r>
            <a:r>
              <a:rPr lang="en-US" altLang="ko-KR" sz="2000" dirty="0" err="1"/>
              <a:t>too’:8</a:t>
            </a:r>
            <a:r>
              <a:rPr lang="en-US" altLang="ko-KR" sz="2000" dirty="0"/>
              <a:t>, ‘</a:t>
            </a:r>
            <a:r>
              <a:rPr lang="en-US" altLang="ko-KR" sz="2000" dirty="0" err="1"/>
              <a:t>watch’:9</a:t>
            </a:r>
            <a:r>
              <a:rPr lang="en-US" altLang="ko-KR" sz="2000" dirty="0"/>
              <a:t>, ‘</a:t>
            </a:r>
            <a:r>
              <a:rPr lang="en-US" altLang="ko-KR" sz="2000" dirty="0" err="1"/>
              <a:t>wife’:10</a:t>
            </a:r>
            <a:endParaRPr lang="en-US" altLang="ko-KR" sz="2000" dirty="0"/>
          </a:p>
          <a:p>
            <a:pPr marL="914400" lvl="1" indent="-457200">
              <a:buAutoNum type="arabicParenBoth"/>
            </a:pPr>
            <a:r>
              <a:rPr lang="ko-KR" altLang="en-US" dirty="0"/>
              <a:t>개별 문장에서 해당 단어가 나타나는 횟수 기록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39</a:t>
            </a:fld>
            <a:endParaRPr lang="en-US" altLang="ko-KR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833081"/>
              </p:ext>
            </p:extLst>
          </p:nvPr>
        </p:nvGraphicFramePr>
        <p:xfrm>
          <a:off x="342772" y="5661248"/>
          <a:ext cx="862171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3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9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7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6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69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12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34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and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baseball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daughter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games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likes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my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play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too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watch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Wife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문장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문장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27354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GMM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323528" y="908721"/>
                <a:ext cx="8578850" cy="576064"/>
              </a:xfrm>
            </p:spPr>
            <p:txBody>
              <a:bodyPr/>
              <a:lstStyle/>
              <a:p>
                <a:r>
                  <a:rPr lang="ko-KR" altLang="en-US" sz="2000" dirty="0"/>
                  <a:t>파라미터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000" i="1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2000" dirty="0"/>
                  <a:t> 추정</a:t>
                </a:r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323528" y="908721"/>
                <a:ext cx="8578850" cy="576064"/>
              </a:xfrm>
              <a:blipFill rotWithShape="1">
                <a:blip r:embed="rId2"/>
                <a:stretch>
                  <a:fillRect l="-924" b="-6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19467" y="2629807"/>
                <a:ext cx="4585743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𝑛𝑘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latin typeface="Cambria Math"/>
                                      <a:ea typeface="Cambria Math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467" y="2629807"/>
                <a:ext cx="4585743" cy="87120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/>
          <p:cNvCxnSpPr/>
          <p:nvPr/>
        </p:nvCxnSpPr>
        <p:spPr>
          <a:xfrm>
            <a:off x="435384" y="3076040"/>
            <a:ext cx="626615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3528" y="1556792"/>
                <a:ext cx="8019568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ko-KR" alt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b="0" i="1" smtClean="0">
                                  <a:latin typeface="Cambria Math"/>
                                  <a:ea typeface="Cambria Math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|"/>
                                      <m:endChr m:val="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ko-KR" i="1">
                                              <a:latin typeface="Cambria Math"/>
                                              <a:ea typeface="Cambria Math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|"/>
                                          <m:endChr m:val="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i="1">
                                                  <a:latin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altLang="ko-KR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nary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latin typeface="Cambria Math"/>
                                      <a:ea typeface="Cambria Math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latin typeface="Cambria Math"/>
                                      <a:ea typeface="Cambria Math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latin typeface="Cambria Math"/>
                                      <a:ea typeface="Cambria Math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556792"/>
                <a:ext cx="8019568" cy="8712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/>
          <p:cNvCxnSpPr/>
          <p:nvPr/>
        </p:nvCxnSpPr>
        <p:spPr>
          <a:xfrm>
            <a:off x="477916" y="4079880"/>
            <a:ext cx="626615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61999" y="3717032"/>
                <a:ext cx="3780587" cy="720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i="1"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𝑛𝑘</m:t>
                                  </m:r>
                                </m:sub>
                              </m:sSub>
                            </m:e>
                          </m:nary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99" y="3717032"/>
                <a:ext cx="3780587" cy="7201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951616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BOW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BOW</a:t>
            </a:r>
            <a:r>
              <a:rPr lang="ko-KR" altLang="en-US" dirty="0"/>
              <a:t>의 장점</a:t>
            </a:r>
            <a:endParaRPr lang="en-US" altLang="ko-KR" dirty="0"/>
          </a:p>
          <a:p>
            <a:pPr lvl="1"/>
            <a:r>
              <a:rPr lang="ko-KR" altLang="en-US" dirty="0"/>
              <a:t>쉽고 빠른 구축</a:t>
            </a:r>
            <a:endParaRPr lang="en-US" altLang="ko-KR" dirty="0"/>
          </a:p>
          <a:p>
            <a:r>
              <a:rPr lang="en-US" altLang="ko-KR" dirty="0"/>
              <a:t>BOW</a:t>
            </a:r>
            <a:r>
              <a:rPr lang="ko-KR" altLang="en-US" dirty="0"/>
              <a:t>의 단점</a:t>
            </a:r>
            <a:endParaRPr lang="en-US" altLang="ko-KR" dirty="0"/>
          </a:p>
          <a:p>
            <a:pPr lvl="1"/>
            <a:r>
              <a:rPr lang="ko-KR" altLang="en-US" dirty="0"/>
              <a:t>문맥 의미 반영 부족 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단어의 순서를 무시하므로 문맥적 의미가 무시됨</a:t>
            </a:r>
            <a:br>
              <a:rPr lang="en-US" altLang="ko-KR" dirty="0"/>
            </a:br>
            <a:r>
              <a:rPr lang="en-US" altLang="ko-KR" dirty="0">
                <a:sym typeface="Wingdings" pitchFamily="2" charset="2"/>
              </a:rPr>
              <a:t> n-gram </a:t>
            </a:r>
            <a:r>
              <a:rPr lang="ko-KR" altLang="en-US" dirty="0">
                <a:sym typeface="Wingdings" pitchFamily="2" charset="2"/>
              </a:rPr>
              <a:t>기법 활용 </a:t>
            </a:r>
            <a:r>
              <a:rPr lang="en-US" altLang="ko-KR" dirty="0">
                <a:sym typeface="Wingdings" pitchFamily="2" charset="2"/>
              </a:rPr>
              <a:t>(</a:t>
            </a:r>
            <a:r>
              <a:rPr lang="ko-KR" altLang="en-US" dirty="0">
                <a:sym typeface="Wingdings" pitchFamily="2" charset="2"/>
              </a:rPr>
              <a:t>제한적</a:t>
            </a:r>
            <a:r>
              <a:rPr lang="en-US" altLang="ko-KR" dirty="0">
                <a:sym typeface="Wingdings" pitchFamily="2" charset="2"/>
              </a:rPr>
              <a:t>)</a:t>
            </a:r>
          </a:p>
          <a:p>
            <a:pPr lvl="1"/>
            <a:r>
              <a:rPr lang="ko-KR" altLang="en-US" dirty="0">
                <a:sym typeface="Wingdings" pitchFamily="2" charset="2"/>
              </a:rPr>
              <a:t>희소</a:t>
            </a:r>
            <a:r>
              <a:rPr lang="en-US" altLang="ko-KR" dirty="0">
                <a:sym typeface="Wingdings" pitchFamily="2" charset="2"/>
              </a:rPr>
              <a:t>(sparse)</a:t>
            </a:r>
            <a:r>
              <a:rPr lang="ko-KR" altLang="en-US" dirty="0">
                <a:sym typeface="Wingdings" pitchFamily="2" charset="2"/>
              </a:rPr>
              <a:t> 행렬 문제 </a:t>
            </a:r>
            <a:r>
              <a:rPr lang="en-US" altLang="ko-KR" dirty="0">
                <a:sym typeface="Wingdings" pitchFamily="2" charset="2"/>
              </a:rPr>
              <a:t>:</a:t>
            </a:r>
            <a:br>
              <a:rPr lang="en-US" altLang="ko-KR" dirty="0">
                <a:sym typeface="Wingdings" pitchFamily="2" charset="2"/>
              </a:rPr>
            </a:br>
            <a:r>
              <a:rPr lang="ko-KR" altLang="en-US" dirty="0">
                <a:sym typeface="Wingdings" pitchFamily="2" charset="2"/>
              </a:rPr>
              <a:t>매우 많은 단어가 칼럼으로 </a:t>
            </a:r>
            <a:r>
              <a:rPr lang="ko-KR" altLang="en-US" dirty="0" err="1">
                <a:sym typeface="Wingdings" pitchFamily="2" charset="2"/>
              </a:rPr>
              <a:t>만들어짐</a:t>
            </a:r>
            <a:br>
              <a:rPr lang="en-US" altLang="ko-KR" dirty="0">
                <a:sym typeface="Wingdings" pitchFamily="2" charset="2"/>
              </a:rPr>
            </a:br>
            <a:r>
              <a:rPr lang="en-US" altLang="ko-KR" dirty="0">
                <a:sym typeface="Wingdings" pitchFamily="2" charset="2"/>
              </a:rPr>
              <a:t> 0</a:t>
            </a:r>
            <a:r>
              <a:rPr lang="ko-KR" altLang="en-US" dirty="0">
                <a:sym typeface="Wingdings" pitchFamily="2" charset="2"/>
              </a:rPr>
              <a:t>으로 </a:t>
            </a:r>
            <a:r>
              <a:rPr lang="ko-KR" altLang="en-US" dirty="0" err="1">
                <a:sym typeface="Wingdings" pitchFamily="2" charset="2"/>
              </a:rPr>
              <a:t>채워진</a:t>
            </a:r>
            <a:r>
              <a:rPr lang="ko-KR" altLang="en-US" dirty="0">
                <a:sym typeface="Wingdings" pitchFamily="2" charset="2"/>
              </a:rPr>
              <a:t> 칸이 많음</a:t>
            </a:r>
            <a:br>
              <a:rPr lang="en-US" altLang="ko-KR" dirty="0">
                <a:sym typeface="Wingdings" pitchFamily="2" charset="2"/>
              </a:rPr>
            </a:b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수행 시간 증가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ko-KR" altLang="en-US" dirty="0">
                <a:sym typeface="Wingdings" pitchFamily="2" charset="2"/>
              </a:rPr>
              <a:t>예측 성능 감소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40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901240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BOW </a:t>
            </a:r>
            <a:r>
              <a:rPr lang="ko-KR" altLang="en-US" dirty="0"/>
              <a:t>피처 벡터화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피처 벡터화</a:t>
            </a:r>
            <a:endParaRPr lang="en-US" altLang="ko-KR" dirty="0"/>
          </a:p>
          <a:p>
            <a:pPr lvl="1"/>
            <a:r>
              <a:rPr lang="ko-KR" altLang="en-US" dirty="0"/>
              <a:t>모든 단어를 칼럼으로 나열</a:t>
            </a:r>
            <a:endParaRPr lang="en-US" altLang="ko-KR" dirty="0"/>
          </a:p>
          <a:p>
            <a:pPr lvl="1"/>
            <a:r>
              <a:rPr lang="ko-KR" altLang="en-US" dirty="0"/>
              <a:t>각 문서에서 해당 단어의 횟수 또는 정규화된 빈도를</a:t>
            </a:r>
            <a:br>
              <a:rPr lang="en-US" altLang="ko-KR" dirty="0"/>
            </a:br>
            <a:r>
              <a:rPr lang="ko-KR" altLang="en-US" dirty="0"/>
              <a:t>값으로 부여</a:t>
            </a:r>
            <a:endParaRPr lang="en-US" altLang="ko-KR" dirty="0"/>
          </a:p>
          <a:p>
            <a:pPr lvl="1"/>
            <a:r>
              <a:rPr lang="en-US" altLang="ko-KR" dirty="0"/>
              <a:t>M</a:t>
            </a:r>
            <a:r>
              <a:rPr lang="ko-KR" altLang="en-US" dirty="0"/>
              <a:t>개의 문서</a:t>
            </a:r>
            <a:r>
              <a:rPr lang="en-US" altLang="ko-KR" dirty="0"/>
              <a:t>, N</a:t>
            </a:r>
            <a:r>
              <a:rPr lang="ko-KR" altLang="en-US" dirty="0"/>
              <a:t>개의 단어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41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3868878"/>
                  </p:ext>
                </p:extLst>
              </p:nvPr>
            </p:nvGraphicFramePr>
            <p:xfrm>
              <a:off x="1356320" y="3356992"/>
              <a:ext cx="609600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맑은 고딕" pitchFamily="50" charset="-127"/>
                              <a:ea typeface="맑은 고딕" pitchFamily="50" charset="-127"/>
                            </a:rPr>
                            <a:t>단어</a:t>
                          </a:r>
                          <a:r>
                            <a:rPr lang="en-US" altLang="ko-KR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맑은 고딕" pitchFamily="50" charset="-127"/>
                              <a:ea typeface="맑은 고딕" pitchFamily="50" charset="-127"/>
                            </a:rPr>
                            <a:t>단어</a:t>
                          </a:r>
                          <a:r>
                            <a:rPr lang="en-US" altLang="ko-KR" dirty="0"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맑은 고딕" pitchFamily="50" charset="-127"/>
                              <a:ea typeface="맑은 고딕" pitchFamily="50" charset="-127"/>
                            </a:rPr>
                            <a:t>단어</a:t>
                          </a:r>
                          <a:r>
                            <a:rPr lang="en-US" altLang="ko-KR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/>
                                    <a:ea typeface="맑은 고딕" pitchFamily="50" charset="-127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맑은 고딕" pitchFamily="50" charset="-127"/>
                              <a:ea typeface="맑은 고딕" pitchFamily="50" charset="-127"/>
                            </a:rPr>
                            <a:t>단어</a:t>
                          </a:r>
                          <a:r>
                            <a:rPr lang="en-US" altLang="ko-KR" dirty="0">
                              <a:latin typeface="맑은 고딕" pitchFamily="50" charset="-127"/>
                              <a:ea typeface="맑은 고딕" pitchFamily="50" charset="-127"/>
                            </a:rPr>
                            <a:t>N</a:t>
                          </a:r>
                          <a:endParaRPr lang="ko-KR" altLang="en-US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맑은 고딕" pitchFamily="50" charset="-127"/>
                              <a:ea typeface="맑은 고딕" pitchFamily="50" charset="-127"/>
                            </a:rPr>
                            <a:t>문장</a:t>
                          </a:r>
                          <a:r>
                            <a:rPr lang="en-US" altLang="ko-KR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맑은 고딕" pitchFamily="50" charset="-127"/>
                              <a:ea typeface="맑은 고딕" pitchFamily="50" charset="-127"/>
                            </a:rPr>
                            <a:t>4</a:t>
                          </a:r>
                          <a:endParaRPr lang="ko-KR" altLang="en-US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/>
                                    <a:ea typeface="맑은 고딕" pitchFamily="50" charset="-127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/>
                                    <a:ea typeface="맑은 고딕" pitchFamily="50" charset="-127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/>
                                    <a:ea typeface="맑은 고딕" pitchFamily="50" charset="-127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/>
                                    <a:ea typeface="맑은 고딕" pitchFamily="50" charset="-127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/>
                                    <a:ea typeface="맑은 고딕" pitchFamily="50" charset="-127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/>
                                    <a:ea typeface="맑은 고딕" pitchFamily="50" charset="-127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/>
                                    <a:ea typeface="맑은 고딕" pitchFamily="50" charset="-127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맑은 고딕" pitchFamily="50" charset="-127"/>
                              <a:ea typeface="맑은 고딕" pitchFamily="50" charset="-127"/>
                            </a:rPr>
                            <a:t>문장</a:t>
                          </a:r>
                          <a:r>
                            <a:rPr lang="en-US" altLang="ko-KR" dirty="0">
                              <a:latin typeface="맑은 고딕" pitchFamily="50" charset="-127"/>
                              <a:ea typeface="맑은 고딕" pitchFamily="50" charset="-127"/>
                            </a:rPr>
                            <a:t>M</a:t>
                          </a:r>
                          <a:endParaRPr lang="ko-KR" altLang="en-US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맑은 고딕" pitchFamily="50" charset="-127"/>
                              <a:ea typeface="맑은 고딕" pitchFamily="50" charset="-127"/>
                            </a:rPr>
                            <a:t>5</a:t>
                          </a:r>
                          <a:endParaRPr lang="ko-KR" altLang="en-US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/>
                                    <a:ea typeface="맑은 고딕" pitchFamily="50" charset="-127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3868878"/>
                  </p:ext>
                </p:extLst>
              </p:nvPr>
            </p:nvGraphicFramePr>
            <p:xfrm>
              <a:off x="1356320" y="3356992"/>
              <a:ext cx="609600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/>
                    <a:gridCol w="1016000"/>
                    <a:gridCol w="1016000"/>
                    <a:gridCol w="1016000"/>
                    <a:gridCol w="1016000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단어</a:t>
                          </a:r>
                          <a:r>
                            <a:rPr lang="en-US" altLang="ko-KR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단어</a:t>
                          </a:r>
                          <a:r>
                            <a:rPr lang="en-US" altLang="ko-KR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단어</a:t>
                          </a:r>
                          <a:r>
                            <a:rPr lang="en-US" altLang="ko-KR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1807" t="-8197" r="-101205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단어</a:t>
                          </a:r>
                          <a:r>
                            <a:rPr lang="en-US" altLang="ko-KR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N</a:t>
                          </a:r>
                          <a:endParaRPr lang="ko-KR" altLang="en-US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문장</a:t>
                          </a:r>
                          <a:r>
                            <a:rPr lang="en-US" altLang="ko-KR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4</a:t>
                          </a:r>
                          <a:endParaRPr lang="ko-KR" altLang="en-US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1807" t="-108197" r="-101205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11667" r="-499401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602" t="-211667" r="-40241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9401" t="-211667" r="-30000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9401" t="-211667" r="-20000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1807" t="-211667" r="-101205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98802" t="-211667" r="-599" b="-126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문장</a:t>
                          </a:r>
                          <a:r>
                            <a:rPr lang="en-US" altLang="ko-KR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M</a:t>
                          </a:r>
                          <a:endParaRPr lang="ko-KR" altLang="en-US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5</a:t>
                          </a:r>
                          <a:endParaRPr lang="ko-KR" altLang="en-US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1807" t="-306557" r="-10120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971857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BOW </a:t>
            </a:r>
            <a:r>
              <a:rPr lang="ko-KR" altLang="en-US" dirty="0"/>
              <a:t>피처 벡터화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피처 벡터화</a:t>
            </a:r>
            <a:endParaRPr lang="en-US" altLang="ko-KR" dirty="0"/>
          </a:p>
          <a:p>
            <a:pPr lvl="1"/>
            <a:r>
              <a:rPr lang="ko-KR" altLang="en-US" dirty="0"/>
              <a:t>카운트 기반의 벡터화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dirty="0"/>
              <a:t>단어가 나타나는 횟수를 부여</a:t>
            </a:r>
            <a:endParaRPr lang="en-US" altLang="ko-KR" dirty="0"/>
          </a:p>
          <a:p>
            <a:pPr lvl="2"/>
            <a:r>
              <a:rPr lang="ko-KR" altLang="en-US" dirty="0"/>
              <a:t>언어 특성상 자주 사용될 수밖에 없는 단어까지 높은 값 부여</a:t>
            </a:r>
            <a:endParaRPr lang="en-US" altLang="ko-KR" dirty="0"/>
          </a:p>
          <a:p>
            <a:pPr lvl="1"/>
            <a:r>
              <a:rPr lang="en-US" altLang="ko-KR" dirty="0" err="1"/>
              <a:t>TF-IDF</a:t>
            </a:r>
            <a:r>
              <a:rPr lang="en-US" altLang="ko-KR" dirty="0"/>
              <a:t>(Term Frequency Inverse Document Frequency) </a:t>
            </a:r>
            <a:r>
              <a:rPr lang="ko-KR" altLang="en-US" dirty="0"/>
              <a:t>기반의 벡터화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dirty="0"/>
              <a:t>개별 문서에서 자주 나타나는 단어에 높은 가중치</a:t>
            </a:r>
            <a:endParaRPr lang="en-US" altLang="ko-KR" dirty="0"/>
          </a:p>
          <a:p>
            <a:pPr lvl="2"/>
            <a:r>
              <a:rPr lang="ko-KR" altLang="en-US" dirty="0"/>
              <a:t>모든 문서에서 자주 나타나는 단어에는 </a:t>
            </a:r>
            <a:r>
              <a:rPr lang="ko-KR" altLang="en-US" dirty="0" err="1"/>
              <a:t>패널티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42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53615" y="4293096"/>
                <a:ext cx="2564163" cy="657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𝑇𝐹𝐼𝐷𝐹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𝑇𝐹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𝐷𝐹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15" y="4293096"/>
                <a:ext cx="2564163" cy="6577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23528" y="5117287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개별 문서에서 단어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의 빈도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1473695" y="4725144"/>
            <a:ext cx="576064" cy="39214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>
            <a:off x="2932258" y="4926322"/>
            <a:ext cx="1757138" cy="177641"/>
          </a:xfrm>
          <a:custGeom>
            <a:avLst/>
            <a:gdLst>
              <a:gd name="connsiteX0" fmla="*/ 13399 w 1757138"/>
              <a:gd name="connsiteY0" fmla="*/ 0 h 177641"/>
              <a:gd name="connsiteX1" fmla="*/ 55929 w 1757138"/>
              <a:gd name="connsiteY1" fmla="*/ 170121 h 177641"/>
              <a:gd name="connsiteX2" fmla="*/ 459966 w 1757138"/>
              <a:gd name="connsiteY2" fmla="*/ 138224 h 177641"/>
              <a:gd name="connsiteX3" fmla="*/ 959696 w 1757138"/>
              <a:gd name="connsiteY3" fmla="*/ 53163 h 177641"/>
              <a:gd name="connsiteX4" fmla="*/ 1757138 w 1757138"/>
              <a:gd name="connsiteY4" fmla="*/ 170121 h 17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7138" h="177641">
                <a:moveTo>
                  <a:pt x="13399" y="0"/>
                </a:moveTo>
                <a:cubicBezTo>
                  <a:pt x="-2550" y="73542"/>
                  <a:pt x="-18499" y="147084"/>
                  <a:pt x="55929" y="170121"/>
                </a:cubicBezTo>
                <a:cubicBezTo>
                  <a:pt x="130357" y="193158"/>
                  <a:pt x="309338" y="157717"/>
                  <a:pt x="459966" y="138224"/>
                </a:cubicBezTo>
                <a:cubicBezTo>
                  <a:pt x="610594" y="118731"/>
                  <a:pt x="743501" y="47847"/>
                  <a:pt x="959696" y="53163"/>
                </a:cubicBezTo>
                <a:cubicBezTo>
                  <a:pt x="1175891" y="58479"/>
                  <a:pt x="1466514" y="114300"/>
                  <a:pt x="1757138" y="17012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452107" y="5120516"/>
            <a:ext cx="388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단어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포함하고 있는 문서의 개수</a:t>
            </a:r>
          </a:p>
        </p:txBody>
      </p:sp>
      <p:sp>
        <p:nvSpPr>
          <p:cNvPr id="15" name="자유형 14"/>
          <p:cNvSpPr/>
          <p:nvPr/>
        </p:nvSpPr>
        <p:spPr>
          <a:xfrm>
            <a:off x="3115778" y="4386968"/>
            <a:ext cx="1350334" cy="167215"/>
          </a:xfrm>
          <a:custGeom>
            <a:avLst/>
            <a:gdLst>
              <a:gd name="connsiteX0" fmla="*/ 0 w 1350334"/>
              <a:gd name="connsiteY0" fmla="*/ 39624 h 167215"/>
              <a:gd name="connsiteX1" fmla="*/ 637953 w 1350334"/>
              <a:gd name="connsiteY1" fmla="*/ 7727 h 167215"/>
              <a:gd name="connsiteX2" fmla="*/ 1350334 w 1350334"/>
              <a:gd name="connsiteY2" fmla="*/ 167215 h 167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0334" h="167215">
                <a:moveTo>
                  <a:pt x="0" y="39624"/>
                </a:moveTo>
                <a:cubicBezTo>
                  <a:pt x="206448" y="13043"/>
                  <a:pt x="412897" y="-13538"/>
                  <a:pt x="637953" y="7727"/>
                </a:cubicBezTo>
                <a:cubicBezTo>
                  <a:pt x="863009" y="28992"/>
                  <a:pt x="1106671" y="98103"/>
                  <a:pt x="1350334" y="167215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480557" y="438696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전체 문서의 개수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79912" y="5517232"/>
            <a:ext cx="5396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인 경우를 방지하기 위해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을 더하는 경우도 있음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80557" y="5886564"/>
                <a:ext cx="2968120" cy="657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𝑇𝐹𝐼𝐷𝐹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𝑇𝐹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1+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𝐷𝐹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57" y="5886564"/>
                <a:ext cx="2968120" cy="6577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23713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카운트 기반의 벡터화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사이킷런의</a:t>
            </a:r>
            <a:r>
              <a:rPr lang="ko-KR" altLang="en-US" dirty="0"/>
              <a:t> </a:t>
            </a:r>
            <a:r>
              <a:rPr lang="en-US" altLang="ko-KR" dirty="0" err="1"/>
              <a:t>CountVectorizer</a:t>
            </a:r>
            <a:r>
              <a:rPr lang="en-US" altLang="ko-KR" dirty="0"/>
              <a:t> </a:t>
            </a:r>
            <a:r>
              <a:rPr lang="ko-KR" altLang="en-US" dirty="0" err="1"/>
              <a:t>파라미터</a:t>
            </a:r>
            <a:endParaRPr lang="en-US" altLang="ko-KR" dirty="0"/>
          </a:p>
          <a:p>
            <a:pPr lvl="1"/>
            <a:r>
              <a:rPr lang="en-US" altLang="ko-KR" dirty="0" err="1"/>
              <a:t>max_df</a:t>
            </a:r>
            <a:r>
              <a:rPr lang="en-US" altLang="ko-KR" dirty="0"/>
              <a:t> : </a:t>
            </a:r>
            <a:r>
              <a:rPr lang="ko-KR" altLang="en-US" dirty="0"/>
              <a:t>기본 값은 실수 </a:t>
            </a:r>
            <a:r>
              <a:rPr lang="en-US" altLang="ko-KR" dirty="0"/>
              <a:t>1.0</a:t>
            </a:r>
          </a:p>
          <a:p>
            <a:pPr lvl="2"/>
            <a:r>
              <a:rPr lang="ko-KR" altLang="en-US" dirty="0"/>
              <a:t>정수 값</a:t>
            </a:r>
            <a:r>
              <a:rPr lang="en-US" altLang="ko-KR" dirty="0"/>
              <a:t>: </a:t>
            </a:r>
            <a:r>
              <a:rPr lang="ko-KR" altLang="en-US" dirty="0"/>
              <a:t>전체 문서에서 이 숫자 이하로 나타나는 단어만 피처로 추출 예</a:t>
            </a:r>
            <a:r>
              <a:rPr lang="en-US" altLang="ko-KR" dirty="0"/>
              <a:t>) </a:t>
            </a:r>
            <a:r>
              <a:rPr lang="en-US" altLang="ko-KR" dirty="0" err="1"/>
              <a:t>max_df</a:t>
            </a:r>
            <a:r>
              <a:rPr lang="en-US" altLang="ko-KR" dirty="0"/>
              <a:t>=100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전체 문서에서 빈도수 </a:t>
            </a:r>
            <a:r>
              <a:rPr lang="en-US" altLang="ko-KR" dirty="0">
                <a:sym typeface="Wingdings" pitchFamily="2" charset="2"/>
              </a:rPr>
              <a:t>100</a:t>
            </a:r>
            <a:r>
              <a:rPr lang="ko-KR" altLang="en-US" dirty="0">
                <a:sym typeface="Wingdings" pitchFamily="2" charset="2"/>
              </a:rPr>
              <a:t>이하 단어만</a:t>
            </a:r>
            <a:endParaRPr lang="en-US" altLang="ko-KR" dirty="0"/>
          </a:p>
          <a:p>
            <a:pPr lvl="2"/>
            <a:r>
              <a:rPr lang="ko-KR" altLang="en-US" dirty="0"/>
              <a:t>실수 값</a:t>
            </a:r>
            <a:r>
              <a:rPr lang="en-US" altLang="ko-KR" dirty="0"/>
              <a:t>(0~1): </a:t>
            </a:r>
            <a:r>
              <a:rPr lang="ko-KR" altLang="en-US" dirty="0"/>
              <a:t>전체 문서에서 빈도수 </a:t>
            </a:r>
            <a:r>
              <a:rPr lang="en-US" altLang="ko-KR" dirty="0"/>
              <a:t>0~(</a:t>
            </a:r>
            <a:r>
              <a:rPr lang="ko-KR" altLang="en-US" dirty="0"/>
              <a:t>이 숫자 </a:t>
            </a:r>
            <a:r>
              <a:rPr lang="en-US" altLang="ko-KR" dirty="0"/>
              <a:t>%) </a:t>
            </a:r>
            <a:r>
              <a:rPr lang="ko-KR" altLang="en-US" dirty="0"/>
              <a:t>단어만 피처로 추출</a:t>
            </a:r>
            <a:br>
              <a:rPr lang="en-US" altLang="ko-KR" dirty="0"/>
            </a:b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max_df</a:t>
            </a:r>
            <a:r>
              <a:rPr lang="en-US" altLang="ko-KR" dirty="0"/>
              <a:t>=0.95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전체 문서에서 빈도수 순위 </a:t>
            </a:r>
            <a:r>
              <a:rPr lang="en-US" altLang="ko-KR" dirty="0">
                <a:sym typeface="Wingdings" pitchFamily="2" charset="2"/>
              </a:rPr>
              <a:t>0~95% </a:t>
            </a:r>
            <a:r>
              <a:rPr lang="ko-KR" altLang="en-US" dirty="0">
                <a:sym typeface="Wingdings" pitchFamily="2" charset="2"/>
              </a:rPr>
              <a:t>단어만</a:t>
            </a:r>
            <a:endParaRPr lang="en-US" altLang="ko-KR" dirty="0">
              <a:sym typeface="Wingdings" pitchFamily="2" charset="2"/>
            </a:endParaRPr>
          </a:p>
          <a:p>
            <a:pPr lvl="1"/>
            <a:r>
              <a:rPr lang="en-US" altLang="ko-KR" dirty="0" err="1">
                <a:sym typeface="Wingdings" pitchFamily="2" charset="2"/>
              </a:rPr>
              <a:t>min_df</a:t>
            </a:r>
            <a:r>
              <a:rPr lang="en-US" altLang="ko-KR" dirty="0">
                <a:sym typeface="Wingdings" pitchFamily="2" charset="2"/>
              </a:rPr>
              <a:t> : </a:t>
            </a:r>
            <a:r>
              <a:rPr lang="ko-KR" altLang="en-US" dirty="0">
                <a:sym typeface="Wingdings" pitchFamily="2" charset="2"/>
              </a:rPr>
              <a:t>기본 값은 정수 </a:t>
            </a:r>
            <a:r>
              <a:rPr lang="en-US" altLang="ko-KR" dirty="0">
                <a:sym typeface="Wingdings" pitchFamily="2" charset="2"/>
              </a:rPr>
              <a:t>1</a:t>
            </a:r>
          </a:p>
          <a:p>
            <a:pPr lvl="2"/>
            <a:r>
              <a:rPr lang="ko-KR" altLang="en-US" dirty="0">
                <a:sym typeface="Wingdings" pitchFamily="2" charset="2"/>
              </a:rPr>
              <a:t>정수 값</a:t>
            </a:r>
            <a:r>
              <a:rPr lang="en-US" altLang="ko-KR" dirty="0">
                <a:sym typeface="Wingdings" pitchFamily="2" charset="2"/>
              </a:rPr>
              <a:t>: </a:t>
            </a:r>
            <a:r>
              <a:rPr lang="ko-KR" altLang="en-US" dirty="0">
                <a:sym typeface="Wingdings" pitchFamily="2" charset="2"/>
              </a:rPr>
              <a:t>전체 문서에서 이 숫자 이상으로 나타나는 단어만 피처로 추출 예</a:t>
            </a:r>
            <a:r>
              <a:rPr lang="en-US" altLang="ko-KR" dirty="0">
                <a:sym typeface="Wingdings" pitchFamily="2" charset="2"/>
              </a:rPr>
              <a:t>) </a:t>
            </a:r>
            <a:r>
              <a:rPr lang="en-US" altLang="ko-KR" dirty="0" err="1">
                <a:sym typeface="Wingdings" pitchFamily="2" charset="2"/>
              </a:rPr>
              <a:t>min_df</a:t>
            </a:r>
            <a:r>
              <a:rPr lang="en-US" altLang="ko-KR" dirty="0">
                <a:sym typeface="Wingdings" pitchFamily="2" charset="2"/>
              </a:rPr>
              <a:t>=2  </a:t>
            </a:r>
            <a:r>
              <a:rPr lang="ko-KR" altLang="en-US" dirty="0">
                <a:sym typeface="Wingdings" pitchFamily="2" charset="2"/>
              </a:rPr>
              <a:t>전체 문서에서 빈도수 </a:t>
            </a:r>
            <a:r>
              <a:rPr lang="en-US" altLang="ko-KR" dirty="0">
                <a:sym typeface="Wingdings" pitchFamily="2" charset="2"/>
              </a:rPr>
              <a:t>2</a:t>
            </a:r>
            <a:r>
              <a:rPr lang="ko-KR" altLang="en-US" dirty="0">
                <a:sym typeface="Wingdings" pitchFamily="2" charset="2"/>
              </a:rPr>
              <a:t>이상 단어만</a:t>
            </a:r>
            <a:endParaRPr lang="en-US" altLang="ko-KR" dirty="0">
              <a:sym typeface="Wingdings" pitchFamily="2" charset="2"/>
            </a:endParaRPr>
          </a:p>
          <a:p>
            <a:pPr lvl="2"/>
            <a:r>
              <a:rPr lang="ko-KR" altLang="en-US" dirty="0">
                <a:sym typeface="Wingdings" pitchFamily="2" charset="2"/>
              </a:rPr>
              <a:t>실수 값</a:t>
            </a:r>
            <a:r>
              <a:rPr lang="en-US" altLang="ko-KR" dirty="0">
                <a:sym typeface="Wingdings" pitchFamily="2" charset="2"/>
              </a:rPr>
              <a:t>(0~1): </a:t>
            </a:r>
            <a:r>
              <a:rPr lang="ko-KR" altLang="en-US" dirty="0">
                <a:sym typeface="Wingdings" pitchFamily="2" charset="2"/>
              </a:rPr>
              <a:t>전체 문서에서 빈도수 </a:t>
            </a:r>
            <a:r>
              <a:rPr lang="en-US" altLang="ko-KR" dirty="0">
                <a:sym typeface="Wingdings" pitchFamily="2" charset="2"/>
              </a:rPr>
              <a:t>(</a:t>
            </a:r>
            <a:r>
              <a:rPr lang="ko-KR" altLang="en-US" dirty="0">
                <a:sym typeface="Wingdings" pitchFamily="2" charset="2"/>
              </a:rPr>
              <a:t>이 숫자 </a:t>
            </a:r>
            <a:r>
              <a:rPr lang="en-US" altLang="ko-KR" dirty="0">
                <a:sym typeface="Wingdings" pitchFamily="2" charset="2"/>
              </a:rPr>
              <a:t>%)~100% </a:t>
            </a:r>
            <a:r>
              <a:rPr lang="ko-KR" altLang="en-US" dirty="0">
                <a:sym typeface="Wingdings" pitchFamily="2" charset="2"/>
              </a:rPr>
              <a:t>단어만 피처로 추출</a:t>
            </a:r>
            <a:br>
              <a:rPr lang="en-US" altLang="ko-KR" dirty="0">
                <a:sym typeface="Wingdings" pitchFamily="2" charset="2"/>
              </a:rPr>
            </a:br>
            <a:r>
              <a:rPr lang="ko-KR" altLang="en-US" dirty="0">
                <a:sym typeface="Wingdings" pitchFamily="2" charset="2"/>
              </a:rPr>
              <a:t>예</a:t>
            </a:r>
            <a:r>
              <a:rPr lang="en-US" altLang="ko-KR" dirty="0">
                <a:sym typeface="Wingdings" pitchFamily="2" charset="2"/>
              </a:rPr>
              <a:t>) </a:t>
            </a:r>
            <a:r>
              <a:rPr lang="en-US" altLang="ko-KR" dirty="0" err="1">
                <a:sym typeface="Wingdings" pitchFamily="2" charset="2"/>
              </a:rPr>
              <a:t>min_df</a:t>
            </a:r>
            <a:r>
              <a:rPr lang="en-US" altLang="ko-KR" dirty="0">
                <a:sym typeface="Wingdings" pitchFamily="2" charset="2"/>
              </a:rPr>
              <a:t>=0.02  </a:t>
            </a:r>
            <a:r>
              <a:rPr lang="ko-KR" altLang="en-US" dirty="0">
                <a:sym typeface="Wingdings" pitchFamily="2" charset="2"/>
              </a:rPr>
              <a:t>전체 문서에서 빈도수 순위 </a:t>
            </a:r>
            <a:r>
              <a:rPr lang="en-US" altLang="ko-KR" dirty="0">
                <a:sym typeface="Wingdings" pitchFamily="2" charset="2"/>
              </a:rPr>
              <a:t>2% </a:t>
            </a:r>
            <a:r>
              <a:rPr lang="ko-KR" altLang="en-US" dirty="0">
                <a:sym typeface="Wingdings" pitchFamily="2" charset="2"/>
              </a:rPr>
              <a:t>이상 단어만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43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601887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카운트 기반의 벡터화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사이킷런의</a:t>
            </a:r>
            <a:r>
              <a:rPr lang="ko-KR" altLang="en-US" dirty="0"/>
              <a:t> </a:t>
            </a:r>
            <a:r>
              <a:rPr lang="en-US" altLang="ko-KR" dirty="0" err="1"/>
              <a:t>CountVectorizer</a:t>
            </a:r>
            <a:r>
              <a:rPr lang="en-US" altLang="ko-KR" dirty="0"/>
              <a:t> </a:t>
            </a:r>
            <a:r>
              <a:rPr lang="ko-KR" altLang="en-US" dirty="0" err="1"/>
              <a:t>파라미터</a:t>
            </a:r>
            <a:endParaRPr lang="en-US" altLang="ko-KR" dirty="0"/>
          </a:p>
          <a:p>
            <a:pPr lvl="1"/>
            <a:r>
              <a:rPr lang="en-US" altLang="ko-KR" dirty="0" err="1"/>
              <a:t>max_features</a:t>
            </a:r>
            <a:r>
              <a:rPr lang="en-US" altLang="ko-KR" dirty="0"/>
              <a:t> : </a:t>
            </a:r>
            <a:r>
              <a:rPr lang="ko-KR" altLang="en-US" dirty="0"/>
              <a:t>최대 피처 개수</a:t>
            </a:r>
            <a:endParaRPr lang="en-US" altLang="ko-KR" dirty="0"/>
          </a:p>
          <a:p>
            <a:pPr lvl="2"/>
            <a:r>
              <a:rPr lang="ko-KR" altLang="en-US" dirty="0"/>
              <a:t>빈도수가 높은 </a:t>
            </a:r>
            <a:r>
              <a:rPr lang="en-US" altLang="ko-KR" dirty="0" err="1"/>
              <a:t>max_features</a:t>
            </a:r>
            <a:r>
              <a:rPr lang="ko-KR" altLang="en-US" dirty="0"/>
              <a:t>개의 단어만 추출</a:t>
            </a:r>
            <a:endParaRPr lang="en-US" altLang="ko-KR" dirty="0"/>
          </a:p>
          <a:p>
            <a:pPr lvl="1"/>
            <a:r>
              <a:rPr lang="en-US" altLang="ko-KR" dirty="0" err="1"/>
              <a:t>stop_words</a:t>
            </a:r>
            <a:r>
              <a:rPr lang="en-US" altLang="ko-KR" dirty="0"/>
              <a:t> : ‘</a:t>
            </a:r>
            <a:r>
              <a:rPr lang="en-US" altLang="ko-KR" dirty="0" err="1"/>
              <a:t>english</a:t>
            </a:r>
            <a:r>
              <a:rPr lang="en-US" altLang="ko-KR" dirty="0"/>
              <a:t>’ </a:t>
            </a:r>
            <a:r>
              <a:rPr lang="ko-KR" altLang="en-US" dirty="0"/>
              <a:t>또는 스톱 워드의 리스트</a:t>
            </a:r>
            <a:endParaRPr lang="en-US" altLang="ko-KR" dirty="0"/>
          </a:p>
          <a:p>
            <a:pPr lvl="1"/>
            <a:r>
              <a:rPr lang="en-US" altLang="ko-KR" dirty="0" err="1"/>
              <a:t>n_gram_range</a:t>
            </a:r>
            <a:r>
              <a:rPr lang="en-US" altLang="ko-KR" dirty="0"/>
              <a:t> : </a:t>
            </a:r>
            <a:r>
              <a:rPr lang="en-US" altLang="ko-KR" dirty="0" err="1"/>
              <a:t>n_gram</a:t>
            </a:r>
            <a:r>
              <a:rPr lang="ko-KR" altLang="en-US" dirty="0"/>
              <a:t>의 범위 </a:t>
            </a:r>
            <a:r>
              <a:rPr lang="en-US" altLang="ko-KR" dirty="0"/>
              <a:t>(min, max)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/>
              <a:t>기본 값은 </a:t>
            </a:r>
            <a:r>
              <a:rPr lang="en-US" altLang="ko-KR" dirty="0"/>
              <a:t>(1, 1)</a:t>
            </a:r>
          </a:p>
          <a:p>
            <a:pPr lvl="1"/>
            <a:r>
              <a:rPr lang="en-US" altLang="ko-KR" dirty="0"/>
              <a:t>analyzer : </a:t>
            </a:r>
            <a:r>
              <a:rPr lang="ko-KR" altLang="en-US" dirty="0"/>
              <a:t>기본 값 </a:t>
            </a:r>
            <a:r>
              <a:rPr lang="en-US" altLang="ko-KR" dirty="0"/>
              <a:t>‘word’</a:t>
            </a:r>
          </a:p>
          <a:p>
            <a:pPr lvl="2"/>
            <a:r>
              <a:rPr lang="en-US" altLang="ko-KR" dirty="0"/>
              <a:t>‘word’: word n-gram</a:t>
            </a:r>
          </a:p>
          <a:p>
            <a:pPr lvl="2"/>
            <a:r>
              <a:rPr lang="en-US" altLang="ko-KR" dirty="0"/>
              <a:t>‘char’: character n-gram</a:t>
            </a:r>
          </a:p>
          <a:p>
            <a:pPr lvl="2"/>
            <a:r>
              <a:rPr lang="en-US" altLang="ko-KR" dirty="0"/>
              <a:t>‘</a:t>
            </a:r>
            <a:r>
              <a:rPr lang="en-US" altLang="ko-KR" dirty="0" err="1"/>
              <a:t>char_wb</a:t>
            </a:r>
            <a:r>
              <a:rPr lang="en-US" altLang="ko-KR" dirty="0"/>
              <a:t>’: </a:t>
            </a:r>
            <a:r>
              <a:rPr lang="ko-KR" altLang="en-US" dirty="0"/>
              <a:t>단어 앞뒤에 공백 추가한 </a:t>
            </a:r>
            <a:r>
              <a:rPr lang="en-US" altLang="ko-KR" dirty="0"/>
              <a:t>character n-gram</a:t>
            </a:r>
          </a:p>
          <a:p>
            <a:pPr lvl="1"/>
            <a:r>
              <a:rPr lang="en-US" altLang="ko-KR" dirty="0" err="1"/>
              <a:t>tokenizer</a:t>
            </a:r>
            <a:r>
              <a:rPr lang="en-US" altLang="ko-KR" dirty="0"/>
              <a:t> : </a:t>
            </a:r>
            <a:r>
              <a:rPr lang="ko-KR" altLang="en-US" dirty="0"/>
              <a:t>별도의 </a:t>
            </a:r>
            <a:r>
              <a:rPr lang="ko-KR" altLang="en-US" dirty="0" err="1"/>
              <a:t>커스텀</a:t>
            </a:r>
            <a:r>
              <a:rPr lang="ko-KR" altLang="en-US" dirty="0"/>
              <a:t> 함수 적용</a:t>
            </a:r>
            <a:endParaRPr lang="en-US" altLang="ko-KR" dirty="0"/>
          </a:p>
          <a:p>
            <a:pPr lvl="1"/>
            <a:r>
              <a:rPr lang="en-US" altLang="ko-KR" dirty="0"/>
              <a:t>lowercase : </a:t>
            </a:r>
            <a:r>
              <a:rPr lang="ko-KR" altLang="en-US" dirty="0"/>
              <a:t>소문자로 변경한 후 수행</a:t>
            </a:r>
            <a:r>
              <a:rPr lang="en-US" altLang="ko-KR" dirty="0"/>
              <a:t>. </a:t>
            </a:r>
            <a:r>
              <a:rPr lang="ko-KR" altLang="en-US" dirty="0"/>
              <a:t>기본 값 </a:t>
            </a:r>
            <a:r>
              <a:rPr lang="en-US" altLang="ko-KR" dirty="0"/>
              <a:t>True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44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174909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카운트 기반의 벡터화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CountVectorizer</a:t>
            </a:r>
            <a:r>
              <a:rPr lang="ko-KR" altLang="en-US" dirty="0"/>
              <a:t>를 이용한 피처 벡터화</a:t>
            </a:r>
            <a:endParaRPr lang="en-US" altLang="ko-KR" dirty="0"/>
          </a:p>
          <a:p>
            <a:pPr marL="914400" lvl="1" indent="-457200">
              <a:buAutoNum type="arabicParenBoth"/>
            </a:pPr>
            <a:r>
              <a:rPr lang="ko-KR" altLang="en-US" dirty="0"/>
              <a:t>전처리</a:t>
            </a:r>
            <a:endParaRPr lang="en-US" altLang="ko-KR" dirty="0"/>
          </a:p>
          <a:p>
            <a:pPr marL="1314450" lvl="2" indent="-457200"/>
            <a:r>
              <a:rPr lang="ko-KR" altLang="en-US" dirty="0"/>
              <a:t>모든 문자를 소문자로 변환 </a:t>
            </a:r>
            <a:r>
              <a:rPr lang="en-US" altLang="ko-KR" dirty="0"/>
              <a:t>(lowercase </a:t>
            </a:r>
            <a:r>
              <a:rPr lang="ko-KR" altLang="en-US" dirty="0"/>
              <a:t>기본 값 </a:t>
            </a:r>
            <a:r>
              <a:rPr lang="en-US" altLang="ko-KR" dirty="0"/>
              <a:t>True)</a:t>
            </a:r>
          </a:p>
          <a:p>
            <a:pPr marL="914400" lvl="1" indent="-457200">
              <a:buAutoNum type="arabicParenBoth"/>
            </a:pPr>
            <a:r>
              <a:rPr lang="ko-KR" altLang="en-US" dirty="0"/>
              <a:t>토큰화</a:t>
            </a:r>
            <a:endParaRPr lang="en-US" altLang="ko-KR" dirty="0"/>
          </a:p>
          <a:p>
            <a:pPr marL="1314450" lvl="2" indent="-457200"/>
            <a:r>
              <a:rPr lang="ko-KR" altLang="en-US" dirty="0"/>
              <a:t>단어 기준으로 </a:t>
            </a:r>
            <a:r>
              <a:rPr lang="en-US" altLang="ko-KR" dirty="0"/>
              <a:t>n-gram </a:t>
            </a:r>
            <a:r>
              <a:rPr lang="ko-KR" altLang="en-US" dirty="0"/>
              <a:t>반영하여 토큰화 </a:t>
            </a:r>
            <a:r>
              <a:rPr lang="en-US" altLang="ko-KR" dirty="0"/>
              <a:t>(analyzer </a:t>
            </a:r>
            <a:r>
              <a:rPr lang="ko-KR" altLang="en-US" dirty="0"/>
              <a:t>기본 값 </a:t>
            </a:r>
            <a:r>
              <a:rPr lang="en-US" altLang="ko-KR" dirty="0"/>
              <a:t>‘word’</a:t>
            </a:r>
          </a:p>
          <a:p>
            <a:pPr marL="914400" lvl="1" indent="-457200">
              <a:buAutoNum type="arabicParenBoth"/>
            </a:pPr>
            <a:r>
              <a:rPr lang="ko-KR" altLang="en-US" dirty="0"/>
              <a:t>텍스트 정규화</a:t>
            </a:r>
            <a:endParaRPr lang="en-US" altLang="ko-KR" dirty="0"/>
          </a:p>
          <a:p>
            <a:pPr marL="1314450" lvl="2" indent="-457200"/>
            <a:r>
              <a:rPr lang="ko-KR" altLang="en-US" dirty="0"/>
              <a:t>스톱 워드 </a:t>
            </a:r>
            <a:r>
              <a:rPr lang="ko-KR" altLang="en-US" dirty="0" err="1"/>
              <a:t>필터링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stop_words</a:t>
            </a:r>
            <a:r>
              <a:rPr lang="en-US" altLang="ko-KR" dirty="0"/>
              <a:t> </a:t>
            </a:r>
            <a:r>
              <a:rPr lang="ko-KR" altLang="en-US" dirty="0"/>
              <a:t>기본 값 </a:t>
            </a:r>
            <a:r>
              <a:rPr lang="en-US" altLang="ko-KR" dirty="0"/>
              <a:t>‘</a:t>
            </a:r>
            <a:r>
              <a:rPr lang="en-US" altLang="ko-KR" dirty="0" err="1"/>
              <a:t>english</a:t>
            </a:r>
            <a:r>
              <a:rPr lang="en-US" altLang="ko-KR" dirty="0"/>
              <a:t>’)</a:t>
            </a:r>
          </a:p>
          <a:p>
            <a:pPr marL="1314450" lvl="2" indent="-457200"/>
            <a:r>
              <a:rPr lang="ko-KR" altLang="en-US" dirty="0"/>
              <a:t>어근 변환은 별도 함수 만들어서 </a:t>
            </a:r>
            <a:r>
              <a:rPr lang="en-US" altLang="ko-KR" dirty="0" err="1"/>
              <a:t>tokenizer</a:t>
            </a:r>
            <a:r>
              <a:rPr lang="ko-KR" altLang="en-US" dirty="0"/>
              <a:t>에 적용</a:t>
            </a:r>
            <a:endParaRPr lang="en-US" altLang="ko-KR" dirty="0"/>
          </a:p>
          <a:p>
            <a:pPr marL="914400" lvl="1" indent="-457200">
              <a:buAutoNum type="arabicParenBoth"/>
            </a:pPr>
            <a:r>
              <a:rPr lang="ko-KR" altLang="en-US" dirty="0"/>
              <a:t>피처 벡터화</a:t>
            </a:r>
            <a:endParaRPr lang="en-US" altLang="ko-KR" dirty="0"/>
          </a:p>
          <a:p>
            <a:pPr marL="1314450" lvl="2" indent="-457200"/>
            <a:r>
              <a:rPr lang="en-US" altLang="ko-KR" dirty="0" err="1"/>
              <a:t>max_df</a:t>
            </a:r>
            <a:r>
              <a:rPr lang="en-US" altLang="ko-KR" dirty="0"/>
              <a:t>, </a:t>
            </a:r>
            <a:r>
              <a:rPr lang="en-US" altLang="ko-KR" dirty="0" err="1"/>
              <a:t>min_df</a:t>
            </a:r>
            <a:r>
              <a:rPr lang="en-US" altLang="ko-KR" dirty="0"/>
              <a:t>, </a:t>
            </a:r>
            <a:r>
              <a:rPr lang="en-US" altLang="ko-KR" dirty="0" err="1"/>
              <a:t>max_features</a:t>
            </a:r>
            <a:r>
              <a:rPr lang="en-US" altLang="ko-KR" dirty="0"/>
              <a:t> </a:t>
            </a:r>
            <a:r>
              <a:rPr lang="ko-KR" altLang="en-US" dirty="0"/>
              <a:t>등을 적용하여 피처 추출 후</a:t>
            </a:r>
            <a:br>
              <a:rPr lang="en-US" altLang="ko-KR" dirty="0"/>
            </a:br>
            <a:r>
              <a:rPr lang="ko-KR" altLang="en-US" dirty="0"/>
              <a:t>벡터화</a:t>
            </a:r>
            <a:endParaRPr lang="en-US" altLang="ko-KR" dirty="0"/>
          </a:p>
          <a:p>
            <a:pPr marL="514350" indent="-457200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45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247657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TF-IDF</a:t>
            </a:r>
            <a:r>
              <a:rPr lang="en-US" altLang="ko-KR" dirty="0"/>
              <a:t> </a:t>
            </a:r>
            <a:r>
              <a:rPr lang="ko-KR" altLang="en-US" dirty="0"/>
              <a:t>기반의 벡터화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사이킷런의</a:t>
            </a:r>
            <a:r>
              <a:rPr lang="ko-KR" altLang="en-US" dirty="0"/>
              <a:t> </a:t>
            </a:r>
            <a:r>
              <a:rPr lang="en-US" altLang="ko-KR" dirty="0" err="1"/>
              <a:t>TfidfVectorizer</a:t>
            </a:r>
            <a:r>
              <a:rPr lang="en-US" altLang="ko-KR" dirty="0"/>
              <a:t> </a:t>
            </a:r>
            <a:r>
              <a:rPr lang="ko-KR" altLang="en-US" dirty="0"/>
              <a:t>클래스 사용</a:t>
            </a:r>
            <a:endParaRPr lang="en-US" altLang="ko-KR" dirty="0"/>
          </a:p>
          <a:p>
            <a:r>
              <a:rPr lang="ko-KR" altLang="en-US" dirty="0" err="1"/>
              <a:t>파라미터</a:t>
            </a:r>
            <a:r>
              <a:rPr lang="ko-KR" altLang="en-US" dirty="0"/>
              <a:t> 및 변환 방법은 </a:t>
            </a:r>
            <a:r>
              <a:rPr lang="en-US" altLang="ko-KR" dirty="0" err="1"/>
              <a:t>CountVectorizer</a:t>
            </a:r>
            <a:r>
              <a:rPr lang="ko-KR" altLang="en-US" dirty="0"/>
              <a:t>와 동일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169851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BOW </a:t>
            </a:r>
            <a:r>
              <a:rPr lang="ko-KR" altLang="en-US" dirty="0"/>
              <a:t>벡터화를 위한 희소 행렬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모든 문서의 단어를 피처로</a:t>
            </a:r>
            <a:br>
              <a:rPr lang="en-US" altLang="ko-KR" dirty="0"/>
            </a:b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수십만 개의 칼럼</a:t>
            </a:r>
            <a:r>
              <a:rPr lang="en-US" altLang="ko-KR" dirty="0">
                <a:sym typeface="Wingdings" pitchFamily="2" charset="2"/>
              </a:rPr>
              <a:t>(</a:t>
            </a:r>
            <a:r>
              <a:rPr lang="ko-KR" altLang="en-US" dirty="0">
                <a:sym typeface="Wingdings" pitchFamily="2" charset="2"/>
              </a:rPr>
              <a:t>단어</a:t>
            </a:r>
            <a:r>
              <a:rPr lang="en-US" altLang="ko-KR" dirty="0">
                <a:sym typeface="Wingdings" pitchFamily="2" charset="2"/>
              </a:rPr>
              <a:t>)</a:t>
            </a:r>
            <a:br>
              <a:rPr lang="en-US" altLang="ko-KR" dirty="0">
                <a:sym typeface="Wingdings" pitchFamily="2" charset="2"/>
              </a:rPr>
            </a:b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대부분 </a:t>
            </a:r>
            <a:r>
              <a:rPr lang="en-US" altLang="ko-KR" dirty="0">
                <a:sym typeface="Wingdings" pitchFamily="2" charset="2"/>
              </a:rPr>
              <a:t>0</a:t>
            </a:r>
            <a:r>
              <a:rPr lang="ko-KR" altLang="en-US" dirty="0">
                <a:sym typeface="Wingdings" pitchFamily="2" charset="2"/>
              </a:rPr>
              <a:t>으로 </a:t>
            </a:r>
            <a:r>
              <a:rPr lang="ko-KR" altLang="en-US" dirty="0" err="1">
                <a:sym typeface="Wingdings" pitchFamily="2" charset="2"/>
              </a:rPr>
              <a:t>채워진</a:t>
            </a:r>
            <a:r>
              <a:rPr lang="ko-KR" altLang="en-US" dirty="0">
                <a:sym typeface="Wingdings" pitchFamily="2" charset="2"/>
              </a:rPr>
              <a:t> 희소 행렬</a:t>
            </a:r>
            <a:br>
              <a:rPr lang="en-US" altLang="ko-KR" dirty="0">
                <a:sym typeface="Wingdings" pitchFamily="2" charset="2"/>
              </a:rPr>
            </a:b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메모리 낭비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ko-KR" altLang="en-US" dirty="0">
                <a:sym typeface="Wingdings" pitchFamily="2" charset="2"/>
              </a:rPr>
              <a:t>데이터 액세스 시간 증가</a:t>
            </a:r>
            <a:br>
              <a:rPr lang="en-US" altLang="ko-KR" dirty="0">
                <a:sym typeface="Wingdings" pitchFamily="2" charset="2"/>
              </a:rPr>
            </a:b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적은 메모리 사용하도록 변환 </a:t>
            </a:r>
            <a:r>
              <a:rPr lang="en-US" altLang="ko-KR" dirty="0">
                <a:sym typeface="Wingdings" pitchFamily="2" charset="2"/>
              </a:rPr>
              <a:t>: COO, CSR </a:t>
            </a:r>
            <a:r>
              <a:rPr lang="ko-KR" altLang="en-US" dirty="0">
                <a:sym typeface="Wingdings" pitchFamily="2" charset="2"/>
              </a:rPr>
              <a:t>형식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848377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Wingdings" pitchFamily="2" charset="2"/>
              </a:rPr>
              <a:t>COO (Coordinate) </a:t>
            </a:r>
            <a:r>
              <a:rPr lang="ko-KR" altLang="en-US" dirty="0">
                <a:sym typeface="Wingdings" pitchFamily="2" charset="2"/>
              </a:rPr>
              <a:t>형식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400" dirty="0">
                <a:sym typeface="Wingdings" pitchFamily="2" charset="2"/>
              </a:rPr>
              <a:t>0</a:t>
            </a:r>
            <a:r>
              <a:rPr lang="ko-KR" altLang="en-US" sz="2400" dirty="0">
                <a:sym typeface="Wingdings" pitchFamily="2" charset="2"/>
              </a:rPr>
              <a:t>이 아닌 데이터만 별도의 배열에 저장</a:t>
            </a:r>
            <a:endParaRPr lang="en-US" altLang="ko-KR" sz="2400" dirty="0">
              <a:sym typeface="Wingdings" pitchFamily="2" charset="2"/>
            </a:endParaRPr>
          </a:p>
          <a:p>
            <a:r>
              <a:rPr lang="ko-KR" altLang="en-US" sz="2400" dirty="0">
                <a:sym typeface="Wingdings" pitchFamily="2" charset="2"/>
              </a:rPr>
              <a:t>그 데이터를 가리키는 행과 열을 별도의 배열로 저장</a:t>
            </a:r>
            <a:br>
              <a:rPr lang="en-US" altLang="ko-KR" sz="2400" dirty="0">
                <a:sym typeface="Wingdings" pitchFamily="2" charset="2"/>
              </a:rPr>
            </a:br>
            <a:r>
              <a:rPr lang="ko-KR" altLang="en-US" sz="2400" dirty="0">
                <a:sym typeface="Wingdings" pitchFamily="2" charset="2"/>
              </a:rPr>
              <a:t>예</a:t>
            </a:r>
            <a:r>
              <a:rPr lang="en-US" altLang="ko-KR" sz="2400" dirty="0">
                <a:sym typeface="Wingdings" pitchFamily="2" charset="2"/>
              </a:rPr>
              <a:t>) [ [3, 0, 1],</a:t>
            </a:r>
            <a:br>
              <a:rPr lang="en-US" altLang="ko-KR" sz="2400" dirty="0">
                <a:sym typeface="Wingdings" pitchFamily="2" charset="2"/>
              </a:rPr>
            </a:br>
            <a:r>
              <a:rPr lang="en-US" altLang="ko-KR" sz="2400" dirty="0">
                <a:sym typeface="Wingdings" pitchFamily="2" charset="2"/>
              </a:rPr>
              <a:t>       [0, 2, 0] ]</a:t>
            </a:r>
            <a:br>
              <a:rPr lang="en-US" altLang="ko-KR" sz="2400" dirty="0">
                <a:sym typeface="Wingdings" pitchFamily="2" charset="2"/>
              </a:rPr>
            </a:br>
            <a:r>
              <a:rPr lang="en-US" altLang="ko-KR" sz="2400" dirty="0">
                <a:sym typeface="Wingdings" pitchFamily="2" charset="2"/>
              </a:rPr>
              <a:t>    0</a:t>
            </a:r>
            <a:r>
              <a:rPr lang="ko-KR" altLang="en-US" sz="2400" dirty="0">
                <a:sym typeface="Wingdings" pitchFamily="2" charset="2"/>
              </a:rPr>
              <a:t>이 아닌 데이터 </a:t>
            </a:r>
            <a:r>
              <a:rPr lang="en-US" altLang="ko-KR" sz="2400" dirty="0">
                <a:sym typeface="Wingdings" pitchFamily="2" charset="2"/>
              </a:rPr>
              <a:t>: [3, 1, 2]</a:t>
            </a:r>
            <a:br>
              <a:rPr lang="en-US" altLang="ko-KR" sz="2400" dirty="0">
                <a:sym typeface="Wingdings" pitchFamily="2" charset="2"/>
              </a:rPr>
            </a:br>
            <a:r>
              <a:rPr lang="en-US" altLang="ko-KR" sz="2400" dirty="0">
                <a:sym typeface="Wingdings" pitchFamily="2" charset="2"/>
              </a:rPr>
              <a:t>    </a:t>
            </a:r>
            <a:r>
              <a:rPr lang="ko-KR" altLang="en-US" sz="2400" dirty="0">
                <a:sym typeface="Wingdings" pitchFamily="2" charset="2"/>
              </a:rPr>
              <a:t>위치 </a:t>
            </a:r>
            <a:r>
              <a:rPr lang="en-US" altLang="ko-KR" sz="2400" dirty="0">
                <a:sym typeface="Wingdings" pitchFamily="2" charset="2"/>
              </a:rPr>
              <a:t>(0, 0), (0, 2), (1, 1)</a:t>
            </a:r>
            <a:r>
              <a:rPr lang="ko-KR" altLang="en-US" sz="2400" dirty="0">
                <a:sym typeface="Wingdings" pitchFamily="2" charset="2"/>
              </a:rPr>
              <a:t>을 별도의 배열</a:t>
            </a:r>
            <a:br>
              <a:rPr lang="en-US" altLang="ko-KR" sz="2400" dirty="0">
                <a:sym typeface="Wingdings" pitchFamily="2" charset="2"/>
              </a:rPr>
            </a:br>
            <a:r>
              <a:rPr lang="en-US" altLang="ko-KR" sz="2400" dirty="0">
                <a:sym typeface="Wingdings" pitchFamily="2" charset="2"/>
              </a:rPr>
              <a:t>    </a:t>
            </a:r>
            <a:r>
              <a:rPr lang="ko-KR" altLang="en-US" sz="2400" dirty="0">
                <a:sym typeface="Wingdings" pitchFamily="2" charset="2"/>
              </a:rPr>
              <a:t>행 </a:t>
            </a:r>
            <a:r>
              <a:rPr lang="en-US" altLang="ko-KR" sz="2400" dirty="0">
                <a:sym typeface="Wingdings" pitchFamily="2" charset="2"/>
              </a:rPr>
              <a:t>[0, 0, 1] </a:t>
            </a:r>
            <a:r>
              <a:rPr lang="ko-KR" altLang="en-US" sz="2400" dirty="0">
                <a:sym typeface="Wingdings" pitchFamily="2" charset="2"/>
              </a:rPr>
              <a:t>열 </a:t>
            </a:r>
            <a:r>
              <a:rPr lang="en-US" altLang="ko-KR" sz="2400" dirty="0">
                <a:sym typeface="Wingdings" pitchFamily="2" charset="2"/>
              </a:rPr>
              <a:t>[0, 2, 1]</a:t>
            </a:r>
            <a:r>
              <a:rPr lang="ko-KR" altLang="en-US" sz="2400" dirty="0">
                <a:sym typeface="Wingdings" pitchFamily="2" charset="2"/>
              </a:rPr>
              <a:t>로 저장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48</a:t>
            </a:fld>
            <a:endParaRPr lang="en-US" altLang="ko-K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3" t="32060" r="44089" b="25114"/>
          <a:stretch/>
        </p:blipFill>
        <p:spPr bwMode="auto">
          <a:xfrm>
            <a:off x="179512" y="3717033"/>
            <a:ext cx="4222250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3" t="74886" r="44089" b="12605"/>
          <a:stretch/>
        </p:blipFill>
        <p:spPr bwMode="auto">
          <a:xfrm>
            <a:off x="4716016" y="3861048"/>
            <a:ext cx="4222250" cy="91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8469371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ym typeface="Wingdings" pitchFamily="2" charset="2"/>
              </a:rPr>
              <a:t>CSR (Compressed Sparse Row) </a:t>
            </a:r>
            <a:r>
              <a:rPr lang="ko-KR" altLang="en-US">
                <a:sym typeface="Wingdings" pitchFamily="2" charset="2"/>
              </a:rPr>
              <a:t>형식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400" dirty="0">
                <a:sym typeface="Wingdings" pitchFamily="2" charset="2"/>
              </a:rPr>
              <a:t>COO </a:t>
            </a:r>
            <a:r>
              <a:rPr lang="ko-KR" altLang="en-US" sz="2400" dirty="0">
                <a:sym typeface="Wingdings" pitchFamily="2" charset="2"/>
              </a:rPr>
              <a:t>방식의 문제점</a:t>
            </a:r>
            <a:br>
              <a:rPr lang="en-US" altLang="ko-KR" sz="2400" dirty="0">
                <a:sym typeface="Wingdings" pitchFamily="2" charset="2"/>
              </a:rPr>
            </a:br>
            <a:r>
              <a:rPr lang="en-US" altLang="ko-KR" sz="2400" dirty="0">
                <a:sym typeface="Wingdings" pitchFamily="2" charset="2"/>
              </a:rPr>
              <a:t>[ [0, 0, 1, 0, 0, 5],</a:t>
            </a:r>
            <a:br>
              <a:rPr lang="en-US" altLang="ko-KR" sz="2400" dirty="0">
                <a:sym typeface="Wingdings" pitchFamily="2" charset="2"/>
              </a:rPr>
            </a:br>
            <a:r>
              <a:rPr lang="en-US" altLang="ko-KR" sz="2400" dirty="0">
                <a:sym typeface="Wingdings" pitchFamily="2" charset="2"/>
              </a:rPr>
              <a:t>  [1, 4, 0, 3, 2, 5],</a:t>
            </a:r>
            <a:br>
              <a:rPr lang="en-US" altLang="ko-KR" sz="2400" dirty="0">
                <a:sym typeface="Wingdings" pitchFamily="2" charset="2"/>
              </a:rPr>
            </a:br>
            <a:r>
              <a:rPr lang="en-US" altLang="ko-KR" sz="2400" dirty="0">
                <a:sym typeface="Wingdings" pitchFamily="2" charset="2"/>
              </a:rPr>
              <a:t>  [0, 6, 0, 3, 0, 0],</a:t>
            </a:r>
            <a:br>
              <a:rPr lang="en-US" altLang="ko-KR" sz="2400" dirty="0">
                <a:sym typeface="Wingdings" pitchFamily="2" charset="2"/>
              </a:rPr>
            </a:br>
            <a:r>
              <a:rPr lang="en-US" altLang="ko-KR" sz="2400" dirty="0">
                <a:sym typeface="Wingdings" pitchFamily="2" charset="2"/>
              </a:rPr>
              <a:t>  [2, 0, 0, 0, 0, 0],</a:t>
            </a:r>
            <a:br>
              <a:rPr lang="en-US" altLang="ko-KR" sz="2400" dirty="0">
                <a:sym typeface="Wingdings" pitchFamily="2" charset="2"/>
              </a:rPr>
            </a:br>
            <a:r>
              <a:rPr lang="en-US" altLang="ko-KR" sz="2400" dirty="0">
                <a:sym typeface="Wingdings" pitchFamily="2" charset="2"/>
              </a:rPr>
              <a:t>  [0, 0, 0, 7, 0, 8],</a:t>
            </a:r>
            <a:br>
              <a:rPr lang="en-US" altLang="ko-KR" sz="2400" dirty="0">
                <a:sym typeface="Wingdings" pitchFamily="2" charset="2"/>
              </a:rPr>
            </a:br>
            <a:r>
              <a:rPr lang="en-US" altLang="ko-KR" sz="2400" dirty="0">
                <a:sym typeface="Wingdings" pitchFamily="2" charset="2"/>
              </a:rPr>
              <a:t>  [1, 0, 0, 0, 0, 0] ]</a:t>
            </a:r>
            <a:br>
              <a:rPr lang="en-US" altLang="ko-KR" sz="2400" dirty="0">
                <a:sym typeface="Wingdings" pitchFamily="2" charset="2"/>
              </a:rPr>
            </a:br>
            <a:br>
              <a:rPr lang="en-US" altLang="ko-KR" sz="2400" dirty="0">
                <a:sym typeface="Wingdings" pitchFamily="2" charset="2"/>
              </a:rPr>
            </a:br>
            <a:r>
              <a:rPr lang="ko-KR" altLang="en-US" sz="2400" dirty="0">
                <a:sym typeface="Wingdings" pitchFamily="2" charset="2"/>
              </a:rPr>
              <a:t>데이터 </a:t>
            </a:r>
            <a:r>
              <a:rPr lang="ko-KR" altLang="en-US" sz="2400" dirty="0" err="1">
                <a:sym typeface="Wingdings" pitchFamily="2" charset="2"/>
              </a:rPr>
              <a:t>베열</a:t>
            </a:r>
            <a:r>
              <a:rPr lang="en-US" altLang="ko-KR" sz="2400" dirty="0">
                <a:sym typeface="Wingdings" pitchFamily="2" charset="2"/>
              </a:rPr>
              <a:t>: [1, 5, 1, 4, 3, 2, 5, 6, 3, 2, 7, 8, 1]</a:t>
            </a:r>
            <a:br>
              <a:rPr lang="en-US" altLang="ko-KR" sz="2400" dirty="0">
                <a:sym typeface="Wingdings" pitchFamily="2" charset="2"/>
              </a:rPr>
            </a:br>
            <a:r>
              <a:rPr lang="ko-KR" altLang="en-US" sz="2400" dirty="0">
                <a:sym typeface="Wingdings" pitchFamily="2" charset="2"/>
              </a:rPr>
              <a:t>행 위치 배열</a:t>
            </a:r>
            <a:r>
              <a:rPr lang="en-US" altLang="ko-KR" sz="2400" dirty="0">
                <a:sym typeface="Wingdings" pitchFamily="2" charset="2"/>
              </a:rPr>
              <a:t>: [0, 0, 1, 1, 1, 1, 1, 2, 2, 3, 4, 4, 5]</a:t>
            </a:r>
            <a:br>
              <a:rPr lang="en-US" altLang="ko-KR" sz="2400" dirty="0">
                <a:sym typeface="Wingdings" pitchFamily="2" charset="2"/>
              </a:rPr>
            </a:br>
            <a:r>
              <a:rPr lang="ko-KR" altLang="en-US" sz="2400" dirty="0">
                <a:sym typeface="Wingdings" pitchFamily="2" charset="2"/>
              </a:rPr>
              <a:t>열 위치 배열</a:t>
            </a:r>
            <a:r>
              <a:rPr lang="en-US" altLang="ko-KR" sz="2400" dirty="0">
                <a:sym typeface="Wingdings" pitchFamily="2" charset="2"/>
              </a:rPr>
              <a:t>: [2, 5, 0, 1, 3, 4, 5, 1, 3, 0, 3, 5, 0]</a:t>
            </a:r>
            <a:br>
              <a:rPr lang="en-US" altLang="ko-KR" sz="2400" dirty="0">
                <a:sym typeface="Wingdings" pitchFamily="2" charset="2"/>
              </a:rPr>
            </a:b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49</a:t>
            </a:fld>
            <a:endParaRPr lang="en-US" altLang="ko-KR" dirty="0"/>
          </a:p>
        </p:txBody>
      </p:sp>
      <p:sp>
        <p:nvSpPr>
          <p:cNvPr id="9" name="자유형 8"/>
          <p:cNvSpPr/>
          <p:nvPr/>
        </p:nvSpPr>
        <p:spPr>
          <a:xfrm>
            <a:off x="7325833" y="4541086"/>
            <a:ext cx="571216" cy="955947"/>
          </a:xfrm>
          <a:custGeom>
            <a:avLst/>
            <a:gdLst>
              <a:gd name="connsiteX0" fmla="*/ 0 w 571216"/>
              <a:gd name="connsiteY0" fmla="*/ 52179 h 955947"/>
              <a:gd name="connsiteX1" fmla="*/ 520995 w 571216"/>
              <a:gd name="connsiteY1" fmla="*/ 52179 h 955947"/>
              <a:gd name="connsiteX2" fmla="*/ 542260 w 571216"/>
              <a:gd name="connsiteY2" fmla="*/ 594440 h 955947"/>
              <a:gd name="connsiteX3" fmla="*/ 446567 w 571216"/>
              <a:gd name="connsiteY3" fmla="*/ 955947 h 955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216" h="955947">
                <a:moveTo>
                  <a:pt x="0" y="52179"/>
                </a:moveTo>
                <a:cubicBezTo>
                  <a:pt x="215309" y="6990"/>
                  <a:pt x="430618" y="-38198"/>
                  <a:pt x="520995" y="52179"/>
                </a:cubicBezTo>
                <a:cubicBezTo>
                  <a:pt x="611372" y="142556"/>
                  <a:pt x="554665" y="443812"/>
                  <a:pt x="542260" y="594440"/>
                </a:cubicBezTo>
                <a:cubicBezTo>
                  <a:pt x="529855" y="745068"/>
                  <a:pt x="488211" y="850507"/>
                  <a:pt x="446567" y="955947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76256" y="5506363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같은 값이 반복됨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06039" y="5939988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씩 증가함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6300192" y="6124654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51920" y="5939988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바뀐 숫자 위치만 기록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886827" y="6309320"/>
            <a:ext cx="2004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[0, 2, 7, 9, 10, 12]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275856" y="6124654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6773" y="593998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항목 개수를 마지막에 추가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20714" y="6309320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[0, 2, 7, 9, 10, 12, 13]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727295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GMM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323528" y="908721"/>
                <a:ext cx="8578850" cy="576064"/>
              </a:xfrm>
            </p:spPr>
            <p:txBody>
              <a:bodyPr/>
              <a:lstStyle/>
              <a:p>
                <a:r>
                  <a:rPr lang="ko-KR" altLang="en-US" sz="2000" dirty="0"/>
                  <a:t>파라미터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000" i="1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2000" dirty="0"/>
                  <a:t> 추정</a:t>
                </a:r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323528" y="908721"/>
                <a:ext cx="8578850" cy="576064"/>
              </a:xfrm>
              <a:blipFill rotWithShape="1">
                <a:blip r:embed="rId2"/>
                <a:stretch>
                  <a:fillRect l="-924" b="-6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9620" y="1916832"/>
                <a:ext cx="5583773" cy="984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begChr m:val="|"/>
                                              <m:endChr m:val=""/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ko-KR" altLang="en-US" i="1">
                                                      <a:latin typeface="Cambria Math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l-GR" altLang="ko-KR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ko-KR" altLang="en-US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1−</m:t>
                          </m:r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20" y="1916832"/>
                <a:ext cx="5583773" cy="9840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4211960" y="857250"/>
                <a:ext cx="1310167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857250"/>
                <a:ext cx="1310167" cy="8712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1539" y="3140968"/>
                <a:ext cx="4215385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ko-KR" alt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l-GR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|"/>
                                      <m:endChr m:val="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ko-KR" i="1">
                                              <a:latin typeface="Cambria Math"/>
                                              <a:ea typeface="Cambria Math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|"/>
                                          <m:endChr m:val="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i="1">
                                                  <a:latin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altLang="ko-KR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−</m:t>
                      </m:r>
                      <m:r>
                        <a:rPr lang="ko-KR" altLang="en-US" b="0" i="1" smtClean="0">
                          <a:latin typeface="Cambria Math"/>
                        </a:rPr>
                        <m:t>𝜆</m:t>
                      </m:r>
                      <m:r>
                        <a:rPr lang="en-US" altLang="ko-KR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39" y="3140968"/>
                <a:ext cx="4215385" cy="87120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436096" y="3144061"/>
                <a:ext cx="3600153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|"/>
                                      <m:endChr m:val="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ko-KR" i="1">
                                              <a:latin typeface="Cambria Math"/>
                                              <a:ea typeface="Cambria Math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|"/>
                                          <m:endChr m:val="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i="1">
                                                  <a:latin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altLang="ko-KR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−</m:t>
                      </m:r>
                      <m:r>
                        <a:rPr lang="ko-KR" altLang="en-US" b="0" i="1" smtClean="0">
                          <a:latin typeface="Cambria Math"/>
                        </a:rPr>
                        <m:t>𝜆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3144061"/>
                <a:ext cx="3600153" cy="87120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/>
          <p:cNvCxnSpPr/>
          <p:nvPr/>
        </p:nvCxnSpPr>
        <p:spPr>
          <a:xfrm>
            <a:off x="4860032" y="3576568"/>
            <a:ext cx="626615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96841" y="4221088"/>
                <a:ext cx="2054665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𝑛𝑘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−</m:t>
                      </m:r>
                      <m:r>
                        <a:rPr lang="ko-KR" altLang="en-US" b="0" i="1" smtClean="0">
                          <a:latin typeface="Cambria Math"/>
                        </a:rPr>
                        <m:t>𝜆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841" y="4221088"/>
                <a:ext cx="2054665" cy="87120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/>
          <p:cNvCxnSpPr/>
          <p:nvPr/>
        </p:nvCxnSpPr>
        <p:spPr>
          <a:xfrm>
            <a:off x="620777" y="4653595"/>
            <a:ext cx="626615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923928" y="4239666"/>
                <a:ext cx="2824363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−</m:t>
                      </m:r>
                      <m:r>
                        <a:rPr lang="ko-KR" altLang="en-US" b="0" i="1" smtClean="0">
                          <a:latin typeface="Cambria Math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239666"/>
                <a:ext cx="2824363" cy="87120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/>
          <p:cNvCxnSpPr/>
          <p:nvPr/>
        </p:nvCxnSpPr>
        <p:spPr>
          <a:xfrm>
            <a:off x="3347864" y="4672173"/>
            <a:ext cx="626615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158593" y="5373216"/>
                <a:ext cx="2166940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−</m:t>
                      </m:r>
                      <m:r>
                        <a:rPr lang="ko-KR" altLang="en-US" b="0" i="1" smtClean="0">
                          <a:latin typeface="Cambria Math"/>
                        </a:rPr>
                        <m:t>𝜆</m:t>
                      </m:r>
                      <m:r>
                        <a:rPr lang="en-US" altLang="ko-KR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593" y="5373216"/>
                <a:ext cx="2166940" cy="87120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/>
          <p:cNvCxnSpPr/>
          <p:nvPr/>
        </p:nvCxnSpPr>
        <p:spPr>
          <a:xfrm>
            <a:off x="582529" y="5805723"/>
            <a:ext cx="626615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974479" y="5373216"/>
                <a:ext cx="3037883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/>
                        </a:rPr>
                        <m:t>𝜆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479" y="5373216"/>
                <a:ext cx="3037883" cy="87120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/>
          <p:cNvCxnSpPr/>
          <p:nvPr/>
        </p:nvCxnSpPr>
        <p:spPr>
          <a:xfrm>
            <a:off x="3398415" y="5805723"/>
            <a:ext cx="626615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자유형 4"/>
          <p:cNvSpPr/>
          <p:nvPr/>
        </p:nvSpPr>
        <p:spPr>
          <a:xfrm>
            <a:off x="1977656" y="4976037"/>
            <a:ext cx="5380074" cy="385344"/>
          </a:xfrm>
          <a:custGeom>
            <a:avLst/>
            <a:gdLst>
              <a:gd name="connsiteX0" fmla="*/ 0 w 5380074"/>
              <a:gd name="connsiteY0" fmla="*/ 0 h 385344"/>
              <a:gd name="connsiteX1" fmla="*/ 489097 w 5380074"/>
              <a:gd name="connsiteY1" fmla="*/ 372140 h 385344"/>
              <a:gd name="connsiteX2" fmla="*/ 2275367 w 5380074"/>
              <a:gd name="connsiteY2" fmla="*/ 308344 h 385344"/>
              <a:gd name="connsiteX3" fmla="*/ 5380074 w 5380074"/>
              <a:gd name="connsiteY3" fmla="*/ 340242 h 385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0074" h="385344">
                <a:moveTo>
                  <a:pt x="0" y="0"/>
                </a:moveTo>
                <a:cubicBezTo>
                  <a:pt x="54934" y="160374"/>
                  <a:pt x="109869" y="320749"/>
                  <a:pt x="489097" y="372140"/>
                </a:cubicBezTo>
                <a:cubicBezTo>
                  <a:pt x="868325" y="423531"/>
                  <a:pt x="2275367" y="308344"/>
                  <a:pt x="2275367" y="308344"/>
                </a:cubicBezTo>
                <a:lnTo>
                  <a:pt x="5380074" y="340242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6762307" y="5752214"/>
            <a:ext cx="606056" cy="521102"/>
          </a:xfrm>
          <a:custGeom>
            <a:avLst/>
            <a:gdLst>
              <a:gd name="connsiteX0" fmla="*/ 0 w 606056"/>
              <a:gd name="connsiteY0" fmla="*/ 297712 h 521102"/>
              <a:gd name="connsiteX1" fmla="*/ 244549 w 606056"/>
              <a:gd name="connsiteY1" fmla="*/ 510363 h 521102"/>
              <a:gd name="connsiteX2" fmla="*/ 606056 w 606056"/>
              <a:gd name="connsiteY2" fmla="*/ 0 h 52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056" h="521102">
                <a:moveTo>
                  <a:pt x="0" y="297712"/>
                </a:moveTo>
                <a:cubicBezTo>
                  <a:pt x="71770" y="428847"/>
                  <a:pt x="143540" y="559982"/>
                  <a:pt x="244549" y="510363"/>
                </a:cubicBezTo>
                <a:cubicBezTo>
                  <a:pt x="345558" y="460744"/>
                  <a:pt x="475807" y="230372"/>
                  <a:pt x="606056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308304" y="5078079"/>
                <a:ext cx="1738938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𝑛𝑘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5078079"/>
                <a:ext cx="1738938" cy="87120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828773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ym typeface="Wingdings" pitchFamily="2" charset="2"/>
              </a:rPr>
              <a:t>CSR (Compressed Sparse Row) </a:t>
            </a:r>
            <a:r>
              <a:rPr lang="ko-KR" altLang="en-US">
                <a:sym typeface="Wingdings" pitchFamily="2" charset="2"/>
              </a:rPr>
              <a:t>형식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50</a:t>
            </a:fld>
            <a:endParaRPr lang="en-US" altLang="ko-K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4" t="28599" r="42138" b="23429"/>
          <a:stretch/>
        </p:blipFill>
        <p:spPr bwMode="auto">
          <a:xfrm>
            <a:off x="179509" y="976670"/>
            <a:ext cx="4419424" cy="4257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729634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ym typeface="Wingdings" pitchFamily="2" charset="2"/>
              </a:rPr>
              <a:t>CSR (Compressed Sparse Row) </a:t>
            </a:r>
            <a:r>
              <a:rPr lang="ko-KR" altLang="en-US">
                <a:sym typeface="Wingdings" pitchFamily="2" charset="2"/>
              </a:rPr>
              <a:t>형식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51</a:t>
            </a:fld>
            <a:endParaRPr lang="en-US" altLang="ko-K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5" t="64816" r="44354" b="15139"/>
          <a:stretch/>
        </p:blipFill>
        <p:spPr bwMode="auto">
          <a:xfrm>
            <a:off x="188828" y="1026020"/>
            <a:ext cx="4175369" cy="19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2" t="65064" r="36729" b="15251"/>
          <a:stretch/>
        </p:blipFill>
        <p:spPr bwMode="auto">
          <a:xfrm>
            <a:off x="207305" y="3284981"/>
            <a:ext cx="5005806" cy="1918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0715429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뉴스그룹</a:t>
            </a:r>
            <a:r>
              <a:rPr lang="ko-KR" altLang="en-US" dirty="0"/>
              <a:t> 분류 </a:t>
            </a:r>
            <a:r>
              <a:rPr lang="en-US" altLang="ko-KR" dirty="0"/>
              <a:t>– </a:t>
            </a:r>
            <a:r>
              <a:rPr lang="ko-KR" altLang="en-US" dirty="0"/>
              <a:t>텍스트 정규화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52</a:t>
            </a:fld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5" t="72498" r="46919" b="20180"/>
          <a:stretch/>
        </p:blipFill>
        <p:spPr bwMode="auto">
          <a:xfrm>
            <a:off x="179512" y="987347"/>
            <a:ext cx="3906352" cy="713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자유형 4"/>
          <p:cNvSpPr/>
          <p:nvPr/>
        </p:nvSpPr>
        <p:spPr>
          <a:xfrm>
            <a:off x="3299832" y="1336203"/>
            <a:ext cx="1360967" cy="265509"/>
          </a:xfrm>
          <a:custGeom>
            <a:avLst/>
            <a:gdLst>
              <a:gd name="connsiteX0" fmla="*/ 0 w 1360967"/>
              <a:gd name="connsiteY0" fmla="*/ 191386 h 265509"/>
              <a:gd name="connsiteX1" fmla="*/ 871870 w 1360967"/>
              <a:gd name="connsiteY1" fmla="*/ 255181 h 265509"/>
              <a:gd name="connsiteX2" fmla="*/ 1360967 w 1360967"/>
              <a:gd name="connsiteY2" fmla="*/ 0 h 26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0967" h="265509">
                <a:moveTo>
                  <a:pt x="0" y="191386"/>
                </a:moveTo>
                <a:cubicBezTo>
                  <a:pt x="322521" y="239232"/>
                  <a:pt x="645042" y="287079"/>
                  <a:pt x="871870" y="255181"/>
                </a:cubicBezTo>
                <a:cubicBezTo>
                  <a:pt x="1098698" y="223283"/>
                  <a:pt x="1229832" y="111641"/>
                  <a:pt x="1360967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27948" y="978055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데이터를 다운받으므로 인터넷 연결 필요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6" t="75746" r="35503" b="16572"/>
          <a:stretch/>
        </p:blipFill>
        <p:spPr bwMode="auto">
          <a:xfrm>
            <a:off x="179512" y="1772816"/>
            <a:ext cx="5099359" cy="74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4" t="40718" r="5728" b="12491"/>
          <a:stretch/>
        </p:blipFill>
        <p:spPr bwMode="auto">
          <a:xfrm>
            <a:off x="240960" y="2708920"/>
            <a:ext cx="7485365" cy="414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4" t="30615" r="41613" b="59311"/>
          <a:stretch/>
        </p:blipFill>
        <p:spPr bwMode="auto">
          <a:xfrm>
            <a:off x="1331640" y="2591420"/>
            <a:ext cx="4470254" cy="981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436093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뉴스그룹</a:t>
            </a:r>
            <a:r>
              <a:rPr lang="ko-KR" altLang="en-US" dirty="0"/>
              <a:t> 분류 </a:t>
            </a:r>
            <a:r>
              <a:rPr lang="en-US" altLang="ko-KR" dirty="0"/>
              <a:t>– </a:t>
            </a:r>
            <a:r>
              <a:rPr lang="ko-KR" altLang="en-US" dirty="0"/>
              <a:t>텍스트 정규화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53</a:t>
            </a:fld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7" t="47532" r="6103" b="13218"/>
          <a:stretch/>
        </p:blipFill>
        <p:spPr bwMode="auto">
          <a:xfrm>
            <a:off x="107502" y="976670"/>
            <a:ext cx="8175378" cy="3824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1207712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뉴스그룹 분류 </a:t>
            </a:r>
            <a:r>
              <a:rPr lang="en-US" altLang="ko-KR"/>
              <a:t>– </a:t>
            </a:r>
            <a:r>
              <a:rPr lang="ko-KR" altLang="en-US"/>
              <a:t>텍스트 정규화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subset </a:t>
            </a:r>
            <a:r>
              <a:rPr lang="ko-KR" altLang="en-US" dirty="0"/>
              <a:t>지정</a:t>
            </a:r>
            <a:endParaRPr lang="en-US" altLang="ko-KR" dirty="0"/>
          </a:p>
          <a:p>
            <a:r>
              <a:rPr lang="ko-KR" altLang="en-US" dirty="0"/>
              <a:t>본문만 추출하기 위해 </a:t>
            </a:r>
            <a:r>
              <a:rPr lang="en-US" altLang="ko-KR" dirty="0"/>
              <a:t>Header</a:t>
            </a:r>
            <a:r>
              <a:rPr lang="ko-KR" altLang="en-US" dirty="0"/>
              <a:t>와 </a:t>
            </a:r>
            <a:r>
              <a:rPr lang="en-US" altLang="ko-KR" dirty="0"/>
              <a:t>Footer</a:t>
            </a:r>
            <a:r>
              <a:rPr lang="ko-KR" altLang="en-US" dirty="0"/>
              <a:t> 제거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54</a:t>
            </a:fld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7" t="57974" r="20043" b="19820"/>
          <a:stretch/>
        </p:blipFill>
        <p:spPr bwMode="auto">
          <a:xfrm>
            <a:off x="457197" y="2184988"/>
            <a:ext cx="6713354" cy="2163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8968119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뉴스그룹</a:t>
            </a:r>
            <a:r>
              <a:rPr lang="ko-KR" altLang="en-US" dirty="0"/>
              <a:t> 분류 </a:t>
            </a:r>
            <a:r>
              <a:rPr lang="en-US" altLang="ko-KR" dirty="0"/>
              <a:t>– </a:t>
            </a:r>
            <a:r>
              <a:rPr lang="ko-KR" altLang="en-US" dirty="0"/>
              <a:t>피처 벡터화 및 학습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학습 데이터</a:t>
            </a:r>
            <a:endParaRPr lang="en-US" altLang="ko-KR" dirty="0"/>
          </a:p>
          <a:p>
            <a:pPr lvl="1"/>
            <a:r>
              <a:rPr lang="en-US" altLang="ko-KR" dirty="0" err="1"/>
              <a:t>CountVectorizer</a:t>
            </a:r>
            <a:r>
              <a:rPr lang="ko-KR" altLang="en-US" dirty="0"/>
              <a:t>로 </a:t>
            </a:r>
            <a:r>
              <a:rPr lang="en-US" altLang="ko-KR" dirty="0"/>
              <a:t>fit </a:t>
            </a:r>
            <a:r>
              <a:rPr lang="ko-KR" altLang="en-US" dirty="0"/>
              <a:t>및 </a:t>
            </a:r>
            <a:r>
              <a:rPr lang="en-US" altLang="ko-KR" dirty="0"/>
              <a:t>transform</a:t>
            </a:r>
          </a:p>
          <a:p>
            <a:r>
              <a:rPr lang="ko-KR" altLang="en-US" dirty="0"/>
              <a:t>테스트 데이터</a:t>
            </a:r>
            <a:endParaRPr lang="en-US" altLang="ko-KR" dirty="0"/>
          </a:p>
          <a:p>
            <a:pPr lvl="1"/>
            <a:r>
              <a:rPr lang="ko-KR" altLang="en-US" dirty="0" err="1"/>
              <a:t>학습데이터로</a:t>
            </a:r>
            <a:r>
              <a:rPr lang="ko-KR" altLang="en-US" dirty="0"/>
              <a:t> </a:t>
            </a:r>
            <a:r>
              <a:rPr lang="en-US" altLang="ko-KR" dirty="0"/>
              <a:t>fit</a:t>
            </a:r>
            <a:r>
              <a:rPr lang="ko-KR" altLang="en-US" dirty="0"/>
              <a:t>한 결과를 사용하여 </a:t>
            </a:r>
            <a:r>
              <a:rPr lang="en-US" altLang="ko-KR" dirty="0"/>
              <a:t>transform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55</a:t>
            </a:fld>
            <a:endParaRPr lang="en-US" altLang="ko-K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2" t="60975" r="39447" b="17060"/>
          <a:stretch/>
        </p:blipFill>
        <p:spPr bwMode="auto">
          <a:xfrm>
            <a:off x="827584" y="3068960"/>
            <a:ext cx="4713402" cy="214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0272100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뉴스그룹</a:t>
            </a:r>
            <a:r>
              <a:rPr lang="ko-KR" altLang="en-US" dirty="0"/>
              <a:t> 분류 </a:t>
            </a:r>
            <a:r>
              <a:rPr lang="en-US" altLang="ko-KR" dirty="0"/>
              <a:t>– </a:t>
            </a:r>
            <a:r>
              <a:rPr lang="ko-KR" altLang="en-US" dirty="0"/>
              <a:t>평가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56</a:t>
            </a:fld>
            <a:endParaRPr lang="en-US" altLang="ko-K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4" t="50000" r="44130" b="32423"/>
          <a:stretch/>
        </p:blipFill>
        <p:spPr bwMode="auto">
          <a:xfrm>
            <a:off x="107501" y="976671"/>
            <a:ext cx="4210503" cy="1712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7" t="56174" r="39001" b="17179"/>
          <a:stretch/>
        </p:blipFill>
        <p:spPr bwMode="auto">
          <a:xfrm>
            <a:off x="3111339" y="3068960"/>
            <a:ext cx="4725043" cy="259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6435910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뉴스그룹</a:t>
            </a:r>
            <a:r>
              <a:rPr lang="ko-KR" altLang="en-US" dirty="0"/>
              <a:t> 분류 </a:t>
            </a:r>
            <a:r>
              <a:rPr lang="en-US" altLang="ko-KR" dirty="0"/>
              <a:t>– </a:t>
            </a:r>
            <a:r>
              <a:rPr lang="ko-KR" altLang="en-US" dirty="0"/>
              <a:t>평가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57</a:t>
            </a:fld>
            <a:endParaRPr lang="en-US" altLang="ko-K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1" t="35979" r="37658" b="44071"/>
          <a:stretch/>
        </p:blipFill>
        <p:spPr bwMode="auto">
          <a:xfrm>
            <a:off x="107501" y="983453"/>
            <a:ext cx="6186982" cy="2023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9" t="28137" r="42806" b="54334"/>
          <a:stretch/>
        </p:blipFill>
        <p:spPr bwMode="auto">
          <a:xfrm>
            <a:off x="107501" y="3284984"/>
            <a:ext cx="5555322" cy="1777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55976" y="5589240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itchFamily="50" charset="-127"/>
                <a:ea typeface="맑은 고딕" pitchFamily="50" charset="-127"/>
              </a:rPr>
              <a:t>메모리 부족 발생할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06871895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IMDB</a:t>
            </a:r>
            <a:r>
              <a:rPr lang="en-US" altLang="ko-KR" dirty="0"/>
              <a:t> </a:t>
            </a:r>
            <a:r>
              <a:rPr lang="ko-KR" altLang="en-US" dirty="0"/>
              <a:t>영화평 </a:t>
            </a:r>
            <a:r>
              <a:rPr lang="en-US" altLang="ko-KR" dirty="0"/>
              <a:t>– </a:t>
            </a:r>
            <a:r>
              <a:rPr lang="ko-KR" altLang="en-US" dirty="0" err="1"/>
              <a:t>지도학습</a:t>
            </a:r>
            <a:r>
              <a:rPr lang="ko-KR" altLang="en-US" dirty="0"/>
              <a:t> 기반 감성 분석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https://</a:t>
            </a:r>
            <a:r>
              <a:rPr lang="en-US" altLang="ko-KR" dirty="0" err="1"/>
              <a:t>www.kaggle.com</a:t>
            </a:r>
            <a:r>
              <a:rPr lang="en-US" altLang="ko-KR" dirty="0"/>
              <a:t>/c/</a:t>
            </a:r>
            <a:r>
              <a:rPr lang="en-US" altLang="ko-KR" dirty="0" err="1"/>
              <a:t>word2vec</a:t>
            </a:r>
            <a:r>
              <a:rPr lang="en-US" altLang="ko-KR" dirty="0"/>
              <a:t>-</a:t>
            </a:r>
            <a:r>
              <a:rPr lang="en-US" altLang="ko-KR" dirty="0" err="1"/>
              <a:t>nlp</a:t>
            </a:r>
            <a:r>
              <a:rPr lang="en-US" altLang="ko-KR" dirty="0"/>
              <a:t>-tutorial/data</a:t>
            </a:r>
            <a:br>
              <a:rPr lang="en-US" altLang="ko-KR" dirty="0"/>
            </a:b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강의 자료실 </a:t>
            </a:r>
            <a:r>
              <a:rPr lang="en-US" altLang="ko-KR" dirty="0" err="1">
                <a:sym typeface="Wingdings" pitchFamily="2" charset="2"/>
              </a:rPr>
              <a:t>imdb.tsv</a:t>
            </a:r>
            <a:endParaRPr lang="en-US" altLang="ko-KR" dirty="0">
              <a:sym typeface="Wingdings" pitchFamily="2" charset="2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58</a:t>
            </a:fld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7" t="58236" r="48416" b="19277"/>
          <a:stretch/>
        </p:blipFill>
        <p:spPr bwMode="auto">
          <a:xfrm>
            <a:off x="611560" y="2704041"/>
            <a:ext cx="4842002" cy="228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자유형 4"/>
          <p:cNvSpPr/>
          <p:nvPr/>
        </p:nvSpPr>
        <p:spPr>
          <a:xfrm>
            <a:off x="4901609" y="2679405"/>
            <a:ext cx="925033" cy="457200"/>
          </a:xfrm>
          <a:custGeom>
            <a:avLst/>
            <a:gdLst>
              <a:gd name="connsiteX0" fmla="*/ 0 w 925033"/>
              <a:gd name="connsiteY0" fmla="*/ 457200 h 457200"/>
              <a:gd name="connsiteX1" fmla="*/ 212651 w 925033"/>
              <a:gd name="connsiteY1" fmla="*/ 138223 h 457200"/>
              <a:gd name="connsiteX2" fmla="*/ 925033 w 925033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33" h="457200">
                <a:moveTo>
                  <a:pt x="0" y="457200"/>
                </a:moveTo>
                <a:cubicBezTo>
                  <a:pt x="29239" y="335811"/>
                  <a:pt x="58479" y="214423"/>
                  <a:pt x="212651" y="138223"/>
                </a:cubicBezTo>
                <a:cubicBezTo>
                  <a:pt x="366823" y="62023"/>
                  <a:pt x="925033" y="0"/>
                  <a:pt x="925033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26642" y="2494739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QUOTE_NONE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2130147" y="4890977"/>
            <a:ext cx="730011" cy="712381"/>
          </a:xfrm>
          <a:custGeom>
            <a:avLst/>
            <a:gdLst>
              <a:gd name="connsiteX0" fmla="*/ 49527 w 730011"/>
              <a:gd name="connsiteY0" fmla="*/ 0 h 712381"/>
              <a:gd name="connsiteX1" fmla="*/ 70793 w 730011"/>
              <a:gd name="connsiteY1" fmla="*/ 531628 h 712381"/>
              <a:gd name="connsiteX2" fmla="*/ 730011 w 730011"/>
              <a:gd name="connsiteY2" fmla="*/ 712381 h 712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011" h="712381">
                <a:moveTo>
                  <a:pt x="49527" y="0"/>
                </a:moveTo>
                <a:cubicBezTo>
                  <a:pt x="3453" y="206449"/>
                  <a:pt x="-42621" y="412898"/>
                  <a:pt x="70793" y="531628"/>
                </a:cubicBezTo>
                <a:cubicBezTo>
                  <a:pt x="184207" y="650358"/>
                  <a:pt x="457109" y="681369"/>
                  <a:pt x="730011" y="71238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88094" y="5418692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긍정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0: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부정</a:t>
            </a:r>
          </a:p>
        </p:txBody>
      </p:sp>
    </p:spTree>
    <p:extLst>
      <p:ext uri="{BB962C8B-B14F-4D97-AF65-F5344CB8AC3E}">
        <p14:creationId xmlns:p14="http://schemas.microsoft.com/office/powerpoint/2010/main" val="4232985114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IMDB</a:t>
            </a:r>
            <a:r>
              <a:rPr lang="en-US" altLang="ko-KR" dirty="0"/>
              <a:t> </a:t>
            </a:r>
            <a:r>
              <a:rPr lang="ko-KR" altLang="en-US" dirty="0"/>
              <a:t>영화평 </a:t>
            </a:r>
            <a:r>
              <a:rPr lang="en-US" altLang="ko-KR" dirty="0"/>
              <a:t>– </a:t>
            </a:r>
            <a:r>
              <a:rPr lang="ko-KR" altLang="en-US" dirty="0" err="1"/>
              <a:t>지도학습</a:t>
            </a:r>
            <a:r>
              <a:rPr lang="ko-KR" altLang="en-US" dirty="0"/>
              <a:t> 기반 감성 분석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59</a:t>
            </a:fld>
            <a:endParaRPr lang="en-US" altLang="ko-K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7" t="46012" r="5199" b="19393"/>
          <a:stretch/>
        </p:blipFill>
        <p:spPr bwMode="auto">
          <a:xfrm>
            <a:off x="107505" y="976672"/>
            <a:ext cx="9036496" cy="3066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561900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GMM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EM</a:t>
            </a:r>
            <a:r>
              <a:rPr lang="en-US" altLang="ko-KR" dirty="0"/>
              <a:t>(Expectation-Maximization) </a:t>
            </a:r>
            <a:r>
              <a:rPr lang="ko-KR" altLang="en-US" dirty="0"/>
              <a:t>알고리즘으로 계산</a:t>
            </a:r>
            <a:endParaRPr lang="en-US" altLang="ko-KR" dirty="0"/>
          </a:p>
          <a:p>
            <a:pPr lvl="1"/>
            <a:r>
              <a:rPr lang="en-US" altLang="ko-KR" dirty="0"/>
              <a:t>E </a:t>
            </a:r>
            <a:r>
              <a:rPr lang="ko-KR" altLang="en-US" dirty="0"/>
              <a:t>스텝 </a:t>
            </a:r>
            <a:r>
              <a:rPr lang="en-US" altLang="ko-KR" dirty="0"/>
              <a:t>: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 </a:t>
            </a:r>
            <a:r>
              <a:rPr lang="ko-KR" altLang="en-US" dirty="0"/>
              <a:t>스텝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7704" y="2060848"/>
                <a:ext cx="2788905" cy="703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𝑛𝑘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i="1">
                                          <a:latin typeface="Cambria Math"/>
                                          <a:ea typeface="Cambria Math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|"/>
                                      <m:endChr m:val="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ko-KR" i="1">
                                              <a:latin typeface="Cambria Math"/>
                                              <a:ea typeface="Cambria Math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060848"/>
                <a:ext cx="2788905" cy="70301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645749" y="22276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계산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923176" y="4005064"/>
                <a:ext cx="6018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𝑛𝑘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176" y="4005064"/>
                <a:ext cx="601831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/>
          <p:nvPr/>
        </p:nvCxnSpPr>
        <p:spPr>
          <a:xfrm>
            <a:off x="2503741" y="4258008"/>
            <a:ext cx="626615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44804" y="3853884"/>
                <a:ext cx="1979324" cy="720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𝑛𝑘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804" y="3853884"/>
                <a:ext cx="1979324" cy="7201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743741" y="4646031"/>
                <a:ext cx="3780587" cy="720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i="1"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𝑛𝑘</m:t>
                                  </m:r>
                                </m:sub>
                              </m:sSub>
                            </m:e>
                          </m:nary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741" y="4646031"/>
                <a:ext cx="3780587" cy="7201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769166" y="5438119"/>
                <a:ext cx="1738938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𝑛𝑘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166" y="5438119"/>
                <a:ext cx="1738938" cy="87120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130356" y="40677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계산</a:t>
            </a:r>
          </a:p>
        </p:txBody>
      </p:sp>
      <p:sp>
        <p:nvSpPr>
          <p:cNvPr id="15" name="자유형 14"/>
          <p:cNvSpPr/>
          <p:nvPr/>
        </p:nvSpPr>
        <p:spPr>
          <a:xfrm>
            <a:off x="382772" y="1807535"/>
            <a:ext cx="510363" cy="1754372"/>
          </a:xfrm>
          <a:custGeom>
            <a:avLst/>
            <a:gdLst>
              <a:gd name="connsiteX0" fmla="*/ 510363 w 510363"/>
              <a:gd name="connsiteY0" fmla="*/ 1754372 h 1754372"/>
              <a:gd name="connsiteX1" fmla="*/ 0 w 510363"/>
              <a:gd name="connsiteY1" fmla="*/ 1754372 h 1754372"/>
              <a:gd name="connsiteX2" fmla="*/ 0 w 510363"/>
              <a:gd name="connsiteY2" fmla="*/ 0 h 1754372"/>
              <a:gd name="connsiteX3" fmla="*/ 467833 w 510363"/>
              <a:gd name="connsiteY3" fmla="*/ 0 h 175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363" h="1754372">
                <a:moveTo>
                  <a:pt x="510363" y="1754372"/>
                </a:moveTo>
                <a:lnTo>
                  <a:pt x="0" y="1754372"/>
                </a:lnTo>
                <a:lnTo>
                  <a:pt x="0" y="0"/>
                </a:lnTo>
                <a:lnTo>
                  <a:pt x="467833" y="0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94308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IMDB</a:t>
            </a:r>
            <a:r>
              <a:rPr lang="en-US" altLang="ko-KR" dirty="0"/>
              <a:t> </a:t>
            </a:r>
            <a:r>
              <a:rPr lang="ko-KR" altLang="en-US" dirty="0"/>
              <a:t>영화평 </a:t>
            </a:r>
            <a:r>
              <a:rPr lang="en-US" altLang="ko-KR" dirty="0"/>
              <a:t>– </a:t>
            </a:r>
            <a:r>
              <a:rPr lang="ko-KR" altLang="en-US" dirty="0" err="1"/>
              <a:t>지도학습</a:t>
            </a:r>
            <a:r>
              <a:rPr lang="ko-KR" altLang="en-US" dirty="0"/>
              <a:t> 기반 감성 분석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 /&gt; </a:t>
            </a:r>
            <a:r>
              <a:rPr lang="ko-KR" altLang="en-US" dirty="0"/>
              <a:t>태그를 공백으로 변경</a:t>
            </a:r>
            <a:endParaRPr lang="en-US" altLang="ko-KR" dirty="0"/>
          </a:p>
          <a:p>
            <a:r>
              <a:rPr lang="ko-KR" altLang="en-US" dirty="0"/>
              <a:t>숫자</a:t>
            </a:r>
            <a:r>
              <a:rPr lang="en-US" altLang="ko-KR" dirty="0"/>
              <a:t>/</a:t>
            </a:r>
            <a:r>
              <a:rPr lang="ko-KR" altLang="en-US" dirty="0" err="1"/>
              <a:t>특수문자를</a:t>
            </a:r>
            <a:r>
              <a:rPr lang="ko-KR" altLang="en-US" dirty="0"/>
              <a:t> 공백으로 변경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60</a:t>
            </a:fld>
            <a:endParaRPr lang="en-US" altLang="ko-K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8" t="58352" r="33428" b="16163"/>
          <a:stretch/>
        </p:blipFill>
        <p:spPr bwMode="auto">
          <a:xfrm>
            <a:off x="457199" y="2204863"/>
            <a:ext cx="6736854" cy="2584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6275438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IMDB</a:t>
            </a:r>
            <a:r>
              <a:rPr lang="en-US" altLang="ko-KR" dirty="0"/>
              <a:t> </a:t>
            </a:r>
            <a:r>
              <a:rPr lang="ko-KR" altLang="en-US" dirty="0"/>
              <a:t>영화평 </a:t>
            </a:r>
            <a:r>
              <a:rPr lang="en-US" altLang="ko-KR" dirty="0"/>
              <a:t>– </a:t>
            </a:r>
            <a:r>
              <a:rPr lang="ko-KR" altLang="en-US" dirty="0" err="1"/>
              <a:t>지도학습</a:t>
            </a:r>
            <a:r>
              <a:rPr lang="ko-KR" altLang="en-US" dirty="0"/>
              <a:t> 기반 감성 분석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61</a:t>
            </a:fld>
            <a:endParaRPr lang="en-US" altLang="ko-K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45781" r="5322" b="29744"/>
          <a:stretch/>
        </p:blipFill>
        <p:spPr bwMode="auto">
          <a:xfrm>
            <a:off x="107501" y="1007577"/>
            <a:ext cx="8290630" cy="2482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88040" r="5322" b="8668"/>
          <a:stretch/>
        </p:blipFill>
        <p:spPr bwMode="auto">
          <a:xfrm>
            <a:off x="107501" y="3527166"/>
            <a:ext cx="8290630" cy="33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6" t="64578" r="28367" b="16279"/>
          <a:stretch/>
        </p:blipFill>
        <p:spPr bwMode="auto">
          <a:xfrm>
            <a:off x="2267744" y="4079763"/>
            <a:ext cx="5883019" cy="19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741230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IMDB</a:t>
            </a:r>
            <a:r>
              <a:rPr lang="en-US" altLang="ko-KR" dirty="0"/>
              <a:t> </a:t>
            </a:r>
            <a:r>
              <a:rPr lang="ko-KR" altLang="en-US" dirty="0"/>
              <a:t>영화평 </a:t>
            </a:r>
            <a:r>
              <a:rPr lang="en-US" altLang="ko-KR" dirty="0"/>
              <a:t>– </a:t>
            </a:r>
            <a:r>
              <a:rPr lang="ko-KR" altLang="en-US" dirty="0" err="1"/>
              <a:t>비지도학습</a:t>
            </a:r>
            <a:r>
              <a:rPr lang="ko-KR" altLang="en-US" dirty="0"/>
              <a:t> 기반 감성 분석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감성 지수</a:t>
            </a:r>
            <a:r>
              <a:rPr lang="en-US" altLang="ko-KR" dirty="0"/>
              <a:t>: </a:t>
            </a:r>
            <a:r>
              <a:rPr lang="ko-KR" altLang="en-US" dirty="0"/>
              <a:t>긍정</a:t>
            </a:r>
            <a:r>
              <a:rPr lang="en-US" altLang="ko-KR" dirty="0"/>
              <a:t>/</a:t>
            </a:r>
            <a:r>
              <a:rPr lang="ko-KR" altLang="en-US" dirty="0"/>
              <a:t>부정의 정도</a:t>
            </a:r>
            <a:endParaRPr lang="en-US" altLang="ko-KR" dirty="0"/>
          </a:p>
          <a:p>
            <a:r>
              <a:rPr lang="ko-KR" altLang="en-US" dirty="0"/>
              <a:t>대표적인 감성 어휘 사전</a:t>
            </a:r>
            <a:endParaRPr lang="en-US" altLang="ko-KR" dirty="0"/>
          </a:p>
          <a:p>
            <a:pPr lvl="1"/>
            <a:r>
              <a:rPr lang="en-US" altLang="ko-KR" dirty="0" err="1"/>
              <a:t>NLTK</a:t>
            </a:r>
            <a:r>
              <a:rPr lang="en-US" altLang="ko-KR" dirty="0"/>
              <a:t> </a:t>
            </a:r>
            <a:r>
              <a:rPr lang="ko-KR" altLang="en-US" dirty="0"/>
              <a:t>패키지의 </a:t>
            </a:r>
            <a:r>
              <a:rPr lang="en-US" altLang="ko-KR" dirty="0" err="1"/>
              <a:t>WordNet</a:t>
            </a:r>
            <a:r>
              <a:rPr lang="en-US" altLang="ko-KR" dirty="0"/>
              <a:t> : </a:t>
            </a:r>
            <a:r>
              <a:rPr lang="ko-KR" altLang="en-US" dirty="0"/>
              <a:t>예측 성능 좋지 않음</a:t>
            </a:r>
            <a:endParaRPr lang="en-US" altLang="ko-KR" dirty="0"/>
          </a:p>
          <a:p>
            <a:pPr lvl="1"/>
            <a:r>
              <a:rPr lang="en-US" altLang="ko-KR" dirty="0" err="1"/>
              <a:t>SentiWordNet</a:t>
            </a:r>
            <a:r>
              <a:rPr lang="en-US" altLang="ko-KR" dirty="0"/>
              <a:t> : 3</a:t>
            </a:r>
            <a:r>
              <a:rPr lang="ko-KR" altLang="en-US" dirty="0"/>
              <a:t>가지 감성 지수</a:t>
            </a:r>
            <a:endParaRPr lang="en-US" altLang="ko-KR" dirty="0"/>
          </a:p>
          <a:p>
            <a:pPr lvl="2"/>
            <a:r>
              <a:rPr lang="ko-KR" altLang="en-US" dirty="0"/>
              <a:t>긍정 감성 지수</a:t>
            </a:r>
            <a:endParaRPr lang="en-US" altLang="ko-KR" dirty="0"/>
          </a:p>
          <a:p>
            <a:pPr lvl="2"/>
            <a:r>
              <a:rPr lang="ko-KR" altLang="en-US" dirty="0"/>
              <a:t>부정 감성 지수</a:t>
            </a:r>
            <a:endParaRPr lang="en-US" altLang="ko-KR" dirty="0"/>
          </a:p>
          <a:p>
            <a:pPr lvl="2"/>
            <a:r>
              <a:rPr lang="ko-KR" altLang="en-US" dirty="0"/>
              <a:t>객관성 감성 지수 </a:t>
            </a:r>
            <a:r>
              <a:rPr lang="en-US" altLang="ko-KR" dirty="0"/>
              <a:t>: </a:t>
            </a:r>
            <a:r>
              <a:rPr lang="ko-KR" altLang="en-US" dirty="0"/>
              <a:t>감성과 관계없이 얼마나 객관적인가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VADER</a:t>
            </a:r>
          </a:p>
          <a:p>
            <a:pPr lvl="2"/>
            <a:r>
              <a:rPr lang="ko-KR" altLang="en-US" dirty="0" err="1"/>
              <a:t>소셜</a:t>
            </a:r>
            <a:r>
              <a:rPr lang="ko-KR" altLang="en-US" dirty="0"/>
              <a:t> 미디어의 텍스트에 대한 감성 분석</a:t>
            </a:r>
            <a:endParaRPr lang="en-US" altLang="ko-KR" dirty="0"/>
          </a:p>
          <a:p>
            <a:pPr lvl="2"/>
            <a:r>
              <a:rPr lang="ko-KR" altLang="en-US" dirty="0"/>
              <a:t>뛰어난 감성 분석 </a:t>
            </a:r>
            <a:r>
              <a:rPr lang="ko-KR" altLang="en-US" dirty="0" err="1"/>
              <a:t>결가</a:t>
            </a:r>
            <a:r>
              <a:rPr lang="en-US" altLang="ko-KR" dirty="0"/>
              <a:t>, </a:t>
            </a:r>
            <a:r>
              <a:rPr lang="ko-KR" altLang="en-US" dirty="0"/>
              <a:t>비교적 빠른 수행 시간</a:t>
            </a:r>
            <a:endParaRPr lang="en-US" altLang="ko-KR" dirty="0"/>
          </a:p>
          <a:p>
            <a:pPr lvl="1"/>
            <a:r>
              <a:rPr lang="en-US" altLang="ko-KR" dirty="0"/>
              <a:t>Pattern</a:t>
            </a:r>
          </a:p>
          <a:p>
            <a:pPr lvl="2"/>
            <a:r>
              <a:rPr lang="ko-KR" altLang="en-US" dirty="0"/>
              <a:t>예측 성능 뛰어남</a:t>
            </a:r>
            <a:endParaRPr lang="en-US" altLang="ko-KR" dirty="0"/>
          </a:p>
          <a:p>
            <a:pPr lvl="2"/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 err="1"/>
              <a:t>2.x</a:t>
            </a:r>
            <a:r>
              <a:rPr lang="en-US" altLang="ko-KR" dirty="0"/>
              <a:t> </a:t>
            </a:r>
            <a:r>
              <a:rPr lang="ko-KR" altLang="en-US" dirty="0"/>
              <a:t>버전에서만 동작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62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1404936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WordNet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63</a:t>
            </a:fld>
            <a:endParaRPr lang="en-US" altLang="ko-K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9" t="44397" r="35496" b="14895"/>
          <a:stretch/>
        </p:blipFill>
        <p:spPr bwMode="auto">
          <a:xfrm>
            <a:off x="107500" y="995039"/>
            <a:ext cx="5111173" cy="412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자유형 4"/>
          <p:cNvSpPr/>
          <p:nvPr/>
        </p:nvSpPr>
        <p:spPr>
          <a:xfrm>
            <a:off x="1828800" y="1226521"/>
            <a:ext cx="3700130" cy="336465"/>
          </a:xfrm>
          <a:custGeom>
            <a:avLst/>
            <a:gdLst>
              <a:gd name="connsiteX0" fmla="*/ 0 w 3700130"/>
              <a:gd name="connsiteY0" fmla="*/ 145079 h 336465"/>
              <a:gd name="connsiteX1" fmla="*/ 1892595 w 3700130"/>
              <a:gd name="connsiteY1" fmla="*/ 6856 h 336465"/>
              <a:gd name="connsiteX2" fmla="*/ 3700130 w 3700130"/>
              <a:gd name="connsiteY2" fmla="*/ 336465 h 336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130" h="336465">
                <a:moveTo>
                  <a:pt x="0" y="145079"/>
                </a:moveTo>
                <a:cubicBezTo>
                  <a:pt x="637953" y="60018"/>
                  <a:pt x="1275907" y="-25042"/>
                  <a:pt x="1892595" y="6856"/>
                </a:cubicBezTo>
                <a:cubicBezTo>
                  <a:pt x="2509283" y="38754"/>
                  <a:pt x="3104706" y="187609"/>
                  <a:pt x="3700130" y="336465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28929" y="1484784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모두 다운로드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시간 오래 걸림</a:t>
            </a:r>
          </a:p>
        </p:txBody>
      </p:sp>
    </p:spTree>
    <p:extLst>
      <p:ext uri="{BB962C8B-B14F-4D97-AF65-F5344CB8AC3E}">
        <p14:creationId xmlns:p14="http://schemas.microsoft.com/office/powerpoint/2010/main" val="130012225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고객 </a:t>
            </a:r>
            <a:r>
              <a:rPr lang="ko-KR" altLang="en-US" dirty="0" err="1"/>
              <a:t>세그멘테이션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다양한 기준으로 고객을 </a:t>
            </a:r>
            <a:r>
              <a:rPr lang="ko-KR" altLang="en-US" dirty="0" err="1"/>
              <a:t>그룹핑</a:t>
            </a:r>
            <a:endParaRPr lang="en-US" altLang="ko-KR" dirty="0"/>
          </a:p>
          <a:p>
            <a:pPr lvl="1"/>
            <a:r>
              <a:rPr lang="ko-KR" altLang="en-US" dirty="0"/>
              <a:t>지역</a:t>
            </a:r>
            <a:r>
              <a:rPr lang="en-US" altLang="ko-KR" dirty="0"/>
              <a:t>, </a:t>
            </a:r>
            <a:r>
              <a:rPr lang="ko-KR" altLang="en-US" dirty="0"/>
              <a:t>결혼 여부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소득</a:t>
            </a:r>
            <a:r>
              <a:rPr lang="en-US" altLang="ko-KR" dirty="0"/>
              <a:t>, </a:t>
            </a:r>
            <a:r>
              <a:rPr lang="ko-KR" altLang="en-US" dirty="0"/>
              <a:t>직업</a:t>
            </a:r>
            <a:r>
              <a:rPr lang="en-US" altLang="ko-KR" dirty="0"/>
              <a:t>, </a:t>
            </a:r>
            <a:r>
              <a:rPr lang="ko-KR" altLang="en-US" dirty="0"/>
              <a:t>선호 </a:t>
            </a:r>
            <a:r>
              <a:rPr lang="ko-KR" altLang="en-US" dirty="0" err="1"/>
              <a:t>상품군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월별 </a:t>
            </a:r>
            <a:r>
              <a:rPr lang="ko-KR" altLang="en-US" dirty="0" err="1"/>
              <a:t>사용액</a:t>
            </a:r>
            <a:r>
              <a:rPr lang="en-US" altLang="ko-KR" dirty="0"/>
              <a:t>, VIP </a:t>
            </a:r>
            <a:r>
              <a:rPr lang="ko-KR" altLang="en-US" dirty="0"/>
              <a:t>상품 사용 여부</a:t>
            </a:r>
            <a:r>
              <a:rPr lang="en-US" altLang="ko-KR" dirty="0"/>
              <a:t>, </a:t>
            </a:r>
            <a:r>
              <a:rPr lang="ko-KR" altLang="en-US" dirty="0"/>
              <a:t>최근 구매 상품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구매 주기</a:t>
            </a:r>
            <a:r>
              <a:rPr lang="en-US" altLang="ko-KR" dirty="0"/>
              <a:t>, </a:t>
            </a:r>
            <a:r>
              <a:rPr lang="ko-KR" altLang="en-US" dirty="0"/>
              <a:t>연간 </a:t>
            </a:r>
            <a:r>
              <a:rPr lang="ko-KR" altLang="en-US" dirty="0" err="1"/>
              <a:t>프로모션</a:t>
            </a:r>
            <a:r>
              <a:rPr lang="ko-KR" altLang="en-US" dirty="0"/>
              <a:t> 참가 횟수 등</a:t>
            </a:r>
            <a:endParaRPr lang="en-US" altLang="ko-KR" dirty="0"/>
          </a:p>
          <a:p>
            <a:r>
              <a:rPr lang="en-US" altLang="ko-KR" dirty="0" err="1"/>
              <a:t>RFM</a:t>
            </a:r>
            <a:r>
              <a:rPr lang="en-US" altLang="ko-KR" dirty="0"/>
              <a:t> </a:t>
            </a:r>
            <a:r>
              <a:rPr lang="ko-KR" altLang="en-US" dirty="0"/>
              <a:t>기법</a:t>
            </a:r>
            <a:endParaRPr lang="en-US" altLang="ko-KR" dirty="0"/>
          </a:p>
          <a:p>
            <a:pPr lvl="1"/>
            <a:r>
              <a:rPr lang="en-US" altLang="ko-KR" dirty="0" err="1"/>
              <a:t>Recency</a:t>
            </a:r>
            <a:r>
              <a:rPr lang="en-US" altLang="ko-KR" dirty="0"/>
              <a:t> : </a:t>
            </a:r>
            <a:r>
              <a:rPr lang="ko-KR" altLang="en-US" dirty="0"/>
              <a:t>가장 최근의 구입 일에서 오늘까지의 시간</a:t>
            </a:r>
            <a:endParaRPr lang="en-US" altLang="ko-KR" dirty="0"/>
          </a:p>
          <a:p>
            <a:pPr lvl="1"/>
            <a:r>
              <a:rPr lang="en-US" altLang="ko-KR" dirty="0"/>
              <a:t>Frequency : </a:t>
            </a:r>
            <a:r>
              <a:rPr lang="ko-KR" altLang="en-US" dirty="0"/>
              <a:t>상품 구매 횟수</a:t>
            </a:r>
            <a:endParaRPr lang="en-US" altLang="ko-KR" dirty="0"/>
          </a:p>
          <a:p>
            <a:pPr lvl="1"/>
            <a:r>
              <a:rPr lang="en-US" altLang="ko-KR" dirty="0"/>
              <a:t>Monetary Value : </a:t>
            </a:r>
            <a:r>
              <a:rPr lang="ko-KR" altLang="en-US" dirty="0"/>
              <a:t>총 구매 금액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067412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고객 </a:t>
            </a:r>
            <a:r>
              <a:rPr lang="ko-KR" altLang="en-US" dirty="0" err="1"/>
              <a:t>세그멘테이션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57200" y="1052736"/>
            <a:ext cx="8686800" cy="5617369"/>
          </a:xfrm>
        </p:spPr>
        <p:txBody>
          <a:bodyPr/>
          <a:lstStyle/>
          <a:p>
            <a:r>
              <a:rPr lang="en-US" altLang="ko-KR" dirty="0"/>
              <a:t>http://</a:t>
            </a:r>
            <a:r>
              <a:rPr lang="en-US" altLang="ko-KR" dirty="0" err="1"/>
              <a:t>archive.ics.uci.edu</a:t>
            </a:r>
            <a:r>
              <a:rPr lang="en-US" altLang="ko-KR" dirty="0"/>
              <a:t>/ml/datasets/</a:t>
            </a:r>
            <a:r>
              <a:rPr lang="en-US" altLang="ko-KR" dirty="0" err="1"/>
              <a:t>online+retail</a:t>
            </a:r>
            <a:br>
              <a:rPr lang="en-US" altLang="ko-KR" dirty="0"/>
            </a:br>
            <a:r>
              <a:rPr lang="en-US" altLang="ko-KR" dirty="0">
                <a:sym typeface="Wingdings" pitchFamily="2" charset="2"/>
              </a:rPr>
              <a:t> Data Folder </a:t>
            </a:r>
            <a:r>
              <a:rPr lang="ko-KR" altLang="en-US" dirty="0">
                <a:sym typeface="Wingdings" pitchFamily="2" charset="2"/>
              </a:rPr>
              <a:t>클릭 </a:t>
            </a:r>
            <a:r>
              <a:rPr lang="en-US" altLang="ko-KR" dirty="0">
                <a:sym typeface="Wingdings" pitchFamily="2" charset="2"/>
              </a:rPr>
              <a:t> Online </a:t>
            </a:r>
            <a:r>
              <a:rPr lang="en-US" altLang="ko-KR" dirty="0" err="1">
                <a:sym typeface="Wingdings" pitchFamily="2" charset="2"/>
              </a:rPr>
              <a:t>Retail.xlsx</a:t>
            </a:r>
            <a:endParaRPr lang="en-US" altLang="ko-KR" dirty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ko-KR" altLang="en-US" dirty="0">
                <a:sym typeface="Wingdings" pitchFamily="2" charset="2"/>
              </a:rPr>
              <a:t>강의 자료실</a:t>
            </a:r>
            <a:br>
              <a:rPr lang="en-US" altLang="ko-KR" dirty="0">
                <a:sym typeface="Wingdings" pitchFamily="2" charset="2"/>
              </a:rPr>
            </a:br>
            <a:r>
              <a:rPr lang="en-US" altLang="ko-KR" dirty="0" err="1">
                <a:sym typeface="Wingdings" pitchFamily="2" charset="2"/>
              </a:rPr>
              <a:t>retail.xlsx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078" y="2060849"/>
            <a:ext cx="6187922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57589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고객 세그멘테이션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323528" y="3645024"/>
            <a:ext cx="8578850" cy="3168352"/>
          </a:xfrm>
        </p:spPr>
        <p:txBody>
          <a:bodyPr/>
          <a:lstStyle/>
          <a:p>
            <a:r>
              <a:rPr lang="en-US" altLang="ko-KR" sz="2000" dirty="0" err="1"/>
              <a:t>InvoiceNo</a:t>
            </a:r>
            <a:r>
              <a:rPr lang="en-US" altLang="ko-KR" sz="2000" dirty="0"/>
              <a:t>: </a:t>
            </a:r>
            <a:r>
              <a:rPr lang="ko-KR" altLang="en-US" sz="2000" dirty="0"/>
              <a:t>주문 번호</a:t>
            </a:r>
            <a:r>
              <a:rPr lang="en-US" altLang="ko-KR" sz="2000" dirty="0"/>
              <a:t>. C</a:t>
            </a:r>
            <a:r>
              <a:rPr lang="ko-KR" altLang="en-US" sz="2000" dirty="0"/>
              <a:t>로 시작하는 것은 취소 주문</a:t>
            </a:r>
            <a:endParaRPr lang="en-US" altLang="ko-KR" sz="2000" dirty="0"/>
          </a:p>
          <a:p>
            <a:r>
              <a:rPr lang="en-US" altLang="ko-KR" sz="2000" dirty="0" err="1"/>
              <a:t>StockCode</a:t>
            </a:r>
            <a:r>
              <a:rPr lang="en-US" altLang="ko-KR" sz="2000" dirty="0"/>
              <a:t>: </a:t>
            </a:r>
            <a:r>
              <a:rPr lang="ko-KR" altLang="en-US" sz="2000" dirty="0"/>
              <a:t>제품 코드</a:t>
            </a:r>
            <a:endParaRPr lang="en-US" altLang="ko-KR" sz="2000" dirty="0"/>
          </a:p>
          <a:p>
            <a:r>
              <a:rPr lang="en-US" altLang="ko-KR" sz="2000" dirty="0"/>
              <a:t>Description: </a:t>
            </a:r>
            <a:r>
              <a:rPr lang="ko-KR" altLang="en-US" sz="2000" dirty="0"/>
              <a:t>제품 설명</a:t>
            </a:r>
            <a:endParaRPr lang="en-US" altLang="ko-KR" sz="2000" dirty="0"/>
          </a:p>
          <a:p>
            <a:r>
              <a:rPr lang="en-US" altLang="ko-KR" sz="2000" dirty="0"/>
              <a:t>Quantity: </a:t>
            </a:r>
            <a:r>
              <a:rPr lang="ko-KR" altLang="en-US" sz="2000" dirty="0"/>
              <a:t>주문 제품 수</a:t>
            </a:r>
            <a:endParaRPr lang="en-US" altLang="ko-KR" sz="2000" dirty="0"/>
          </a:p>
          <a:p>
            <a:r>
              <a:rPr lang="en-US" altLang="ko-KR" sz="2000" dirty="0" err="1"/>
              <a:t>InvoiceDate</a:t>
            </a:r>
            <a:r>
              <a:rPr lang="en-US" altLang="ko-KR" sz="2000" dirty="0"/>
              <a:t>: </a:t>
            </a:r>
            <a:r>
              <a:rPr lang="ko-KR" altLang="en-US" sz="2000" dirty="0"/>
              <a:t>주문 일자</a:t>
            </a:r>
            <a:endParaRPr lang="en-US" altLang="ko-KR" sz="2000" dirty="0"/>
          </a:p>
          <a:p>
            <a:r>
              <a:rPr lang="en-US" altLang="ko-KR" sz="2000" dirty="0" err="1"/>
              <a:t>UnitPrice</a:t>
            </a:r>
            <a:r>
              <a:rPr lang="en-US" altLang="ko-KR" sz="2000" dirty="0"/>
              <a:t>: </a:t>
            </a:r>
            <a:r>
              <a:rPr lang="ko-KR" altLang="en-US" sz="2000" dirty="0"/>
              <a:t>제품 단가</a:t>
            </a:r>
            <a:endParaRPr lang="en-US" altLang="ko-KR" sz="2000" dirty="0"/>
          </a:p>
          <a:p>
            <a:r>
              <a:rPr lang="en-US" altLang="ko-KR" sz="2000" dirty="0" err="1"/>
              <a:t>CustomerID</a:t>
            </a:r>
            <a:r>
              <a:rPr lang="en-US" altLang="ko-KR" sz="2000" dirty="0"/>
              <a:t>: </a:t>
            </a:r>
            <a:r>
              <a:rPr lang="ko-KR" altLang="en-US" sz="2000" dirty="0"/>
              <a:t>고객 번호</a:t>
            </a:r>
            <a:endParaRPr lang="en-US" altLang="ko-KR" sz="2000" dirty="0"/>
          </a:p>
          <a:p>
            <a:r>
              <a:rPr lang="en-US" altLang="ko-KR" sz="2000" dirty="0"/>
              <a:t>Country: </a:t>
            </a:r>
            <a:r>
              <a:rPr lang="ko-KR" altLang="en-US" sz="2000" dirty="0" err="1"/>
              <a:t>국가명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0" t="23409" r="4668" b="50068"/>
          <a:stretch/>
        </p:blipFill>
        <p:spPr bwMode="auto">
          <a:xfrm>
            <a:off x="68482" y="908717"/>
            <a:ext cx="8280512" cy="2690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54032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업2">
      <a:majorFont>
        <a:latin typeface="MyriadRegular"/>
        <a:ea typeface="산돌고딕 M"/>
        <a:cs typeface=""/>
      </a:majorFont>
      <a:minorFont>
        <a:latin typeface="MyriadRegular"/>
        <a:ea typeface="산돌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16694</TotalTime>
  <Words>3442</Words>
  <Application>Microsoft Office PowerPoint</Application>
  <PresentationFormat>화면 슬라이드 쇼(4:3)</PresentationFormat>
  <Paragraphs>516</Paragraphs>
  <Slides>63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3" baseType="lpstr">
      <vt:lpstr>HY견고딕</vt:lpstr>
      <vt:lpstr>MyriadRegular</vt:lpstr>
      <vt:lpstr>굴림</vt:lpstr>
      <vt:lpstr>맑은 고딕</vt:lpstr>
      <vt:lpstr>Arial</vt:lpstr>
      <vt:lpstr>Arial Black</vt:lpstr>
      <vt:lpstr>Cambria Math</vt:lpstr>
      <vt:lpstr>Courier New</vt:lpstr>
      <vt:lpstr>Wingdings</vt:lpstr>
      <vt:lpstr>기본 디자인</vt:lpstr>
      <vt:lpstr>PowerPoint 프레젠테이션</vt:lpstr>
      <vt:lpstr>estimate_bandwidth()</vt:lpstr>
      <vt:lpstr>GMM</vt:lpstr>
      <vt:lpstr>GMM</vt:lpstr>
      <vt:lpstr>GMM</vt:lpstr>
      <vt:lpstr>GMM</vt:lpstr>
      <vt:lpstr>고객 세그멘테이션</vt:lpstr>
      <vt:lpstr>고객 세그멘테이션</vt:lpstr>
      <vt:lpstr>고객 세그멘테이션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분석</vt:lpstr>
      <vt:lpstr>데이터 분석</vt:lpstr>
      <vt:lpstr>데이터 분석</vt:lpstr>
      <vt:lpstr>데이터 분석</vt:lpstr>
      <vt:lpstr>데이터 분석</vt:lpstr>
      <vt:lpstr>데이터 분석</vt:lpstr>
      <vt:lpstr>데이터 분석</vt:lpstr>
      <vt:lpstr>데이터 분석</vt:lpstr>
      <vt:lpstr>데이터 분석</vt:lpstr>
      <vt:lpstr>PowerPoint 프레젠테이션</vt:lpstr>
      <vt:lpstr>NLP vs. 텍스트 분석</vt:lpstr>
      <vt:lpstr>텍스트 분석</vt:lpstr>
      <vt:lpstr>텍스트 분석</vt:lpstr>
      <vt:lpstr>파이썬 기반의 NLP, 텍스트 분석 패키지</vt:lpstr>
      <vt:lpstr>텍스트 전처리</vt:lpstr>
      <vt:lpstr>토큰화</vt:lpstr>
      <vt:lpstr>토큰화</vt:lpstr>
      <vt:lpstr>토큰화</vt:lpstr>
      <vt:lpstr>스톱 워드 제거</vt:lpstr>
      <vt:lpstr>스톱 워드 제거</vt:lpstr>
      <vt:lpstr>스톱 워드 제거</vt:lpstr>
      <vt:lpstr>Stemming/Lemmatization</vt:lpstr>
      <vt:lpstr>Stemming/Lemmatization</vt:lpstr>
      <vt:lpstr>BOW</vt:lpstr>
      <vt:lpstr>BOW</vt:lpstr>
      <vt:lpstr>BOW 피처 벡터화</vt:lpstr>
      <vt:lpstr>BOW 피처 벡터화</vt:lpstr>
      <vt:lpstr>카운트 기반의 벡터화</vt:lpstr>
      <vt:lpstr>카운트 기반의 벡터화</vt:lpstr>
      <vt:lpstr>카운트 기반의 벡터화</vt:lpstr>
      <vt:lpstr>TF-IDF 기반의 벡터화</vt:lpstr>
      <vt:lpstr>BOW 벡터화를 위한 희소 행렬</vt:lpstr>
      <vt:lpstr>COO (Coordinate) 형식</vt:lpstr>
      <vt:lpstr>CSR (Compressed Sparse Row) 형식</vt:lpstr>
      <vt:lpstr>CSR (Compressed Sparse Row) 형식</vt:lpstr>
      <vt:lpstr>CSR (Compressed Sparse Row) 형식</vt:lpstr>
      <vt:lpstr>뉴스그룹 분류 – 텍스트 정규화</vt:lpstr>
      <vt:lpstr>뉴스그룹 분류 – 텍스트 정규화</vt:lpstr>
      <vt:lpstr>뉴스그룹 분류 – 텍스트 정규화</vt:lpstr>
      <vt:lpstr>뉴스그룹 분류 – 피처 벡터화 및 학습</vt:lpstr>
      <vt:lpstr>뉴스그룹 분류 – 평가</vt:lpstr>
      <vt:lpstr>뉴스그룹 분류 – 평가</vt:lpstr>
      <vt:lpstr>IMDB 영화평 – 지도학습 기반 감성 분석</vt:lpstr>
      <vt:lpstr>IMDB 영화평 – 지도학습 기반 감성 분석</vt:lpstr>
      <vt:lpstr>IMDB 영화평 – 지도학습 기반 감성 분석</vt:lpstr>
      <vt:lpstr>IMDB 영화평 – 지도학습 기반 감성 분석</vt:lpstr>
      <vt:lpstr>IMDB 영화평 – 비지도학습 기반 감성 분석</vt:lpstr>
      <vt:lpstr>WordNet</vt:lpstr>
    </vt:vector>
  </TitlesOfParts>
  <Company>(주)파워피티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김애진</dc:creator>
  <cp:lastModifiedBy>조수익</cp:lastModifiedBy>
  <cp:revision>1106</cp:revision>
  <dcterms:created xsi:type="dcterms:W3CDTF">2009-01-31T03:27:27Z</dcterms:created>
  <dcterms:modified xsi:type="dcterms:W3CDTF">2020-12-01T04:08:09Z</dcterms:modified>
</cp:coreProperties>
</file>