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974" r:id="rId2"/>
    <p:sldId id="990" r:id="rId3"/>
    <p:sldId id="991" r:id="rId4"/>
    <p:sldId id="993" r:id="rId5"/>
    <p:sldId id="994" r:id="rId6"/>
    <p:sldId id="995" r:id="rId7"/>
    <p:sldId id="996" r:id="rId8"/>
    <p:sldId id="997" r:id="rId9"/>
    <p:sldId id="998" r:id="rId10"/>
    <p:sldId id="999" r:id="rId11"/>
    <p:sldId id="1000" r:id="rId12"/>
    <p:sldId id="1001" r:id="rId13"/>
    <p:sldId id="1002" r:id="rId14"/>
    <p:sldId id="1003" r:id="rId15"/>
    <p:sldId id="1004" r:id="rId16"/>
    <p:sldId id="1005" r:id="rId17"/>
    <p:sldId id="1006" r:id="rId18"/>
    <p:sldId id="1007" r:id="rId19"/>
    <p:sldId id="1008" r:id="rId20"/>
    <p:sldId id="1009" r:id="rId21"/>
    <p:sldId id="1010" r:id="rId22"/>
    <p:sldId id="1011" r:id="rId23"/>
    <p:sldId id="1012" r:id="rId24"/>
    <p:sldId id="1013" r:id="rId25"/>
    <p:sldId id="1014" r:id="rId26"/>
    <p:sldId id="1015" r:id="rId27"/>
    <p:sldId id="1016" r:id="rId28"/>
    <p:sldId id="1017" r:id="rId29"/>
    <p:sldId id="1018" r:id="rId30"/>
    <p:sldId id="1019" r:id="rId31"/>
    <p:sldId id="1020" r:id="rId32"/>
    <p:sldId id="1021" r:id="rId33"/>
    <p:sldId id="1022" r:id="rId34"/>
    <p:sldId id="1023" r:id="rId35"/>
    <p:sldId id="1024" r:id="rId36"/>
    <p:sldId id="1027" r:id="rId37"/>
    <p:sldId id="1025" r:id="rId38"/>
    <p:sldId id="1026" r:id="rId39"/>
    <p:sldId id="1028" r:id="rId40"/>
    <p:sldId id="1029" r:id="rId41"/>
    <p:sldId id="1030" r:id="rId42"/>
    <p:sldId id="1031" r:id="rId43"/>
    <p:sldId id="1032" r:id="rId44"/>
    <p:sldId id="1033" r:id="rId45"/>
    <p:sldId id="1036" r:id="rId46"/>
    <p:sldId id="1034" r:id="rId47"/>
    <p:sldId id="1037" r:id="rId48"/>
    <p:sldId id="1038" r:id="rId49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E46C0A"/>
    <a:srgbClr val="F44336"/>
    <a:srgbClr val="953735"/>
    <a:srgbClr val="77933C"/>
    <a:srgbClr val="FF6600"/>
    <a:srgbClr val="3F51B5"/>
    <a:srgbClr val="827717"/>
    <a:srgbClr val="FFC107"/>
    <a:srgbClr val="1A23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29" autoAdjust="0"/>
    <p:restoredTop sz="94668" autoAdjust="0"/>
  </p:normalViewPr>
  <p:slideViewPr>
    <p:cSldViewPr snapToObjects="1">
      <p:cViewPr>
        <p:scale>
          <a:sx n="91" d="100"/>
          <a:sy n="91" d="100"/>
        </p:scale>
        <p:origin x="-1428" y="-258"/>
      </p:cViewPr>
      <p:guideLst>
        <p:guide orient="horz" pos="2115"/>
        <p:guide orient="horz" pos="4065"/>
        <p:guide orient="horz" pos="650"/>
        <p:guide orient="horz" pos="1434"/>
        <p:guide pos="2532"/>
        <p:guide pos="113"/>
        <p:guide pos="295"/>
        <p:guide pos="5511"/>
        <p:guide pos="303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-324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2011363" y="9594850"/>
            <a:ext cx="3076575" cy="51276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ct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00B3F04-A23B-47B2-B0A3-896DB072D53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2100" y="0"/>
            <a:ext cx="6515100" cy="114300"/>
          </a:xfrm>
          <a:prstGeom prst="rect">
            <a:avLst/>
          </a:prstGeom>
          <a:solidFill>
            <a:srgbClr val="A0CD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62" tIns="53781" rIns="107562" bIns="53781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7044" name="그림 7" descr="c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5475" y="180975"/>
            <a:ext cx="11017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TextBox 9"/>
          <p:cNvSpPr txBox="1">
            <a:spLocks noChangeArrowheads="1"/>
          </p:cNvSpPr>
          <p:nvPr/>
        </p:nvSpPr>
        <p:spPr bwMode="auto">
          <a:xfrm>
            <a:off x="4860925" y="9832975"/>
            <a:ext cx="1979613" cy="2825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07562" tIns="53781" rIns="107562" bIns="5378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buFont typeface="Wingdings" pitchFamily="2" charset="2"/>
              <a:buNone/>
              <a:defRPr/>
            </a:pPr>
            <a:r>
              <a:rPr lang="en-US" altLang="ko-KR" sz="1100" i="1" dirty="0" smtClean="0">
                <a:solidFill>
                  <a:srgbClr val="595959"/>
                </a:solidFill>
                <a:latin typeface="Arial" charset="0"/>
                <a:cs typeface="Arial" charset="0"/>
              </a:rPr>
              <a:t>Presentation Global Leader</a:t>
            </a:r>
            <a:endParaRPr lang="ko-KR" altLang="en-US" sz="1100" i="1" dirty="0" smtClean="0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37894" name="TextBox 10"/>
          <p:cNvSpPr txBox="1">
            <a:spLocks noChangeArrowheads="1"/>
          </p:cNvSpPr>
          <p:nvPr/>
        </p:nvSpPr>
        <p:spPr bwMode="auto">
          <a:xfrm>
            <a:off x="5292725" y="9634538"/>
            <a:ext cx="1546225" cy="2349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07562" tIns="53781" rIns="107562" bIns="5378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buFont typeface="Wingdings" pitchFamily="2" charset="2"/>
              <a:buNone/>
              <a:defRPr/>
            </a:pPr>
            <a:r>
              <a:rPr lang="en-US" altLang="ko-KR" sz="800" dirty="0" err="1" smtClean="0">
                <a:solidFill>
                  <a:srgbClr val="595959"/>
                </a:solidFill>
                <a:latin typeface="Arial" charset="0"/>
                <a:cs typeface="Arial" charset="0"/>
              </a:rPr>
              <a:t>PowerPT</a:t>
            </a:r>
            <a:r>
              <a:rPr lang="en-US" altLang="ko-KR" sz="800" dirty="0" smtClean="0">
                <a:solidFill>
                  <a:srgbClr val="595959"/>
                </a:solidFill>
                <a:latin typeface="Arial" charset="0"/>
                <a:cs typeface="Arial" charset="0"/>
              </a:rPr>
              <a:t>. all rights reserved</a:t>
            </a:r>
            <a:endParaRPr lang="ko-KR" altLang="en-US" sz="800" dirty="0" smtClean="0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92100" y="10120313"/>
            <a:ext cx="6515100" cy="114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62" tIns="53781" rIns="107562" bIns="53781" anchor="ctr"/>
          <a:lstStyle/>
          <a:p>
            <a:pPr algn="ctr">
              <a:defRPr/>
            </a:pP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39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4988" cy="512763"/>
          </a:xfrm>
          <a:prstGeom prst="rect">
            <a:avLst/>
          </a:prstGeom>
        </p:spPr>
        <p:txBody>
          <a:bodyPr vert="horz" lIns="93415" tIns="46708" rIns="93415" bIns="46708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4988" cy="512763"/>
          </a:xfrm>
          <a:prstGeom prst="rect">
            <a:avLst/>
          </a:prstGeom>
        </p:spPr>
        <p:txBody>
          <a:bodyPr vert="horz" lIns="93415" tIns="46708" rIns="93415" bIns="46708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0A606AB-B736-4912-A729-9F04A4706279}" type="datetimeFigureOut">
              <a:rPr lang="ko-KR" altLang="en-US"/>
              <a:pPr>
                <a:defRPr/>
              </a:pPr>
              <a:t>2020-11-22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15" tIns="46708" rIns="93415" bIns="46708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vert="horz" lIns="93415" tIns="46708" rIns="93415" bIns="46708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4988" cy="512762"/>
          </a:xfrm>
          <a:prstGeom prst="rect">
            <a:avLst/>
          </a:prstGeom>
        </p:spPr>
        <p:txBody>
          <a:bodyPr vert="horz" lIns="93415" tIns="46708" rIns="93415" bIns="46708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4988" cy="512762"/>
          </a:xfrm>
          <a:prstGeom prst="rect">
            <a:avLst/>
          </a:prstGeom>
        </p:spPr>
        <p:txBody>
          <a:bodyPr vert="horz" lIns="93415" tIns="46708" rIns="93415" bIns="46708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FD5BF6E-6517-42FD-A741-E79FA1D5C9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658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"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1891"/>
            <a:ext cx="7772400" cy="1470025"/>
          </a:xfrm>
        </p:spPr>
        <p:txBody>
          <a:bodyPr/>
          <a:lstStyle>
            <a:lvl1pPr>
              <a:defRPr sz="4400">
                <a:solidFill>
                  <a:srgbClr val="8DD2E9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400800" cy="542932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457200" y="1052736"/>
            <a:ext cx="8578850" cy="5617369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flipV="1">
            <a:off x="0" y="0"/>
            <a:ext cx="9144000" cy="872337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7847459" y="507970"/>
            <a:ext cx="1188591" cy="4687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2250" y="500422"/>
            <a:ext cx="1193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762000"/>
            <a:ext cx="4305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762000"/>
            <a:ext cx="4305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581029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1600"/>
            <a:ext cx="822960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1562"/>
            <a:ext cx="8229600" cy="5597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3" r:id="rId3"/>
  </p:sldLayoutIdLst>
  <p:transition/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pitchFamily="34" charset="0"/>
          <a:ea typeface="HY견고딕" pitchFamily="18" charset="-127"/>
          <a:cs typeface="Arial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Arial" pitchFamily="34" charset="0"/>
          <a:ea typeface="HY견고딕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Arial" pitchFamily="34" charset="0"/>
          <a:ea typeface="HY견고딕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HY견고딕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HY견고딕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pitchFamily="34" charset="0"/>
          <a:ea typeface="HY견고딕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2699792" y="2492896"/>
            <a:ext cx="24622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charset="0"/>
              </a:rPr>
              <a:t>추천 시스템</a:t>
            </a:r>
            <a:endParaRPr lang="en-US" altLang="en-US" sz="3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Arial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42172" y="2060848"/>
            <a:ext cx="1189038" cy="1079500"/>
            <a:chOff x="1242172" y="2060848"/>
            <a:chExt cx="1189038" cy="1079500"/>
          </a:xfrm>
        </p:grpSpPr>
        <p:sp>
          <p:nvSpPr>
            <p:cNvPr id="6" name="TextBox 5"/>
            <p:cNvSpPr txBox="1"/>
            <p:nvPr/>
          </p:nvSpPr>
          <p:spPr>
            <a:xfrm>
              <a:off x="1242172" y="2060848"/>
              <a:ext cx="1189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UNIT</a:t>
              </a:r>
              <a:endParaRPr lang="ko-KR" alt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" name="Picture 5" descr="C:\Documents and Settings\winxp\바탕 화면\그림1 cop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42172" y="2060848"/>
              <a:ext cx="1189038" cy="1079500"/>
            </a:xfrm>
            <a:prstGeom prst="rect">
              <a:avLst/>
            </a:prstGeom>
            <a:noFill/>
          </p:spPr>
        </p:pic>
      </p:grpSp>
      <p:sp>
        <p:nvSpPr>
          <p:cNvPr id="9" name="TextBox 8"/>
          <p:cNvSpPr txBox="1"/>
          <p:nvPr/>
        </p:nvSpPr>
        <p:spPr>
          <a:xfrm>
            <a:off x="1242172" y="2420890"/>
            <a:ext cx="1189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3F51B5"/>
                </a:solidFill>
                <a:latin typeface="Arial Black" pitchFamily="34" charset="0"/>
              </a:rPr>
              <a:t>09</a:t>
            </a:r>
            <a:endParaRPr lang="ko-KR" altLang="en-US" sz="4400" dirty="0">
              <a:solidFill>
                <a:srgbClr val="3F51B5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4998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가공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5" t="25614" r="11495" b="65610"/>
          <a:stretch/>
        </p:blipFill>
        <p:spPr bwMode="auto">
          <a:xfrm>
            <a:off x="-4" y="962528"/>
            <a:ext cx="8243278" cy="887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5" t="62113" r="11495" b="30134"/>
          <a:stretch/>
        </p:blipFill>
        <p:spPr bwMode="auto">
          <a:xfrm>
            <a:off x="-4" y="1849821"/>
            <a:ext cx="8243278" cy="783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457200" y="3140968"/>
            <a:ext cx="8578850" cy="3529137"/>
          </a:xfrm>
        </p:spPr>
        <p:txBody>
          <a:bodyPr/>
          <a:lstStyle/>
          <a:p>
            <a:r>
              <a:rPr lang="en-US" altLang="ko-KR" dirty="0" err="1" smtClean="0"/>
              <a:t>ast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모듈의 </a:t>
            </a:r>
            <a:r>
              <a:rPr lang="en-US" altLang="ko-KR" dirty="0" err="1" smtClean="0"/>
              <a:t>literal_eval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문자열 </a:t>
            </a:r>
            <a:r>
              <a:rPr lang="en-US" altLang="ko-KR" dirty="0" err="1" smtClean="0"/>
              <a:t>str</a:t>
            </a:r>
            <a:r>
              <a:rPr lang="ko-KR" altLang="en-US" dirty="0" smtClean="0"/>
              <a:t>을 그대로 실행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자바스크립트의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eval</a:t>
            </a:r>
            <a:r>
              <a:rPr lang="en-US" altLang="ko-KR" dirty="0" smtClean="0"/>
              <a:t>()</a:t>
            </a:r>
            <a:r>
              <a:rPr lang="ko-KR" altLang="en-US" dirty="0" smtClean="0"/>
              <a:t>과 비슷함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str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코드가 들어간다고 보면 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literal_eval</a:t>
            </a:r>
            <a:r>
              <a:rPr lang="en-US" altLang="ko-KR" dirty="0" smtClean="0"/>
              <a:t>(</a:t>
            </a:r>
            <a:r>
              <a:rPr lang="en-US" altLang="ko-KR" dirty="0"/>
              <a:t>"{'a': 3, 'b': 5</a:t>
            </a:r>
            <a:r>
              <a:rPr lang="en-US" altLang="ko-KR" dirty="0" smtClean="0"/>
              <a:t>}")</a:t>
            </a:r>
            <a:br>
              <a:rPr lang="en-US" altLang="ko-KR" dirty="0" smtClean="0"/>
            </a:b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객체 리턴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598267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가공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0" t="39792" r="11400" b="53628"/>
          <a:stretch/>
        </p:blipFill>
        <p:spPr bwMode="auto">
          <a:xfrm>
            <a:off x="107503" y="996307"/>
            <a:ext cx="8266311" cy="665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0" t="73962" r="11400" b="17556"/>
          <a:stretch/>
        </p:blipFill>
        <p:spPr bwMode="auto">
          <a:xfrm>
            <a:off x="107503" y="1635278"/>
            <a:ext cx="8266311" cy="857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398856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장르 유사도 측정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14350" indent="-514350">
              <a:buAutoNum type="arabicParenBoth"/>
            </a:pPr>
            <a:r>
              <a:rPr lang="ko-KR" altLang="en-US" dirty="0" smtClean="0"/>
              <a:t>장르 칼럼을 문자열로 변환</a:t>
            </a:r>
            <a:endParaRPr lang="en-US" altLang="ko-KR" dirty="0" smtClean="0"/>
          </a:p>
          <a:p>
            <a:pPr marL="514350" indent="-514350">
              <a:buAutoNum type="arabicParenBoth"/>
            </a:pPr>
            <a:r>
              <a:rPr lang="en-US" altLang="ko-KR" dirty="0" err="1" smtClean="0"/>
              <a:t>CountVectorizer</a:t>
            </a:r>
            <a:endParaRPr lang="en-US" altLang="ko-KR" dirty="0" smtClean="0"/>
          </a:p>
          <a:p>
            <a:pPr marL="514350" indent="-514350">
              <a:buAutoNum type="arabicParenBoth"/>
            </a:pPr>
            <a:r>
              <a:rPr lang="ko-KR" altLang="en-US" dirty="0" smtClean="0"/>
              <a:t>코사인 유사도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0" t="51228" r="35330" b="36567"/>
          <a:stretch/>
        </p:blipFill>
        <p:spPr bwMode="auto">
          <a:xfrm>
            <a:off x="487362" y="2780925"/>
            <a:ext cx="5086989" cy="12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0" t="78020" r="35330" b="19042"/>
          <a:stretch/>
        </p:blipFill>
        <p:spPr bwMode="auto">
          <a:xfrm>
            <a:off x="487362" y="4149080"/>
            <a:ext cx="5086989" cy="29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t="59450" r="30785" b="13666"/>
          <a:stretch/>
        </p:blipFill>
        <p:spPr bwMode="auto">
          <a:xfrm>
            <a:off x="3406060" y="4077072"/>
            <a:ext cx="5630436" cy="271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492987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장르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필터링을</a:t>
            </a:r>
            <a:r>
              <a:rPr lang="ko-KR" altLang="en-US" dirty="0" smtClean="0"/>
              <a:t> 이용한 영화 추천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0" t="61519" r="55094" b="19241"/>
          <a:stretch/>
        </p:blipFill>
        <p:spPr bwMode="auto">
          <a:xfrm>
            <a:off x="107503" y="976668"/>
            <a:ext cx="3075359" cy="1945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4" t="34878" r="33091" b="8635"/>
          <a:stretch/>
        </p:blipFill>
        <p:spPr bwMode="auto">
          <a:xfrm>
            <a:off x="3707904" y="958080"/>
            <a:ext cx="5364451" cy="5711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472242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장르 </a:t>
            </a:r>
            <a:r>
              <a:rPr lang="ko-KR" altLang="en-US" dirty="0" err="1"/>
              <a:t>콘텐츠</a:t>
            </a:r>
            <a:r>
              <a:rPr lang="ko-KR" altLang="en-US" dirty="0"/>
              <a:t> </a:t>
            </a:r>
            <a:r>
              <a:rPr lang="ko-KR" altLang="en-US" dirty="0" err="1"/>
              <a:t>필터링을</a:t>
            </a:r>
            <a:r>
              <a:rPr lang="ko-KR" altLang="en-US" dirty="0"/>
              <a:t> 이용한 영화 추천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0" t="43795" r="15787" b="19843"/>
          <a:stretch/>
        </p:blipFill>
        <p:spPr bwMode="auto">
          <a:xfrm>
            <a:off x="107500" y="976670"/>
            <a:ext cx="7179593" cy="367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중괄호 2"/>
          <p:cNvSpPr/>
          <p:nvPr/>
        </p:nvSpPr>
        <p:spPr>
          <a:xfrm>
            <a:off x="4283968" y="1844824"/>
            <a:ext cx="288032" cy="187220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2614439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왜곡된 데이터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40355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장르 </a:t>
            </a:r>
            <a:r>
              <a:rPr lang="ko-KR" altLang="en-US" dirty="0" err="1"/>
              <a:t>콘텐츠</a:t>
            </a:r>
            <a:r>
              <a:rPr lang="ko-KR" altLang="en-US" dirty="0"/>
              <a:t> </a:t>
            </a:r>
            <a:r>
              <a:rPr lang="ko-KR" altLang="en-US" dirty="0" err="1"/>
              <a:t>필터링을</a:t>
            </a:r>
            <a:r>
              <a:rPr lang="ko-KR" altLang="en-US" dirty="0"/>
              <a:t> 이용한 영화 추천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2443115" y="2465079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가중 평점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3739259" y="2342860"/>
                <a:ext cx="2853858" cy="625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𝑣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𝑣</m:t>
                          </m:r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+</m:t>
                          </m:r>
                          <m:r>
                            <a:rPr lang="en-US" altLang="ko-KR" sz="2000" b="0" i="1" smtClean="0">
                              <a:latin typeface="Cambria Math"/>
                              <a:ea typeface="맑은 고딕" pitchFamily="50" charset="-127"/>
                            </a:rPr>
                            <m:t>𝑚</m:t>
                          </m:r>
                        </m:den>
                      </m:f>
                      <m:r>
                        <a:rPr lang="en-US" altLang="ko-KR" sz="200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ko-KR" sz="2000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US" altLang="ko-KR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  <m:r>
                            <a:rPr lang="en-US" altLang="ko-KR" sz="20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altLang="ko-KR" sz="20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ko-KR" sz="2000" b="0" i="1" smtClean="0"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259" y="2342860"/>
                <a:ext cx="2853858" cy="62510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자유형 6"/>
          <p:cNvSpPr/>
          <p:nvPr/>
        </p:nvSpPr>
        <p:spPr>
          <a:xfrm>
            <a:off x="4191639" y="1555181"/>
            <a:ext cx="660277" cy="830317"/>
          </a:xfrm>
          <a:custGeom>
            <a:avLst/>
            <a:gdLst>
              <a:gd name="connsiteX0" fmla="*/ 50677 w 660277"/>
              <a:gd name="connsiteY0" fmla="*/ 830317 h 830317"/>
              <a:gd name="connsiteX1" fmla="*/ 61188 w 660277"/>
              <a:gd name="connsiteY1" fmla="*/ 325821 h 830317"/>
              <a:gd name="connsiteX2" fmla="*/ 660277 w 660277"/>
              <a:gd name="connsiteY2" fmla="*/ 0 h 83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277" h="830317">
                <a:moveTo>
                  <a:pt x="50677" y="830317"/>
                </a:moveTo>
                <a:cubicBezTo>
                  <a:pt x="5132" y="647262"/>
                  <a:pt x="-40412" y="464207"/>
                  <a:pt x="61188" y="325821"/>
                </a:cubicBezTo>
                <a:cubicBezTo>
                  <a:pt x="162788" y="187435"/>
                  <a:pt x="411532" y="93717"/>
                  <a:pt x="660277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96987" y="1370515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개별 영화에 평점을 투표한 횟수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3695778" y="2932036"/>
            <a:ext cx="793885" cy="493987"/>
          </a:xfrm>
          <a:custGeom>
            <a:avLst/>
            <a:gdLst>
              <a:gd name="connsiteX0" fmla="*/ 746235 w 793885"/>
              <a:gd name="connsiteY0" fmla="*/ 0 h 493987"/>
              <a:gd name="connsiteX1" fmla="*/ 735725 w 793885"/>
              <a:gd name="connsiteY1" fmla="*/ 252249 h 493987"/>
              <a:gd name="connsiteX2" fmla="*/ 168166 w 793885"/>
              <a:gd name="connsiteY2" fmla="*/ 315311 h 493987"/>
              <a:gd name="connsiteX3" fmla="*/ 0 w 793885"/>
              <a:gd name="connsiteY3" fmla="*/ 493987 h 49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3885" h="493987">
                <a:moveTo>
                  <a:pt x="746235" y="0"/>
                </a:moveTo>
                <a:cubicBezTo>
                  <a:pt x="789152" y="99848"/>
                  <a:pt x="832070" y="199697"/>
                  <a:pt x="735725" y="252249"/>
                </a:cubicBezTo>
                <a:cubicBezTo>
                  <a:pt x="639380" y="304801"/>
                  <a:pt x="290787" y="275021"/>
                  <a:pt x="168166" y="315311"/>
                </a:cubicBezTo>
                <a:cubicBezTo>
                  <a:pt x="45545" y="355601"/>
                  <a:pt x="22772" y="424794"/>
                  <a:pt x="0" y="493987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39091" y="3426023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평점을 부여하기 위한 최소 투표 횟수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4742414" y="1986105"/>
            <a:ext cx="519406" cy="525518"/>
          </a:xfrm>
          <a:custGeom>
            <a:avLst/>
            <a:gdLst>
              <a:gd name="connsiteX0" fmla="*/ 183075 w 519406"/>
              <a:gd name="connsiteY0" fmla="*/ 525518 h 525518"/>
              <a:gd name="connsiteX1" fmla="*/ 14909 w 519406"/>
              <a:gd name="connsiteY1" fmla="*/ 210207 h 525518"/>
              <a:gd name="connsiteX2" fmla="*/ 519406 w 519406"/>
              <a:gd name="connsiteY2" fmla="*/ 0 h 52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9406" h="525518">
                <a:moveTo>
                  <a:pt x="183075" y="525518"/>
                </a:moveTo>
                <a:cubicBezTo>
                  <a:pt x="70964" y="411655"/>
                  <a:pt x="-41146" y="297793"/>
                  <a:pt x="14909" y="210207"/>
                </a:cubicBezTo>
                <a:cubicBezTo>
                  <a:pt x="70964" y="122621"/>
                  <a:pt x="295185" y="61310"/>
                  <a:pt x="519406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261820" y="1801439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개별 영화에 대한 평균 평점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6365406" y="2784892"/>
            <a:ext cx="508185" cy="567558"/>
          </a:xfrm>
          <a:custGeom>
            <a:avLst/>
            <a:gdLst>
              <a:gd name="connsiteX0" fmla="*/ 0 w 508185"/>
              <a:gd name="connsiteY0" fmla="*/ 0 h 567558"/>
              <a:gd name="connsiteX1" fmla="*/ 493986 w 508185"/>
              <a:gd name="connsiteY1" fmla="*/ 273269 h 567558"/>
              <a:gd name="connsiteX2" fmla="*/ 325821 w 508185"/>
              <a:gd name="connsiteY2" fmla="*/ 567558 h 56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185" h="567558">
                <a:moveTo>
                  <a:pt x="0" y="0"/>
                </a:moveTo>
                <a:cubicBezTo>
                  <a:pt x="219841" y="89338"/>
                  <a:pt x="439683" y="178676"/>
                  <a:pt x="493986" y="273269"/>
                </a:cubicBezTo>
                <a:cubicBezTo>
                  <a:pt x="548290" y="367862"/>
                  <a:pt x="437055" y="467710"/>
                  <a:pt x="325821" y="567558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312114" y="3352450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전체 영화에 대한 평균 평점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96987" y="1043444"/>
            <a:ext cx="132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vote_count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96336" y="2060848"/>
            <a:ext cx="155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vote_average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2114" y="3722902"/>
            <a:ext cx="278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df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[‘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vote_average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’].mean()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9091" y="3907568"/>
            <a:ext cx="4259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값이 커지면 투표 횟수가 많은 영화에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더 많은 가중 평점을 부여함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5536" y="4581128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투표 횟수 상위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60%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에 해당하는 횟수로 정하겠음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0" t="73411" r="56213" b="16298"/>
          <a:stretch/>
        </p:blipFill>
        <p:spPr bwMode="auto">
          <a:xfrm>
            <a:off x="457200" y="5157192"/>
            <a:ext cx="2934363" cy="1040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189611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장르 </a:t>
            </a:r>
            <a:r>
              <a:rPr lang="ko-KR" altLang="en-US" dirty="0" err="1"/>
              <a:t>콘텐츠</a:t>
            </a:r>
            <a:r>
              <a:rPr lang="ko-KR" altLang="en-US" dirty="0"/>
              <a:t> </a:t>
            </a:r>
            <a:r>
              <a:rPr lang="ko-KR" altLang="en-US" dirty="0" err="1"/>
              <a:t>필터링을</a:t>
            </a:r>
            <a:r>
              <a:rPr lang="ko-KR" altLang="en-US" dirty="0"/>
              <a:t> 이용한 영화 추천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6" t="20926" r="20838" b="64891"/>
          <a:stretch/>
        </p:blipFill>
        <p:spPr bwMode="auto">
          <a:xfrm>
            <a:off x="23906" y="857250"/>
            <a:ext cx="8405120" cy="1434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6" t="48657" r="45935" b="19385"/>
          <a:stretch/>
        </p:blipFill>
        <p:spPr bwMode="auto">
          <a:xfrm>
            <a:off x="23906" y="2492896"/>
            <a:ext cx="5157694" cy="323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232120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장르 </a:t>
            </a:r>
            <a:r>
              <a:rPr lang="ko-KR" altLang="en-US" dirty="0" err="1"/>
              <a:t>콘텐츠</a:t>
            </a:r>
            <a:r>
              <a:rPr lang="ko-KR" altLang="en-US" dirty="0"/>
              <a:t> </a:t>
            </a:r>
            <a:r>
              <a:rPr lang="ko-KR" altLang="en-US" dirty="0" err="1"/>
              <a:t>필터링을</a:t>
            </a:r>
            <a:r>
              <a:rPr lang="ko-KR" altLang="en-US" dirty="0"/>
              <a:t> 이용한 영화 추천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6" t="25614" r="32542" b="15040"/>
          <a:stretch/>
        </p:blipFill>
        <p:spPr bwMode="auto">
          <a:xfrm>
            <a:off x="69254" y="857247"/>
            <a:ext cx="6879010" cy="600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4" t="60330" r="43390" b="8635"/>
          <a:stretch/>
        </p:blipFill>
        <p:spPr bwMode="auto">
          <a:xfrm>
            <a:off x="4864042" y="3695303"/>
            <a:ext cx="4279958" cy="313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28184" y="356372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이전 결과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070594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아이템 기반 </a:t>
            </a:r>
            <a:r>
              <a:rPr lang="ko-KR" altLang="en-US" dirty="0" err="1" smtClean="0"/>
              <a:t>최근접</a:t>
            </a:r>
            <a:r>
              <a:rPr lang="ko-KR" altLang="en-US" dirty="0" smtClean="0"/>
              <a:t> 이웃 협업 </a:t>
            </a:r>
            <a:r>
              <a:rPr lang="ko-KR" altLang="en-US" dirty="0" err="1" smtClean="0"/>
              <a:t>필터링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MovieLens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세트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https://</a:t>
            </a:r>
            <a:r>
              <a:rPr lang="en-US" altLang="ko-KR" dirty="0" err="1" smtClean="0"/>
              <a:t>grouplens.org</a:t>
            </a:r>
            <a:r>
              <a:rPr lang="en-US" altLang="ko-KR" dirty="0" smtClean="0"/>
              <a:t>/datasets/</a:t>
            </a:r>
            <a:r>
              <a:rPr lang="en-US" altLang="ko-KR" dirty="0" err="1" smtClean="0"/>
              <a:t>movielens</a:t>
            </a:r>
            <a:r>
              <a:rPr lang="en-US" altLang="ko-KR" dirty="0" smtClean="0"/>
              <a:t>/latest</a:t>
            </a:r>
            <a:br>
              <a:rPr lang="en-US" altLang="ko-KR" dirty="0" smtClean="0"/>
            </a:b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err="1" smtClean="0">
                <a:sym typeface="Wingdings" pitchFamily="2" charset="2"/>
              </a:rPr>
              <a:t>강의자료실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err="1" smtClean="0">
                <a:sym typeface="Wingdings" pitchFamily="2" charset="2"/>
              </a:rPr>
              <a:t>movielens.zip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8" t="73754" r="57470" b="16069"/>
          <a:stretch/>
        </p:blipFill>
        <p:spPr bwMode="auto">
          <a:xfrm>
            <a:off x="628966" y="2924942"/>
            <a:ext cx="3688077" cy="10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6" t="61976" r="47910" b="8637"/>
          <a:stretch/>
        </p:blipFill>
        <p:spPr bwMode="auto">
          <a:xfrm>
            <a:off x="4062407" y="3789040"/>
            <a:ext cx="4902081" cy="297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800321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가공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영화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가 되도록 변환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6" t="51114" r="38213" b="40428"/>
          <a:stretch/>
        </p:blipFill>
        <p:spPr bwMode="auto">
          <a:xfrm>
            <a:off x="15398" y="2564903"/>
            <a:ext cx="6145198" cy="855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6" t="60260" r="5649" b="21214"/>
          <a:stretch/>
        </p:blipFill>
        <p:spPr bwMode="auto">
          <a:xfrm>
            <a:off x="1" y="3575755"/>
            <a:ext cx="9144000" cy="1653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06835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 분해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SVD </a:t>
                </a:r>
                <a:r>
                  <a:rPr lang="ko-KR" altLang="en-US" dirty="0" smtClean="0"/>
                  <a:t>사용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>
                    <a:sym typeface="Wingdings" pitchFamily="2" charset="2"/>
                  </a:rPr>
                  <a:t> Null </a:t>
                </a:r>
                <a:r>
                  <a:rPr lang="ko-KR" altLang="en-US" dirty="0" smtClean="0">
                    <a:sym typeface="Wingdings" pitchFamily="2" charset="2"/>
                  </a:rPr>
                  <a:t>해결 필요</a:t>
                </a:r>
                <a:r>
                  <a:rPr lang="en-US" altLang="ko-KR" dirty="0" smtClean="0">
                    <a:sym typeface="Wingdings" pitchFamily="2" charset="2"/>
                  </a:rPr>
                  <a:t/>
                </a:r>
                <a:br>
                  <a:rPr lang="en-US" altLang="ko-KR" dirty="0" smtClean="0">
                    <a:sym typeface="Wingdings" pitchFamily="2" charset="2"/>
                  </a:rPr>
                </a:br>
                <a:r>
                  <a:rPr lang="en-US" altLang="ko-KR" dirty="0" smtClean="0">
                    <a:sym typeface="Wingdings" pitchFamily="2" charset="2"/>
                  </a:rPr>
                  <a:t> </a:t>
                </a:r>
                <a:r>
                  <a:rPr lang="ko-KR" altLang="en-US" dirty="0" smtClean="0">
                    <a:sym typeface="Wingdings" pitchFamily="2" charset="2"/>
                  </a:rPr>
                  <a:t>확률적 경사 </a:t>
                </a:r>
                <a:r>
                  <a:rPr lang="ko-KR" altLang="en-US" dirty="0" err="1" smtClean="0">
                    <a:sym typeface="Wingdings" pitchFamily="2" charset="2"/>
                  </a:rPr>
                  <a:t>하강법을</a:t>
                </a:r>
                <a:r>
                  <a:rPr lang="ko-KR" altLang="en-US" dirty="0" smtClean="0">
                    <a:sym typeface="Wingdings" pitchFamily="2" charset="2"/>
                  </a:rPr>
                  <a:t> 이용한 행렬 분해</a:t>
                </a:r>
                <a:endParaRPr lang="en-US" altLang="ko-KR" dirty="0" smtClean="0">
                  <a:sym typeface="Wingdings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𝑅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𝑃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marL="514350" indent="-514350">
                  <a:buAutoNum type="arabicParenR"/>
                </a:pP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ko-KR" altLang="en-US" dirty="0" smtClean="0"/>
                  <a:t>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ko-KR" altLang="en-US" dirty="0" smtClean="0"/>
                  <a:t>를 임의의 값으로 초기화</a:t>
                </a:r>
                <a:endParaRPr lang="en-US" altLang="ko-KR" dirty="0" smtClean="0"/>
              </a:p>
              <a:p>
                <a:pPr marL="514350" indent="-514350">
                  <a:buAutoNum type="arabicParenR"/>
                </a:pP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ko-KR" altLang="en-US" dirty="0" smtClean="0"/>
                  <a:t> 계산 </a:t>
                </a:r>
                <a:r>
                  <a:rPr lang="en-US" altLang="ko-KR" dirty="0" smtClean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sym typeface="Wingdings" pitchFamily="2" charset="2"/>
                      </a:rPr>
                      <m:t>𝑅</m:t>
                    </m:r>
                  </m:oMath>
                </a14:m>
                <a:r>
                  <a:rPr lang="ko-KR" altLang="en-US" dirty="0" smtClean="0"/>
                  <a:t>과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ko-KR" altLang="en-US" dirty="0" smtClean="0"/>
                  <a:t>의 오차 계산</a:t>
                </a:r>
                <a:endParaRPr lang="en-US" altLang="ko-KR" dirty="0" smtClean="0"/>
              </a:p>
              <a:p>
                <a:pPr marL="514350" indent="-514350">
                  <a:buAutoNum type="arabicParenR"/>
                </a:pPr>
                <a:r>
                  <a:rPr lang="ko-KR" altLang="en-US" dirty="0" smtClean="0"/>
                  <a:t>오차 최소화하도록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𝑄</m:t>
                    </m:r>
                  </m:oMath>
                </a14:m>
                <a:r>
                  <a:rPr lang="ko-KR" altLang="en-US" dirty="0" smtClean="0"/>
                  <a:t>를 업데이트</a:t>
                </a:r>
                <a:endParaRPr lang="en-US" altLang="ko-KR" dirty="0" smtClean="0"/>
              </a:p>
              <a:p>
                <a:endParaRPr lang="en-US" altLang="ko-KR" b="0" i="1" dirty="0" smtClean="0">
                  <a:latin typeface="Cambria Math"/>
                </a:endParaRPr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𝑚𝑖𝑛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ko-KR" altLang="en-US" b="0" i="1" smtClean="0">
                            <a:latin typeface="Cambria Math"/>
                          </a:rPr>
                          <m:t>𝜆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1635" t="-19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5" name="자유형 4"/>
          <p:cNvSpPr/>
          <p:nvPr/>
        </p:nvSpPr>
        <p:spPr>
          <a:xfrm>
            <a:off x="178676" y="3704517"/>
            <a:ext cx="346841" cy="578069"/>
          </a:xfrm>
          <a:custGeom>
            <a:avLst/>
            <a:gdLst>
              <a:gd name="connsiteX0" fmla="*/ 273269 w 346841"/>
              <a:gd name="connsiteY0" fmla="*/ 578069 h 578069"/>
              <a:gd name="connsiteX1" fmla="*/ 0 w 346841"/>
              <a:gd name="connsiteY1" fmla="*/ 578069 h 578069"/>
              <a:gd name="connsiteX2" fmla="*/ 0 w 346841"/>
              <a:gd name="connsiteY2" fmla="*/ 0 h 578069"/>
              <a:gd name="connsiteX3" fmla="*/ 346841 w 346841"/>
              <a:gd name="connsiteY3" fmla="*/ 0 h 578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841" h="578069">
                <a:moveTo>
                  <a:pt x="273269" y="578069"/>
                </a:moveTo>
                <a:lnTo>
                  <a:pt x="0" y="578069"/>
                </a:lnTo>
                <a:lnTo>
                  <a:pt x="0" y="0"/>
                </a:lnTo>
                <a:lnTo>
                  <a:pt x="346841" y="0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172207" y="4625933"/>
                <a:ext cx="2080313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/>
                                        </a:rPr>
                                        <m:t>|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/>
                                        </a:rPr>
                                        <m:t>|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/>
                                        </a:rPr>
                                        <m:t>|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/>
                                        </a:rPr>
                                        <m:t>|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i="1" smtClean="0"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/>
                                        </a:rPr>
                                        <m:t>|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/>
                                        </a:rPr>
                                        <m:t>|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207" y="4625933"/>
                <a:ext cx="2080313" cy="9727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48975" y="4548443"/>
                <a:ext cx="1238351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 smtClean="0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−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975" y="4548443"/>
                <a:ext cx="1238351" cy="11128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57731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가공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6" t="61976" r="47910" b="8637"/>
          <a:stretch/>
        </p:blipFill>
        <p:spPr bwMode="auto">
          <a:xfrm>
            <a:off x="0" y="976672"/>
            <a:ext cx="4902081" cy="297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9" t="61633" r="39780" b="19183"/>
          <a:stretch/>
        </p:blipFill>
        <p:spPr bwMode="auto">
          <a:xfrm>
            <a:off x="3026643" y="4005064"/>
            <a:ext cx="5988629" cy="1939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자유형 4"/>
          <p:cNvSpPr/>
          <p:nvPr/>
        </p:nvSpPr>
        <p:spPr>
          <a:xfrm>
            <a:off x="4708634" y="2448910"/>
            <a:ext cx="1130075" cy="1513490"/>
          </a:xfrm>
          <a:custGeom>
            <a:avLst/>
            <a:gdLst>
              <a:gd name="connsiteX0" fmla="*/ 0 w 1130075"/>
              <a:gd name="connsiteY0" fmla="*/ 0 h 1513490"/>
              <a:gd name="connsiteX1" fmla="*/ 1093076 w 1130075"/>
              <a:gd name="connsiteY1" fmla="*/ 599090 h 1513490"/>
              <a:gd name="connsiteX2" fmla="*/ 893380 w 1130075"/>
              <a:gd name="connsiteY2" fmla="*/ 1513490 h 151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075" h="1513490">
                <a:moveTo>
                  <a:pt x="0" y="0"/>
                </a:moveTo>
                <a:cubicBezTo>
                  <a:pt x="472089" y="173421"/>
                  <a:pt x="944179" y="346842"/>
                  <a:pt x="1093076" y="599090"/>
                </a:cubicBezTo>
                <a:cubicBezTo>
                  <a:pt x="1241973" y="851338"/>
                  <a:pt x="893380" y="1513490"/>
                  <a:pt x="893380" y="151349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2722179" y="3237766"/>
            <a:ext cx="1744718" cy="756165"/>
          </a:xfrm>
          <a:custGeom>
            <a:avLst/>
            <a:gdLst>
              <a:gd name="connsiteX0" fmla="*/ 0 w 1744718"/>
              <a:gd name="connsiteY0" fmla="*/ 51972 h 756165"/>
              <a:gd name="connsiteX1" fmla="*/ 1072055 w 1744718"/>
              <a:gd name="connsiteY1" fmla="*/ 72993 h 756165"/>
              <a:gd name="connsiteX2" fmla="*/ 1744718 w 1744718"/>
              <a:gd name="connsiteY2" fmla="*/ 756165 h 75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4718" h="756165">
                <a:moveTo>
                  <a:pt x="0" y="51972"/>
                </a:moveTo>
                <a:cubicBezTo>
                  <a:pt x="390634" y="3800"/>
                  <a:pt x="781269" y="-44372"/>
                  <a:pt x="1072055" y="72993"/>
                </a:cubicBezTo>
                <a:cubicBezTo>
                  <a:pt x="1362841" y="190358"/>
                  <a:pt x="1744718" y="756165"/>
                  <a:pt x="1744718" y="756165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24232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가공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7" t="40593" r="35372" b="51893"/>
          <a:stretch/>
        </p:blipFill>
        <p:spPr bwMode="auto">
          <a:xfrm>
            <a:off x="107504" y="980728"/>
            <a:ext cx="6512648" cy="759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6" t="49965" r="8013" b="19157"/>
          <a:stretch/>
        </p:blipFill>
        <p:spPr bwMode="auto">
          <a:xfrm>
            <a:off x="4847" y="1814962"/>
            <a:ext cx="9139154" cy="283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624527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영화간 유사도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6" t="49965" r="8013" b="24971"/>
          <a:stretch/>
        </p:blipFill>
        <p:spPr bwMode="auto">
          <a:xfrm>
            <a:off x="4847" y="880898"/>
            <a:ext cx="9139154" cy="2303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3689" y="3316342"/>
            <a:ext cx="544572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cosine_similarity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함수는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행별로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유사도를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계산함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à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행이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userId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이므로 사용자 간의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유사도가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계산됨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à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행과 열을 맞바꾸어야 함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전치 행렬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706828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영화간 유사도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7" t="66207" r="15572" b="8522"/>
          <a:stretch/>
        </p:blipFill>
        <p:spPr bwMode="auto">
          <a:xfrm>
            <a:off x="45975" y="1052736"/>
            <a:ext cx="9098025" cy="2555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10396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영화간 유사도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5" t="34304" r="26680" b="51464"/>
          <a:stretch/>
        </p:blipFill>
        <p:spPr bwMode="auto">
          <a:xfrm>
            <a:off x="-4059" y="951578"/>
            <a:ext cx="7877634" cy="1438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4" t="48661" r="11113" b="4406"/>
          <a:stretch/>
        </p:blipFill>
        <p:spPr bwMode="auto">
          <a:xfrm>
            <a:off x="0" y="2492896"/>
            <a:ext cx="9144000" cy="431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352870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영화간 유사도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6" t="67350" r="44456" b="14012"/>
          <a:stretch/>
        </p:blipFill>
        <p:spPr bwMode="auto">
          <a:xfrm>
            <a:off x="107504" y="965658"/>
            <a:ext cx="5376151" cy="1884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7" t="68265" r="47510" b="12982"/>
          <a:stretch/>
        </p:blipFill>
        <p:spPr bwMode="auto">
          <a:xfrm>
            <a:off x="153643" y="3261116"/>
            <a:ext cx="4994421" cy="1896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419278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아이템 기반 </a:t>
            </a:r>
            <a:r>
              <a:rPr lang="ko-KR" altLang="en-US" dirty="0" err="1" smtClean="0"/>
              <a:t>최근접</a:t>
            </a:r>
            <a:r>
              <a:rPr lang="ko-KR" altLang="en-US" dirty="0" smtClean="0"/>
              <a:t> 이웃 협업 </a:t>
            </a:r>
            <a:r>
              <a:rPr lang="ko-KR" altLang="en-US" dirty="0" err="1" smtClean="0"/>
              <a:t>필터링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앞에서 구한 영화간 유사도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사용자의 평점을 기준으로 유사도 계산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및 영화 추천</a:t>
            </a:r>
            <a:endParaRPr lang="en-US" altLang="ko-KR" dirty="0" smtClean="0"/>
          </a:p>
          <a:p>
            <a:r>
              <a:rPr lang="ko-KR" altLang="en-US" dirty="0" err="1" smtClean="0"/>
              <a:t>최근접</a:t>
            </a:r>
            <a:r>
              <a:rPr lang="ko-KR" altLang="en-US" dirty="0" smtClean="0"/>
              <a:t> 이웃 협업 </a:t>
            </a:r>
            <a:r>
              <a:rPr lang="ko-KR" altLang="en-US" dirty="0" err="1" smtClean="0"/>
              <a:t>필터링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개인에게 최적화된 영화 추천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개인화된 예측 평점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22724" y="4293096"/>
                <a:ext cx="3136180" cy="982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sz="2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2400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sz="2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4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altLang="ko-KR" sz="2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ko-KR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724" y="4293096"/>
                <a:ext cx="3136180" cy="9829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자유형 5"/>
          <p:cNvSpPr/>
          <p:nvPr/>
        </p:nvSpPr>
        <p:spPr>
          <a:xfrm>
            <a:off x="3039616" y="3762703"/>
            <a:ext cx="1973818" cy="651642"/>
          </a:xfrm>
          <a:custGeom>
            <a:avLst/>
            <a:gdLst>
              <a:gd name="connsiteX0" fmla="*/ 71446 w 1973818"/>
              <a:gd name="connsiteY0" fmla="*/ 651642 h 651642"/>
              <a:gd name="connsiteX1" fmla="*/ 229101 w 1973818"/>
              <a:gd name="connsiteY1" fmla="*/ 273269 h 651642"/>
              <a:gd name="connsiteX2" fmla="*/ 1973818 w 1973818"/>
              <a:gd name="connsiteY2" fmla="*/ 0 h 65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818" h="651642">
                <a:moveTo>
                  <a:pt x="71446" y="651642"/>
                </a:moveTo>
                <a:cubicBezTo>
                  <a:pt x="-8258" y="516759"/>
                  <a:pt x="-87961" y="381876"/>
                  <a:pt x="229101" y="273269"/>
                </a:cubicBezTo>
                <a:cubicBezTo>
                  <a:pt x="546163" y="164662"/>
                  <a:pt x="1259990" y="82331"/>
                  <a:pt x="1973818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1218" y="5877272"/>
            <a:ext cx="445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j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개인화된 예측 평점 값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059091" y="4950372"/>
            <a:ext cx="349295" cy="914400"/>
          </a:xfrm>
          <a:custGeom>
            <a:avLst/>
            <a:gdLst>
              <a:gd name="connsiteX0" fmla="*/ 349295 w 349295"/>
              <a:gd name="connsiteY0" fmla="*/ 0 h 914400"/>
              <a:gd name="connsiteX1" fmla="*/ 33985 w 349295"/>
              <a:gd name="connsiteY1" fmla="*/ 220718 h 914400"/>
              <a:gd name="connsiteX2" fmla="*/ 23475 w 349295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295" h="914400">
                <a:moveTo>
                  <a:pt x="349295" y="0"/>
                </a:moveTo>
                <a:cubicBezTo>
                  <a:pt x="218791" y="34159"/>
                  <a:pt x="88288" y="68318"/>
                  <a:pt x="33985" y="220718"/>
                </a:cubicBezTo>
                <a:cubicBezTo>
                  <a:pt x="-20318" y="373118"/>
                  <a:pt x="1578" y="643759"/>
                  <a:pt x="23475" y="91440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89725" y="3395306"/>
            <a:ext cx="4014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아이템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j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와 각 아이템의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유사도를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내림차순으로 정렬하였을 때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번째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아이템에 대한 사용자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평점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75375" y="4582869"/>
            <a:ext cx="3568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아이템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j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와 각 아이템의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유사도를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내림차순으로 정렬하였을 때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번째 값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962400" y="4189341"/>
            <a:ext cx="1114097" cy="414190"/>
          </a:xfrm>
          <a:custGeom>
            <a:avLst/>
            <a:gdLst>
              <a:gd name="connsiteX0" fmla="*/ 0 w 1114097"/>
              <a:gd name="connsiteY0" fmla="*/ 235514 h 414190"/>
              <a:gd name="connsiteX1" fmla="*/ 620110 w 1114097"/>
              <a:gd name="connsiteY1" fmla="*/ 4287 h 414190"/>
              <a:gd name="connsiteX2" fmla="*/ 1114097 w 1114097"/>
              <a:gd name="connsiteY2" fmla="*/ 414190 h 41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4097" h="414190">
                <a:moveTo>
                  <a:pt x="0" y="235514"/>
                </a:moveTo>
                <a:cubicBezTo>
                  <a:pt x="217213" y="105011"/>
                  <a:pt x="434427" y="-25492"/>
                  <a:pt x="620110" y="4287"/>
                </a:cubicBezTo>
                <a:cubicBezTo>
                  <a:pt x="805793" y="34066"/>
                  <a:pt x="959945" y="224128"/>
                  <a:pt x="1114097" y="41419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73610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아이템 기반 </a:t>
            </a:r>
            <a:r>
              <a:rPr lang="ko-KR" altLang="en-US" dirty="0" err="1" smtClean="0"/>
              <a:t>최근접</a:t>
            </a:r>
            <a:r>
              <a:rPr lang="ko-KR" altLang="en-US" dirty="0" smtClean="0"/>
              <a:t> 이웃 협업 </a:t>
            </a:r>
            <a:r>
              <a:rPr lang="ko-KR" altLang="en-US" dirty="0" err="1" smtClean="0"/>
              <a:t>필터링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4" t="55615" r="11113" b="4406"/>
          <a:stretch/>
        </p:blipFill>
        <p:spPr bwMode="auto">
          <a:xfrm>
            <a:off x="1744513" y="3918224"/>
            <a:ext cx="7315246" cy="2939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6" t="49965" r="8013" b="19157"/>
          <a:stretch/>
        </p:blipFill>
        <p:spPr bwMode="auto">
          <a:xfrm>
            <a:off x="4840" y="860759"/>
            <a:ext cx="8225176" cy="255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11560" y="2204864"/>
            <a:ext cx="7776864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32040" y="1772816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ratings_arr</a:t>
            </a:r>
            <a:endParaRPr lang="ko-KR" altLang="en-US" sz="2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39752" y="4941168"/>
            <a:ext cx="6720007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699755" y="4479503"/>
            <a:ext cx="1919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item_sim_arr</a:t>
            </a:r>
            <a:endParaRPr lang="ko-KR" altLang="en-US" sz="2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7908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아이템 기반 </a:t>
            </a:r>
            <a:r>
              <a:rPr lang="ko-KR" altLang="en-US" dirty="0" err="1"/>
              <a:t>최근접</a:t>
            </a:r>
            <a:r>
              <a:rPr lang="ko-KR" altLang="en-US" dirty="0"/>
              <a:t> 이웃 협업 </a:t>
            </a:r>
            <a:r>
              <a:rPr lang="ko-KR" altLang="en-US" dirty="0" err="1"/>
              <a:t>필터링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5" t="27331" r="21856" b="48314"/>
          <a:stretch/>
        </p:blipFill>
        <p:spPr bwMode="auto">
          <a:xfrm>
            <a:off x="-12321" y="869262"/>
            <a:ext cx="8578615" cy="2462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4" t="55615" r="11113" b="4406"/>
          <a:stretch/>
        </p:blipFill>
        <p:spPr bwMode="auto">
          <a:xfrm>
            <a:off x="1744513" y="3918224"/>
            <a:ext cx="7315246" cy="2939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339752" y="4941168"/>
            <a:ext cx="6720007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516216" y="4479503"/>
            <a:ext cx="1919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item_sim_arr</a:t>
            </a:r>
            <a:endParaRPr lang="ko-KR" altLang="en-US" sz="2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62815" y="4941168"/>
            <a:ext cx="576000" cy="1440160"/>
          </a:xfrm>
          <a:prstGeom prst="rect">
            <a:avLst/>
          </a:prstGeom>
          <a:solidFill>
            <a:srgbClr val="4BACC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83768" y="1700808"/>
            <a:ext cx="1296144" cy="216024"/>
          </a:xfrm>
          <a:prstGeom prst="rect">
            <a:avLst/>
          </a:prstGeom>
          <a:solidFill>
            <a:srgbClr val="4BACC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4004441" y="1114097"/>
            <a:ext cx="1828800" cy="567558"/>
          </a:xfrm>
          <a:custGeom>
            <a:avLst/>
            <a:gdLst>
              <a:gd name="connsiteX0" fmla="*/ 0 w 1828800"/>
              <a:gd name="connsiteY0" fmla="*/ 567558 h 567558"/>
              <a:gd name="connsiteX1" fmla="*/ 609600 w 1828800"/>
              <a:gd name="connsiteY1" fmla="*/ 220717 h 567558"/>
              <a:gd name="connsiteX2" fmla="*/ 1828800 w 1828800"/>
              <a:gd name="connsiteY2" fmla="*/ 0 h 56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567558">
                <a:moveTo>
                  <a:pt x="0" y="567558"/>
                </a:moveTo>
                <a:cubicBezTo>
                  <a:pt x="152400" y="441434"/>
                  <a:pt x="304800" y="315310"/>
                  <a:pt x="609600" y="220717"/>
                </a:cubicBezTo>
                <a:cubicBezTo>
                  <a:pt x="914400" y="126124"/>
                  <a:pt x="1371600" y="63062"/>
                  <a:pt x="1828800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768260" y="9294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내림차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순</a:t>
            </a:r>
          </a:p>
        </p:txBody>
      </p:sp>
      <p:sp>
        <p:nvSpPr>
          <p:cNvPr id="16" name="자유형 15"/>
          <p:cNvSpPr/>
          <p:nvPr/>
        </p:nvSpPr>
        <p:spPr>
          <a:xfrm>
            <a:off x="4656083" y="1461286"/>
            <a:ext cx="1093076" cy="241390"/>
          </a:xfrm>
          <a:custGeom>
            <a:avLst/>
            <a:gdLst>
              <a:gd name="connsiteX0" fmla="*/ 0 w 1093076"/>
              <a:gd name="connsiteY0" fmla="*/ 241390 h 241390"/>
              <a:gd name="connsiteX1" fmla="*/ 336331 w 1093076"/>
              <a:gd name="connsiteY1" fmla="*/ 10162 h 241390"/>
              <a:gd name="connsiteX2" fmla="*/ 1093076 w 1093076"/>
              <a:gd name="connsiteY2" fmla="*/ 62714 h 241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3076" h="241390">
                <a:moveTo>
                  <a:pt x="0" y="241390"/>
                </a:moveTo>
                <a:cubicBezTo>
                  <a:pt x="77076" y="140665"/>
                  <a:pt x="154152" y="39941"/>
                  <a:pt x="336331" y="10162"/>
                </a:cubicBezTo>
                <a:cubicBezTo>
                  <a:pt x="518510" y="-19617"/>
                  <a:pt x="805793" y="21548"/>
                  <a:pt x="1093076" y="62714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699755" y="1393356"/>
            <a:ext cx="94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topN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07987" y="4395556"/>
            <a:ext cx="285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j</a:t>
            </a:r>
            <a:endParaRPr lang="ko-KR" altLang="en-US" sz="2800" b="1" dirty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690301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아이템 기반 </a:t>
            </a:r>
            <a:r>
              <a:rPr lang="ko-KR" altLang="en-US" dirty="0" err="1"/>
              <a:t>최근접</a:t>
            </a:r>
            <a:r>
              <a:rPr lang="ko-KR" altLang="en-US" dirty="0"/>
              <a:t> 이웃 협업 </a:t>
            </a:r>
            <a:r>
              <a:rPr lang="ko-KR" altLang="en-US" dirty="0" err="1"/>
              <a:t>필터링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5" t="27331" r="21856" b="48314"/>
          <a:stretch/>
        </p:blipFill>
        <p:spPr bwMode="auto">
          <a:xfrm>
            <a:off x="-12321" y="869262"/>
            <a:ext cx="8578615" cy="2462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4" t="55615" r="11113" b="4406"/>
          <a:stretch/>
        </p:blipFill>
        <p:spPr bwMode="auto">
          <a:xfrm>
            <a:off x="1744513" y="3918224"/>
            <a:ext cx="7315246" cy="2939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339752" y="4941168"/>
            <a:ext cx="6720007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99755" y="4479503"/>
            <a:ext cx="1919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item_sim_arr</a:t>
            </a:r>
            <a:endParaRPr lang="ko-KR" altLang="en-US" sz="2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39752" y="5388112"/>
            <a:ext cx="6696298" cy="496608"/>
          </a:xfrm>
          <a:prstGeom prst="rect">
            <a:avLst/>
          </a:prstGeom>
          <a:solidFill>
            <a:srgbClr val="4BACC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38142" y="2048992"/>
            <a:ext cx="1296144" cy="216024"/>
          </a:xfrm>
          <a:prstGeom prst="rect">
            <a:avLst/>
          </a:prstGeom>
          <a:solidFill>
            <a:srgbClr val="4BACC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5536" y="3600529"/>
            <a:ext cx="3268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topN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에 해당하는 것만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뽑아냄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1481959" y="2228193"/>
            <a:ext cx="2007475" cy="1387366"/>
          </a:xfrm>
          <a:custGeom>
            <a:avLst/>
            <a:gdLst>
              <a:gd name="connsiteX0" fmla="*/ 2007475 w 2007475"/>
              <a:gd name="connsiteY0" fmla="*/ 0 h 1387366"/>
              <a:gd name="connsiteX1" fmla="*/ 1040524 w 2007475"/>
              <a:gd name="connsiteY1" fmla="*/ 399393 h 1387366"/>
              <a:gd name="connsiteX2" fmla="*/ 0 w 2007475"/>
              <a:gd name="connsiteY2" fmla="*/ 1387366 h 1387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7475" h="1387366">
                <a:moveTo>
                  <a:pt x="2007475" y="0"/>
                </a:moveTo>
                <a:cubicBezTo>
                  <a:pt x="1691289" y="84082"/>
                  <a:pt x="1375103" y="168165"/>
                  <a:pt x="1040524" y="399393"/>
                </a:cubicBezTo>
                <a:cubicBezTo>
                  <a:pt x="705945" y="630621"/>
                  <a:pt x="0" y="1387366"/>
                  <a:pt x="0" y="1387366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81959" y="5373216"/>
            <a:ext cx="285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j</a:t>
            </a:r>
            <a:endParaRPr lang="ko-KR" altLang="en-US" sz="2800" b="1" dirty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29275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 분해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ko-KR" altLang="en-US" b="0" i="1" smtClean="0">
                            <a:latin typeface="Cambria Math"/>
                          </a:rPr>
                          <m:t>𝜆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ko-KR" altLang="en-US" i="1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ko-KR" altLang="en-US" i="1">
                        <a:latin typeface="Cambria Math"/>
                      </a:rPr>
                      <m:t>𝜆</m:t>
                    </m:r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ko-KR" altLang="en-US" i="1">
                        <a:latin typeface="Cambria Math"/>
                      </a:rPr>
                      <m:t>𝜆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←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ko-KR" altLang="en-US" i="1">
                        <a:latin typeface="Cambria Math"/>
                        <a:ea typeface="Cambria Math"/>
                      </a:rPr>
                      <m:t>𝜂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 smtClean="0"/>
                  <a:t>	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←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ko-KR" altLang="en-US" i="1">
                        <a:latin typeface="Cambria Math"/>
                        <a:ea typeface="Cambria Math"/>
                      </a:rPr>
                      <m:t>𝜂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←</m:t>
                    </m:r>
                    <m:sSub>
                      <m:sSubPr>
                        <m:ctrlPr>
                          <a:rPr lang="en-US" altLang="ko-KR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ko-KR" altLang="en-US" b="0" i="1" smtClean="0">
                        <a:latin typeface="Cambria Math"/>
                        <a:ea typeface="Cambria Math"/>
                      </a:rPr>
                      <m:t>𝜂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ko-KR" altLang="en-US" i="1">
                            <a:latin typeface="Cambria Math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←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+</m:t>
                    </m:r>
                    <m:r>
                      <a:rPr lang="ko-KR" altLang="en-US" i="1">
                        <a:latin typeface="Cambria Math"/>
                        <a:ea typeface="Cambria Math"/>
                      </a:rPr>
                      <m:t>𝜂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ko-KR" altLang="en-US" i="1">
                            <a:latin typeface="Cambria Math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4716016" y="1934986"/>
                <a:ext cx="4503862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8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1934986"/>
                <a:ext cx="4503862" cy="5579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54948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아이템 기반 </a:t>
            </a:r>
            <a:r>
              <a:rPr lang="ko-KR" altLang="en-US" dirty="0" err="1"/>
              <a:t>최근접</a:t>
            </a:r>
            <a:r>
              <a:rPr lang="ko-KR" altLang="en-US" dirty="0"/>
              <a:t> 이웃 협업 </a:t>
            </a:r>
            <a:r>
              <a:rPr lang="ko-KR" altLang="en-US" dirty="0" err="1"/>
              <a:t>필터링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5" t="27331" r="21856" b="48314"/>
          <a:stretch/>
        </p:blipFill>
        <p:spPr bwMode="auto">
          <a:xfrm>
            <a:off x="-12321" y="869262"/>
            <a:ext cx="8578615" cy="2462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355976" y="2048992"/>
            <a:ext cx="1296144" cy="216024"/>
          </a:xfrm>
          <a:prstGeom prst="rect">
            <a:avLst/>
          </a:prstGeom>
          <a:solidFill>
            <a:srgbClr val="4BACC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119901" y="3499945"/>
            <a:ext cx="3268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topN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에 해당하는 것만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뽑아냄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6" t="49965" r="8013" b="19157"/>
          <a:stretch/>
        </p:blipFill>
        <p:spPr bwMode="auto">
          <a:xfrm>
            <a:off x="4840" y="4245135"/>
            <a:ext cx="8225176" cy="255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611560" y="5589240"/>
            <a:ext cx="7776864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32040" y="5157192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ratings_arr</a:t>
            </a:r>
            <a:endParaRPr lang="ko-KR" altLang="en-US" sz="2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560" y="5835039"/>
            <a:ext cx="7776864" cy="248304"/>
          </a:xfrm>
          <a:prstGeom prst="rect">
            <a:avLst/>
          </a:prstGeom>
          <a:solidFill>
            <a:srgbClr val="4BACC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7738" y="5697581"/>
            <a:ext cx="285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endParaRPr lang="ko-KR" altLang="en-US" sz="2800" b="1" dirty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5865349" y="2249214"/>
            <a:ext cx="722875" cy="1250731"/>
          </a:xfrm>
          <a:custGeom>
            <a:avLst/>
            <a:gdLst>
              <a:gd name="connsiteX0" fmla="*/ 0 w 722875"/>
              <a:gd name="connsiteY0" fmla="*/ 0 h 1250731"/>
              <a:gd name="connsiteX1" fmla="*/ 641131 w 722875"/>
              <a:gd name="connsiteY1" fmla="*/ 367862 h 1250731"/>
              <a:gd name="connsiteX2" fmla="*/ 693683 w 722875"/>
              <a:gd name="connsiteY2" fmla="*/ 1250731 h 125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2875" h="1250731">
                <a:moveTo>
                  <a:pt x="0" y="0"/>
                </a:moveTo>
                <a:cubicBezTo>
                  <a:pt x="262758" y="79703"/>
                  <a:pt x="525517" y="159407"/>
                  <a:pt x="641131" y="367862"/>
                </a:cubicBezTo>
                <a:cubicBezTo>
                  <a:pt x="756745" y="576317"/>
                  <a:pt x="725214" y="913524"/>
                  <a:pt x="693683" y="12507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91430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아이템 기반 </a:t>
            </a:r>
            <a:r>
              <a:rPr lang="ko-KR" altLang="en-US" dirty="0" err="1"/>
              <a:t>최근접</a:t>
            </a:r>
            <a:r>
              <a:rPr lang="ko-KR" altLang="en-US" dirty="0"/>
              <a:t> 이웃 협업 </a:t>
            </a:r>
            <a:r>
              <a:rPr lang="ko-KR" altLang="en-US" dirty="0" err="1"/>
              <a:t>필터링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31</a:t>
            </a:fld>
            <a:endParaRPr lang="en-US" altLang="ko-KR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5" t="27331" r="21856" b="48314"/>
          <a:stretch/>
        </p:blipFill>
        <p:spPr bwMode="auto">
          <a:xfrm>
            <a:off x="-12321" y="869262"/>
            <a:ext cx="8578615" cy="2462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타원 2"/>
          <p:cNvSpPr/>
          <p:nvPr/>
        </p:nvSpPr>
        <p:spPr>
          <a:xfrm>
            <a:off x="4117428" y="2009860"/>
            <a:ext cx="260374" cy="260374"/>
          </a:xfrm>
          <a:prstGeom prst="ellipse">
            <a:avLst/>
          </a:prstGeom>
          <a:solidFill>
            <a:srgbClr val="4BACC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99592" y="4149080"/>
                <a:ext cx="3136180" cy="982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sz="2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2400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sz="2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4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altLang="ko-KR" sz="2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ko-KR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149080"/>
                <a:ext cx="3136180" cy="98296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1835696" y="4128060"/>
            <a:ext cx="2088232" cy="491480"/>
          </a:xfrm>
          <a:prstGeom prst="rect">
            <a:avLst/>
          </a:prstGeom>
          <a:solidFill>
            <a:srgbClr val="4BACC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02110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아이템 기반 </a:t>
            </a:r>
            <a:r>
              <a:rPr lang="ko-KR" altLang="en-US" dirty="0" err="1"/>
              <a:t>최근접</a:t>
            </a:r>
            <a:r>
              <a:rPr lang="ko-KR" altLang="en-US" dirty="0"/>
              <a:t> 이웃 협업 </a:t>
            </a:r>
            <a:r>
              <a:rPr lang="ko-KR" altLang="en-US" dirty="0" err="1"/>
              <a:t>필터링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32</a:t>
            </a:fld>
            <a:endParaRPr lang="en-US" altLang="ko-KR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5" t="27331" r="21856" b="48314"/>
          <a:stretch/>
        </p:blipFill>
        <p:spPr bwMode="auto">
          <a:xfrm>
            <a:off x="-12321" y="869262"/>
            <a:ext cx="8578615" cy="2462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4" t="55615" r="11113" b="4406"/>
          <a:stretch/>
        </p:blipFill>
        <p:spPr bwMode="auto">
          <a:xfrm>
            <a:off x="1744513" y="3918224"/>
            <a:ext cx="7315246" cy="2939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339752" y="4941168"/>
            <a:ext cx="6720007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99755" y="4479503"/>
            <a:ext cx="1919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item_sim_arr</a:t>
            </a:r>
            <a:endParaRPr lang="ko-KR" altLang="en-US" sz="2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39752" y="5388112"/>
            <a:ext cx="6696298" cy="496608"/>
          </a:xfrm>
          <a:prstGeom prst="rect">
            <a:avLst/>
          </a:prstGeom>
          <a:solidFill>
            <a:srgbClr val="4BACC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58455" y="2225884"/>
            <a:ext cx="1296144" cy="216024"/>
          </a:xfrm>
          <a:prstGeom prst="rect">
            <a:avLst/>
          </a:prstGeom>
          <a:solidFill>
            <a:srgbClr val="4BACC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207095" y="3411344"/>
            <a:ext cx="3268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topN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에 해당하는 것만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뽑아냄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1959" y="5373216"/>
            <a:ext cx="285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j</a:t>
            </a:r>
            <a:endParaRPr lang="ko-KR" altLang="en-US" sz="2800" b="1" dirty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4372303" y="2427890"/>
            <a:ext cx="620111" cy="1008993"/>
          </a:xfrm>
          <a:custGeom>
            <a:avLst/>
            <a:gdLst>
              <a:gd name="connsiteX0" fmla="*/ 0 w 620111"/>
              <a:gd name="connsiteY0" fmla="*/ 0 h 1008993"/>
              <a:gd name="connsiteX1" fmla="*/ 620111 w 620111"/>
              <a:gd name="connsiteY1" fmla="*/ 1008993 h 1008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111" h="1008993">
                <a:moveTo>
                  <a:pt x="0" y="0"/>
                </a:moveTo>
                <a:lnTo>
                  <a:pt x="620111" y="1008993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24105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아이템 기반 </a:t>
            </a:r>
            <a:r>
              <a:rPr lang="ko-KR" altLang="en-US" dirty="0" err="1"/>
              <a:t>최근접</a:t>
            </a:r>
            <a:r>
              <a:rPr lang="ko-KR" altLang="en-US" dirty="0"/>
              <a:t> 이웃 협업 </a:t>
            </a:r>
            <a:r>
              <a:rPr lang="ko-KR" altLang="en-US" dirty="0" err="1"/>
              <a:t>필터링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33</a:t>
            </a:fld>
            <a:endParaRPr lang="en-US" altLang="ko-KR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5" t="27331" r="21856" b="48314"/>
          <a:stretch/>
        </p:blipFill>
        <p:spPr bwMode="auto">
          <a:xfrm>
            <a:off x="-12321" y="869262"/>
            <a:ext cx="8578615" cy="2462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907704" y="2225884"/>
            <a:ext cx="1080120" cy="216024"/>
          </a:xfrm>
          <a:prstGeom prst="rect">
            <a:avLst/>
          </a:prstGeom>
          <a:solidFill>
            <a:srgbClr val="4BACC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99592" y="4149080"/>
                <a:ext cx="3136180" cy="982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sz="2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2400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ko-KR" sz="2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4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altLang="ko-KR" sz="2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ko-KR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149080"/>
                <a:ext cx="3136180" cy="98296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2102708" y="4693110"/>
            <a:ext cx="1584176" cy="540000"/>
          </a:xfrm>
          <a:prstGeom prst="rect">
            <a:avLst/>
          </a:prstGeom>
          <a:solidFill>
            <a:srgbClr val="4BACC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275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아이템 기반 </a:t>
            </a:r>
            <a:r>
              <a:rPr lang="ko-KR" altLang="en-US" dirty="0" err="1"/>
              <a:t>최근접</a:t>
            </a:r>
            <a:r>
              <a:rPr lang="ko-KR" altLang="en-US" dirty="0"/>
              <a:t> 이웃 협업 </a:t>
            </a:r>
            <a:r>
              <a:rPr lang="ko-KR" altLang="en-US" dirty="0" err="1"/>
              <a:t>필터링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34</a:t>
            </a:fld>
            <a:endParaRPr lang="en-US" altLang="ko-KR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5" t="27331" r="21856" b="48314"/>
          <a:stretch/>
        </p:blipFill>
        <p:spPr bwMode="auto">
          <a:xfrm>
            <a:off x="-12321" y="869262"/>
            <a:ext cx="8578615" cy="2462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6" t="54772" r="11031" b="17442"/>
          <a:stretch/>
        </p:blipFill>
        <p:spPr bwMode="auto">
          <a:xfrm>
            <a:off x="0" y="3645024"/>
            <a:ext cx="9144000" cy="2554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73096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아이템 기반 </a:t>
            </a:r>
            <a:r>
              <a:rPr lang="ko-KR" altLang="en-US" dirty="0" err="1"/>
              <a:t>최근접</a:t>
            </a:r>
            <a:r>
              <a:rPr lang="ko-KR" altLang="en-US" dirty="0"/>
              <a:t> 이웃 협업 </a:t>
            </a:r>
            <a:r>
              <a:rPr lang="ko-KR" altLang="en-US" dirty="0" err="1"/>
              <a:t>필터링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35</a:t>
            </a:fld>
            <a:endParaRPr lang="en-US" altLang="ko-K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9" t="52714" r="36451" b="19728"/>
          <a:stretch/>
        </p:blipFill>
        <p:spPr bwMode="auto">
          <a:xfrm>
            <a:off x="107498" y="1005696"/>
            <a:ext cx="6532126" cy="278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6" t="49965" r="8013" b="19157"/>
          <a:stretch/>
        </p:blipFill>
        <p:spPr bwMode="auto">
          <a:xfrm>
            <a:off x="4840" y="4245135"/>
            <a:ext cx="8225176" cy="255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11560" y="5589240"/>
            <a:ext cx="7776864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32040" y="5157192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ratings_arr</a:t>
            </a:r>
            <a:endParaRPr lang="ko-KR" altLang="en-US" sz="2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5835039"/>
            <a:ext cx="7776864" cy="248304"/>
          </a:xfrm>
          <a:prstGeom prst="rect">
            <a:avLst/>
          </a:prstGeom>
          <a:solidFill>
            <a:srgbClr val="4BACC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8504" y="5697581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2800" b="1" dirty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2963917" y="952232"/>
            <a:ext cx="1555531" cy="172375"/>
          </a:xfrm>
          <a:custGeom>
            <a:avLst/>
            <a:gdLst>
              <a:gd name="connsiteX0" fmla="*/ 0 w 1555531"/>
              <a:gd name="connsiteY0" fmla="*/ 172375 h 172375"/>
              <a:gd name="connsiteX1" fmla="*/ 472966 w 1555531"/>
              <a:gd name="connsiteY1" fmla="*/ 4209 h 172375"/>
              <a:gd name="connsiteX2" fmla="*/ 1555531 w 1555531"/>
              <a:gd name="connsiteY2" fmla="*/ 67271 h 17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5531" h="172375">
                <a:moveTo>
                  <a:pt x="0" y="172375"/>
                </a:moveTo>
                <a:cubicBezTo>
                  <a:pt x="106855" y="97050"/>
                  <a:pt x="213711" y="21726"/>
                  <a:pt x="472966" y="4209"/>
                </a:cubicBezTo>
                <a:cubicBezTo>
                  <a:pt x="732221" y="-13308"/>
                  <a:pt x="1143876" y="26981"/>
                  <a:pt x="1555531" y="6727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468462" y="836230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userId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인 사람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13664" y="1484784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양수인 것만 뽑아서 내림차순 정렬 후 상위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347990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아이템 기반 </a:t>
            </a:r>
            <a:r>
              <a:rPr lang="ko-KR" altLang="en-US" dirty="0" err="1"/>
              <a:t>최근접</a:t>
            </a:r>
            <a:r>
              <a:rPr lang="ko-KR" altLang="en-US" dirty="0"/>
              <a:t> 이웃 협업 </a:t>
            </a:r>
            <a:r>
              <a:rPr lang="ko-KR" altLang="en-US" dirty="0" err="1"/>
              <a:t>필터링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36</a:t>
            </a:fld>
            <a:endParaRPr lang="en-US" altLang="ko-K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9" t="29730" r="28197" b="41569"/>
          <a:stretch/>
        </p:blipFill>
        <p:spPr bwMode="auto">
          <a:xfrm>
            <a:off x="-3" y="857246"/>
            <a:ext cx="7688380" cy="290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404265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아이템 기반 </a:t>
            </a:r>
            <a:r>
              <a:rPr lang="ko-KR" altLang="en-US" dirty="0" err="1"/>
              <a:t>최근접</a:t>
            </a:r>
            <a:r>
              <a:rPr lang="ko-KR" altLang="en-US" dirty="0"/>
              <a:t> 이웃 협업 </a:t>
            </a:r>
            <a:r>
              <a:rPr lang="ko-KR" altLang="en-US" dirty="0" err="1"/>
              <a:t>필터링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37</a:t>
            </a:fld>
            <a:endParaRPr lang="en-US" altLang="ko-K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9" t="29730" r="28197" b="41569"/>
          <a:stretch/>
        </p:blipFill>
        <p:spPr bwMode="auto">
          <a:xfrm>
            <a:off x="-3" y="857246"/>
            <a:ext cx="7688380" cy="290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6" t="49965" r="8013" b="19157"/>
          <a:stretch/>
        </p:blipFill>
        <p:spPr bwMode="auto">
          <a:xfrm>
            <a:off x="4840" y="4245135"/>
            <a:ext cx="8225176" cy="255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18504" y="5697581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2800" b="1" dirty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560" y="5835039"/>
            <a:ext cx="7776864" cy="248304"/>
          </a:xfrm>
          <a:prstGeom prst="rect">
            <a:avLst/>
          </a:prstGeom>
          <a:solidFill>
            <a:srgbClr val="4BACC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292080" y="3933056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ratings_matrix</a:t>
            </a:r>
            <a:endParaRPr lang="ko-KR" altLang="en-US" sz="2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44126" y="1124744"/>
            <a:ext cx="2047754" cy="216024"/>
          </a:xfrm>
          <a:prstGeom prst="rect">
            <a:avLst/>
          </a:prstGeom>
          <a:solidFill>
            <a:srgbClr val="4BACC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716016" y="1156102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양수인 것만 뽑아서 리스트로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2" t="58203" r="55516" b="20256"/>
          <a:stretch/>
        </p:blipFill>
        <p:spPr bwMode="auto">
          <a:xfrm>
            <a:off x="5652120" y="1916832"/>
            <a:ext cx="3499946" cy="1980000"/>
          </a:xfrm>
          <a:prstGeom prst="rect">
            <a:avLst/>
          </a:prstGeom>
          <a:noFill/>
          <a:ln w="28575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464978" y="1455167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user_rating</a:t>
            </a:r>
            <a:endParaRPr lang="ko-KR" altLang="en-US" sz="2400" dirty="0">
              <a:solidFill>
                <a:schemeClr val="accent4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403375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아이템 기반 </a:t>
            </a:r>
            <a:r>
              <a:rPr lang="ko-KR" altLang="en-US" dirty="0" err="1"/>
              <a:t>최근접</a:t>
            </a:r>
            <a:r>
              <a:rPr lang="ko-KR" altLang="en-US" dirty="0"/>
              <a:t> 이웃 협업 </a:t>
            </a:r>
            <a:r>
              <a:rPr lang="ko-KR" altLang="en-US" dirty="0" err="1"/>
              <a:t>필터링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38</a:t>
            </a:fld>
            <a:endParaRPr lang="en-US" altLang="ko-K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9" t="29730" r="28197" b="41569"/>
          <a:stretch/>
        </p:blipFill>
        <p:spPr bwMode="auto">
          <a:xfrm>
            <a:off x="-3" y="857246"/>
            <a:ext cx="7688380" cy="290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6" t="49965" r="8013" b="19157"/>
          <a:stretch/>
        </p:blipFill>
        <p:spPr bwMode="auto">
          <a:xfrm>
            <a:off x="4840" y="4245135"/>
            <a:ext cx="8225176" cy="255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39552" y="4394720"/>
            <a:ext cx="7776864" cy="978495"/>
          </a:xfrm>
          <a:prstGeom prst="rect">
            <a:avLst/>
          </a:prstGeom>
          <a:solidFill>
            <a:srgbClr val="4BACC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292080" y="3933056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ratings_matrix</a:t>
            </a:r>
            <a:endParaRPr lang="ko-KR" altLang="en-US" sz="2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44126" y="1496949"/>
            <a:ext cx="2263778" cy="216024"/>
          </a:xfrm>
          <a:prstGeom prst="rect">
            <a:avLst/>
          </a:prstGeom>
          <a:solidFill>
            <a:srgbClr val="4BACC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98085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6" t="54772" r="11031" b="17442"/>
          <a:stretch/>
        </p:blipFill>
        <p:spPr bwMode="auto">
          <a:xfrm>
            <a:off x="0" y="4303986"/>
            <a:ext cx="9144000" cy="2554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아이템 기반 </a:t>
            </a:r>
            <a:r>
              <a:rPr lang="ko-KR" altLang="en-US" dirty="0" err="1"/>
              <a:t>최근접</a:t>
            </a:r>
            <a:r>
              <a:rPr lang="ko-KR" altLang="en-US" dirty="0"/>
              <a:t> 이웃 협업 </a:t>
            </a:r>
            <a:r>
              <a:rPr lang="ko-KR" altLang="en-US" dirty="0" err="1"/>
              <a:t>필터링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39</a:t>
            </a:fld>
            <a:endParaRPr lang="en-US" altLang="ko-K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9" t="29730" r="28197" b="41569"/>
          <a:stretch/>
        </p:blipFill>
        <p:spPr bwMode="auto">
          <a:xfrm>
            <a:off x="-3" y="857246"/>
            <a:ext cx="7688380" cy="290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292080" y="3933056"/>
            <a:ext cx="289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ratings_pred_matrix</a:t>
            </a:r>
            <a:endParaRPr lang="ko-KR" altLang="en-US" sz="2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12821" y="2371041"/>
            <a:ext cx="2263778" cy="216024"/>
          </a:xfrm>
          <a:prstGeom prst="rect">
            <a:avLst/>
          </a:prstGeom>
          <a:solidFill>
            <a:srgbClr val="4BACC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8504" y="5876251"/>
            <a:ext cx="431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2800" b="1" dirty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6013709"/>
            <a:ext cx="8532440" cy="248304"/>
          </a:xfrm>
          <a:prstGeom prst="rect">
            <a:avLst/>
          </a:prstGeom>
          <a:solidFill>
            <a:srgbClr val="4BACC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2" t="63930" r="26134" b="14698"/>
          <a:stretch/>
        </p:blipFill>
        <p:spPr bwMode="auto">
          <a:xfrm>
            <a:off x="1924273" y="89662"/>
            <a:ext cx="7199587" cy="1964466"/>
          </a:xfrm>
          <a:prstGeom prst="rect">
            <a:avLst/>
          </a:prstGeom>
          <a:noFill/>
          <a:ln w="28575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804248" y="1988840"/>
            <a:ext cx="243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accent4"/>
                </a:solidFill>
                <a:latin typeface="맑은 고딕" pitchFamily="50" charset="-127"/>
                <a:ea typeface="맑은 고딕" pitchFamily="50" charset="-127"/>
              </a:rPr>
              <a:t>recomm_movies</a:t>
            </a:r>
            <a:endParaRPr lang="ko-KR" altLang="en-US" sz="2400" dirty="0">
              <a:solidFill>
                <a:schemeClr val="accent4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26196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 분해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2" t="23670" r="44993" b="53232"/>
          <a:stretch/>
        </p:blipFill>
        <p:spPr bwMode="auto">
          <a:xfrm>
            <a:off x="107696" y="976668"/>
            <a:ext cx="4104264" cy="2335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자유형 4"/>
          <p:cNvSpPr/>
          <p:nvPr/>
        </p:nvSpPr>
        <p:spPr>
          <a:xfrm>
            <a:off x="3384331" y="1670723"/>
            <a:ext cx="1282262" cy="116036"/>
          </a:xfrm>
          <a:custGeom>
            <a:avLst/>
            <a:gdLst>
              <a:gd name="connsiteX0" fmla="*/ 0 w 1282262"/>
              <a:gd name="connsiteY0" fmla="*/ 116036 h 116036"/>
              <a:gd name="connsiteX1" fmla="*/ 945931 w 1282262"/>
              <a:gd name="connsiteY1" fmla="*/ 422 h 116036"/>
              <a:gd name="connsiteX2" fmla="*/ 1282262 w 1282262"/>
              <a:gd name="connsiteY2" fmla="*/ 84505 h 11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262" h="116036">
                <a:moveTo>
                  <a:pt x="0" y="116036"/>
                </a:moveTo>
                <a:cubicBezTo>
                  <a:pt x="366110" y="60856"/>
                  <a:pt x="732221" y="5677"/>
                  <a:pt x="945931" y="422"/>
                </a:cubicBezTo>
                <a:cubicBezTo>
                  <a:pt x="1159641" y="-4833"/>
                  <a:pt x="1220951" y="39836"/>
                  <a:pt x="1282262" y="84505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0" y="1691516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4 x 5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3836276" y="2563554"/>
            <a:ext cx="882869" cy="274239"/>
          </a:xfrm>
          <a:custGeom>
            <a:avLst/>
            <a:gdLst>
              <a:gd name="connsiteX0" fmla="*/ 0 w 882869"/>
              <a:gd name="connsiteY0" fmla="*/ 274239 h 274239"/>
              <a:gd name="connsiteX1" fmla="*/ 325821 w 882869"/>
              <a:gd name="connsiteY1" fmla="*/ 970 h 274239"/>
              <a:gd name="connsiteX2" fmla="*/ 882869 w 882869"/>
              <a:gd name="connsiteY2" fmla="*/ 200667 h 274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869" h="274239">
                <a:moveTo>
                  <a:pt x="0" y="274239"/>
                </a:moveTo>
                <a:cubicBezTo>
                  <a:pt x="89338" y="143735"/>
                  <a:pt x="178676" y="13232"/>
                  <a:pt x="325821" y="970"/>
                </a:cubicBezTo>
                <a:cubicBezTo>
                  <a:pt x="472966" y="-11292"/>
                  <a:pt x="677917" y="94687"/>
                  <a:pt x="882869" y="200667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3741683" y="3247697"/>
            <a:ext cx="872358" cy="433648"/>
          </a:xfrm>
          <a:custGeom>
            <a:avLst/>
            <a:gdLst>
              <a:gd name="connsiteX0" fmla="*/ 0 w 872358"/>
              <a:gd name="connsiteY0" fmla="*/ 0 h 433648"/>
              <a:gd name="connsiteX1" fmla="*/ 294289 w 872358"/>
              <a:gd name="connsiteY1" fmla="*/ 420413 h 433648"/>
              <a:gd name="connsiteX2" fmla="*/ 872358 w 872358"/>
              <a:gd name="connsiteY2" fmla="*/ 336331 h 43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2358" h="433648">
                <a:moveTo>
                  <a:pt x="0" y="0"/>
                </a:moveTo>
                <a:cubicBezTo>
                  <a:pt x="74448" y="182179"/>
                  <a:pt x="148896" y="364358"/>
                  <a:pt x="294289" y="420413"/>
                </a:cubicBezTo>
                <a:cubicBezTo>
                  <a:pt x="439682" y="476468"/>
                  <a:pt x="872358" y="336331"/>
                  <a:pt x="872358" y="3363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582069" y="272251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4 x 3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50539" y="3312058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5 x 3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555790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아이템 기반 </a:t>
            </a:r>
            <a:r>
              <a:rPr lang="ko-KR" altLang="en-US" dirty="0" err="1"/>
              <a:t>최근접</a:t>
            </a:r>
            <a:r>
              <a:rPr lang="ko-KR" altLang="en-US" dirty="0"/>
              <a:t> 이웃 협업 </a:t>
            </a:r>
            <a:r>
              <a:rPr lang="ko-KR" altLang="en-US" dirty="0" err="1"/>
              <a:t>필터링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40</a:t>
            </a:fld>
            <a:endParaRPr lang="en-US" altLang="ko-K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9" t="29730" r="28197" b="41569"/>
          <a:stretch/>
        </p:blipFill>
        <p:spPr bwMode="auto">
          <a:xfrm>
            <a:off x="-3" y="857246"/>
            <a:ext cx="7688380" cy="290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1" t="46997" r="35130" b="19614"/>
          <a:stretch/>
        </p:blipFill>
        <p:spPr bwMode="auto">
          <a:xfrm>
            <a:off x="3054545" y="3744356"/>
            <a:ext cx="6053959" cy="306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17972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분해를 이용한 잠재 요인 협업 </a:t>
            </a:r>
            <a:r>
              <a:rPr lang="ko-KR" altLang="en-US" dirty="0" err="1" smtClean="0"/>
              <a:t>필터링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41</a:t>
            </a:fld>
            <a:endParaRPr lang="en-US" altLang="ko-K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7" t="28128" r="29930" b="48433"/>
          <a:stretch/>
        </p:blipFill>
        <p:spPr bwMode="auto">
          <a:xfrm>
            <a:off x="23663" y="935875"/>
            <a:ext cx="7457101" cy="2369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08882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분해를 이용한 잠재 요인 협업 </a:t>
            </a:r>
            <a:r>
              <a:rPr lang="ko-KR" altLang="en-US" dirty="0" err="1" smtClean="0"/>
              <a:t>필터링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42</a:t>
            </a:fld>
            <a:endParaRPr lang="en-US" altLang="ko-K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1" t="33847" r="29848" b="33907"/>
          <a:stretch/>
        </p:blipFill>
        <p:spPr bwMode="auto">
          <a:xfrm>
            <a:off x="32486" y="908720"/>
            <a:ext cx="7491842" cy="3260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4464496" y="4197628"/>
                <a:ext cx="4572000" cy="108516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  <a:ea typeface="Cambria Math"/>
                        </a:rPr>
                        <m:t>←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ko-KR" altLang="en-US" sz="2800" i="1">
                          <a:latin typeface="Cambria Math"/>
                          <a:ea typeface="Cambria Math"/>
                        </a:rPr>
                        <m:t>𝜂</m:t>
                      </m:r>
                      <m:d>
                        <m:dPr>
                          <m:ctrlPr>
                            <a:rPr lang="en-US" altLang="ko-KR" sz="28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altLang="ko-KR" sz="2800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altLang="ko-KR" sz="2800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8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ko-KR" altLang="en-US" sz="2800" i="1">
                              <a:latin typeface="Cambria Math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  <a:ea typeface="Cambria Math"/>
                        </a:rPr>
                        <m:t>←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  <a:ea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ko-KR" altLang="en-US" sz="2800" i="1">
                          <a:latin typeface="Cambria Math"/>
                          <a:ea typeface="Cambria Math"/>
                        </a:rPr>
                        <m:t>𝜂</m:t>
                      </m:r>
                      <m:d>
                        <m:dPr>
                          <m:ctrlPr>
                            <a:rPr lang="en-US" altLang="ko-KR" sz="28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altLang="ko-KR" sz="2800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altLang="ko-KR" sz="2800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8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ko-KR" altLang="en-US" sz="2800" i="1">
                              <a:latin typeface="Cambria Math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496" y="4197628"/>
                <a:ext cx="4572000" cy="10851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9855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분해를 이용한 잠재 요인 협업 </a:t>
            </a:r>
            <a:r>
              <a:rPr lang="ko-KR" altLang="en-US" dirty="0" err="1" smtClean="0"/>
              <a:t>필터링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43</a:t>
            </a:fld>
            <a:endParaRPr lang="en-US" altLang="ko-KR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1" t="33389" r="26959" b="10809"/>
          <a:stretch/>
        </p:blipFill>
        <p:spPr bwMode="auto">
          <a:xfrm>
            <a:off x="107502" y="976668"/>
            <a:ext cx="7850317" cy="5642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자유형 4"/>
          <p:cNvSpPr/>
          <p:nvPr/>
        </p:nvSpPr>
        <p:spPr>
          <a:xfrm>
            <a:off x="7504386" y="2042888"/>
            <a:ext cx="957632" cy="1341443"/>
          </a:xfrm>
          <a:custGeom>
            <a:avLst/>
            <a:gdLst>
              <a:gd name="connsiteX0" fmla="*/ 0 w 957632"/>
              <a:gd name="connsiteY0" fmla="*/ 17140 h 1341443"/>
              <a:gd name="connsiteX1" fmla="*/ 914400 w 957632"/>
              <a:gd name="connsiteY1" fmla="*/ 185305 h 1341443"/>
              <a:gd name="connsiteX2" fmla="*/ 725214 w 957632"/>
              <a:gd name="connsiteY2" fmla="*/ 1341443 h 1341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632" h="1341443">
                <a:moveTo>
                  <a:pt x="0" y="17140"/>
                </a:moveTo>
                <a:cubicBezTo>
                  <a:pt x="396765" y="-9136"/>
                  <a:pt x="793531" y="-35412"/>
                  <a:pt x="914400" y="185305"/>
                </a:cubicBezTo>
                <a:cubicBezTo>
                  <a:pt x="1035269" y="406022"/>
                  <a:pt x="880241" y="873732"/>
                  <a:pt x="725214" y="1341443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04386" y="338433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오래 걸림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41611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분해를 이용한 잠재 요인 협업 </a:t>
            </a:r>
            <a:r>
              <a:rPr lang="ko-KR" altLang="en-US" dirty="0" err="1" smtClean="0"/>
              <a:t>필터링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44</a:t>
            </a:fld>
            <a:endParaRPr lang="en-US" altLang="ko-KR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4" t="55344" r="65667" b="7265"/>
          <a:stretch/>
        </p:blipFill>
        <p:spPr bwMode="auto">
          <a:xfrm>
            <a:off x="283049" y="3110998"/>
            <a:ext cx="2370084" cy="378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11743" y="282761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ratings</a:t>
            </a:r>
            <a:endParaRPr lang="ko-KR" altLang="en-US" sz="2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1" t="31164" r="27372" b="51174"/>
          <a:stretch/>
        </p:blipFill>
        <p:spPr bwMode="auto">
          <a:xfrm>
            <a:off x="49787" y="966098"/>
            <a:ext cx="7792463" cy="1785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82051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분해를 이용한 잠재 요인 협업 </a:t>
            </a:r>
            <a:r>
              <a:rPr lang="ko-KR" altLang="en-US" dirty="0" err="1" smtClean="0"/>
              <a:t>필터링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45</a:t>
            </a:fld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-11743" y="2827615"/>
            <a:ext cx="2225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rating_movies</a:t>
            </a:r>
            <a:endParaRPr lang="ko-KR" altLang="en-US" sz="2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5" t="47568" r="31787" b="15040"/>
          <a:stretch/>
        </p:blipFill>
        <p:spPr bwMode="auto">
          <a:xfrm>
            <a:off x="2261059" y="3289280"/>
            <a:ext cx="6425741" cy="3436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1" t="31164" r="27372" b="51174"/>
          <a:stretch/>
        </p:blipFill>
        <p:spPr bwMode="auto">
          <a:xfrm>
            <a:off x="49787" y="966098"/>
            <a:ext cx="7792463" cy="1785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86722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8" t="39108" r="9064" b="12329"/>
          <a:stretch/>
        </p:blipFill>
        <p:spPr bwMode="auto">
          <a:xfrm>
            <a:off x="982608" y="2924944"/>
            <a:ext cx="8125896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분해를 이용한 잠재 요인 협업 </a:t>
            </a:r>
            <a:r>
              <a:rPr lang="ko-KR" altLang="en-US" dirty="0" err="1" smtClean="0"/>
              <a:t>필터링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46</a:t>
            </a:fld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-11743" y="2827615"/>
            <a:ext cx="2272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ratings_matrix</a:t>
            </a:r>
            <a:endParaRPr lang="ko-KR" altLang="en-US" sz="2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1" t="31164" r="27372" b="51174"/>
          <a:stretch/>
        </p:blipFill>
        <p:spPr bwMode="auto">
          <a:xfrm>
            <a:off x="49787" y="966098"/>
            <a:ext cx="7792463" cy="1785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06564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 분해를 이용한 잠재 요인 협업 </a:t>
            </a:r>
            <a:r>
              <a:rPr lang="ko-KR" altLang="en-US" dirty="0" err="1"/>
              <a:t>필터링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47</a:t>
            </a:fld>
            <a:endParaRPr lang="en-US" altLang="ko-KR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7" t="44481" r="25143" b="49802"/>
          <a:stretch/>
        </p:blipFill>
        <p:spPr bwMode="auto">
          <a:xfrm>
            <a:off x="35496" y="960724"/>
            <a:ext cx="8127683" cy="57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0" t="35678" r="8899" b="15381"/>
          <a:stretch/>
        </p:blipFill>
        <p:spPr bwMode="auto">
          <a:xfrm>
            <a:off x="58279" y="2134802"/>
            <a:ext cx="9050680" cy="4318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8997133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 분해를 이용한 잠재 요인 협업 </a:t>
            </a:r>
            <a:r>
              <a:rPr lang="ko-KR" altLang="en-US" dirty="0" err="1"/>
              <a:t>필터링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48</a:t>
            </a:fld>
            <a:endParaRPr lang="en-US" altLang="ko-K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1" t="46997" r="35130" b="19614"/>
          <a:stretch/>
        </p:blipFill>
        <p:spPr bwMode="auto">
          <a:xfrm>
            <a:off x="3054545" y="3744356"/>
            <a:ext cx="6053959" cy="306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653184" y="3356992"/>
            <a:ext cx="4599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아이템 기반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최근접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이웃 협업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필터링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결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7" t="41622" r="28197" b="48911"/>
          <a:stretch/>
        </p:blipFill>
        <p:spPr bwMode="auto">
          <a:xfrm>
            <a:off x="107504" y="908720"/>
            <a:ext cx="6957849" cy="870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7" t="52249" r="51795" b="13668"/>
          <a:stretch/>
        </p:blipFill>
        <p:spPr bwMode="auto">
          <a:xfrm>
            <a:off x="35496" y="1808378"/>
            <a:ext cx="3952618" cy="3132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7356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 분해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2" t="35905" r="15069" b="16184"/>
          <a:stretch/>
        </p:blipFill>
        <p:spPr bwMode="auto">
          <a:xfrm>
            <a:off x="107501" y="976672"/>
            <a:ext cx="7225837" cy="4844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5" t="52830" r="65072" b="10693"/>
          <a:stretch/>
        </p:blipFill>
        <p:spPr bwMode="auto">
          <a:xfrm>
            <a:off x="7333338" y="3284984"/>
            <a:ext cx="1765739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759911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 분해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2" t="73411" r="41362" b="4291"/>
          <a:stretch/>
        </p:blipFill>
        <p:spPr bwMode="auto">
          <a:xfrm>
            <a:off x="107501" y="982867"/>
            <a:ext cx="4508963" cy="225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298761"/>
              </p:ext>
            </p:extLst>
          </p:nvPr>
        </p:nvGraphicFramePr>
        <p:xfrm>
          <a:off x="2115745" y="3429000"/>
          <a:ext cx="672706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1178"/>
                <a:gridCol w="1121178"/>
                <a:gridCol w="1121178"/>
                <a:gridCol w="1121178"/>
                <a:gridCol w="1121178"/>
                <a:gridCol w="1121178"/>
              </a:tblGrid>
              <a:tr h="144016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8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939703"/>
              </p:ext>
            </p:extLst>
          </p:nvPr>
        </p:nvGraphicFramePr>
        <p:xfrm>
          <a:off x="2115745" y="5085184"/>
          <a:ext cx="672706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1178"/>
                <a:gridCol w="1121178"/>
                <a:gridCol w="1121178"/>
                <a:gridCol w="1121178"/>
                <a:gridCol w="1121178"/>
                <a:gridCol w="1121178"/>
              </a:tblGrid>
              <a:tr h="144016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3.99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1.17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1.27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2.00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1.65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6.29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4.98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0.90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2.98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1.00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6.40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0.87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2.99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3.98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3.99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1268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4.97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2.01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1.01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2.01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1.26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53068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콘텐츠</a:t>
            </a:r>
            <a:r>
              <a:rPr lang="ko-KR" altLang="en-US" dirty="0" smtClean="0"/>
              <a:t> 기반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TMDB</a:t>
            </a:r>
            <a:r>
              <a:rPr lang="en-US" altLang="ko-KR" dirty="0" smtClean="0"/>
              <a:t> 5000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IMDB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중 주요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개 영화 데이터</a:t>
            </a:r>
            <a:endParaRPr lang="en-US" altLang="ko-KR" dirty="0" smtClean="0"/>
          </a:p>
          <a:p>
            <a:r>
              <a:rPr lang="en-US" altLang="ko-KR" dirty="0"/>
              <a:t>https://</a:t>
            </a:r>
            <a:r>
              <a:rPr lang="en-US" altLang="ko-KR" dirty="0" err="1" smtClean="0"/>
              <a:t>www.kaggle.com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tmdb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tmdb</a:t>
            </a:r>
            <a:r>
              <a:rPr lang="en-US" altLang="ko-KR" dirty="0" smtClean="0"/>
              <a:t>-movie-metadata</a:t>
            </a:r>
            <a:br>
              <a:rPr lang="en-US" altLang="ko-KR" dirty="0" smtClean="0"/>
            </a:b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err="1" smtClean="0">
                <a:sym typeface="Wingdings" pitchFamily="2" charset="2"/>
              </a:rPr>
              <a:t>강의자료실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err="1" smtClean="0">
                <a:sym typeface="Wingdings" pitchFamily="2" charset="2"/>
              </a:rPr>
              <a:t>tmdb_5000.zip</a:t>
            </a:r>
            <a:endParaRPr lang="en-US" altLang="ko-KR" dirty="0" smtClean="0">
              <a:sym typeface="Wingdings" pitchFamily="2" charset="2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130231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콘텐츠 기반 필터링 </a:t>
            </a:r>
            <a:r>
              <a:rPr lang="en-US" altLang="ko-KR" smtClean="0"/>
              <a:t>– TMDB 5000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3" t="23441" r="10541" b="43513"/>
          <a:stretch/>
        </p:blipFill>
        <p:spPr bwMode="auto">
          <a:xfrm>
            <a:off x="107503" y="908720"/>
            <a:ext cx="8277948" cy="3341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203608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가공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7" t="56830" r="10733" b="23502"/>
          <a:stretch/>
        </p:blipFill>
        <p:spPr bwMode="auto">
          <a:xfrm>
            <a:off x="107502" y="976671"/>
            <a:ext cx="8266311" cy="1988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457200" y="3092998"/>
            <a:ext cx="8578850" cy="2352226"/>
          </a:xfrm>
        </p:spPr>
        <p:txBody>
          <a:bodyPr/>
          <a:lstStyle/>
          <a:p>
            <a:r>
              <a:rPr lang="en-US" altLang="ko-KR" sz="2400" dirty="0" smtClean="0"/>
              <a:t>id</a:t>
            </a:r>
          </a:p>
          <a:p>
            <a:r>
              <a:rPr lang="en-US" altLang="ko-KR" sz="2400" dirty="0" smtClean="0"/>
              <a:t>title: </a:t>
            </a:r>
            <a:r>
              <a:rPr lang="ko-KR" altLang="en-US" sz="2400" dirty="0" smtClean="0"/>
              <a:t>영화 제목</a:t>
            </a:r>
            <a:endParaRPr lang="en-US" altLang="ko-KR" sz="2400" dirty="0" smtClean="0"/>
          </a:p>
          <a:p>
            <a:r>
              <a:rPr lang="en-US" altLang="ko-KR" sz="2400" dirty="0" smtClean="0"/>
              <a:t>genres: </a:t>
            </a:r>
            <a:r>
              <a:rPr lang="ko-KR" altLang="en-US" sz="2400" dirty="0" smtClean="0"/>
              <a:t>장르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vote_average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평균 평점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vote_count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투표 수</a:t>
            </a:r>
            <a:endParaRPr lang="en-US" altLang="ko-KR" sz="2400" dirty="0" smtClean="0"/>
          </a:p>
          <a:p>
            <a:r>
              <a:rPr lang="en-US" altLang="ko-KR" sz="2400" dirty="0" smtClean="0"/>
              <a:t>popularity: </a:t>
            </a:r>
            <a:r>
              <a:rPr lang="ko-KR" altLang="en-US" sz="2400" dirty="0" smtClean="0"/>
              <a:t>인기</a:t>
            </a:r>
            <a:endParaRPr lang="en-US" altLang="ko-KR" sz="2400" dirty="0" smtClean="0"/>
          </a:p>
          <a:p>
            <a:r>
              <a:rPr lang="en-US" altLang="ko-KR" sz="2400" dirty="0" smtClean="0"/>
              <a:t>keywords: </a:t>
            </a:r>
            <a:r>
              <a:rPr lang="ko-KR" altLang="en-US" sz="2400" dirty="0" smtClean="0"/>
              <a:t>영화를 설명하는 주요 키워드</a:t>
            </a:r>
            <a:endParaRPr lang="en-US" altLang="ko-KR" sz="2400" dirty="0" smtClean="0"/>
          </a:p>
          <a:p>
            <a:r>
              <a:rPr lang="en-US" altLang="ko-KR" sz="2400" dirty="0" smtClean="0"/>
              <a:t>overview: </a:t>
            </a:r>
            <a:r>
              <a:rPr lang="ko-KR" altLang="en-US" sz="2400" dirty="0" smtClean="0"/>
              <a:t>영화 개요 설명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526555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업2">
      <a:majorFont>
        <a:latin typeface="MyriadRegular"/>
        <a:ea typeface="산돌고딕 M"/>
        <a:cs typeface=""/>
      </a:majorFont>
      <a:minorFont>
        <a:latin typeface="MyriadRegular"/>
        <a:ea typeface="산돌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17380</TotalTime>
  <Words>994</Words>
  <Application>Microsoft Office PowerPoint</Application>
  <PresentationFormat>화면 슬라이드 쇼(4:3)</PresentationFormat>
  <Paragraphs>250</Paragraphs>
  <Slides>48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기본 디자인</vt:lpstr>
      <vt:lpstr>PowerPoint 프레젠테이션</vt:lpstr>
      <vt:lpstr>행렬 분해</vt:lpstr>
      <vt:lpstr>행렬 분해</vt:lpstr>
      <vt:lpstr>행렬 분해</vt:lpstr>
      <vt:lpstr>행렬 분해</vt:lpstr>
      <vt:lpstr>행렬 분해</vt:lpstr>
      <vt:lpstr>콘텐츠 기반 필터링 – TMDB 5000</vt:lpstr>
      <vt:lpstr>콘텐츠 기반 필터링 – TMDB 5000</vt:lpstr>
      <vt:lpstr>데이터 가공</vt:lpstr>
      <vt:lpstr>데이터 가공</vt:lpstr>
      <vt:lpstr>데이터 가공</vt:lpstr>
      <vt:lpstr>장르 유사도 측정</vt:lpstr>
      <vt:lpstr>장르 콘텐츠 필터링을 이용한 영화 추천</vt:lpstr>
      <vt:lpstr>장르 콘텐츠 필터링을 이용한 영화 추천</vt:lpstr>
      <vt:lpstr>장르 콘텐츠 필터링을 이용한 영화 추천</vt:lpstr>
      <vt:lpstr>장르 콘텐츠 필터링을 이용한 영화 추천</vt:lpstr>
      <vt:lpstr>장르 콘텐츠 필터링을 이용한 영화 추천</vt:lpstr>
      <vt:lpstr>아이템 기반 최근접 이웃 협업 필터링</vt:lpstr>
      <vt:lpstr>데이터 가공</vt:lpstr>
      <vt:lpstr>데이터 가공</vt:lpstr>
      <vt:lpstr>데이터 가공</vt:lpstr>
      <vt:lpstr>영화간 유사도</vt:lpstr>
      <vt:lpstr>영화간 유사도</vt:lpstr>
      <vt:lpstr>영화간 유사도</vt:lpstr>
      <vt:lpstr>영화간 유사도</vt:lpstr>
      <vt:lpstr>아이템 기반 최근접 이웃 협업 필터링</vt:lpstr>
      <vt:lpstr>아이템 기반 최근접 이웃 협업 필터링</vt:lpstr>
      <vt:lpstr>아이템 기반 최근접 이웃 협업 필터링</vt:lpstr>
      <vt:lpstr>아이템 기반 최근접 이웃 협업 필터링</vt:lpstr>
      <vt:lpstr>아이템 기반 최근접 이웃 협업 필터링</vt:lpstr>
      <vt:lpstr>아이템 기반 최근접 이웃 협업 필터링</vt:lpstr>
      <vt:lpstr>아이템 기반 최근접 이웃 협업 필터링</vt:lpstr>
      <vt:lpstr>아이템 기반 최근접 이웃 협업 필터링</vt:lpstr>
      <vt:lpstr>아이템 기반 최근접 이웃 협업 필터링</vt:lpstr>
      <vt:lpstr>아이템 기반 최근접 이웃 협업 필터링</vt:lpstr>
      <vt:lpstr>아이템 기반 최근접 이웃 협업 필터링</vt:lpstr>
      <vt:lpstr>아이템 기반 최근접 이웃 협업 필터링</vt:lpstr>
      <vt:lpstr>아이템 기반 최근접 이웃 협업 필터링</vt:lpstr>
      <vt:lpstr>아이템 기반 최근접 이웃 협업 필터링</vt:lpstr>
      <vt:lpstr>아이템 기반 최근접 이웃 협업 필터링</vt:lpstr>
      <vt:lpstr>행렬 분해를 이용한 잠재 요인 협업 필터링</vt:lpstr>
      <vt:lpstr>행렬 분해를 이용한 잠재 요인 협업 필터링</vt:lpstr>
      <vt:lpstr>행렬 분해를 이용한 잠재 요인 협업 필터링</vt:lpstr>
      <vt:lpstr>행렬 분해를 이용한 잠재 요인 협업 필터링</vt:lpstr>
      <vt:lpstr>행렬 분해를 이용한 잠재 요인 협업 필터링</vt:lpstr>
      <vt:lpstr>행렬 분해를 이용한 잠재 요인 협업 필터링</vt:lpstr>
      <vt:lpstr>행렬 분해를 이용한 잠재 요인 협업 필터링</vt:lpstr>
      <vt:lpstr>행렬 분해를 이용한 잠재 요인 협업 필터링</vt:lpstr>
    </vt:vector>
  </TitlesOfParts>
  <Company>(주)파워피티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김애진</dc:creator>
  <cp:lastModifiedBy>AKAII</cp:lastModifiedBy>
  <cp:revision>1152</cp:revision>
  <dcterms:created xsi:type="dcterms:W3CDTF">2009-01-31T03:27:27Z</dcterms:created>
  <dcterms:modified xsi:type="dcterms:W3CDTF">2020-11-22T10:08:28Z</dcterms:modified>
</cp:coreProperties>
</file>