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0"/>
  </p:notesMasterIdLst>
  <p:handoutMasterIdLst>
    <p:handoutMasterId r:id="rId141"/>
  </p:handoutMasterIdLst>
  <p:sldIdLst>
    <p:sldId id="974" r:id="rId2"/>
    <p:sldId id="975" r:id="rId3"/>
    <p:sldId id="1110" r:id="rId4"/>
    <p:sldId id="976" r:id="rId5"/>
    <p:sldId id="977" r:id="rId6"/>
    <p:sldId id="978" r:id="rId7"/>
    <p:sldId id="979" r:id="rId8"/>
    <p:sldId id="980" r:id="rId9"/>
    <p:sldId id="981" r:id="rId10"/>
    <p:sldId id="982" r:id="rId11"/>
    <p:sldId id="983" r:id="rId12"/>
    <p:sldId id="984" r:id="rId13"/>
    <p:sldId id="985" r:id="rId14"/>
    <p:sldId id="986" r:id="rId15"/>
    <p:sldId id="987" r:id="rId16"/>
    <p:sldId id="988" r:id="rId17"/>
    <p:sldId id="989" r:id="rId18"/>
    <p:sldId id="990" r:id="rId19"/>
    <p:sldId id="1111" r:id="rId20"/>
    <p:sldId id="1112" r:id="rId21"/>
    <p:sldId id="1113" r:id="rId22"/>
    <p:sldId id="1114" r:id="rId23"/>
    <p:sldId id="1115" r:id="rId24"/>
    <p:sldId id="1116" r:id="rId25"/>
    <p:sldId id="1117" r:id="rId26"/>
    <p:sldId id="991" r:id="rId27"/>
    <p:sldId id="992" r:id="rId28"/>
    <p:sldId id="993" r:id="rId29"/>
    <p:sldId id="994" r:id="rId30"/>
    <p:sldId id="995" r:id="rId31"/>
    <p:sldId id="996" r:id="rId32"/>
    <p:sldId id="997" r:id="rId33"/>
    <p:sldId id="998" r:id="rId34"/>
    <p:sldId id="999" r:id="rId35"/>
    <p:sldId id="1000" r:id="rId36"/>
    <p:sldId id="1001" r:id="rId37"/>
    <p:sldId id="1002" r:id="rId38"/>
    <p:sldId id="1003" r:id="rId39"/>
    <p:sldId id="1004" r:id="rId40"/>
    <p:sldId id="1005" r:id="rId41"/>
    <p:sldId id="1006" r:id="rId42"/>
    <p:sldId id="1007" r:id="rId43"/>
    <p:sldId id="1008" r:id="rId44"/>
    <p:sldId id="1009" r:id="rId45"/>
    <p:sldId id="1010" r:id="rId46"/>
    <p:sldId id="1011" r:id="rId47"/>
    <p:sldId id="1012" r:id="rId48"/>
    <p:sldId id="1013" r:id="rId49"/>
    <p:sldId id="1014" r:id="rId50"/>
    <p:sldId id="1015" r:id="rId51"/>
    <p:sldId id="1016" r:id="rId52"/>
    <p:sldId id="1017" r:id="rId53"/>
    <p:sldId id="1018" r:id="rId54"/>
    <p:sldId id="1019" r:id="rId55"/>
    <p:sldId id="1020" r:id="rId56"/>
    <p:sldId id="1021" r:id="rId57"/>
    <p:sldId id="1022" r:id="rId58"/>
    <p:sldId id="1023" r:id="rId59"/>
    <p:sldId id="1024" r:id="rId60"/>
    <p:sldId id="1025" r:id="rId61"/>
    <p:sldId id="1026" r:id="rId62"/>
    <p:sldId id="1027" r:id="rId63"/>
    <p:sldId id="1028" r:id="rId64"/>
    <p:sldId id="1029" r:id="rId65"/>
    <p:sldId id="1030" r:id="rId66"/>
    <p:sldId id="1031" r:id="rId67"/>
    <p:sldId id="1032" r:id="rId68"/>
    <p:sldId id="1033" r:id="rId69"/>
    <p:sldId id="1034" r:id="rId70"/>
    <p:sldId id="1035" r:id="rId71"/>
    <p:sldId id="1036" r:id="rId72"/>
    <p:sldId id="1037" r:id="rId73"/>
    <p:sldId id="1038" r:id="rId74"/>
    <p:sldId id="1039" r:id="rId75"/>
    <p:sldId id="1040" r:id="rId76"/>
    <p:sldId id="1041" r:id="rId77"/>
    <p:sldId id="1042" r:id="rId78"/>
    <p:sldId id="1043" r:id="rId79"/>
    <p:sldId id="1044" r:id="rId80"/>
    <p:sldId id="1045" r:id="rId81"/>
    <p:sldId id="1046" r:id="rId82"/>
    <p:sldId id="1047" r:id="rId83"/>
    <p:sldId id="1048" r:id="rId84"/>
    <p:sldId id="1049" r:id="rId85"/>
    <p:sldId id="1050" r:id="rId86"/>
    <p:sldId id="1051" r:id="rId87"/>
    <p:sldId id="1052" r:id="rId88"/>
    <p:sldId id="1053" r:id="rId89"/>
    <p:sldId id="1054" r:id="rId90"/>
    <p:sldId id="1055" r:id="rId91"/>
    <p:sldId id="1056" r:id="rId92"/>
    <p:sldId id="1057" r:id="rId93"/>
    <p:sldId id="1058" r:id="rId94"/>
    <p:sldId id="1059" r:id="rId95"/>
    <p:sldId id="1060" r:id="rId96"/>
    <p:sldId id="1061" r:id="rId97"/>
    <p:sldId id="1062" r:id="rId98"/>
    <p:sldId id="1063" r:id="rId99"/>
    <p:sldId id="1064" r:id="rId100"/>
    <p:sldId id="1065" r:id="rId101"/>
    <p:sldId id="1066" r:id="rId102"/>
    <p:sldId id="1067" r:id="rId103"/>
    <p:sldId id="1068" r:id="rId104"/>
    <p:sldId id="1069" r:id="rId105"/>
    <p:sldId id="1070" r:id="rId106"/>
    <p:sldId id="1071" r:id="rId107"/>
    <p:sldId id="1072" r:id="rId108"/>
    <p:sldId id="1073" r:id="rId109"/>
    <p:sldId id="1074" r:id="rId110"/>
    <p:sldId id="1075" r:id="rId111"/>
    <p:sldId id="1076" r:id="rId112"/>
    <p:sldId id="1077" r:id="rId113"/>
    <p:sldId id="1078" r:id="rId114"/>
    <p:sldId id="1079" r:id="rId115"/>
    <p:sldId id="1080" r:id="rId116"/>
    <p:sldId id="1081" r:id="rId117"/>
    <p:sldId id="1082" r:id="rId118"/>
    <p:sldId id="1083" r:id="rId119"/>
    <p:sldId id="1084" r:id="rId120"/>
    <p:sldId id="1085" r:id="rId121"/>
    <p:sldId id="1086" r:id="rId122"/>
    <p:sldId id="1087" r:id="rId123"/>
    <p:sldId id="1088" r:id="rId124"/>
    <p:sldId id="1089" r:id="rId125"/>
    <p:sldId id="1090" r:id="rId126"/>
    <p:sldId id="1091" r:id="rId127"/>
    <p:sldId id="1118" r:id="rId128"/>
    <p:sldId id="1093" r:id="rId129"/>
    <p:sldId id="1119" r:id="rId130"/>
    <p:sldId id="1120" r:id="rId131"/>
    <p:sldId id="1121" r:id="rId132"/>
    <p:sldId id="1122" r:id="rId133"/>
    <p:sldId id="1123" r:id="rId134"/>
    <p:sldId id="1126" r:id="rId135"/>
    <p:sldId id="1124" r:id="rId136"/>
    <p:sldId id="1106" r:id="rId137"/>
    <p:sldId id="1107" r:id="rId138"/>
    <p:sldId id="1109" r:id="rId139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E46C0A"/>
    <a:srgbClr val="F44336"/>
    <a:srgbClr val="953735"/>
    <a:srgbClr val="77933C"/>
    <a:srgbClr val="FF6600"/>
    <a:srgbClr val="3F51B5"/>
    <a:srgbClr val="827717"/>
    <a:srgbClr val="FFC107"/>
    <a:srgbClr val="1A2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9" autoAdjust="0"/>
    <p:restoredTop sz="94668" autoAdjust="0"/>
  </p:normalViewPr>
  <p:slideViewPr>
    <p:cSldViewPr snapToObjects="1">
      <p:cViewPr>
        <p:scale>
          <a:sx n="91" d="100"/>
          <a:sy n="91" d="100"/>
        </p:scale>
        <p:origin x="-618" y="-258"/>
      </p:cViewPr>
      <p:guideLst>
        <p:guide orient="horz" pos="2115"/>
        <p:guide orient="horz" pos="4065"/>
        <p:guide orient="horz" pos="650"/>
        <p:guide orient="horz" pos="1434"/>
        <p:guide pos="2532"/>
        <p:guide pos="113"/>
        <p:guide pos="295"/>
        <p:guide pos="5511"/>
        <p:guide pos="30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24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2011363" y="9594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ct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00B3F04-A23B-47B2-B0A3-896DB072D5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100" y="0"/>
            <a:ext cx="6515100" cy="114300"/>
          </a:xfrm>
          <a:prstGeom prst="rect">
            <a:avLst/>
          </a:prstGeom>
          <a:solidFill>
            <a:srgbClr val="A0C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7044" name="그림 7" descr="c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475" y="180975"/>
            <a:ext cx="11017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4860925" y="9832975"/>
            <a:ext cx="1979613" cy="2825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1100" i="1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Presentation Global Leader</a:t>
            </a:r>
            <a:endParaRPr lang="ko-KR" altLang="en-US" sz="1100" i="1" dirty="0" smtClean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37894" name="TextBox 10"/>
          <p:cNvSpPr txBox="1">
            <a:spLocks noChangeArrowheads="1"/>
          </p:cNvSpPr>
          <p:nvPr/>
        </p:nvSpPr>
        <p:spPr bwMode="auto">
          <a:xfrm>
            <a:off x="5292725" y="9634538"/>
            <a:ext cx="1546225" cy="2349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800" dirty="0" err="1" smtClean="0">
                <a:solidFill>
                  <a:srgbClr val="595959"/>
                </a:solidFill>
                <a:latin typeface="Arial" charset="0"/>
                <a:cs typeface="Arial" charset="0"/>
              </a:rPr>
              <a:t>PowerPT</a:t>
            </a:r>
            <a:r>
              <a:rPr lang="en-US" altLang="ko-KR" sz="800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. all rights reserved</a:t>
            </a:r>
            <a:endParaRPr lang="ko-KR" altLang="en-US" sz="800" dirty="0" smtClean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2100" y="10120313"/>
            <a:ext cx="651510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/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39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A606AB-B736-4912-A729-9F04A4706279}" type="datetimeFigureOut">
              <a:rPr lang="ko-KR" altLang="en-US"/>
              <a:pPr>
                <a:defRPr/>
              </a:pPr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15" tIns="46708" rIns="93415" bIns="46708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lIns="93415" tIns="46708" rIns="93415" bIns="4670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FD5BF6E-6517-42FD-A741-E79FA1D5C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58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1891"/>
            <a:ext cx="7772400" cy="1470025"/>
          </a:xfrm>
        </p:spPr>
        <p:txBody>
          <a:bodyPr/>
          <a:lstStyle>
            <a:lvl1pPr>
              <a:defRPr sz="4400">
                <a:solidFill>
                  <a:srgbClr val="8DD2E9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5429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578850" cy="5617369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0"/>
            <a:ext cx="9144000" cy="87233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7847459" y="507970"/>
            <a:ext cx="1188591" cy="4687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500422"/>
            <a:ext cx="1193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8102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62"/>
            <a:ext cx="8229600" cy="559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3" r:id="rId3"/>
  </p:sldLayoutIdLst>
  <p:transition/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pitchFamily="34" charset="0"/>
          <a:ea typeface="HY견고딕" pitchFamily="18" charset="-127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Arial" pitchFamily="34" charset="0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Arial" pitchFamily="34" charset="0"/>
          <a:ea typeface="HY견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7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7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7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7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5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7.png"/><Relationship Id="rId5" Type="http://schemas.openxmlformats.org/officeDocument/2006/relationships/image" Target="NULL"/><Relationship Id="rId10" Type="http://schemas.openxmlformats.org/officeDocument/2006/relationships/image" Target="../media/image15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7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5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7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7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5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7.png"/><Relationship Id="rId5" Type="http://schemas.openxmlformats.org/officeDocument/2006/relationships/image" Target="NULL"/><Relationship Id="rId10" Type="http://schemas.openxmlformats.org/officeDocument/2006/relationships/image" Target="../media/image15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5.png"/><Relationship Id="rId2" Type="http://schemas.openxmlformats.org/officeDocument/2006/relationships/image" Target="../media/image2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7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17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5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15.png"/><Relationship Id="rId3" Type="http://schemas.openxmlformats.org/officeDocument/2006/relationships/image" Target="../media/image3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7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7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youtube.com/watch_popup?v=V1eYniJ0Rn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5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_popup?v=5E32W45TuM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17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17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15.png"/><Relationship Id="rId4" Type="http://schemas.openxmlformats.org/officeDocument/2006/relationships/image" Target="../media/image25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17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17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17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27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17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26.png"/><Relationship Id="rId14" Type="http://schemas.openxmlformats.org/officeDocument/2006/relationships/image" Target="NULL"/><Relationship Id="rId22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17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17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17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17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17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17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17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17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5.png"/><Relationship Id="rId2" Type="http://schemas.openxmlformats.org/officeDocument/2006/relationships/image" Target="../media/image2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7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17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15.png"/><Relationship Id="rId4" Type="http://schemas.openxmlformats.org/officeDocument/2006/relationships/image" Target="../media/image25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5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7.png"/><Relationship Id="rId4" Type="http://schemas.openxmlformats.org/officeDocument/2006/relationships/image" Target="NULL"/><Relationship Id="rId9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7.png"/><Relationship Id="rId4" Type="http://schemas.openxmlformats.org/officeDocument/2006/relationships/image" Target="NULL"/><Relationship Id="rId9" Type="http://schemas.openxmlformats.org/officeDocument/2006/relationships/image" Target="../media/image15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5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5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5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3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7.png"/><Relationship Id="rId4" Type="http://schemas.openxmlformats.org/officeDocument/2006/relationships/image" Target="NULL"/><Relationship Id="rId9" Type="http://schemas.openxmlformats.org/officeDocument/2006/relationships/image" Target="../media/image15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7.png"/><Relationship Id="rId4" Type="http://schemas.openxmlformats.org/officeDocument/2006/relationships/image" Target="NULL"/><Relationship Id="rId9" Type="http://schemas.openxmlformats.org/officeDocument/2006/relationships/image" Target="../media/image15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7.png"/><Relationship Id="rId5" Type="http://schemas.openxmlformats.org/officeDocument/2006/relationships/image" Target="NULL"/><Relationship Id="rId10" Type="http://schemas.openxmlformats.org/officeDocument/2006/relationships/image" Target="../media/image15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7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5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15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7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7.png"/><Relationship Id="rId4" Type="http://schemas.openxmlformats.org/officeDocument/2006/relationships/image" Target="NULL"/><Relationship Id="rId9" Type="http://schemas.openxmlformats.org/officeDocument/2006/relationships/image" Target="../media/image15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7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7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5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7.png"/><Relationship Id="rId5" Type="http://schemas.openxmlformats.org/officeDocument/2006/relationships/image" Target="NULL"/><Relationship Id="rId10" Type="http://schemas.openxmlformats.org/officeDocument/2006/relationships/image" Target="../media/image15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7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5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699792" y="2492896"/>
            <a:ext cx="20005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rPr>
              <a:t>강화 학습</a:t>
            </a:r>
            <a:endParaRPr lang="en-US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42172" y="2060848"/>
            <a:ext cx="1189038" cy="1079500"/>
            <a:chOff x="1242172" y="2060848"/>
            <a:chExt cx="1189038" cy="1079500"/>
          </a:xfrm>
        </p:grpSpPr>
        <p:sp>
          <p:nvSpPr>
            <p:cNvPr id="6" name="TextBox 5"/>
            <p:cNvSpPr txBox="1"/>
            <p:nvPr/>
          </p:nvSpPr>
          <p:spPr>
            <a:xfrm>
              <a:off x="1242172" y="2060848"/>
              <a:ext cx="118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UNIT</a:t>
              </a:r>
              <a:endParaRPr lang="ko-KR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5" descr="C:\Documents and Settings\winxp\바탕 화면\그림1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2172" y="2060848"/>
              <a:ext cx="1189038" cy="1079500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1242172" y="2420890"/>
            <a:ext cx="1189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3F51B5"/>
                </a:solidFill>
                <a:latin typeface="Arial Black" pitchFamily="34" charset="0"/>
              </a:rPr>
              <a:t>10</a:t>
            </a:r>
            <a:endParaRPr lang="ko-KR" altLang="en-US" sz="4400" dirty="0">
              <a:solidFill>
                <a:srgbClr val="3F51B5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99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그룹 157"/>
          <p:cNvGrpSpPr/>
          <p:nvPr/>
        </p:nvGrpSpPr>
        <p:grpSpPr>
          <a:xfrm>
            <a:off x="457200" y="2154377"/>
            <a:ext cx="5920884" cy="4190947"/>
            <a:chOff x="724019" y="3425734"/>
            <a:chExt cx="4617578" cy="3268435"/>
          </a:xfrm>
        </p:grpSpPr>
        <p:grpSp>
          <p:nvGrpSpPr>
            <p:cNvPr id="159" name="그룹 15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178" name="직사각형 17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176" name="직사각형 17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174" name="직사각형 17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168" name="직사각형 16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누적 보상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4658418" y="2472283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04508" y="1520788"/>
                <a:ext cx="2770310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누적 보상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0+0+1=1</m:t>
                    </m:r>
                  </m:oMath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8" y="1520788"/>
                <a:ext cx="2770310" cy="424732"/>
              </a:xfrm>
              <a:prstGeom prst="rect">
                <a:avLst/>
              </a:prstGeom>
              <a:blipFill rotWithShape="1">
                <a:blip r:embed="rId2"/>
                <a:stretch>
                  <a:fillRect l="-1982" t="-142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470043" y="70174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현재부터 미래까지의 모든 보상의 합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447764" y="368660"/>
                <a:ext cx="2476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+2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68660"/>
                <a:ext cx="2476896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/>
          <p:cNvCxnSpPr/>
          <p:nvPr/>
        </p:nvCxnSpPr>
        <p:spPr>
          <a:xfrm>
            <a:off x="2015716" y="3118814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3986700" y="3212396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367643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2173687" y="261774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87" y="2617748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906190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90" y="3990334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141403" y="261774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03" y="2617748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677779" y="1847273"/>
            <a:ext cx="957057" cy="2299854"/>
          </a:xfrm>
          <a:custGeom>
            <a:avLst/>
            <a:gdLst>
              <a:gd name="connsiteX0" fmla="*/ 365930 w 957057"/>
              <a:gd name="connsiteY0" fmla="*/ 2299854 h 2299854"/>
              <a:gd name="connsiteX1" fmla="*/ 24185 w 957057"/>
              <a:gd name="connsiteY1" fmla="*/ 942109 h 2299854"/>
              <a:gd name="connsiteX2" fmla="*/ 957057 w 957057"/>
              <a:gd name="connsiteY2" fmla="*/ 0 h 229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057" h="2299854">
                <a:moveTo>
                  <a:pt x="365930" y="2299854"/>
                </a:moveTo>
                <a:cubicBezTo>
                  <a:pt x="145797" y="1812636"/>
                  <a:pt x="-74336" y="1325418"/>
                  <a:pt x="24185" y="942109"/>
                </a:cubicBezTo>
                <a:cubicBezTo>
                  <a:pt x="122706" y="558800"/>
                  <a:pt x="539881" y="279400"/>
                  <a:pt x="957057" y="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950974" y="1828800"/>
            <a:ext cx="385826" cy="942109"/>
          </a:xfrm>
          <a:custGeom>
            <a:avLst/>
            <a:gdLst>
              <a:gd name="connsiteX0" fmla="*/ 385826 w 385826"/>
              <a:gd name="connsiteY0" fmla="*/ 942109 h 942109"/>
              <a:gd name="connsiteX1" fmla="*/ 16371 w 385826"/>
              <a:gd name="connsiteY1" fmla="*/ 452582 h 942109"/>
              <a:gd name="connsiteX2" fmla="*/ 99499 w 385826"/>
              <a:gd name="connsiteY2" fmla="*/ 0 h 94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26" h="942109">
                <a:moveTo>
                  <a:pt x="385826" y="942109"/>
                </a:moveTo>
                <a:cubicBezTo>
                  <a:pt x="224959" y="775854"/>
                  <a:pt x="64092" y="609600"/>
                  <a:pt x="16371" y="452582"/>
                </a:cubicBezTo>
                <a:cubicBezTo>
                  <a:pt x="-31350" y="295564"/>
                  <a:pt x="34074" y="147782"/>
                  <a:pt x="99499" y="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466109" y="1847273"/>
            <a:ext cx="1819564" cy="1016000"/>
          </a:xfrm>
          <a:custGeom>
            <a:avLst/>
            <a:gdLst>
              <a:gd name="connsiteX0" fmla="*/ 1819564 w 1819564"/>
              <a:gd name="connsiteY0" fmla="*/ 1016000 h 1016000"/>
              <a:gd name="connsiteX1" fmla="*/ 314036 w 1819564"/>
              <a:gd name="connsiteY1" fmla="*/ 498763 h 1016000"/>
              <a:gd name="connsiteX2" fmla="*/ 0 w 1819564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9564" h="1016000">
                <a:moveTo>
                  <a:pt x="1819564" y="1016000"/>
                </a:moveTo>
                <a:cubicBezTo>
                  <a:pt x="1218430" y="842048"/>
                  <a:pt x="617297" y="668096"/>
                  <a:pt x="314036" y="498763"/>
                </a:cubicBezTo>
                <a:cubicBezTo>
                  <a:pt x="10775" y="329430"/>
                  <a:pt x="5387" y="164715"/>
                  <a:pt x="0" y="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자유형 183"/>
          <p:cNvSpPr/>
          <p:nvPr/>
        </p:nvSpPr>
        <p:spPr>
          <a:xfrm>
            <a:off x="5394036" y="2797433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5547185" y="261774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185" y="2617748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75" y="1937580"/>
            <a:ext cx="869334" cy="94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64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100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003506" y="3225875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직선 화살표 연결선 40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같으면 랜덤으로 행동 선택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blipFill rotWithShape="1">
                <a:blip r:embed="rId7"/>
                <a:stretch>
                  <a:fillRect l="-631" t="-7463" r="-789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C:\Users\AKAII\Desktop\그림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572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101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003506" y="3225875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직선 화살표 연결선 40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8673" y="1826006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0.81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69923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자유형 81"/>
          <p:cNvSpPr/>
          <p:nvPr/>
        </p:nvSpPr>
        <p:spPr>
          <a:xfrm>
            <a:off x="1810327" y="250414"/>
            <a:ext cx="4756728" cy="1264350"/>
          </a:xfrm>
          <a:custGeom>
            <a:avLst/>
            <a:gdLst>
              <a:gd name="connsiteX0" fmla="*/ 4756728 w 4756728"/>
              <a:gd name="connsiteY0" fmla="*/ 137513 h 1264350"/>
              <a:gd name="connsiteX1" fmla="*/ 2032000 w 4756728"/>
              <a:gd name="connsiteY1" fmla="*/ 100568 h 1264350"/>
              <a:gd name="connsiteX2" fmla="*/ 0 w 4756728"/>
              <a:gd name="connsiteY2" fmla="*/ 1264350 h 12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8" h="1264350">
                <a:moveTo>
                  <a:pt x="4756728" y="137513"/>
                </a:moveTo>
                <a:cubicBezTo>
                  <a:pt x="3790758" y="25137"/>
                  <a:pt x="2824788" y="-87238"/>
                  <a:pt x="2032000" y="100568"/>
                </a:cubicBezTo>
                <a:cubicBezTo>
                  <a:pt x="1239212" y="288374"/>
                  <a:pt x="619606" y="776362"/>
                  <a:pt x="0" y="1264350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004419" y="3022162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717223" y="2525328"/>
                <a:ext cx="1171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chemeClr val="accent4"/>
                        </a:solidFill>
                        <a:latin typeface="Cambria Math"/>
                        <a:ea typeface="맑은 고딕" pitchFamily="50" charset="-127"/>
                      </a:rPr>
                      <m:t>𝟎</m:t>
                    </m:r>
                    <m:r>
                      <a:rPr lang="en-US" altLang="ko-KR" sz="2800" b="1" i="1" smtClean="0">
                        <a:solidFill>
                          <a:schemeClr val="accent4"/>
                        </a:solidFill>
                        <a:latin typeface="Cambria Math"/>
                        <a:ea typeface="맑은 고딕" pitchFamily="50" charset="-127"/>
                      </a:rPr>
                      <m:t>.</m:t>
                    </m:r>
                    <m:r>
                      <a:rPr lang="en-US" altLang="ko-KR" sz="2800" b="1" i="1" smtClean="0">
                        <a:solidFill>
                          <a:schemeClr val="accent4"/>
                        </a:solidFill>
                        <a:latin typeface="Cambria Math"/>
                        <a:ea typeface="맑은 고딕" pitchFamily="50" charset="-127"/>
                      </a:rPr>
                      <m:t>𝟕𝟐</m:t>
                    </m:r>
                  </m:oMath>
                </a14:m>
                <a:r>
                  <a:rPr lang="en-US" altLang="ko-KR" sz="2800" b="1" dirty="0" smtClean="0">
                    <a:solidFill>
                      <a:schemeClr val="accent4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23" y="2525328"/>
                <a:ext cx="1171026" cy="523220"/>
              </a:xfrm>
              <a:prstGeom prst="rect">
                <a:avLst/>
              </a:prstGeom>
              <a:blipFill rotWithShape="1">
                <a:blip r:embed="rId11"/>
                <a:stretch>
                  <a:fillRect t="-11628" r="-9375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/>
              <p:cNvSpPr/>
              <p:nvPr/>
            </p:nvSpPr>
            <p:spPr>
              <a:xfrm>
                <a:off x="2943815" y="324188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직사각형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15" y="3241887"/>
                <a:ext cx="52129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" descr="C:\Users\AKAII\Desktop\그림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291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102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2973186" y="3225875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직선 화살표 연결선 44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AKAII\Desktop\그림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779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103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2973186" y="3225875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직선 연결선 74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2943815" y="531209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15" y="5312097"/>
                <a:ext cx="521297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0.9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자유형 85"/>
          <p:cNvSpPr/>
          <p:nvPr/>
        </p:nvSpPr>
        <p:spPr>
          <a:xfrm>
            <a:off x="1791855" y="167911"/>
            <a:ext cx="5918888" cy="1328380"/>
          </a:xfrm>
          <a:custGeom>
            <a:avLst/>
            <a:gdLst>
              <a:gd name="connsiteX0" fmla="*/ 5745018 w 5918888"/>
              <a:gd name="connsiteY0" fmla="*/ 1162125 h 1328380"/>
              <a:gd name="connsiteX1" fmla="*/ 5892800 w 5918888"/>
              <a:gd name="connsiteY1" fmla="*/ 968162 h 1328380"/>
              <a:gd name="connsiteX2" fmla="*/ 5273963 w 5918888"/>
              <a:gd name="connsiteY2" fmla="*/ 136889 h 1328380"/>
              <a:gd name="connsiteX3" fmla="*/ 3149600 w 5918888"/>
              <a:gd name="connsiteY3" fmla="*/ 44525 h 1328380"/>
              <a:gd name="connsiteX4" fmla="*/ 581890 w 5918888"/>
              <a:gd name="connsiteY4" fmla="*/ 589471 h 1328380"/>
              <a:gd name="connsiteX5" fmla="*/ 0 w 5918888"/>
              <a:gd name="connsiteY5" fmla="*/ 1328380 h 132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18888" h="1328380">
                <a:moveTo>
                  <a:pt x="5745018" y="1162125"/>
                </a:moveTo>
                <a:cubicBezTo>
                  <a:pt x="5858163" y="1150580"/>
                  <a:pt x="5971309" y="1139035"/>
                  <a:pt x="5892800" y="968162"/>
                </a:cubicBezTo>
                <a:cubicBezTo>
                  <a:pt x="5814291" y="797289"/>
                  <a:pt x="5731163" y="290828"/>
                  <a:pt x="5273963" y="136889"/>
                </a:cubicBezTo>
                <a:cubicBezTo>
                  <a:pt x="4816763" y="-17051"/>
                  <a:pt x="3931612" y="-30905"/>
                  <a:pt x="3149600" y="44525"/>
                </a:cubicBezTo>
                <a:cubicBezTo>
                  <a:pt x="2367588" y="119955"/>
                  <a:pt x="1106823" y="375495"/>
                  <a:pt x="581890" y="589471"/>
                </a:cubicBezTo>
                <a:cubicBezTo>
                  <a:pt x="56957" y="803447"/>
                  <a:pt x="28478" y="1065913"/>
                  <a:pt x="0" y="1328380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C:\Users\AKAII\Desktop\그림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418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104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그룹 75"/>
          <p:cNvGrpSpPr/>
          <p:nvPr/>
        </p:nvGrpSpPr>
        <p:grpSpPr>
          <a:xfrm>
            <a:off x="2973186" y="5326031"/>
            <a:ext cx="441146" cy="461665"/>
            <a:chOff x="6826906" y="3714224"/>
            <a:chExt cx="441146" cy="461665"/>
          </a:xfrm>
        </p:grpSpPr>
        <p:sp>
          <p:nvSpPr>
            <p:cNvPr id="78" name="타원 77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5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C:\Users\AKAII\Desktop\그림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569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105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그룹 75"/>
          <p:cNvGrpSpPr/>
          <p:nvPr/>
        </p:nvGrpSpPr>
        <p:grpSpPr>
          <a:xfrm>
            <a:off x="2973186" y="5326031"/>
            <a:ext cx="441146" cy="461665"/>
            <a:chOff x="6826906" y="3714224"/>
            <a:chExt cx="441146" cy="461665"/>
          </a:xfrm>
        </p:grpSpPr>
        <p:sp>
          <p:nvSpPr>
            <p:cNvPr id="78" name="타원 77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화살표 연결선 41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제목 1"/>
          <p:cNvSpPr txBox="1">
            <a:spLocks/>
          </p:cNvSpPr>
          <p:nvPr/>
        </p:nvSpPr>
        <p:spPr bwMode="auto">
          <a:xfrm>
            <a:off x="457200" y="123116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mtClean="0"/>
              <a:t>Q-</a:t>
            </a:r>
            <a:r>
              <a:rPr lang="ko-KR" altLang="en-US" smtClean="0"/>
              <a:t>러닝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4906739" y="531209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9" y="5312097"/>
                <a:ext cx="52129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자유형 84"/>
          <p:cNvSpPr/>
          <p:nvPr/>
        </p:nvSpPr>
        <p:spPr>
          <a:xfrm>
            <a:off x="1810327" y="164820"/>
            <a:ext cx="6031346" cy="1497725"/>
          </a:xfrm>
          <a:custGeom>
            <a:avLst/>
            <a:gdLst>
              <a:gd name="connsiteX0" fmla="*/ 6031346 w 6031346"/>
              <a:gd name="connsiteY0" fmla="*/ 1497725 h 1497725"/>
              <a:gd name="connsiteX1" fmla="*/ 5717309 w 6031346"/>
              <a:gd name="connsiteY1" fmla="*/ 777289 h 1497725"/>
              <a:gd name="connsiteX2" fmla="*/ 5006109 w 6031346"/>
              <a:gd name="connsiteY2" fmla="*/ 75325 h 1497725"/>
              <a:gd name="connsiteX3" fmla="*/ 3084946 w 6031346"/>
              <a:gd name="connsiteY3" fmla="*/ 38380 h 1497725"/>
              <a:gd name="connsiteX4" fmla="*/ 803564 w 6031346"/>
              <a:gd name="connsiteY4" fmla="*/ 241580 h 1497725"/>
              <a:gd name="connsiteX5" fmla="*/ 0 w 6031346"/>
              <a:gd name="connsiteY5" fmla="*/ 1340707 h 149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1346" h="1497725">
                <a:moveTo>
                  <a:pt x="6031346" y="1497725"/>
                </a:moveTo>
                <a:cubicBezTo>
                  <a:pt x="5959764" y="1256040"/>
                  <a:pt x="5888182" y="1014356"/>
                  <a:pt x="5717309" y="777289"/>
                </a:cubicBezTo>
                <a:cubicBezTo>
                  <a:pt x="5546436" y="540222"/>
                  <a:pt x="5444836" y="198477"/>
                  <a:pt x="5006109" y="75325"/>
                </a:cubicBezTo>
                <a:cubicBezTo>
                  <a:pt x="4567382" y="-47827"/>
                  <a:pt x="3785370" y="10671"/>
                  <a:pt x="3084946" y="38380"/>
                </a:cubicBezTo>
                <a:cubicBezTo>
                  <a:pt x="2384522" y="66089"/>
                  <a:pt x="1317722" y="24526"/>
                  <a:pt x="803564" y="241580"/>
                </a:cubicBezTo>
                <a:cubicBezTo>
                  <a:pt x="289406" y="458634"/>
                  <a:pt x="144703" y="899670"/>
                  <a:pt x="0" y="1340707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" descr="C:\Users\AKAII\Desktop\그림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626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106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4946813" y="5326031"/>
            <a:ext cx="441146" cy="461665"/>
            <a:chOff x="6826906" y="3714224"/>
            <a:chExt cx="441146" cy="461665"/>
          </a:xfrm>
        </p:grpSpPr>
        <p:sp>
          <p:nvSpPr>
            <p:cNvPr id="78" name="타원 77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화살표 연결선 41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제목 1"/>
          <p:cNvSpPr txBox="1">
            <a:spLocks/>
          </p:cNvSpPr>
          <p:nvPr/>
        </p:nvSpPr>
        <p:spPr bwMode="auto">
          <a:xfrm>
            <a:off x="457200" y="123116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mtClean="0"/>
              <a:t>Q-</a:t>
            </a:r>
            <a:r>
              <a:rPr lang="ko-KR" altLang="en-US" smtClean="0"/>
              <a:t>러닝</a:t>
            </a:r>
            <a:endParaRPr lang="ko-KR" altLang="en-US" dirty="0"/>
          </a:p>
        </p:txBody>
      </p:sp>
      <p:pic>
        <p:nvPicPr>
          <p:cNvPr id="43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AKAII\Desktop\그림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022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107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4946813" y="5326031"/>
            <a:ext cx="441146" cy="461665"/>
            <a:chOff x="6826906" y="3714224"/>
            <a:chExt cx="441146" cy="461665"/>
          </a:xfrm>
        </p:grpSpPr>
        <p:sp>
          <p:nvSpPr>
            <p:cNvPr id="78" name="타원 77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직선 연결선 44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제목 1"/>
          <p:cNvSpPr txBox="1">
            <a:spLocks/>
          </p:cNvSpPr>
          <p:nvPr/>
        </p:nvSpPr>
        <p:spPr bwMode="auto">
          <a:xfrm>
            <a:off x="457200" y="123116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mtClean="0"/>
              <a:t>Q-</a:t>
            </a:r>
            <a:r>
              <a:rPr lang="ko-KR" altLang="en-US" smtClean="0"/>
              <a:t>러닝</a:t>
            </a:r>
            <a:endParaRPr lang="ko-KR" altLang="en-US" dirty="0"/>
          </a:p>
        </p:txBody>
      </p:sp>
      <p:sp>
        <p:nvSpPr>
          <p:cNvPr id="41" name="자유형 4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자유형 76"/>
          <p:cNvSpPr/>
          <p:nvPr/>
        </p:nvSpPr>
        <p:spPr>
          <a:xfrm>
            <a:off x="1819564" y="163785"/>
            <a:ext cx="7156717" cy="1586620"/>
          </a:xfrm>
          <a:custGeom>
            <a:avLst/>
            <a:gdLst>
              <a:gd name="connsiteX0" fmla="*/ 6945745 w 7156717"/>
              <a:gd name="connsiteY0" fmla="*/ 1166251 h 1586620"/>
              <a:gd name="connsiteX1" fmla="*/ 7148945 w 7156717"/>
              <a:gd name="connsiteY1" fmla="*/ 1360215 h 1586620"/>
              <a:gd name="connsiteX2" fmla="*/ 6705600 w 7156717"/>
              <a:gd name="connsiteY2" fmla="*/ 1581888 h 1586620"/>
              <a:gd name="connsiteX3" fmla="*/ 6049818 w 7156717"/>
              <a:gd name="connsiteY3" fmla="*/ 1138542 h 1586620"/>
              <a:gd name="connsiteX4" fmla="*/ 5126181 w 7156717"/>
              <a:gd name="connsiteY4" fmla="*/ 122542 h 1586620"/>
              <a:gd name="connsiteX5" fmla="*/ 3592945 w 7156717"/>
              <a:gd name="connsiteY5" fmla="*/ 30179 h 1586620"/>
              <a:gd name="connsiteX6" fmla="*/ 1551709 w 7156717"/>
              <a:gd name="connsiteY6" fmla="*/ 233379 h 1586620"/>
              <a:gd name="connsiteX7" fmla="*/ 0 w 7156717"/>
              <a:gd name="connsiteY7" fmla="*/ 1341742 h 158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6717" h="1586620">
                <a:moveTo>
                  <a:pt x="6945745" y="1166251"/>
                </a:moveTo>
                <a:cubicBezTo>
                  <a:pt x="7067357" y="1228596"/>
                  <a:pt x="7188969" y="1290942"/>
                  <a:pt x="7148945" y="1360215"/>
                </a:cubicBezTo>
                <a:cubicBezTo>
                  <a:pt x="7108921" y="1429488"/>
                  <a:pt x="6888788" y="1618833"/>
                  <a:pt x="6705600" y="1581888"/>
                </a:cubicBezTo>
                <a:cubicBezTo>
                  <a:pt x="6522412" y="1544943"/>
                  <a:pt x="6313054" y="1381766"/>
                  <a:pt x="6049818" y="1138542"/>
                </a:cubicBezTo>
                <a:cubicBezTo>
                  <a:pt x="5786581" y="895318"/>
                  <a:pt x="5535660" y="307269"/>
                  <a:pt x="5126181" y="122542"/>
                </a:cubicBezTo>
                <a:cubicBezTo>
                  <a:pt x="4716702" y="-62185"/>
                  <a:pt x="4188690" y="11706"/>
                  <a:pt x="3592945" y="30179"/>
                </a:cubicBezTo>
                <a:cubicBezTo>
                  <a:pt x="2997200" y="48652"/>
                  <a:pt x="2150533" y="14785"/>
                  <a:pt x="1551709" y="233379"/>
                </a:cubicBezTo>
                <a:cubicBezTo>
                  <a:pt x="952885" y="451973"/>
                  <a:pt x="476442" y="896857"/>
                  <a:pt x="0" y="1341742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4906739" y="326035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9" y="3260359"/>
                <a:ext cx="521297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0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" descr="C:\Users\AKAII\Desktop\그림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362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108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1003506" y="5326031"/>
            <a:ext cx="441146" cy="461665"/>
            <a:chOff x="6826906" y="3714224"/>
            <a:chExt cx="441146" cy="461665"/>
          </a:xfrm>
        </p:grpSpPr>
        <p:sp>
          <p:nvSpPr>
            <p:cNvPr id="78" name="타원 77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제목 1"/>
          <p:cNvSpPr txBox="1">
            <a:spLocks/>
          </p:cNvSpPr>
          <p:nvPr/>
        </p:nvSpPr>
        <p:spPr bwMode="auto">
          <a:xfrm>
            <a:off x="457200" y="123116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mtClean="0"/>
              <a:t>Q-</a:t>
            </a:r>
            <a:r>
              <a:rPr lang="ko-KR" altLang="en-US" smtClean="0"/>
              <a:t>러닝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같으면 랜덤으로 행동 선택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blipFill rotWithShape="1">
                <a:blip r:embed="rId7"/>
                <a:stretch>
                  <a:fillRect l="-631" t="-7463" r="-789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AKAII\Desktop\그림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94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109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1003506" y="5326031"/>
            <a:ext cx="441146" cy="461665"/>
            <a:chOff x="6826906" y="3714224"/>
            <a:chExt cx="441146" cy="461665"/>
          </a:xfrm>
        </p:grpSpPr>
        <p:sp>
          <p:nvSpPr>
            <p:cNvPr id="78" name="타원 77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제목 1"/>
          <p:cNvSpPr txBox="1">
            <a:spLocks/>
          </p:cNvSpPr>
          <p:nvPr/>
        </p:nvSpPr>
        <p:spPr bwMode="auto">
          <a:xfrm>
            <a:off x="457200" y="123116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mtClean="0"/>
              <a:t>Q-</a:t>
            </a:r>
            <a:r>
              <a:rPr lang="ko-KR" altLang="en-US" smtClean="0"/>
              <a:t>러닝</a:t>
            </a:r>
            <a:endParaRPr lang="ko-KR" altLang="en-US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83668" y="2905780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2905780"/>
                <a:ext cx="130407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958974" y="324188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74" y="3241887"/>
                <a:ext cx="52129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28673" y="1826006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0.729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82747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자유형 78"/>
          <p:cNvSpPr/>
          <p:nvPr/>
        </p:nvSpPr>
        <p:spPr>
          <a:xfrm>
            <a:off x="1847273" y="597434"/>
            <a:ext cx="3953163" cy="889621"/>
          </a:xfrm>
          <a:custGeom>
            <a:avLst/>
            <a:gdLst>
              <a:gd name="connsiteX0" fmla="*/ 3953163 w 3953163"/>
              <a:gd name="connsiteY0" fmla="*/ 658711 h 889621"/>
              <a:gd name="connsiteX1" fmla="*/ 1681018 w 3953163"/>
              <a:gd name="connsiteY1" fmla="*/ 2930 h 889621"/>
              <a:gd name="connsiteX2" fmla="*/ 0 w 3953163"/>
              <a:gd name="connsiteY2" fmla="*/ 889621 h 88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3163" h="889621">
                <a:moveTo>
                  <a:pt x="3953163" y="658711"/>
                </a:moveTo>
                <a:cubicBezTo>
                  <a:pt x="3146520" y="311578"/>
                  <a:pt x="2339878" y="-35555"/>
                  <a:pt x="1681018" y="2930"/>
                </a:cubicBezTo>
                <a:cubicBezTo>
                  <a:pt x="1022158" y="41415"/>
                  <a:pt x="511079" y="465518"/>
                  <a:pt x="0" y="889621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712495" y="4431716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-226790" y="4746170"/>
                <a:ext cx="1518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𝟔𝟓𝟔𝟏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790" y="4746170"/>
                <a:ext cx="1518877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" descr="C:\Users\AKAII\Desktop\그림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158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457200" y="2154377"/>
            <a:ext cx="5920884" cy="4190947"/>
            <a:chOff x="724019" y="3425734"/>
            <a:chExt cx="4617578" cy="3268435"/>
          </a:xfrm>
        </p:grpSpPr>
        <p:grpSp>
          <p:nvGrpSpPr>
            <p:cNvPr id="109" name="그룹 10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누적 보상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4658418" y="2472283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04508" y="1520788"/>
                <a:ext cx="3578224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누적 보상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0+0+0+0+1=1</m:t>
                    </m:r>
                  </m:oMath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8" y="1520788"/>
                <a:ext cx="3578224" cy="424732"/>
              </a:xfrm>
              <a:prstGeom prst="rect">
                <a:avLst/>
              </a:prstGeom>
              <a:blipFill rotWithShape="1">
                <a:blip r:embed="rId2"/>
                <a:stretch>
                  <a:fillRect l="-1533" t="-142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470043" y="70174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현재부터 미래까지의 모든 보상의 합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447764" y="368660"/>
                <a:ext cx="2476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+2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68660"/>
                <a:ext cx="2476896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/>
          <p:cNvCxnSpPr/>
          <p:nvPr/>
        </p:nvCxnSpPr>
        <p:spPr>
          <a:xfrm>
            <a:off x="2015716" y="3118814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367643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2173687" y="261774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87" y="2617748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906190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90" y="3990334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/>
          <p:nvPr/>
        </p:nvCxnSpPr>
        <p:spPr>
          <a:xfrm>
            <a:off x="3932456" y="5193196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91927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389294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35086" y="468305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086" y="4683050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31036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36" y="3990334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426860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60" y="3990334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자유형 4"/>
          <p:cNvSpPr/>
          <p:nvPr/>
        </p:nvSpPr>
        <p:spPr>
          <a:xfrm>
            <a:off x="679542" y="1828800"/>
            <a:ext cx="927585" cy="2364509"/>
          </a:xfrm>
          <a:custGeom>
            <a:avLst/>
            <a:gdLst>
              <a:gd name="connsiteX0" fmla="*/ 364167 w 927585"/>
              <a:gd name="connsiteY0" fmla="*/ 2364509 h 2364509"/>
              <a:gd name="connsiteX1" fmla="*/ 22422 w 927585"/>
              <a:gd name="connsiteY1" fmla="*/ 905164 h 2364509"/>
              <a:gd name="connsiteX2" fmla="*/ 927585 w 927585"/>
              <a:gd name="connsiteY2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585" h="2364509">
                <a:moveTo>
                  <a:pt x="364167" y="2364509"/>
                </a:moveTo>
                <a:cubicBezTo>
                  <a:pt x="146343" y="1831879"/>
                  <a:pt x="-71481" y="1299249"/>
                  <a:pt x="22422" y="905164"/>
                </a:cubicBezTo>
                <a:cubicBezTo>
                  <a:pt x="116325" y="511079"/>
                  <a:pt x="521955" y="255539"/>
                  <a:pt x="927585" y="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906037" y="1828800"/>
            <a:ext cx="421527" cy="942109"/>
          </a:xfrm>
          <a:custGeom>
            <a:avLst/>
            <a:gdLst>
              <a:gd name="connsiteX0" fmla="*/ 421527 w 421527"/>
              <a:gd name="connsiteY0" fmla="*/ 942109 h 942109"/>
              <a:gd name="connsiteX1" fmla="*/ 15127 w 421527"/>
              <a:gd name="connsiteY1" fmla="*/ 461818 h 942109"/>
              <a:gd name="connsiteX2" fmla="*/ 125963 w 421527"/>
              <a:gd name="connsiteY2" fmla="*/ 0 h 94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527" h="942109">
                <a:moveTo>
                  <a:pt x="421527" y="942109"/>
                </a:moveTo>
                <a:cubicBezTo>
                  <a:pt x="242957" y="780472"/>
                  <a:pt x="64388" y="618836"/>
                  <a:pt x="15127" y="461818"/>
                </a:cubicBezTo>
                <a:cubicBezTo>
                  <a:pt x="-34134" y="304800"/>
                  <a:pt x="45914" y="152400"/>
                  <a:pt x="125963" y="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358345" y="1828800"/>
            <a:ext cx="1390512" cy="2253673"/>
          </a:xfrm>
          <a:custGeom>
            <a:avLst/>
            <a:gdLst>
              <a:gd name="connsiteX0" fmla="*/ 1354673 w 1390512"/>
              <a:gd name="connsiteY0" fmla="*/ 2253673 h 2253673"/>
              <a:gd name="connsiteX1" fmla="*/ 1234600 w 1390512"/>
              <a:gd name="connsiteY1" fmla="*/ 1431636 h 2253673"/>
              <a:gd name="connsiteX2" fmla="*/ 117000 w 1390512"/>
              <a:gd name="connsiteY2" fmla="*/ 452582 h 2253673"/>
              <a:gd name="connsiteX3" fmla="*/ 89291 w 1390512"/>
              <a:gd name="connsiteY3" fmla="*/ 0 h 225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512" h="2253673">
                <a:moveTo>
                  <a:pt x="1354673" y="2253673"/>
                </a:moveTo>
                <a:cubicBezTo>
                  <a:pt x="1397776" y="1992745"/>
                  <a:pt x="1440879" y="1731818"/>
                  <a:pt x="1234600" y="1431636"/>
                </a:cubicBezTo>
                <a:cubicBezTo>
                  <a:pt x="1028321" y="1131454"/>
                  <a:pt x="307885" y="691188"/>
                  <a:pt x="117000" y="452582"/>
                </a:cubicBezTo>
                <a:cubicBezTo>
                  <a:pt x="-73885" y="213976"/>
                  <a:pt x="7703" y="106988"/>
                  <a:pt x="89291" y="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839999" y="1838036"/>
            <a:ext cx="1519565" cy="2955637"/>
          </a:xfrm>
          <a:custGeom>
            <a:avLst/>
            <a:gdLst>
              <a:gd name="connsiteX0" fmla="*/ 1519565 w 1519565"/>
              <a:gd name="connsiteY0" fmla="*/ 2955637 h 2955637"/>
              <a:gd name="connsiteX1" fmla="*/ 1103928 w 1519565"/>
              <a:gd name="connsiteY1" fmla="*/ 1034473 h 2955637"/>
              <a:gd name="connsiteX2" fmla="*/ 152583 w 1519565"/>
              <a:gd name="connsiteY2" fmla="*/ 424873 h 2955637"/>
              <a:gd name="connsiteX3" fmla="*/ 14037 w 1519565"/>
              <a:gd name="connsiteY3" fmla="*/ 0 h 295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9565" h="2955637">
                <a:moveTo>
                  <a:pt x="1519565" y="2955637"/>
                </a:moveTo>
                <a:cubicBezTo>
                  <a:pt x="1425661" y="2205952"/>
                  <a:pt x="1331758" y="1456267"/>
                  <a:pt x="1103928" y="1034473"/>
                </a:cubicBezTo>
                <a:cubicBezTo>
                  <a:pt x="876098" y="612679"/>
                  <a:pt x="334231" y="597285"/>
                  <a:pt x="152583" y="424873"/>
                </a:cubicBezTo>
                <a:cubicBezTo>
                  <a:pt x="-29066" y="252461"/>
                  <a:pt x="-7515" y="126230"/>
                  <a:pt x="14037" y="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257777" y="1838036"/>
            <a:ext cx="3322330" cy="2438400"/>
          </a:xfrm>
          <a:custGeom>
            <a:avLst/>
            <a:gdLst>
              <a:gd name="connsiteX0" fmla="*/ 2521527 w 3338143"/>
              <a:gd name="connsiteY0" fmla="*/ 2438400 h 2438400"/>
              <a:gd name="connsiteX1" fmla="*/ 3297381 w 3338143"/>
              <a:gd name="connsiteY1" fmla="*/ 1699491 h 2438400"/>
              <a:gd name="connsiteX2" fmla="*/ 3121891 w 3338143"/>
              <a:gd name="connsiteY2" fmla="*/ 646546 h 2438400"/>
              <a:gd name="connsiteX3" fmla="*/ 2207491 w 3338143"/>
              <a:gd name="connsiteY3" fmla="*/ 36946 h 2438400"/>
              <a:gd name="connsiteX4" fmla="*/ 757381 w 3338143"/>
              <a:gd name="connsiteY4" fmla="*/ 212437 h 2438400"/>
              <a:gd name="connsiteX5" fmla="*/ 175491 w 3338143"/>
              <a:gd name="connsiteY5" fmla="*/ 249382 h 2438400"/>
              <a:gd name="connsiteX6" fmla="*/ 0 w 3338143"/>
              <a:gd name="connsiteY6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8143" h="2438400">
                <a:moveTo>
                  <a:pt x="2521527" y="2438400"/>
                </a:moveTo>
                <a:cubicBezTo>
                  <a:pt x="2859423" y="2218266"/>
                  <a:pt x="3197320" y="1998133"/>
                  <a:pt x="3297381" y="1699491"/>
                </a:cubicBezTo>
                <a:cubicBezTo>
                  <a:pt x="3397442" y="1400849"/>
                  <a:pt x="3303539" y="923637"/>
                  <a:pt x="3121891" y="646546"/>
                </a:cubicBezTo>
                <a:cubicBezTo>
                  <a:pt x="2940243" y="369455"/>
                  <a:pt x="2601576" y="109297"/>
                  <a:pt x="2207491" y="36946"/>
                </a:cubicBezTo>
                <a:cubicBezTo>
                  <a:pt x="1813406" y="-35406"/>
                  <a:pt x="1096048" y="177031"/>
                  <a:pt x="757381" y="212437"/>
                </a:cubicBezTo>
                <a:cubicBezTo>
                  <a:pt x="418714" y="247843"/>
                  <a:pt x="301721" y="284788"/>
                  <a:pt x="175491" y="249382"/>
                </a:cubicBezTo>
                <a:cubicBezTo>
                  <a:pt x="49261" y="213976"/>
                  <a:pt x="24630" y="106988"/>
                  <a:pt x="0" y="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>
            <a:off x="5394036" y="2797433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5547185" y="261774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185" y="2617748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75" y="1937580"/>
            <a:ext cx="869334" cy="94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518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1003506" y="3235111"/>
            <a:ext cx="441146" cy="461665"/>
            <a:chOff x="6826906" y="3714224"/>
            <a:chExt cx="441146" cy="461665"/>
          </a:xfrm>
        </p:grpSpPr>
        <p:sp>
          <p:nvSpPr>
            <p:cNvPr id="78" name="타원 77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제목 1"/>
          <p:cNvSpPr txBox="1">
            <a:spLocks/>
          </p:cNvSpPr>
          <p:nvPr/>
        </p:nvSpPr>
        <p:spPr bwMode="auto">
          <a:xfrm>
            <a:off x="457200" y="123116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mtClean="0"/>
              <a:t>Q-</a:t>
            </a:r>
            <a:r>
              <a:rPr lang="ko-KR" altLang="en-US" smtClean="0"/>
              <a:t>러닝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83668" y="2905780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2905780"/>
                <a:ext cx="130407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C:\Users\AKAII\Desktop\그림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837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1003506" y="3235111"/>
            <a:ext cx="441146" cy="461665"/>
            <a:chOff x="6826906" y="3714224"/>
            <a:chExt cx="441146" cy="461665"/>
          </a:xfrm>
        </p:grpSpPr>
        <p:sp>
          <p:nvSpPr>
            <p:cNvPr id="78" name="타원 77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제목 1"/>
          <p:cNvSpPr txBox="1">
            <a:spLocks/>
          </p:cNvSpPr>
          <p:nvPr/>
        </p:nvSpPr>
        <p:spPr bwMode="auto">
          <a:xfrm>
            <a:off x="457200" y="123116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mtClean="0"/>
              <a:t>Q-</a:t>
            </a:r>
            <a:r>
              <a:rPr lang="ko-KR" altLang="en-US" smtClean="0"/>
              <a:t>러닝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83668" y="2905780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2905780"/>
                <a:ext cx="130407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928673" y="1826006"/>
                <a:ext cx="699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0.81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69922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자유형 81"/>
          <p:cNvSpPr/>
          <p:nvPr/>
        </p:nvSpPr>
        <p:spPr>
          <a:xfrm>
            <a:off x="1810327" y="250414"/>
            <a:ext cx="4756728" cy="1264350"/>
          </a:xfrm>
          <a:custGeom>
            <a:avLst/>
            <a:gdLst>
              <a:gd name="connsiteX0" fmla="*/ 4756728 w 4756728"/>
              <a:gd name="connsiteY0" fmla="*/ 137513 h 1264350"/>
              <a:gd name="connsiteX1" fmla="*/ 2032000 w 4756728"/>
              <a:gd name="connsiteY1" fmla="*/ 100568 h 1264350"/>
              <a:gd name="connsiteX2" fmla="*/ 0 w 4756728"/>
              <a:gd name="connsiteY2" fmla="*/ 1264350 h 12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8" h="1264350">
                <a:moveTo>
                  <a:pt x="4756728" y="137513"/>
                </a:moveTo>
                <a:cubicBezTo>
                  <a:pt x="3790758" y="25137"/>
                  <a:pt x="2824788" y="-87238"/>
                  <a:pt x="2032000" y="100568"/>
                </a:cubicBezTo>
                <a:cubicBezTo>
                  <a:pt x="1239212" y="288374"/>
                  <a:pt x="619606" y="776362"/>
                  <a:pt x="0" y="1264350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2943815" y="324188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15" y="3241887"/>
                <a:ext cx="521297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" descr="C:\Users\AKAII\Desktop\그림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54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2973186" y="3235111"/>
            <a:ext cx="441146" cy="461665"/>
            <a:chOff x="6826906" y="3714224"/>
            <a:chExt cx="441146" cy="461665"/>
          </a:xfrm>
        </p:grpSpPr>
        <p:sp>
          <p:nvSpPr>
            <p:cNvPr id="78" name="타원 77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제목 1"/>
          <p:cNvSpPr txBox="1">
            <a:spLocks/>
          </p:cNvSpPr>
          <p:nvPr/>
        </p:nvSpPr>
        <p:spPr bwMode="auto">
          <a:xfrm>
            <a:off x="457200" y="123116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mtClean="0"/>
              <a:t>Q-</a:t>
            </a:r>
            <a:r>
              <a:rPr lang="ko-KR" altLang="en-US" smtClean="0"/>
              <a:t>러닝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AKAII\Desktop\그림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07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2973186" y="3235111"/>
            <a:ext cx="441146" cy="461665"/>
            <a:chOff x="6826906" y="3714224"/>
            <a:chExt cx="441146" cy="461665"/>
          </a:xfrm>
        </p:grpSpPr>
        <p:sp>
          <p:nvSpPr>
            <p:cNvPr id="78" name="타원 77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제목 1"/>
          <p:cNvSpPr txBox="1">
            <a:spLocks/>
          </p:cNvSpPr>
          <p:nvPr/>
        </p:nvSpPr>
        <p:spPr bwMode="auto">
          <a:xfrm>
            <a:off x="457200" y="123116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mtClean="0"/>
              <a:t>Q-</a:t>
            </a:r>
            <a:r>
              <a:rPr lang="ko-KR" altLang="en-US" smtClean="0"/>
              <a:t>러닝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0.9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자유형 85"/>
          <p:cNvSpPr/>
          <p:nvPr/>
        </p:nvSpPr>
        <p:spPr>
          <a:xfrm>
            <a:off x="1791855" y="167911"/>
            <a:ext cx="5918888" cy="1328380"/>
          </a:xfrm>
          <a:custGeom>
            <a:avLst/>
            <a:gdLst>
              <a:gd name="connsiteX0" fmla="*/ 5745018 w 5918888"/>
              <a:gd name="connsiteY0" fmla="*/ 1162125 h 1328380"/>
              <a:gd name="connsiteX1" fmla="*/ 5892800 w 5918888"/>
              <a:gd name="connsiteY1" fmla="*/ 968162 h 1328380"/>
              <a:gd name="connsiteX2" fmla="*/ 5273963 w 5918888"/>
              <a:gd name="connsiteY2" fmla="*/ 136889 h 1328380"/>
              <a:gd name="connsiteX3" fmla="*/ 3149600 w 5918888"/>
              <a:gd name="connsiteY3" fmla="*/ 44525 h 1328380"/>
              <a:gd name="connsiteX4" fmla="*/ 581890 w 5918888"/>
              <a:gd name="connsiteY4" fmla="*/ 589471 h 1328380"/>
              <a:gd name="connsiteX5" fmla="*/ 0 w 5918888"/>
              <a:gd name="connsiteY5" fmla="*/ 1328380 h 132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18888" h="1328380">
                <a:moveTo>
                  <a:pt x="5745018" y="1162125"/>
                </a:moveTo>
                <a:cubicBezTo>
                  <a:pt x="5858163" y="1150580"/>
                  <a:pt x="5971309" y="1139035"/>
                  <a:pt x="5892800" y="968162"/>
                </a:cubicBezTo>
                <a:cubicBezTo>
                  <a:pt x="5814291" y="797289"/>
                  <a:pt x="5731163" y="290828"/>
                  <a:pt x="5273963" y="136889"/>
                </a:cubicBezTo>
                <a:cubicBezTo>
                  <a:pt x="4816763" y="-17051"/>
                  <a:pt x="3931612" y="-30905"/>
                  <a:pt x="3149600" y="44525"/>
                </a:cubicBezTo>
                <a:cubicBezTo>
                  <a:pt x="2367588" y="119955"/>
                  <a:pt x="1106823" y="375495"/>
                  <a:pt x="581890" y="589471"/>
                </a:cubicBezTo>
                <a:cubicBezTo>
                  <a:pt x="56957" y="803447"/>
                  <a:pt x="28478" y="1065913"/>
                  <a:pt x="0" y="1328380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/>
              <p:cNvSpPr/>
              <p:nvPr/>
            </p:nvSpPr>
            <p:spPr>
              <a:xfrm>
                <a:off x="2943815" y="531209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직사각형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15" y="5312097"/>
                <a:ext cx="521297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3" descr="C:\Users\AKAII\Desktop\그림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665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114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2973186" y="5322530"/>
            <a:ext cx="441146" cy="461665"/>
            <a:chOff x="6826906" y="3714224"/>
            <a:chExt cx="441146" cy="461665"/>
          </a:xfrm>
        </p:grpSpPr>
        <p:sp>
          <p:nvSpPr>
            <p:cNvPr id="78" name="타원 77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제목 1"/>
          <p:cNvSpPr txBox="1">
            <a:spLocks/>
          </p:cNvSpPr>
          <p:nvPr/>
        </p:nvSpPr>
        <p:spPr bwMode="auto">
          <a:xfrm>
            <a:off x="457200" y="123116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mtClean="0"/>
              <a:t>Q-</a:t>
            </a:r>
            <a:r>
              <a:rPr lang="ko-KR" altLang="en-US" smtClean="0"/>
              <a:t>러닝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3" descr="C:\Users\AKAII\Desktop\그림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744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2973186" y="5322530"/>
            <a:ext cx="441146" cy="461665"/>
            <a:chOff x="6826906" y="3714224"/>
            <a:chExt cx="441146" cy="461665"/>
          </a:xfrm>
        </p:grpSpPr>
        <p:sp>
          <p:nvSpPr>
            <p:cNvPr id="78" name="타원 77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제목 1"/>
          <p:cNvSpPr txBox="1">
            <a:spLocks/>
          </p:cNvSpPr>
          <p:nvPr/>
        </p:nvSpPr>
        <p:spPr bwMode="auto">
          <a:xfrm>
            <a:off x="457200" y="123116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mtClean="0"/>
              <a:t>Q-</a:t>
            </a:r>
            <a:r>
              <a:rPr lang="ko-KR" altLang="en-US" smtClean="0"/>
              <a:t>러닝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/>
              <p:cNvSpPr/>
              <p:nvPr/>
            </p:nvSpPr>
            <p:spPr>
              <a:xfrm>
                <a:off x="4906739" y="531209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직사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9" y="5312097"/>
                <a:ext cx="52129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자유형 85"/>
          <p:cNvSpPr/>
          <p:nvPr/>
        </p:nvSpPr>
        <p:spPr>
          <a:xfrm>
            <a:off x="1810327" y="164820"/>
            <a:ext cx="6031346" cy="1497725"/>
          </a:xfrm>
          <a:custGeom>
            <a:avLst/>
            <a:gdLst>
              <a:gd name="connsiteX0" fmla="*/ 6031346 w 6031346"/>
              <a:gd name="connsiteY0" fmla="*/ 1497725 h 1497725"/>
              <a:gd name="connsiteX1" fmla="*/ 5717309 w 6031346"/>
              <a:gd name="connsiteY1" fmla="*/ 777289 h 1497725"/>
              <a:gd name="connsiteX2" fmla="*/ 5006109 w 6031346"/>
              <a:gd name="connsiteY2" fmla="*/ 75325 h 1497725"/>
              <a:gd name="connsiteX3" fmla="*/ 3084946 w 6031346"/>
              <a:gd name="connsiteY3" fmla="*/ 38380 h 1497725"/>
              <a:gd name="connsiteX4" fmla="*/ 803564 w 6031346"/>
              <a:gd name="connsiteY4" fmla="*/ 241580 h 1497725"/>
              <a:gd name="connsiteX5" fmla="*/ 0 w 6031346"/>
              <a:gd name="connsiteY5" fmla="*/ 1340707 h 149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1346" h="1497725">
                <a:moveTo>
                  <a:pt x="6031346" y="1497725"/>
                </a:moveTo>
                <a:cubicBezTo>
                  <a:pt x="5959764" y="1256040"/>
                  <a:pt x="5888182" y="1014356"/>
                  <a:pt x="5717309" y="777289"/>
                </a:cubicBezTo>
                <a:cubicBezTo>
                  <a:pt x="5546436" y="540222"/>
                  <a:pt x="5444836" y="198477"/>
                  <a:pt x="5006109" y="75325"/>
                </a:cubicBezTo>
                <a:cubicBezTo>
                  <a:pt x="4567382" y="-47827"/>
                  <a:pt x="3785370" y="10671"/>
                  <a:pt x="3084946" y="38380"/>
                </a:cubicBezTo>
                <a:cubicBezTo>
                  <a:pt x="2384522" y="66089"/>
                  <a:pt x="1317722" y="24526"/>
                  <a:pt x="803564" y="241580"/>
                </a:cubicBezTo>
                <a:cubicBezTo>
                  <a:pt x="289406" y="458634"/>
                  <a:pt x="144703" y="899670"/>
                  <a:pt x="0" y="1340707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" descr="C:\Users\AKAII\Desktop\그림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983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4951327" y="5322530"/>
            <a:ext cx="441146" cy="461665"/>
            <a:chOff x="6826906" y="3714224"/>
            <a:chExt cx="441146" cy="461665"/>
          </a:xfrm>
        </p:grpSpPr>
        <p:sp>
          <p:nvSpPr>
            <p:cNvPr id="78" name="타원 77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제목 1"/>
          <p:cNvSpPr txBox="1">
            <a:spLocks/>
          </p:cNvSpPr>
          <p:nvPr/>
        </p:nvSpPr>
        <p:spPr bwMode="auto">
          <a:xfrm>
            <a:off x="457200" y="123116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mtClean="0"/>
              <a:t>Q-</a:t>
            </a:r>
            <a:r>
              <a:rPr lang="ko-KR" altLang="en-US" smtClean="0"/>
              <a:t>러닝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AKAII\Desktop\그림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03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117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4951327" y="5322530"/>
            <a:ext cx="441146" cy="461665"/>
            <a:chOff x="6826906" y="3714224"/>
            <a:chExt cx="441146" cy="461665"/>
          </a:xfrm>
        </p:grpSpPr>
        <p:sp>
          <p:nvSpPr>
            <p:cNvPr id="78" name="타원 77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제목 1"/>
          <p:cNvSpPr txBox="1">
            <a:spLocks/>
          </p:cNvSpPr>
          <p:nvPr/>
        </p:nvSpPr>
        <p:spPr bwMode="auto">
          <a:xfrm>
            <a:off x="457200" y="123116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Arial" pitchFamily="34" charset="0"/>
                <a:ea typeface="HY견고딕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mtClean="0"/>
              <a:t>Q-</a:t>
            </a:r>
            <a:r>
              <a:rPr lang="ko-KR" altLang="en-US" smtClean="0"/>
              <a:t>러닝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자유형 4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자유형 44"/>
          <p:cNvSpPr/>
          <p:nvPr/>
        </p:nvSpPr>
        <p:spPr>
          <a:xfrm>
            <a:off x="1819564" y="163785"/>
            <a:ext cx="7156717" cy="1586620"/>
          </a:xfrm>
          <a:custGeom>
            <a:avLst/>
            <a:gdLst>
              <a:gd name="connsiteX0" fmla="*/ 6945745 w 7156717"/>
              <a:gd name="connsiteY0" fmla="*/ 1166251 h 1586620"/>
              <a:gd name="connsiteX1" fmla="*/ 7148945 w 7156717"/>
              <a:gd name="connsiteY1" fmla="*/ 1360215 h 1586620"/>
              <a:gd name="connsiteX2" fmla="*/ 6705600 w 7156717"/>
              <a:gd name="connsiteY2" fmla="*/ 1581888 h 1586620"/>
              <a:gd name="connsiteX3" fmla="*/ 6049818 w 7156717"/>
              <a:gd name="connsiteY3" fmla="*/ 1138542 h 1586620"/>
              <a:gd name="connsiteX4" fmla="*/ 5126181 w 7156717"/>
              <a:gd name="connsiteY4" fmla="*/ 122542 h 1586620"/>
              <a:gd name="connsiteX5" fmla="*/ 3592945 w 7156717"/>
              <a:gd name="connsiteY5" fmla="*/ 30179 h 1586620"/>
              <a:gd name="connsiteX6" fmla="*/ 1551709 w 7156717"/>
              <a:gd name="connsiteY6" fmla="*/ 233379 h 1586620"/>
              <a:gd name="connsiteX7" fmla="*/ 0 w 7156717"/>
              <a:gd name="connsiteY7" fmla="*/ 1341742 h 158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6717" h="1586620">
                <a:moveTo>
                  <a:pt x="6945745" y="1166251"/>
                </a:moveTo>
                <a:cubicBezTo>
                  <a:pt x="7067357" y="1228596"/>
                  <a:pt x="7188969" y="1290942"/>
                  <a:pt x="7148945" y="1360215"/>
                </a:cubicBezTo>
                <a:cubicBezTo>
                  <a:pt x="7108921" y="1429488"/>
                  <a:pt x="6888788" y="1618833"/>
                  <a:pt x="6705600" y="1581888"/>
                </a:cubicBezTo>
                <a:cubicBezTo>
                  <a:pt x="6522412" y="1544943"/>
                  <a:pt x="6313054" y="1381766"/>
                  <a:pt x="6049818" y="1138542"/>
                </a:cubicBezTo>
                <a:cubicBezTo>
                  <a:pt x="5786581" y="895318"/>
                  <a:pt x="5535660" y="307269"/>
                  <a:pt x="5126181" y="122542"/>
                </a:cubicBezTo>
                <a:cubicBezTo>
                  <a:pt x="4716702" y="-62185"/>
                  <a:pt x="4188690" y="11706"/>
                  <a:pt x="3592945" y="30179"/>
                </a:cubicBezTo>
                <a:cubicBezTo>
                  <a:pt x="2997200" y="48652"/>
                  <a:pt x="2150533" y="14785"/>
                  <a:pt x="1551709" y="233379"/>
                </a:cubicBezTo>
                <a:cubicBezTo>
                  <a:pt x="952885" y="451973"/>
                  <a:pt x="476442" y="896857"/>
                  <a:pt x="0" y="1341742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4906739" y="326035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9" y="3260359"/>
                <a:ext cx="521297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C:\Users\AKAII\Desktop\그림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30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118</a:t>
            </a:fld>
            <a:endParaRPr lang="en-US" altLang="ko-KR" dirty="0"/>
          </a:p>
        </p:txBody>
      </p:sp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547664" y="2905780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905780"/>
                <a:ext cx="130407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43908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8" y="4971082"/>
                <a:ext cx="87447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-141586" y="4278366"/>
                <a:ext cx="1329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𝟔𝟓𝟔𝟏</m:t>
                      </m:r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586" y="4278366"/>
                <a:ext cx="1329210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179512" y="1444714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변화가 없을 때까지 계속 반복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3" descr="C:\Users\AKAII\Desktop\그림1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67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119</a:t>
            </a:fld>
            <a:endParaRPr lang="en-US" altLang="ko-KR" dirty="0"/>
          </a:p>
        </p:txBody>
      </p:sp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547664" y="2905780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905780"/>
                <a:ext cx="130407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43908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8" y="4971082"/>
                <a:ext cx="87447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-141586" y="4278366"/>
                <a:ext cx="1329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4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4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𝟔𝟓𝟔𝟏</m:t>
                      </m:r>
                    </m:oMath>
                  </m:oMathPara>
                </a14:m>
                <a:endParaRPr lang="ko-KR" altLang="en-US" sz="24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586" y="4278366"/>
                <a:ext cx="1329210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495953" y="1480718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최적의 정책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(policy)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303748" y="1880828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각 상태에서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Q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값이 가장 큰 행동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154420" y="1206284"/>
                <a:ext cx="2836930" cy="54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sz="2000" b="0" i="1" smtClean="0">
                              <a:latin typeface="Cambria Math"/>
                              <a:ea typeface="맑은 고딕" pitchFamily="50" charset="-127"/>
                            </a:rPr>
                            <m:t>𝜋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/>
                                  <a:ea typeface="맑은 고딕" pitchFamily="50" charset="-127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𝑠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20" y="1206284"/>
                <a:ext cx="2836930" cy="54886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861468" y="1480718"/>
                <a:ext cx="89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sz="2000" b="1" i="1" smtClean="0">
                              <a:latin typeface="Cambria Math"/>
                              <a:ea typeface="맑은 고딕" pitchFamily="50" charset="-127"/>
                            </a:rPr>
                            <m:t>𝝅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468" y="1480718"/>
                <a:ext cx="892296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" name="Picture 3" descr="C:\Users\AKAII\Desktop\그림1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35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누적 보상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7564" y="1486634"/>
                <a:ext cx="2476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+2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1486634"/>
                <a:ext cx="2476896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7564" y="2492896"/>
                <a:ext cx="5112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0.9</m:t>
                              </m:r>
                            </m:e>
                          </m:d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 smtClean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0.9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+2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  <a:ea typeface="맑은 고딕" pitchFamily="50" charset="-127"/>
                                    </a:rPr>
                                    <m:t>0.9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+3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2492896"/>
                <a:ext cx="5112232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/>
          <p:nvPr/>
        </p:nvCxnSpPr>
        <p:spPr>
          <a:xfrm>
            <a:off x="1763688" y="1988840"/>
            <a:ext cx="0" cy="4680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35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120</a:t>
            </a:fld>
            <a:endParaRPr lang="en-US" altLang="ko-KR" dirty="0"/>
          </a:p>
        </p:txBody>
      </p:sp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95953" y="1480718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최적의 정책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(policy)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303748" y="1880828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각 상태에서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Q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값이 가장 큰 행동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154420" y="1206284"/>
                <a:ext cx="2836930" cy="54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sz="2000" b="0" i="1" smtClean="0">
                              <a:latin typeface="Cambria Math"/>
                              <a:ea typeface="맑은 고딕" pitchFamily="50" charset="-127"/>
                            </a:rPr>
                            <m:t>𝜋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/>
                                  <a:ea typeface="맑은 고딕" pitchFamily="50" charset="-127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𝑠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20" y="1206284"/>
                <a:ext cx="2836930" cy="5488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861468" y="1480718"/>
                <a:ext cx="89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sz="2000" b="1" i="1" smtClean="0">
                              <a:latin typeface="Cambria Math"/>
                              <a:ea typeface="맑은 고딕" pitchFamily="50" charset="-127"/>
                            </a:rPr>
                            <m:t>𝝅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468" y="1480718"/>
                <a:ext cx="892296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3" descr="C:\Users\AKAII\Desktop\그림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97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탐험</a:t>
            </a:r>
            <a:r>
              <a:rPr lang="en-US" altLang="ko-KR" dirty="0" smtClean="0"/>
              <a:t>(exploration)</a:t>
            </a:r>
            <a:r>
              <a:rPr lang="ko-KR" altLang="en-US" dirty="0" smtClean="0"/>
              <a:t>과 착취</a:t>
            </a:r>
            <a:r>
              <a:rPr lang="en-US" altLang="ko-KR" dirty="0"/>
              <a:t>(</a:t>
            </a:r>
            <a:r>
              <a:rPr lang="en-US" altLang="ko-KR" dirty="0" smtClean="0"/>
              <a:t>exploitation)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121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968044" y="1268760"/>
                <a:ext cx="2516395" cy="937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/>
                          <a:ea typeface="맑은 고딕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dirty="0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latin typeface="Cambria Math"/>
                                  <a:ea typeface="맑은 고딕" pitchFamily="50" charset="-127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altLang="ko-KR" sz="2000" b="0" i="1" dirty="0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dirty="0" smtClean="0">
                                  <a:latin typeface="Cambria Math"/>
                                  <a:ea typeface="맑은 고딕" pitchFamily="50" charset="-127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ko-KR" sz="2000" b="0" i="1" dirty="0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i="1" dirty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sz="2000" i="1" dirty="0">
                                  <a:latin typeface="Cambria Math"/>
                                  <a:ea typeface="맑은 고딕" pitchFamily="50" charset="-127"/>
                                </a:rPr>
                                <m:t>𝜅</m:t>
                              </m:r>
                            </m:e>
                            <m:sup>
                              <m:acc>
                                <m:accPr>
                                  <m:chr m:val="̂"/>
                                  <m:ctrlPr>
                                    <a:rPr lang="en-US" altLang="ko-KR" sz="2000" i="1" dirty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 dirty="0">
                                      <a:latin typeface="Cambria Math"/>
                                      <a:ea typeface="맑은 고딕" pitchFamily="50" charset="-127"/>
                                    </a:rPr>
                                    <m:t>𝑄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sz="2000" i="1" dirty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 dirty="0">
                                      <a:latin typeface="Cambria Math"/>
                                      <a:ea typeface="맑은 고딕" pitchFamily="50" charset="-127"/>
                                    </a:rPr>
                                    <m:t>𝑠</m:t>
                                  </m:r>
                                  <m:r>
                                    <a:rPr lang="en-US" altLang="ko-KR" sz="2000" i="1" dirty="0">
                                      <a:latin typeface="Cambria Math"/>
                                      <a:ea typeface="맑은 고딕" pitchFamily="50" charset="-127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/>
                                          <a:ea typeface="맑은 고딕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000" b="0" i="1" dirty="0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000" b="0" i="1" dirty="0" smtClean="0">
                                  <a:latin typeface="Cambria Math"/>
                                  <a:ea typeface="맑은 고딕" pitchFamily="50" charset="-127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2000" b="0" i="1" dirty="0" smtClean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000" b="0" i="1" dirty="0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𝜅</m:t>
                                  </m:r>
                                </m:e>
                                <m:sup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b="0" i="1" dirty="0" smtClean="0">
                                          <a:latin typeface="Cambria Math"/>
                                          <a:ea typeface="맑은 고딕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𝑄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000" b="0" i="1" dirty="0" smtClean="0">
                                          <a:latin typeface="Cambria Math"/>
                                          <a:ea typeface="맑은 고딕" pitchFamily="50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𝑠</m:t>
                                      </m:r>
                                      <m:r>
                                        <a:rPr lang="en-US" altLang="ko-KR" sz="2000" b="0" i="1" dirty="0" smtClean="0">
                                          <a:latin typeface="Cambria Math"/>
                                          <a:ea typeface="맑은 고딕" pitchFamily="50" charset="-127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dirty="0" smtClean="0">
                                              <a:latin typeface="Cambria Math"/>
                                              <a:ea typeface="맑은 고딕" pitchFamily="50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dirty="0" smtClean="0">
                                              <a:latin typeface="Cambria Math"/>
                                              <a:ea typeface="맑은 고딕" pitchFamily="50" charset="-127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dirty="0" smtClean="0">
                                              <a:latin typeface="Cambria Math"/>
                                              <a:ea typeface="맑은 고딕" pitchFamily="50" charset="-127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044" y="1268760"/>
                <a:ext cx="2516395" cy="9373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72749" y="4396282"/>
                <a:ext cx="10938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/>
                          <a:ea typeface="맑은 고딕" pitchFamily="50" charset="-127"/>
                        </a:rPr>
                        <m:t>𝜅</m:t>
                      </m:r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=0.1</m:t>
                      </m:r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49" y="4396282"/>
                <a:ext cx="1093825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/>
              <p:cNvSpPr/>
              <p:nvPr/>
            </p:nvSpPr>
            <p:spPr>
              <a:xfrm>
                <a:off x="1766575" y="4187731"/>
                <a:ext cx="2979342" cy="417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i="1" dirty="0">
                              <a:latin typeface="Cambria Math"/>
                              <a:ea typeface="맑은 고딕" pitchFamily="50" charset="-127"/>
                            </a:rPr>
                            <m:t>𝜅</m:t>
                          </m:r>
                        </m:e>
                        <m:sup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/>
                                  <a:ea typeface="맑은 고딕" pitchFamily="50" charset="-127"/>
                                </a:rPr>
                                <m:t>𝑄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 dirty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/>
                                  <a:ea typeface="맑은 고딕" pitchFamily="50" charset="-127"/>
                                </a:rPr>
                                <m:t>𝑠</m:t>
                              </m:r>
                              <m:r>
                                <a:rPr lang="en-US" altLang="ko-KR" i="1" dirty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/>
                                      <a:ea typeface="맑은 고딕" pitchFamily="50" charset="-127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𝑢𝑝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ko-KR" b="0" i="1" dirty="0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  <a:ea typeface="맑은 고딕" pitchFamily="50" charset="-127"/>
                            </a:rPr>
                            <m:t>0.1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ea typeface="맑은 고딕" pitchFamily="50" charset="-127"/>
                            </a:rPr>
                            <m:t>0.6561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  <a:ea typeface="맑은 고딕" pitchFamily="50" charset="-127"/>
                        </a:rPr>
                        <m:t>=0.22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직사각형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75" y="4187731"/>
                <a:ext cx="2979342" cy="4171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/>
              <p:cNvSpPr/>
              <p:nvPr/>
            </p:nvSpPr>
            <p:spPr>
              <a:xfrm>
                <a:off x="1766575" y="4649639"/>
                <a:ext cx="2440732" cy="420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i="1" dirty="0">
                              <a:latin typeface="Cambria Math"/>
                              <a:ea typeface="맑은 고딕" pitchFamily="50" charset="-127"/>
                            </a:rPr>
                            <m:t>𝜅</m:t>
                          </m:r>
                        </m:e>
                        <m:sup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/>
                                  <a:ea typeface="맑은 고딕" pitchFamily="50" charset="-127"/>
                                </a:rPr>
                                <m:t>𝑄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 dirty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/>
                                  <a:ea typeface="맑은 고딕" pitchFamily="50" charset="-127"/>
                                </a:rPr>
                                <m:t>𝑠</m:t>
                              </m:r>
                              <m:r>
                                <a:rPr lang="en-US" altLang="ko-KR" i="1" dirty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/>
                                      <a:ea typeface="맑은 고딕" pitchFamily="50" charset="-127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𝑟𝑖𝑔h𝑡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ko-KR" b="0" i="1" dirty="0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  <a:ea typeface="맑은 고딕" pitchFamily="50" charset="-127"/>
                            </a:rPr>
                            <m:t>0.1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ea typeface="맑은 고딕" pitchFamily="50" charset="-127"/>
                            </a:rPr>
                            <m:t>0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  <a:ea typeface="맑은 고딕" pitchFamily="50" charset="-127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직사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75" y="4649639"/>
                <a:ext cx="2440732" cy="4201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82" name="Picture 2" descr="C:\Users\AKAII\Desktop\딱따구리\그림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033882"/>
            <a:ext cx="4442867" cy="296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5202662" y="4072246"/>
                <a:ext cx="2695481" cy="559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/>
                          <a:ea typeface="맑은 고딕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sz="1600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dirty="0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dirty="0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b="0" i="1" dirty="0" smtClean="0">
                                  <a:latin typeface="Cambria Math"/>
                                  <a:ea typeface="맑은 고딕" pitchFamily="50" charset="-127"/>
                                </a:rPr>
                                <m:t>𝑢𝑝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altLang="ko-KR" sz="1600" i="1" dirty="0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/>
                                  <a:ea typeface="맑은 고딕" pitchFamily="50" charset="-127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dirty="0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1" dirty="0" smtClean="0">
                              <a:latin typeface="Cambria Math"/>
                              <a:ea typeface="맑은 고딕" pitchFamily="50" charset="-127"/>
                            </a:rPr>
                            <m:t>0.22</m:t>
                          </m:r>
                        </m:num>
                        <m:den>
                          <m:r>
                            <a:rPr lang="en-US" altLang="ko-KR" sz="1600" b="0" i="1" dirty="0" smtClean="0">
                              <a:latin typeface="Cambria Math"/>
                              <a:ea typeface="맑은 고딕" pitchFamily="50" charset="-127"/>
                            </a:rPr>
                            <m:t>0.22+1</m:t>
                          </m:r>
                        </m:den>
                      </m:f>
                      <m:r>
                        <a:rPr lang="en-US" altLang="ko-KR" sz="1600" b="0" i="1" dirty="0" smtClean="0">
                          <a:latin typeface="Cambria Math"/>
                          <a:ea typeface="맑은 고딕" pitchFamily="50" charset="-127"/>
                        </a:rPr>
                        <m:t>=0.18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62" y="4072246"/>
                <a:ext cx="2695481" cy="5590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5014658" y="4633257"/>
                <a:ext cx="2894895" cy="559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/>
                          <a:ea typeface="맑은 고딕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sz="1600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dirty="0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dirty="0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b="0" i="1" dirty="0" smtClean="0">
                                  <a:latin typeface="Cambria Math"/>
                                  <a:ea typeface="맑은 고딕" pitchFamily="50" charset="-127"/>
                                </a:rPr>
                                <m:t>𝑟𝑖𝑔h𝑡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altLang="ko-KR" sz="1600" i="1" dirty="0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/>
                                  <a:ea typeface="맑은 고딕" pitchFamily="50" charset="-127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dirty="0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1" dirty="0" smtClean="0">
                              <a:latin typeface="Cambria Math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dirty="0" smtClean="0">
                              <a:latin typeface="Cambria Math"/>
                              <a:ea typeface="맑은 고딕" pitchFamily="50" charset="-127"/>
                            </a:rPr>
                            <m:t>0.22+1</m:t>
                          </m:r>
                        </m:den>
                      </m:f>
                      <m:r>
                        <a:rPr lang="en-US" altLang="ko-KR" sz="1600" b="0" i="1" dirty="0" smtClean="0">
                          <a:latin typeface="Cambria Math"/>
                          <a:ea typeface="맑은 고딕" pitchFamily="50" charset="-127"/>
                        </a:rPr>
                        <m:t>=0.82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658" y="4633257"/>
                <a:ext cx="2894895" cy="5590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72749" y="5748309"/>
                <a:ext cx="10409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/>
                          <a:ea typeface="맑은 고딕" pitchFamily="50" charset="-127"/>
                        </a:rPr>
                        <m:t>𝜅</m:t>
                      </m:r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=10</m:t>
                      </m:r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49" y="5748309"/>
                <a:ext cx="1040926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1766575" y="5539758"/>
                <a:ext cx="2859116" cy="417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/>
                            <a:ea typeface="맑은 고딕" pitchFamily="50" charset="-127"/>
                          </a:rPr>
                        </m:ctrlPr>
                      </m:sSupPr>
                      <m:e>
                        <m:r>
                          <a:rPr lang="ko-KR" altLang="en-US" i="1" dirty="0">
                            <a:latin typeface="Cambria Math"/>
                            <a:ea typeface="맑은 고딕" pitchFamily="50" charset="-127"/>
                          </a:rPr>
                          <m:t>𝜅</m:t>
                        </m:r>
                      </m:e>
                      <m:sup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𝑄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 dirty="0">
                                    <a:latin typeface="Cambria Math"/>
                                    <a:ea typeface="맑은 고딕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/>
                                    <a:ea typeface="맑은 고딕" pitchFamily="50" charset="-127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/>
                                    <a:ea typeface="맑은 고딕" pitchFamily="50" charset="-127"/>
                                  </a:rPr>
                                  <m:t>𝑢𝑝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0.6561</m:t>
                        </m:r>
                      </m:sup>
                    </m:sSup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=4.5</m:t>
                    </m:r>
                  </m:oMath>
                </a14:m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75" y="5539758"/>
                <a:ext cx="2859116" cy="417102"/>
              </a:xfrm>
              <a:prstGeom prst="rect">
                <a:avLst/>
              </a:prstGeom>
              <a:blipFill rotWithShape="1">
                <a:blip r:embed="rId10"/>
                <a:stretch>
                  <a:fillRect r="-853" b="-19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1766575" y="6001666"/>
                <a:ext cx="2392643" cy="420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i="1" dirty="0">
                              <a:latin typeface="Cambria Math"/>
                              <a:ea typeface="맑은 고딕" pitchFamily="50" charset="-127"/>
                            </a:rPr>
                            <m:t>𝜅</m:t>
                          </m:r>
                        </m:e>
                        <m:sup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/>
                                  <a:ea typeface="맑은 고딕" pitchFamily="50" charset="-127"/>
                                </a:rPr>
                                <m:t>𝑄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 dirty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/>
                                  <a:ea typeface="맑은 고딕" pitchFamily="50" charset="-127"/>
                                </a:rPr>
                                <m:t>𝑠</m:t>
                              </m:r>
                              <m:r>
                                <a:rPr lang="en-US" altLang="ko-KR" i="1" dirty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/>
                                      <a:ea typeface="맑은 고딕" pitchFamily="50" charset="-127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𝑟𝑖𝑔h𝑡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ko-KR" b="0" i="1" dirty="0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  <a:ea typeface="맑은 고딕" pitchFamily="50" charset="-127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ea typeface="맑은 고딕" pitchFamily="50" charset="-127"/>
                            </a:rPr>
                            <m:t>0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  <a:ea typeface="맑은 고딕" pitchFamily="50" charset="-127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75" y="6001666"/>
                <a:ext cx="2392643" cy="420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5202662" y="5424273"/>
                <a:ext cx="2695481" cy="564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/>
                          <a:ea typeface="맑은 고딕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sz="1600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dirty="0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dirty="0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b="0" i="1" dirty="0" smtClean="0">
                                  <a:latin typeface="Cambria Math"/>
                                  <a:ea typeface="맑은 고딕" pitchFamily="50" charset="-127"/>
                                </a:rPr>
                                <m:t>𝑢𝑝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altLang="ko-KR" sz="1600" i="1" dirty="0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/>
                                  <a:ea typeface="맑은 고딕" pitchFamily="50" charset="-127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dirty="0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1" dirty="0" smtClean="0">
                              <a:latin typeface="Cambria Math"/>
                              <a:ea typeface="맑은 고딕" pitchFamily="50" charset="-127"/>
                            </a:rPr>
                            <m:t>4.53</m:t>
                          </m:r>
                        </m:num>
                        <m:den>
                          <m:r>
                            <a:rPr lang="en-US" altLang="ko-KR" sz="1600" b="0" i="1" dirty="0" smtClean="0">
                              <a:latin typeface="Cambria Math"/>
                              <a:ea typeface="맑은 고딕" pitchFamily="50" charset="-127"/>
                            </a:rPr>
                            <m:t>4.53+1</m:t>
                          </m:r>
                        </m:den>
                      </m:f>
                      <m:r>
                        <a:rPr lang="en-US" altLang="ko-KR" sz="1600" b="0" i="1" dirty="0" smtClean="0">
                          <a:latin typeface="Cambria Math"/>
                          <a:ea typeface="맑은 고딕" pitchFamily="50" charset="-127"/>
                        </a:rPr>
                        <m:t>=0.82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62" y="5424273"/>
                <a:ext cx="2695481" cy="5640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5014658" y="5985284"/>
                <a:ext cx="2894895" cy="559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/>
                          <a:ea typeface="맑은 고딕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sz="1600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dirty="0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dirty="0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b="0" i="1" dirty="0" smtClean="0">
                                  <a:latin typeface="Cambria Math"/>
                                  <a:ea typeface="맑은 고딕" pitchFamily="50" charset="-127"/>
                                </a:rPr>
                                <m:t>𝑟𝑖𝑔h𝑡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altLang="ko-KR" sz="1600" i="1" dirty="0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/>
                                  <a:ea typeface="맑은 고딕" pitchFamily="50" charset="-127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dirty="0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1" dirty="0" smtClean="0">
                              <a:latin typeface="Cambria Math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dirty="0" smtClean="0">
                              <a:latin typeface="Cambria Math"/>
                              <a:ea typeface="맑은 고딕" pitchFamily="50" charset="-127"/>
                            </a:rPr>
                            <m:t>4.53+1</m:t>
                          </m:r>
                        </m:den>
                      </m:f>
                      <m:r>
                        <a:rPr lang="en-US" altLang="ko-KR" sz="1600" b="0" i="1" dirty="0" smtClean="0">
                          <a:latin typeface="Cambria Math"/>
                          <a:ea typeface="맑은 고딕" pitchFamily="50" charset="-127"/>
                        </a:rPr>
                        <m:t>=0.18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658" y="5985284"/>
                <a:ext cx="2894895" cy="55906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668344" y="1537359"/>
                <a:ext cx="8982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/>
                          <a:ea typeface="맑은 고딕" pitchFamily="50" charset="-127"/>
                        </a:rPr>
                        <m:t>𝜅</m:t>
                      </m:r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&gt;0</m:t>
                      </m:r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1537359"/>
                <a:ext cx="898259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3" descr="C:\Users\AKAII\Desktop\그림1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1074773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272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탐험</a:t>
            </a:r>
            <a:r>
              <a:rPr lang="en-US" altLang="ko-KR" dirty="0" smtClean="0"/>
              <a:t>(exploration)</a:t>
            </a:r>
            <a:r>
              <a:rPr lang="ko-KR" altLang="en-US" dirty="0" smtClean="0"/>
              <a:t>과 착취</a:t>
            </a:r>
            <a:r>
              <a:rPr lang="en-US" altLang="ko-KR" dirty="0"/>
              <a:t>(</a:t>
            </a:r>
            <a:r>
              <a:rPr lang="en-US" altLang="ko-KR" dirty="0" smtClean="0"/>
              <a:t>exploitation)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122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752020" y="2600908"/>
                <a:ext cx="4078489" cy="1126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/>
                        <a:ea typeface="맑은 고딕" pitchFamily="50" charset="-127"/>
                      </a:rPr>
                      <m:t>𝜀</m:t>
                    </m:r>
                  </m:oMath>
                </a14:m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-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그리디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(greedy):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맑은 고딕" pitchFamily="50" charset="-127"/>
                      </a:rPr>
                      <m:t>𝜀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확률로 탐험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1−</m:t>
                        </m:r>
                        <m:r>
                          <a:rPr lang="ko-KR" altLang="en-US" b="0" i="1" smtClean="0">
                            <a:latin typeface="Cambria Math"/>
                            <a:ea typeface="맑은 고딕" pitchFamily="50" charset="-127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확률로 착취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(Q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값에 따라 행동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20" y="2600908"/>
                <a:ext cx="4078489" cy="1126462"/>
              </a:xfrm>
              <a:prstGeom prst="rect">
                <a:avLst/>
              </a:prstGeom>
              <a:blipFill rotWithShape="1">
                <a:blip r:embed="rId2"/>
                <a:stretch>
                  <a:fillRect t="-543" r="-448" b="-5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82" name="Picture 2" descr="C:\Users\AKAII\Desktop\딱따구리\그림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033882"/>
            <a:ext cx="4442867" cy="296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80012" y="1265848"/>
                <a:ext cx="1725472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랜덤 </a:t>
                </a:r>
                <a:r>
                  <a:rPr lang="ko-KR" altLang="en-US" sz="2000" dirty="0" err="1" smtClean="0">
                    <a:latin typeface="맑은 고딕" pitchFamily="50" charset="-127"/>
                    <a:ea typeface="맑은 고딕" pitchFamily="50" charset="-127"/>
                  </a:rPr>
                  <a:t>노이즈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:</a:t>
                </a:r>
                <a:b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dirty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𝑠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,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+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노이즈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12" y="1265848"/>
                <a:ext cx="1725472" cy="794576"/>
              </a:xfrm>
              <a:prstGeom prst="rect">
                <a:avLst/>
              </a:prstGeom>
              <a:blipFill rotWithShape="1">
                <a:blip r:embed="rId4"/>
                <a:stretch>
                  <a:fillRect l="-3887" t="-769" r="-2827"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91980" y="4210750"/>
                <a:ext cx="4756238" cy="794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dirty="0">
                    <a:ea typeface="맑은 고딕" pitchFamily="50" charset="-127"/>
                  </a:rPr>
                  <a:t>감소하는</a:t>
                </a:r>
                <a:r>
                  <a:rPr lang="ko-KR" altLang="en-US" sz="2000" dirty="0" smtClean="0"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/>
                        <a:ea typeface="맑은 고딕" pitchFamily="50" charset="-127"/>
                      </a:rPr>
                      <m:t>𝜀</m:t>
                    </m:r>
                  </m:oMath>
                </a14:m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-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그리디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(decaying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/>
                        <a:ea typeface="맑은 고딕" pitchFamily="50" charset="-127"/>
                      </a:rPr>
                      <m:t>𝜀</m:t>
                    </m:r>
                  </m:oMath>
                </a14:m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-greedy):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맑은 고딕" pitchFamily="50" charset="-127"/>
                      </a:rPr>
                      <m:t>𝜀</m:t>
                    </m:r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값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을 점점 줄여 가며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맑은 고딕" pitchFamily="50" charset="-127"/>
                      </a:rPr>
                      <m:t>𝜀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-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그리디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980" y="4210750"/>
                <a:ext cx="4756238" cy="794064"/>
              </a:xfrm>
              <a:prstGeom prst="rect">
                <a:avLst/>
              </a:prstGeom>
              <a:blipFill rotWithShape="1">
                <a:blip r:embed="rId5"/>
                <a:stretch>
                  <a:fillRect l="-1280" t="-769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 descr="C:\Users\AKAII\Desktop\그림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1074773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540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그룹 129"/>
          <p:cNvGrpSpPr/>
          <p:nvPr/>
        </p:nvGrpSpPr>
        <p:grpSpPr>
          <a:xfrm>
            <a:off x="457200" y="2154377"/>
            <a:ext cx="5920884" cy="4190947"/>
            <a:chOff x="724019" y="3425734"/>
            <a:chExt cx="4617578" cy="3268435"/>
          </a:xfrm>
        </p:grpSpPr>
        <p:grpSp>
          <p:nvGrpSpPr>
            <p:cNvPr id="131" name="그룹 130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함정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123</a:t>
            </a:fld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4658418" y="2472283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2015716" y="5373216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2015716" y="5193196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932456" y="5373216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932456" y="5193196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015716" y="3298834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15716" y="3118814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986700" y="3212396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367643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511659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347911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491927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389294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015716" y="2617748"/>
                <a:ext cx="7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−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6" y="2617748"/>
                <a:ext cx="793807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173687" y="325727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87" y="3257276"/>
                <a:ext cx="52610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2173687" y="468305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87" y="468305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173687" y="532257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87" y="532257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135086" y="468305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086" y="4683050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135086" y="532257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086" y="5322578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906190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90" y="3990334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446865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865" y="3990334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/>
          <p:cNvSpPr txBox="1"/>
          <p:nvPr/>
        </p:nvSpPr>
        <p:spPr>
          <a:xfrm>
            <a:off x="2805728" y="3990334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ko-KR" altLang="en-US" sz="2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431036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36" y="3990334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426860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60" y="3990334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141403" y="261774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03" y="2617748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자유형 82"/>
          <p:cNvSpPr/>
          <p:nvPr/>
        </p:nvSpPr>
        <p:spPr>
          <a:xfrm>
            <a:off x="5394036" y="2797433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547185" y="261774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185" y="2617748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2785597" y="2582326"/>
            <a:ext cx="1260140" cy="1260140"/>
            <a:chOff x="6840252" y="1902757"/>
            <a:chExt cx="503239" cy="503239"/>
          </a:xfrm>
        </p:grpSpPr>
        <p:cxnSp>
          <p:nvCxnSpPr>
            <p:cNvPr id="60" name="직선 연결선 59"/>
            <p:cNvCxnSpPr/>
            <p:nvPr/>
          </p:nvCxnSpPr>
          <p:spPr>
            <a:xfrm flipH="1">
              <a:off x="6840252" y="1902757"/>
              <a:ext cx="503239" cy="5032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840252" y="1902757"/>
              <a:ext cx="503239" cy="5032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75" y="1937580"/>
            <a:ext cx="869334" cy="94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3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함정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124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3545522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ko-KR" altLang="en-US" sz="2000" b="1" i="1" smtClean="0">
                          <a:latin typeface="Cambria Math"/>
                          <a:ea typeface="Cambria Math"/>
                        </a:rPr>
                        <m:t>𝜸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3545522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C:\Users\AKAII\Desktop\딱따구리\그림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5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27684" y="3545308"/>
                <a:ext cx="8899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/>
                        <a:ea typeface="맑은 고딕" pitchFamily="50" charset="-127"/>
                      </a:rPr>
                      <m:t>𝟎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/>
                        <a:ea typeface="맑은 고딕" pitchFamily="50" charset="-127"/>
                      </a:rPr>
                      <m:t>.</m:t>
                    </m:r>
                  </m:oMath>
                </a14:m>
                <a:r>
                  <a:rPr lang="en-US" altLang="ko-KR" sz="2800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63</a:t>
                </a:r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684" y="3545308"/>
                <a:ext cx="889987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1765" r="-13699" b="-3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763688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971082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763688" y="5610610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610610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3353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534" y="4971082"/>
                <a:ext cx="87447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71900" y="5610610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00" y="5610610"/>
                <a:ext cx="1089273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4806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𝟔𝟑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06" y="4278366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195736" y="4278366"/>
                <a:ext cx="9492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>
                        <a:solidFill>
                          <a:srgbClr val="FF0000"/>
                        </a:solidFill>
                        <a:latin typeface="Cambria Math"/>
                        <a:ea typeface="맑은 고딕" pitchFamily="50" charset="-127"/>
                      </a:rPr>
                      <m:t>−</m:t>
                    </m:r>
                    <m:r>
                      <a:rPr lang="en-US" altLang="ko-KR" sz="2800" b="1" i="1">
                        <a:solidFill>
                          <a:srgbClr val="FF0000"/>
                        </a:solidFill>
                        <a:latin typeface="Cambria Math"/>
                        <a:ea typeface="맑은 고딕" pitchFamily="50" charset="-127"/>
                      </a:rPr>
                      <m:t>𝟎</m:t>
                    </m:r>
                    <m:r>
                      <a:rPr lang="en-US" altLang="ko-KR" sz="2800" b="1" i="1">
                        <a:solidFill>
                          <a:srgbClr val="FF0000"/>
                        </a:solidFill>
                        <a:latin typeface="Cambria Math"/>
                        <a:ea typeface="맑은 고딕" pitchFamily="50" charset="-127"/>
                      </a:rPr>
                      <m:t>.</m:t>
                    </m:r>
                  </m:oMath>
                </a14:m>
                <a:r>
                  <a:rPr lang="en-US" altLang="ko-KR" sz="28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278366"/>
                <a:ext cx="949299" cy="523220"/>
              </a:xfrm>
              <a:prstGeom prst="rect">
                <a:avLst/>
              </a:prstGeom>
              <a:blipFill rotWithShape="1">
                <a:blip r:embed="rId11"/>
                <a:stretch>
                  <a:fillRect t="-11628" r="-12179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619672" y="2905780"/>
                <a:ext cx="9492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/>
                        <a:ea typeface="맑은 고딕" pitchFamily="50" charset="-127"/>
                      </a:rPr>
                      <m:t>−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/>
                        <a:ea typeface="맑은 고딕" pitchFamily="50" charset="-127"/>
                      </a:rPr>
                      <m:t>𝟎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/>
                        <a:ea typeface="맑은 고딕" pitchFamily="50" charset="-127"/>
                      </a:rPr>
                      <m:t>.</m:t>
                    </m:r>
                  </m:oMath>
                </a14:m>
                <a:r>
                  <a:rPr lang="en-US" altLang="ko-KR" sz="2800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05780"/>
                <a:ext cx="949299" cy="523220"/>
              </a:xfrm>
              <a:prstGeom prst="rect">
                <a:avLst/>
              </a:prstGeom>
              <a:blipFill rotWithShape="1">
                <a:blip r:embed="rId16"/>
                <a:stretch>
                  <a:fillRect t="-11628" r="-1225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그룹 87"/>
          <p:cNvGrpSpPr/>
          <p:nvPr/>
        </p:nvGrpSpPr>
        <p:grpSpPr>
          <a:xfrm>
            <a:off x="2563690" y="2876702"/>
            <a:ext cx="1260140" cy="1260140"/>
            <a:chOff x="6840252" y="1902757"/>
            <a:chExt cx="503239" cy="503239"/>
          </a:xfrm>
        </p:grpSpPr>
        <p:cxnSp>
          <p:nvCxnSpPr>
            <p:cNvPr id="100" name="직선 연결선 99"/>
            <p:cNvCxnSpPr/>
            <p:nvPr/>
          </p:nvCxnSpPr>
          <p:spPr>
            <a:xfrm flipH="1">
              <a:off x="6840252" y="1902757"/>
              <a:ext cx="503239" cy="5032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6840252" y="1902757"/>
              <a:ext cx="503239" cy="5032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" name="Picture 3" descr="C:\Users\AKAII\Desktop\그림1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290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함정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125</a:t>
            </a:fld>
            <a:endParaRPr lang="en-US" altLang="ko-KR" dirty="0"/>
          </a:p>
        </p:txBody>
      </p:sp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27684" y="3545308"/>
                <a:ext cx="8899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/>
                        <a:ea typeface="맑은 고딕" pitchFamily="50" charset="-127"/>
                      </a:rPr>
                      <m:t>𝟎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/>
                        <a:ea typeface="맑은 고딕" pitchFamily="50" charset="-127"/>
                      </a:rPr>
                      <m:t>.</m:t>
                    </m:r>
                  </m:oMath>
                </a14:m>
                <a:r>
                  <a:rPr lang="en-US" altLang="ko-KR" sz="2800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63</a:t>
                </a:r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684" y="3545308"/>
                <a:ext cx="889987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765" r="-13699" b="-3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763688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971082"/>
                <a:ext cx="108927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763688" y="5610610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610610"/>
                <a:ext cx="108927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3353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534" y="4971082"/>
                <a:ext cx="87447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71900" y="5610610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00" y="5610610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4806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𝟔𝟑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06" y="4278366"/>
                <a:ext cx="108927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𝟕𝟐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1089273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195736" y="4278366"/>
                <a:ext cx="9492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>
                        <a:solidFill>
                          <a:srgbClr val="FF0000"/>
                        </a:solidFill>
                        <a:latin typeface="Cambria Math"/>
                        <a:ea typeface="맑은 고딕" pitchFamily="50" charset="-127"/>
                      </a:rPr>
                      <m:t>−</m:t>
                    </m:r>
                    <m:r>
                      <a:rPr lang="en-US" altLang="ko-KR" sz="2800" b="1" i="1">
                        <a:solidFill>
                          <a:srgbClr val="FF0000"/>
                        </a:solidFill>
                        <a:latin typeface="Cambria Math"/>
                        <a:ea typeface="맑은 고딕" pitchFamily="50" charset="-127"/>
                      </a:rPr>
                      <m:t>𝟎</m:t>
                    </m:r>
                    <m:r>
                      <a:rPr lang="en-US" altLang="ko-KR" sz="2800" b="1" i="1">
                        <a:solidFill>
                          <a:srgbClr val="FF0000"/>
                        </a:solidFill>
                        <a:latin typeface="Cambria Math"/>
                        <a:ea typeface="맑은 고딕" pitchFamily="50" charset="-127"/>
                      </a:rPr>
                      <m:t>.</m:t>
                    </m:r>
                  </m:oMath>
                </a14:m>
                <a:r>
                  <a:rPr lang="en-US" altLang="ko-KR" sz="28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278366"/>
                <a:ext cx="949299" cy="523220"/>
              </a:xfrm>
              <a:prstGeom prst="rect">
                <a:avLst/>
              </a:prstGeom>
              <a:blipFill rotWithShape="1">
                <a:blip r:embed="rId9"/>
                <a:stretch>
                  <a:fillRect t="-11628" r="-12179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619672" y="2905780"/>
                <a:ext cx="9492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/>
                        <a:ea typeface="맑은 고딕" pitchFamily="50" charset="-127"/>
                      </a:rPr>
                      <m:t>−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/>
                        <a:ea typeface="맑은 고딕" pitchFamily="50" charset="-127"/>
                      </a:rPr>
                      <m:t>𝟎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/>
                        <a:ea typeface="맑은 고딕" pitchFamily="50" charset="-127"/>
                      </a:rPr>
                      <m:t>.</m:t>
                    </m:r>
                  </m:oMath>
                </a14:m>
                <a:r>
                  <a:rPr lang="en-US" altLang="ko-KR" sz="2800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05780"/>
                <a:ext cx="949299" cy="523220"/>
              </a:xfrm>
              <a:prstGeom prst="rect">
                <a:avLst/>
              </a:prstGeom>
              <a:blipFill rotWithShape="1">
                <a:blip r:embed="rId14"/>
                <a:stretch>
                  <a:fillRect t="-11628" r="-1225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그룹 87"/>
          <p:cNvGrpSpPr/>
          <p:nvPr/>
        </p:nvGrpSpPr>
        <p:grpSpPr>
          <a:xfrm>
            <a:off x="2563690" y="2876702"/>
            <a:ext cx="1260140" cy="1260140"/>
            <a:chOff x="6840252" y="1902757"/>
            <a:chExt cx="503239" cy="503239"/>
          </a:xfrm>
        </p:grpSpPr>
        <p:cxnSp>
          <p:nvCxnSpPr>
            <p:cNvPr id="100" name="직선 연결선 99"/>
            <p:cNvCxnSpPr/>
            <p:nvPr/>
          </p:nvCxnSpPr>
          <p:spPr>
            <a:xfrm flipH="1">
              <a:off x="6840252" y="1902757"/>
              <a:ext cx="503239" cy="5032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6840252" y="1902757"/>
              <a:ext cx="503239" cy="5032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861468" y="1480718"/>
                <a:ext cx="89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sz="2000" b="1" i="1" smtClean="0">
                              <a:latin typeface="Cambria Math"/>
                              <a:ea typeface="맑은 고딕" pitchFamily="50" charset="-127"/>
                            </a:rPr>
                            <m:t>𝝅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468" y="1480718"/>
                <a:ext cx="892296" cy="400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/>
          <p:cNvSpPr txBox="1"/>
          <p:nvPr/>
        </p:nvSpPr>
        <p:spPr>
          <a:xfrm>
            <a:off x="495953" y="1480718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최적의 정책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(policy)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03748" y="1880828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각 상태에서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Q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값이 가장 큰 행동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154420" y="1206284"/>
                <a:ext cx="2836930" cy="54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sz="2000" b="0" i="1" smtClean="0">
                              <a:latin typeface="Cambria Math"/>
                              <a:ea typeface="맑은 고딕" pitchFamily="50" charset="-127"/>
                            </a:rPr>
                            <m:t>𝜋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/>
                                  <a:ea typeface="맑은 고딕" pitchFamily="50" charset="-127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𝑠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20" y="1206284"/>
                <a:ext cx="2836930" cy="54886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3" descr="C:\Users\AKAII\Desktop\그림1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함정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126</a:t>
            </a:fld>
            <a:endParaRPr lang="en-US" altLang="ko-KR" dirty="0"/>
          </a:p>
        </p:txBody>
      </p:sp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2563690" y="2876702"/>
            <a:ext cx="1260140" cy="1260140"/>
            <a:chOff x="6840252" y="1902757"/>
            <a:chExt cx="503239" cy="503239"/>
          </a:xfrm>
        </p:grpSpPr>
        <p:cxnSp>
          <p:nvCxnSpPr>
            <p:cNvPr id="100" name="직선 연결선 99"/>
            <p:cNvCxnSpPr/>
            <p:nvPr/>
          </p:nvCxnSpPr>
          <p:spPr>
            <a:xfrm flipH="1">
              <a:off x="6840252" y="1902757"/>
              <a:ext cx="503239" cy="5032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6840252" y="1902757"/>
              <a:ext cx="503239" cy="5032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861468" y="1480718"/>
                <a:ext cx="89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sz="2000" b="1" i="1" smtClean="0">
                              <a:latin typeface="Cambria Math"/>
                              <a:ea typeface="맑은 고딕" pitchFamily="50" charset="-127"/>
                            </a:rPr>
                            <m:t>𝝅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468" y="1480718"/>
                <a:ext cx="892296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/>
          <p:cNvSpPr txBox="1"/>
          <p:nvPr/>
        </p:nvSpPr>
        <p:spPr>
          <a:xfrm>
            <a:off x="495953" y="1480718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최적의 정책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(policy)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03748" y="1880828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각 상태에서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Q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값이 가장 큰 행동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154420" y="1206284"/>
                <a:ext cx="2836930" cy="54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sz="2000" b="0" i="1" smtClean="0">
                              <a:latin typeface="Cambria Math"/>
                              <a:ea typeface="맑은 고딕" pitchFamily="50" charset="-127"/>
                            </a:rPr>
                            <m:t>𝜋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/>
                                  <a:ea typeface="맑은 고딕" pitchFamily="50" charset="-127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𝑠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20" y="1206284"/>
                <a:ext cx="2836930" cy="5488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3" descr="C:\Users\AKAII\Desktop\그림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24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127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9" t="23188" r="68064" b="62990"/>
          <a:stretch/>
        </p:blipFill>
        <p:spPr bwMode="auto">
          <a:xfrm>
            <a:off x="179508" y="976671"/>
            <a:ext cx="1583902" cy="139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7" t="38267" r="65956" b="39344"/>
          <a:stretch/>
        </p:blipFill>
        <p:spPr bwMode="auto">
          <a:xfrm>
            <a:off x="179506" y="2636909"/>
            <a:ext cx="2612884" cy="226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071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128</a:t>
            </a:fld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10324"/>
              </p:ext>
            </p:extLst>
          </p:nvPr>
        </p:nvGraphicFramePr>
        <p:xfrm>
          <a:off x="6156176" y="1081544"/>
          <a:ext cx="2808312" cy="177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/>
                <a:gridCol w="702078"/>
                <a:gridCol w="702078"/>
                <a:gridCol w="702078"/>
              </a:tblGrid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7092280" y="1632642"/>
            <a:ext cx="288032" cy="288032"/>
            <a:chOff x="4499992" y="5085184"/>
            <a:chExt cx="288032" cy="288032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7761372" y="2068636"/>
            <a:ext cx="288032" cy="288032"/>
            <a:chOff x="4499992" y="5085184"/>
            <a:chExt cx="288032" cy="288032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/>
          <p:cNvSpPr/>
          <p:nvPr/>
        </p:nvSpPr>
        <p:spPr>
          <a:xfrm>
            <a:off x="8423248" y="1132468"/>
            <a:ext cx="360040" cy="36004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1" t="23531" r="45029" b="54913"/>
          <a:stretch/>
        </p:blipFill>
        <p:spPr bwMode="auto">
          <a:xfrm>
            <a:off x="107502" y="960816"/>
            <a:ext cx="5263662" cy="218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513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129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1" t="45087" r="45029" b="2106"/>
          <a:stretch/>
        </p:blipFill>
        <p:spPr bwMode="auto">
          <a:xfrm>
            <a:off x="89125" y="1036629"/>
            <a:ext cx="5263662" cy="534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93687"/>
              </p:ext>
            </p:extLst>
          </p:nvPr>
        </p:nvGraphicFramePr>
        <p:xfrm>
          <a:off x="6156176" y="1081544"/>
          <a:ext cx="2808312" cy="177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/>
                <a:gridCol w="702078"/>
                <a:gridCol w="702078"/>
                <a:gridCol w="702078"/>
              </a:tblGrid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7092280" y="1632642"/>
            <a:ext cx="288032" cy="288032"/>
            <a:chOff x="4499992" y="5085184"/>
            <a:chExt cx="288032" cy="288032"/>
          </a:xfrm>
        </p:grpSpPr>
        <p:cxnSp>
          <p:nvCxnSpPr>
            <p:cNvPr id="18" name="직선 연결선 17"/>
            <p:cNvCxnSpPr/>
            <p:nvPr/>
          </p:nvCxnSpPr>
          <p:spPr>
            <a:xfrm flipH="1"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7761372" y="2068636"/>
            <a:ext cx="288032" cy="288032"/>
            <a:chOff x="4499992" y="5085184"/>
            <a:chExt cx="288032" cy="288032"/>
          </a:xfrm>
        </p:grpSpPr>
        <p:cxnSp>
          <p:nvCxnSpPr>
            <p:cNvPr id="21" name="직선 연결선 20"/>
            <p:cNvCxnSpPr/>
            <p:nvPr/>
          </p:nvCxnSpPr>
          <p:spPr>
            <a:xfrm flipH="1"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/>
          <p:cNvSpPr/>
          <p:nvPr/>
        </p:nvSpPr>
        <p:spPr>
          <a:xfrm>
            <a:off x="8423248" y="1132468"/>
            <a:ext cx="360040" cy="36004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67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457200" y="2154377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누적 보상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4658418" y="2472283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04508" y="1520788"/>
                <a:ext cx="4709944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누적 보상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0+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0.9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0.9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×1=0.81</m:t>
                    </m:r>
                  </m:oMath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8" y="1520788"/>
                <a:ext cx="4709944" cy="424732"/>
              </a:xfrm>
              <a:prstGeom prst="rect">
                <a:avLst/>
              </a:prstGeom>
              <a:blipFill rotWithShape="1">
                <a:blip r:embed="rId2"/>
                <a:stretch>
                  <a:fillRect l="-1164" t="-142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470043" y="70174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현재부터 미래까지의 모든 보상의 합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015716" y="3118814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3986700" y="3212396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367643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2173687" y="261774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87" y="2617748"/>
                <a:ext cx="52610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906190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90" y="3990334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141403" y="261774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03" y="261774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447764" y="440668"/>
                <a:ext cx="5112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0.9</m:t>
                              </m:r>
                            </m:e>
                          </m:d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0.9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+2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0.9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+3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440668"/>
                <a:ext cx="5112232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자유형 4"/>
          <p:cNvSpPr/>
          <p:nvPr/>
        </p:nvSpPr>
        <p:spPr>
          <a:xfrm>
            <a:off x="606790" y="1810327"/>
            <a:ext cx="1009574" cy="2364509"/>
          </a:xfrm>
          <a:custGeom>
            <a:avLst/>
            <a:gdLst>
              <a:gd name="connsiteX0" fmla="*/ 427683 w 1009574"/>
              <a:gd name="connsiteY0" fmla="*/ 2364509 h 2364509"/>
              <a:gd name="connsiteX1" fmla="*/ 21283 w 1009574"/>
              <a:gd name="connsiteY1" fmla="*/ 665018 h 2364509"/>
              <a:gd name="connsiteX2" fmla="*/ 1009574 w 1009574"/>
              <a:gd name="connsiteY2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574" h="2364509">
                <a:moveTo>
                  <a:pt x="427683" y="2364509"/>
                </a:moveTo>
                <a:cubicBezTo>
                  <a:pt x="175992" y="1711806"/>
                  <a:pt x="-75699" y="1059103"/>
                  <a:pt x="21283" y="665018"/>
                </a:cubicBezTo>
                <a:cubicBezTo>
                  <a:pt x="118265" y="270933"/>
                  <a:pt x="563919" y="135466"/>
                  <a:pt x="1009574" y="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410691" y="1838036"/>
            <a:ext cx="441949" cy="886691"/>
          </a:xfrm>
          <a:custGeom>
            <a:avLst/>
            <a:gdLst>
              <a:gd name="connsiteX0" fmla="*/ 0 w 441949"/>
              <a:gd name="connsiteY0" fmla="*/ 886691 h 886691"/>
              <a:gd name="connsiteX1" fmla="*/ 397164 w 441949"/>
              <a:gd name="connsiteY1" fmla="*/ 434109 h 886691"/>
              <a:gd name="connsiteX2" fmla="*/ 415636 w 441949"/>
              <a:gd name="connsiteY2" fmla="*/ 0 h 88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949" h="886691">
                <a:moveTo>
                  <a:pt x="0" y="886691"/>
                </a:moveTo>
                <a:cubicBezTo>
                  <a:pt x="163945" y="734291"/>
                  <a:pt x="327891" y="581891"/>
                  <a:pt x="397164" y="434109"/>
                </a:cubicBezTo>
                <a:cubicBezTo>
                  <a:pt x="466437" y="286327"/>
                  <a:pt x="441036" y="143163"/>
                  <a:pt x="415636" y="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014404" y="1856509"/>
            <a:ext cx="298978" cy="997527"/>
          </a:xfrm>
          <a:custGeom>
            <a:avLst/>
            <a:gdLst>
              <a:gd name="connsiteX0" fmla="*/ 298978 w 298978"/>
              <a:gd name="connsiteY0" fmla="*/ 997527 h 997527"/>
              <a:gd name="connsiteX1" fmla="*/ 12651 w 298978"/>
              <a:gd name="connsiteY1" fmla="*/ 535709 h 997527"/>
              <a:gd name="connsiteX2" fmla="*/ 77305 w 298978"/>
              <a:gd name="connsiteY2" fmla="*/ 0 h 99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978" h="997527">
                <a:moveTo>
                  <a:pt x="298978" y="997527"/>
                </a:moveTo>
                <a:cubicBezTo>
                  <a:pt x="174287" y="849745"/>
                  <a:pt x="49596" y="701963"/>
                  <a:pt x="12651" y="535709"/>
                </a:cubicBezTo>
                <a:cubicBezTo>
                  <a:pt x="-24295" y="369454"/>
                  <a:pt x="26505" y="184727"/>
                  <a:pt x="77305" y="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5394036" y="2797433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547185" y="261774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185" y="2617748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75" y="1937580"/>
            <a:ext cx="869334" cy="94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306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130</a:t>
            </a:fld>
            <a:endParaRPr lang="en-US" altLang="ko-KR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43018"/>
              </p:ext>
            </p:extLst>
          </p:nvPr>
        </p:nvGraphicFramePr>
        <p:xfrm>
          <a:off x="6156176" y="3933056"/>
          <a:ext cx="2808312" cy="177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/>
                <a:gridCol w="702078"/>
                <a:gridCol w="702078"/>
                <a:gridCol w="702078"/>
              </a:tblGrid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7092280" y="4484154"/>
            <a:ext cx="288032" cy="288032"/>
            <a:chOff x="4499992" y="5085184"/>
            <a:chExt cx="288032" cy="288032"/>
          </a:xfrm>
        </p:grpSpPr>
        <p:cxnSp>
          <p:nvCxnSpPr>
            <p:cNvPr id="18" name="직선 연결선 17"/>
            <p:cNvCxnSpPr/>
            <p:nvPr/>
          </p:nvCxnSpPr>
          <p:spPr>
            <a:xfrm flipH="1"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7761372" y="4920148"/>
            <a:ext cx="288032" cy="288032"/>
            <a:chOff x="4499992" y="5085184"/>
            <a:chExt cx="288032" cy="288032"/>
          </a:xfrm>
        </p:grpSpPr>
        <p:cxnSp>
          <p:nvCxnSpPr>
            <p:cNvPr id="21" name="직선 연결선 20"/>
            <p:cNvCxnSpPr/>
            <p:nvPr/>
          </p:nvCxnSpPr>
          <p:spPr>
            <a:xfrm flipH="1"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/>
          <p:cNvSpPr/>
          <p:nvPr/>
        </p:nvSpPr>
        <p:spPr>
          <a:xfrm>
            <a:off x="8423248" y="3983980"/>
            <a:ext cx="360040" cy="36004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1" t="20050" r="51976" b="25064"/>
          <a:stretch/>
        </p:blipFill>
        <p:spPr bwMode="auto">
          <a:xfrm>
            <a:off x="35496" y="908720"/>
            <a:ext cx="4389359" cy="5555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1" t="74225" r="56737" b="849"/>
          <a:stretch/>
        </p:blipFill>
        <p:spPr bwMode="auto">
          <a:xfrm>
            <a:off x="4499992" y="908720"/>
            <a:ext cx="3782160" cy="252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09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1" t="19583" r="51219" b="30044"/>
          <a:stretch/>
        </p:blipFill>
        <p:spPr bwMode="auto">
          <a:xfrm>
            <a:off x="35494" y="908718"/>
            <a:ext cx="4485843" cy="52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131</a:t>
            </a:fld>
            <a:endParaRPr lang="en-US" altLang="ko-KR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28978"/>
              </p:ext>
            </p:extLst>
          </p:nvPr>
        </p:nvGraphicFramePr>
        <p:xfrm>
          <a:off x="6156176" y="1081544"/>
          <a:ext cx="2808312" cy="177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/>
                <a:gridCol w="702078"/>
                <a:gridCol w="702078"/>
                <a:gridCol w="702078"/>
              </a:tblGrid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7092280" y="1632642"/>
            <a:ext cx="288032" cy="288032"/>
            <a:chOff x="4499992" y="5085184"/>
            <a:chExt cx="288032" cy="288032"/>
          </a:xfrm>
        </p:grpSpPr>
        <p:cxnSp>
          <p:nvCxnSpPr>
            <p:cNvPr id="26" name="직선 연결선 25"/>
            <p:cNvCxnSpPr/>
            <p:nvPr/>
          </p:nvCxnSpPr>
          <p:spPr>
            <a:xfrm flipH="1"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7761372" y="2068636"/>
            <a:ext cx="288032" cy="288032"/>
            <a:chOff x="4499992" y="5085184"/>
            <a:chExt cx="288032" cy="288032"/>
          </a:xfrm>
        </p:grpSpPr>
        <p:cxnSp>
          <p:nvCxnSpPr>
            <p:cNvPr id="29" name="직선 연결선 28"/>
            <p:cNvCxnSpPr/>
            <p:nvPr/>
          </p:nvCxnSpPr>
          <p:spPr>
            <a:xfrm flipH="1"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/>
          <p:cNvSpPr/>
          <p:nvPr/>
        </p:nvSpPr>
        <p:spPr>
          <a:xfrm>
            <a:off x="8423248" y="1132468"/>
            <a:ext cx="360040" cy="36004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8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1" t="55228" r="33046" b="1259"/>
          <a:stretch/>
        </p:blipFill>
        <p:spPr bwMode="auto">
          <a:xfrm>
            <a:off x="35495" y="908719"/>
            <a:ext cx="6791628" cy="450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132</a:t>
            </a:fld>
            <a:endParaRPr lang="en-US" altLang="ko-KR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28978"/>
              </p:ext>
            </p:extLst>
          </p:nvPr>
        </p:nvGraphicFramePr>
        <p:xfrm>
          <a:off x="6156176" y="1081544"/>
          <a:ext cx="2808312" cy="177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/>
                <a:gridCol w="702078"/>
                <a:gridCol w="702078"/>
                <a:gridCol w="702078"/>
              </a:tblGrid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7092280" y="1632642"/>
            <a:ext cx="288032" cy="288032"/>
            <a:chOff x="4499992" y="5085184"/>
            <a:chExt cx="288032" cy="288032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7761372" y="2068636"/>
            <a:ext cx="288032" cy="288032"/>
            <a:chOff x="4499992" y="5085184"/>
            <a:chExt cx="288032" cy="288032"/>
          </a:xfrm>
        </p:grpSpPr>
        <p:cxnSp>
          <p:nvCxnSpPr>
            <p:cNvPr id="27" name="직선 연결선 26"/>
            <p:cNvCxnSpPr/>
            <p:nvPr/>
          </p:nvCxnSpPr>
          <p:spPr>
            <a:xfrm flipH="1"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타원 28"/>
          <p:cNvSpPr/>
          <p:nvPr/>
        </p:nvSpPr>
        <p:spPr>
          <a:xfrm>
            <a:off x="8423248" y="1132468"/>
            <a:ext cx="360040" cy="36004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79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1" t="36983" r="48500" b="1594"/>
          <a:stretch/>
        </p:blipFill>
        <p:spPr bwMode="auto">
          <a:xfrm>
            <a:off x="2775266" y="160459"/>
            <a:ext cx="4821070" cy="636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133</a:t>
            </a:fld>
            <a:endParaRPr lang="en-US" altLang="ko-KR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69505"/>
              </p:ext>
            </p:extLst>
          </p:nvPr>
        </p:nvGraphicFramePr>
        <p:xfrm>
          <a:off x="35496" y="3068960"/>
          <a:ext cx="2808312" cy="177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/>
                <a:gridCol w="702078"/>
                <a:gridCol w="702078"/>
                <a:gridCol w="702078"/>
              </a:tblGrid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971600" y="3620058"/>
            <a:ext cx="288032" cy="288032"/>
            <a:chOff x="4499992" y="5085184"/>
            <a:chExt cx="288032" cy="288032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1640692" y="4056052"/>
            <a:ext cx="288032" cy="288032"/>
            <a:chOff x="4499992" y="5085184"/>
            <a:chExt cx="288032" cy="288032"/>
          </a:xfrm>
        </p:grpSpPr>
        <p:cxnSp>
          <p:nvCxnSpPr>
            <p:cNvPr id="27" name="직선 연결선 26"/>
            <p:cNvCxnSpPr/>
            <p:nvPr/>
          </p:nvCxnSpPr>
          <p:spPr>
            <a:xfrm flipH="1"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타원 28"/>
          <p:cNvSpPr/>
          <p:nvPr/>
        </p:nvSpPr>
        <p:spPr>
          <a:xfrm>
            <a:off x="2302568" y="3119884"/>
            <a:ext cx="360040" cy="36004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1" t="19583" r="70267" b="63018"/>
          <a:stretch/>
        </p:blipFill>
        <p:spPr bwMode="auto">
          <a:xfrm>
            <a:off x="35496" y="908720"/>
            <a:ext cx="2045552" cy="180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 descr="C:\Users\AKAII\Desktop\딱따구리\그림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537" y="101599"/>
            <a:ext cx="2794513" cy="19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746779" y="138247"/>
                <a:ext cx="1057469" cy="410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79" y="138247"/>
                <a:ext cx="1057469" cy="410433"/>
              </a:xfrm>
              <a:prstGeom prst="rect">
                <a:avLst/>
              </a:prstGeom>
              <a:blipFill rotWithShape="1">
                <a:blip r:embed="rId4"/>
                <a:stretch>
                  <a:fillRect t="-7463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C:\Users\AKAII\Desktop\딱따구리\그림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204" y="5229200"/>
            <a:ext cx="223130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7024485" y="48598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보상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569265" y="482909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5" y="4829090"/>
                <a:ext cx="41229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오른쪽 중괄호 21"/>
          <p:cNvSpPr/>
          <p:nvPr/>
        </p:nvSpPr>
        <p:spPr>
          <a:xfrm>
            <a:off x="5688124" y="3242305"/>
            <a:ext cx="180020" cy="5760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5906814" y="3497509"/>
            <a:ext cx="2057395" cy="1431843"/>
          </a:xfrm>
          <a:custGeom>
            <a:avLst/>
            <a:gdLst>
              <a:gd name="connsiteX0" fmla="*/ 0 w 2057395"/>
              <a:gd name="connsiteY0" fmla="*/ 23457 h 1431843"/>
              <a:gd name="connsiteX1" fmla="*/ 1912883 w 2057395"/>
              <a:gd name="connsiteY1" fmla="*/ 191622 h 1431843"/>
              <a:gd name="connsiteX2" fmla="*/ 1776248 w 2057395"/>
              <a:gd name="connsiteY2" fmla="*/ 1431843 h 143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395" h="1431843">
                <a:moveTo>
                  <a:pt x="0" y="23457"/>
                </a:moveTo>
                <a:cubicBezTo>
                  <a:pt x="808421" y="-9826"/>
                  <a:pt x="1616842" y="-43109"/>
                  <a:pt x="1912883" y="191622"/>
                </a:cubicBezTo>
                <a:cubicBezTo>
                  <a:pt x="2208924" y="426353"/>
                  <a:pt x="1992586" y="929098"/>
                  <a:pt x="1776248" y="143184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80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134</a:t>
            </a:fld>
            <a:endParaRPr lang="en-US" altLang="ko-KR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95533"/>
              </p:ext>
            </p:extLst>
          </p:nvPr>
        </p:nvGraphicFramePr>
        <p:xfrm>
          <a:off x="35496" y="908720"/>
          <a:ext cx="2808312" cy="177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/>
                <a:gridCol w="702078"/>
                <a:gridCol w="702078"/>
                <a:gridCol w="702078"/>
              </a:tblGrid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3,3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971600" y="1459818"/>
            <a:ext cx="288032" cy="288032"/>
            <a:chOff x="4499992" y="5085184"/>
            <a:chExt cx="288032" cy="288032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1640692" y="1895812"/>
            <a:ext cx="288032" cy="288032"/>
            <a:chOff x="4499992" y="5085184"/>
            <a:chExt cx="288032" cy="288032"/>
          </a:xfrm>
        </p:grpSpPr>
        <p:cxnSp>
          <p:nvCxnSpPr>
            <p:cNvPr id="27" name="직선 연결선 26"/>
            <p:cNvCxnSpPr/>
            <p:nvPr/>
          </p:nvCxnSpPr>
          <p:spPr>
            <a:xfrm flipH="1"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499992" y="5085184"/>
              <a:ext cx="288032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타원 28"/>
          <p:cNvSpPr/>
          <p:nvPr/>
        </p:nvSpPr>
        <p:spPr>
          <a:xfrm>
            <a:off x="2302568" y="959644"/>
            <a:ext cx="360040" cy="36004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1" t="59714" r="18616" b="20143"/>
          <a:stretch/>
        </p:blipFill>
        <p:spPr bwMode="auto">
          <a:xfrm>
            <a:off x="0" y="2781896"/>
            <a:ext cx="7842250" cy="189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1" t="47852" r="78575" b="24478"/>
          <a:stretch/>
        </p:blipFill>
        <p:spPr bwMode="auto">
          <a:xfrm>
            <a:off x="8070793" y="44623"/>
            <a:ext cx="992547" cy="286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1" t="51007" r="77926" b="22804"/>
          <a:stretch/>
        </p:blipFill>
        <p:spPr bwMode="auto">
          <a:xfrm>
            <a:off x="8033202" y="2875471"/>
            <a:ext cx="1075302" cy="271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60390" r="77836" b="30280"/>
          <a:stretch/>
        </p:blipFill>
        <p:spPr bwMode="auto">
          <a:xfrm>
            <a:off x="8043711" y="5517232"/>
            <a:ext cx="1063570" cy="96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86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1" t="20194" r="48500" b="15172"/>
          <a:stretch/>
        </p:blipFill>
        <p:spPr bwMode="auto">
          <a:xfrm>
            <a:off x="2775266" y="160459"/>
            <a:ext cx="4832546" cy="669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맑은 고딕" pitchFamily="50" charset="-127"/>
                      </a:rPr>
                      <m:t>𝜀</m:t>
                    </m:r>
                  </m:oMath>
                </a14:m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-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그리디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(greedy)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137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3419872" y="1999350"/>
            <a:ext cx="2988000" cy="147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31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136</a:t>
            </a:fld>
            <a:endParaRPr lang="en-US" altLang="ko-KR" dirty="0"/>
          </a:p>
        </p:txBody>
      </p:sp>
      <p:pic>
        <p:nvPicPr>
          <p:cNvPr id="5" name="Picture 2" descr="C:\Users\AKAII\Desktop\딱따구리\Untitled-2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3" y="2342654"/>
            <a:ext cx="19812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KAII\Desktop\딱따구리\Untitled-3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22" y="2564904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3098" y="1876762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에이전트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(agent)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1876762"/>
            <a:ext cx="2410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환경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(environment)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059832" y="3073386"/>
            <a:ext cx="2514600" cy="211681"/>
          </a:xfrm>
          <a:custGeom>
            <a:avLst/>
            <a:gdLst>
              <a:gd name="connsiteX0" fmla="*/ 0 w 2514600"/>
              <a:gd name="connsiteY0" fmla="*/ 203214 h 211681"/>
              <a:gd name="connsiteX1" fmla="*/ 1270000 w 2514600"/>
              <a:gd name="connsiteY1" fmla="*/ 14 h 211681"/>
              <a:gd name="connsiteX2" fmla="*/ 2514600 w 2514600"/>
              <a:gd name="connsiteY2" fmla="*/ 211681 h 21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211681">
                <a:moveTo>
                  <a:pt x="0" y="203214"/>
                </a:moveTo>
                <a:cubicBezTo>
                  <a:pt x="425450" y="100908"/>
                  <a:pt x="850900" y="-1397"/>
                  <a:pt x="1270000" y="14"/>
                </a:cubicBezTo>
                <a:cubicBezTo>
                  <a:pt x="1689100" y="1425"/>
                  <a:pt x="2101850" y="106553"/>
                  <a:pt x="2514600" y="21168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V="1">
            <a:off x="3059832" y="3933056"/>
            <a:ext cx="2514600" cy="211681"/>
          </a:xfrm>
          <a:custGeom>
            <a:avLst/>
            <a:gdLst>
              <a:gd name="connsiteX0" fmla="*/ 0 w 2514600"/>
              <a:gd name="connsiteY0" fmla="*/ 203214 h 211681"/>
              <a:gd name="connsiteX1" fmla="*/ 1270000 w 2514600"/>
              <a:gd name="connsiteY1" fmla="*/ 14 h 211681"/>
              <a:gd name="connsiteX2" fmla="*/ 2514600 w 2514600"/>
              <a:gd name="connsiteY2" fmla="*/ 211681 h 21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211681">
                <a:moveTo>
                  <a:pt x="0" y="203214"/>
                </a:moveTo>
                <a:cubicBezTo>
                  <a:pt x="425450" y="100908"/>
                  <a:pt x="850900" y="-1397"/>
                  <a:pt x="1270000" y="14"/>
                </a:cubicBezTo>
                <a:cubicBezTo>
                  <a:pt x="1689100" y="1425"/>
                  <a:pt x="2101850" y="106553"/>
                  <a:pt x="2514600" y="21168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36497" y="2734181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행동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(action)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6497" y="4149080"/>
            <a:ext cx="1422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보상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(reward)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6497" y="3753036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(state)</a:t>
            </a:r>
          </a:p>
        </p:txBody>
      </p:sp>
    </p:spTree>
    <p:extLst>
      <p:ext uri="{BB962C8B-B14F-4D97-AF65-F5344CB8AC3E}">
        <p14:creationId xmlns:p14="http://schemas.microsoft.com/office/powerpoint/2010/main" val="1943356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137</a:t>
            </a:fld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0266"/>
            <a:ext cx="2358382" cy="235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319" y="3954542"/>
            <a:ext cx="232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로봇의 위치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(x, 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319" y="4473116"/>
            <a:ext cx="3009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로봇의 위치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(x, y)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와 방향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840" y="3954652"/>
            <a:ext cx="99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Q(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x, y, a)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266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138</a:t>
            </a:fld>
            <a:endParaRPr lang="en-US" altLang="ko-KR" dirty="0"/>
          </a:p>
        </p:txBody>
      </p:sp>
      <p:pic>
        <p:nvPicPr>
          <p:cNvPr id="11267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2204864"/>
            <a:ext cx="4609286" cy="25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65286" y="1761711"/>
            <a:ext cx="5639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https://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youtu.be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V1eYniJ0Rnk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286" y="1398258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아타리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벽돌 게임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DeepMind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1179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457200" y="2154377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누적 보상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4658418" y="2472283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70043" y="70174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현재부터 미래까지의 모든 보상의 합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015716" y="3118814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367643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2173687" y="261774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87" y="2617748"/>
                <a:ext cx="52610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906190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90" y="3990334"/>
                <a:ext cx="52610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/>
          <p:nvPr/>
        </p:nvCxnSpPr>
        <p:spPr>
          <a:xfrm>
            <a:off x="3932456" y="5193196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91927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389294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35086" y="468305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086" y="468305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31036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36" y="3990334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426860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60" y="3990334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4508" y="1520788"/>
                <a:ext cx="7644978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누적 보상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0+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0.9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0.9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0.9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0.9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×1=0.6561</m:t>
                    </m:r>
                  </m:oMath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8" y="1520788"/>
                <a:ext cx="7644978" cy="424732"/>
              </a:xfrm>
              <a:prstGeom prst="rect">
                <a:avLst/>
              </a:prstGeom>
              <a:blipFill rotWithShape="1">
                <a:blip r:embed="rId7"/>
                <a:stretch>
                  <a:fillRect l="-718" t="-142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자유형 4"/>
          <p:cNvSpPr/>
          <p:nvPr/>
        </p:nvSpPr>
        <p:spPr>
          <a:xfrm>
            <a:off x="772616" y="1847273"/>
            <a:ext cx="852984" cy="2364509"/>
          </a:xfrm>
          <a:custGeom>
            <a:avLst/>
            <a:gdLst>
              <a:gd name="connsiteX0" fmla="*/ 252620 w 852984"/>
              <a:gd name="connsiteY0" fmla="*/ 2364509 h 2364509"/>
              <a:gd name="connsiteX1" fmla="*/ 30948 w 852984"/>
              <a:gd name="connsiteY1" fmla="*/ 1782618 h 2364509"/>
              <a:gd name="connsiteX2" fmla="*/ 852984 w 852984"/>
              <a:gd name="connsiteY2" fmla="*/ 0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984" h="2364509">
                <a:moveTo>
                  <a:pt x="252620" y="2364509"/>
                </a:moveTo>
                <a:cubicBezTo>
                  <a:pt x="91753" y="2270606"/>
                  <a:pt x="-69113" y="2176703"/>
                  <a:pt x="30948" y="1782618"/>
                </a:cubicBezTo>
                <a:cubicBezTo>
                  <a:pt x="131009" y="1388533"/>
                  <a:pt x="491996" y="694266"/>
                  <a:pt x="852984" y="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351940" y="1819564"/>
            <a:ext cx="437442" cy="905163"/>
          </a:xfrm>
          <a:custGeom>
            <a:avLst/>
            <a:gdLst>
              <a:gd name="connsiteX0" fmla="*/ 58751 w 437442"/>
              <a:gd name="connsiteY0" fmla="*/ 905163 h 905163"/>
              <a:gd name="connsiteX1" fmla="*/ 31042 w 437442"/>
              <a:gd name="connsiteY1" fmla="*/ 424872 h 905163"/>
              <a:gd name="connsiteX2" fmla="*/ 437442 w 437442"/>
              <a:gd name="connsiteY2" fmla="*/ 0 h 90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442" h="905163">
                <a:moveTo>
                  <a:pt x="58751" y="905163"/>
                </a:moveTo>
                <a:cubicBezTo>
                  <a:pt x="13339" y="740447"/>
                  <a:pt x="-32073" y="575732"/>
                  <a:pt x="31042" y="424872"/>
                </a:cubicBezTo>
                <a:cubicBezTo>
                  <a:pt x="94157" y="274012"/>
                  <a:pt x="265799" y="137006"/>
                  <a:pt x="437442" y="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703782" y="1819564"/>
            <a:ext cx="332509" cy="2281381"/>
          </a:xfrm>
          <a:custGeom>
            <a:avLst/>
            <a:gdLst>
              <a:gd name="connsiteX0" fmla="*/ 0 w 332509"/>
              <a:gd name="connsiteY0" fmla="*/ 2281381 h 2281381"/>
              <a:gd name="connsiteX1" fmla="*/ 304800 w 332509"/>
              <a:gd name="connsiteY1" fmla="*/ 923636 h 2281381"/>
              <a:gd name="connsiteX2" fmla="*/ 18473 w 332509"/>
              <a:gd name="connsiteY2" fmla="*/ 406400 h 2281381"/>
              <a:gd name="connsiteX3" fmla="*/ 332509 w 332509"/>
              <a:gd name="connsiteY3" fmla="*/ 0 h 228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2281381">
                <a:moveTo>
                  <a:pt x="0" y="2281381"/>
                </a:moveTo>
                <a:cubicBezTo>
                  <a:pt x="150860" y="1758757"/>
                  <a:pt x="301721" y="1236133"/>
                  <a:pt x="304800" y="923636"/>
                </a:cubicBezTo>
                <a:cubicBezTo>
                  <a:pt x="307879" y="611139"/>
                  <a:pt x="13855" y="560339"/>
                  <a:pt x="18473" y="406400"/>
                </a:cubicBezTo>
                <a:cubicBezTo>
                  <a:pt x="23091" y="252461"/>
                  <a:pt x="177800" y="126230"/>
                  <a:pt x="332509" y="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226709" y="1828800"/>
            <a:ext cx="1084200" cy="2964873"/>
          </a:xfrm>
          <a:custGeom>
            <a:avLst/>
            <a:gdLst>
              <a:gd name="connsiteX0" fmla="*/ 225218 w 1084200"/>
              <a:gd name="connsiteY0" fmla="*/ 2964873 h 2964873"/>
              <a:gd name="connsiteX1" fmla="*/ 354527 w 1084200"/>
              <a:gd name="connsiteY1" fmla="*/ 2170545 h 2964873"/>
              <a:gd name="connsiteX2" fmla="*/ 22018 w 1084200"/>
              <a:gd name="connsiteY2" fmla="*/ 979055 h 2964873"/>
              <a:gd name="connsiteX3" fmla="*/ 1084200 w 1084200"/>
              <a:gd name="connsiteY3" fmla="*/ 0 h 29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200" h="2964873">
                <a:moveTo>
                  <a:pt x="225218" y="2964873"/>
                </a:moveTo>
                <a:cubicBezTo>
                  <a:pt x="306806" y="2733194"/>
                  <a:pt x="388394" y="2501515"/>
                  <a:pt x="354527" y="2170545"/>
                </a:cubicBezTo>
                <a:cubicBezTo>
                  <a:pt x="320660" y="1839575"/>
                  <a:pt x="-99594" y="1340812"/>
                  <a:pt x="22018" y="979055"/>
                </a:cubicBezTo>
                <a:cubicBezTo>
                  <a:pt x="143630" y="617298"/>
                  <a:pt x="613915" y="308649"/>
                  <a:pt x="1084200" y="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5745018" y="1856509"/>
            <a:ext cx="944710" cy="2373746"/>
          </a:xfrm>
          <a:custGeom>
            <a:avLst/>
            <a:gdLst>
              <a:gd name="connsiteX0" fmla="*/ 0 w 944710"/>
              <a:gd name="connsiteY0" fmla="*/ 2373746 h 2373746"/>
              <a:gd name="connsiteX1" fmla="*/ 858982 w 944710"/>
              <a:gd name="connsiteY1" fmla="*/ 1644073 h 2373746"/>
              <a:gd name="connsiteX2" fmla="*/ 868218 w 944710"/>
              <a:gd name="connsiteY2" fmla="*/ 0 h 237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710" h="2373746">
                <a:moveTo>
                  <a:pt x="0" y="2373746"/>
                </a:moveTo>
                <a:cubicBezTo>
                  <a:pt x="357139" y="2206721"/>
                  <a:pt x="714279" y="2039697"/>
                  <a:pt x="858982" y="1644073"/>
                </a:cubicBezTo>
                <a:cubicBezTo>
                  <a:pt x="1003685" y="1248449"/>
                  <a:pt x="935951" y="624224"/>
                  <a:pt x="868218" y="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447764" y="440668"/>
                <a:ext cx="5112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0.9</m:t>
                              </m:r>
                            </m:e>
                          </m:d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0.9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+2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0.9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+3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440668"/>
                <a:ext cx="5112232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자유형 75"/>
          <p:cNvSpPr/>
          <p:nvPr/>
        </p:nvSpPr>
        <p:spPr>
          <a:xfrm>
            <a:off x="5394036" y="2797433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547185" y="261774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185" y="2617748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75" y="1937580"/>
            <a:ext cx="869334" cy="94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431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개미는 정말 짧은 길을 알아낼 수 있을까</a:t>
            </a:r>
            <a:r>
              <a:rPr lang="en-US" altLang="ko-KR" b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614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" y="1808820"/>
            <a:ext cx="8915027" cy="500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3528" y="1232756"/>
            <a:ext cx="8604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https://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youtu.be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5E32W45TuMk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937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누적 보상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7564" y="1486634"/>
                <a:ext cx="2476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+2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1486634"/>
                <a:ext cx="2476896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7564" y="2492896"/>
                <a:ext cx="5112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0.9</m:t>
                              </m:r>
                            </m:e>
                          </m:d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 smtClean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0.9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+2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  <a:ea typeface="맑은 고딕" pitchFamily="50" charset="-127"/>
                                    </a:rPr>
                                    <m:t>0.9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+3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2492896"/>
                <a:ext cx="5112232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/>
          <p:nvPr/>
        </p:nvCxnSpPr>
        <p:spPr>
          <a:xfrm>
            <a:off x="1763688" y="1988840"/>
            <a:ext cx="0" cy="4680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자유형 2"/>
          <p:cNvSpPr/>
          <p:nvPr/>
        </p:nvSpPr>
        <p:spPr>
          <a:xfrm>
            <a:off x="1449225" y="2854036"/>
            <a:ext cx="310214" cy="655782"/>
          </a:xfrm>
          <a:custGeom>
            <a:avLst/>
            <a:gdLst>
              <a:gd name="connsiteX0" fmla="*/ 120957 w 310214"/>
              <a:gd name="connsiteY0" fmla="*/ 0 h 655782"/>
              <a:gd name="connsiteX1" fmla="*/ 884 w 310214"/>
              <a:gd name="connsiteY1" fmla="*/ 147782 h 655782"/>
              <a:gd name="connsiteX2" fmla="*/ 176375 w 310214"/>
              <a:gd name="connsiteY2" fmla="*/ 267855 h 655782"/>
              <a:gd name="connsiteX3" fmla="*/ 167139 w 310214"/>
              <a:gd name="connsiteY3" fmla="*/ 166255 h 655782"/>
              <a:gd name="connsiteX4" fmla="*/ 47066 w 310214"/>
              <a:gd name="connsiteY4" fmla="*/ 166255 h 655782"/>
              <a:gd name="connsiteX5" fmla="*/ 56302 w 310214"/>
              <a:gd name="connsiteY5" fmla="*/ 387928 h 655782"/>
              <a:gd name="connsiteX6" fmla="*/ 296448 w 310214"/>
              <a:gd name="connsiteY6" fmla="*/ 415637 h 655782"/>
              <a:gd name="connsiteX7" fmla="*/ 268739 w 310214"/>
              <a:gd name="connsiteY7" fmla="*/ 360219 h 655782"/>
              <a:gd name="connsiteX8" fmla="*/ 167139 w 310214"/>
              <a:gd name="connsiteY8" fmla="*/ 369455 h 655782"/>
              <a:gd name="connsiteX9" fmla="*/ 241030 w 310214"/>
              <a:gd name="connsiteY9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214" h="655782">
                <a:moveTo>
                  <a:pt x="120957" y="0"/>
                </a:moveTo>
                <a:cubicBezTo>
                  <a:pt x="56302" y="51570"/>
                  <a:pt x="-8352" y="103140"/>
                  <a:pt x="884" y="147782"/>
                </a:cubicBezTo>
                <a:cubicBezTo>
                  <a:pt x="10120" y="192425"/>
                  <a:pt x="148666" y="264776"/>
                  <a:pt x="176375" y="267855"/>
                </a:cubicBezTo>
                <a:cubicBezTo>
                  <a:pt x="204084" y="270934"/>
                  <a:pt x="188691" y="183188"/>
                  <a:pt x="167139" y="166255"/>
                </a:cubicBezTo>
                <a:cubicBezTo>
                  <a:pt x="145587" y="149322"/>
                  <a:pt x="65539" y="129310"/>
                  <a:pt x="47066" y="166255"/>
                </a:cubicBezTo>
                <a:cubicBezTo>
                  <a:pt x="28593" y="203200"/>
                  <a:pt x="14738" y="346364"/>
                  <a:pt x="56302" y="387928"/>
                </a:cubicBezTo>
                <a:cubicBezTo>
                  <a:pt x="97866" y="429492"/>
                  <a:pt x="261042" y="420255"/>
                  <a:pt x="296448" y="415637"/>
                </a:cubicBezTo>
                <a:cubicBezTo>
                  <a:pt x="331854" y="411019"/>
                  <a:pt x="290290" y="367916"/>
                  <a:pt x="268739" y="360219"/>
                </a:cubicBezTo>
                <a:cubicBezTo>
                  <a:pt x="247188" y="352522"/>
                  <a:pt x="171757" y="320195"/>
                  <a:pt x="167139" y="369455"/>
                </a:cubicBezTo>
                <a:cubicBezTo>
                  <a:pt x="162521" y="418715"/>
                  <a:pt x="201775" y="537248"/>
                  <a:pt x="241030" y="65578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83379" y="3512534"/>
                <a:ext cx="44775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/>
                        <a:ea typeface="맑은 고딕" pitchFamily="50" charset="-127"/>
                      </a:rPr>
                      <m:t>𝛾</m:t>
                    </m:r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할인율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(discount factor),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맑은 고딕" pitchFamily="50" charset="-127"/>
                      </a:rPr>
                      <m:t>0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ko-KR" altLang="en-US" sz="2000" b="0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79" y="3512534"/>
                <a:ext cx="4477508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706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457200" y="2492896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누적 보상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4658418" y="2810802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2015716" y="5711735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2015716" y="5531715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932456" y="5711735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932456" y="5531715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015716" y="3637353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15716" y="3457333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986700" y="3550915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367643" y="4091555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511659" y="4091555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347911" y="4091555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491927" y="4091555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389294" y="4091555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173687" y="2956267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87" y="2956267"/>
                <a:ext cx="52610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173687" y="3595795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87" y="3595795"/>
                <a:ext cx="52610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2173687" y="5021569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87" y="5021569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173687" y="5661097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87" y="5661097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135086" y="5021569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086" y="5021569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135086" y="5661097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086" y="5661097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906190" y="4328853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90" y="4328853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446865" y="4328853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865" y="4328853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890361" y="4328853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61" y="4328853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431036" y="4328853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36" y="4328853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426860" y="4328853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60" y="4328853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141403" y="2956267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03" y="2956267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457200" y="1448780"/>
            <a:ext cx="5827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누적 보상이 최대가 되도록 하는 정책을 구하라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미래의 상태 변화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보상을 모두 알고 있어야 함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자유형 82"/>
          <p:cNvSpPr/>
          <p:nvPr/>
        </p:nvSpPr>
        <p:spPr>
          <a:xfrm>
            <a:off x="5394036" y="3135952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547185" y="2956267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185" y="2956267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4250598" y="1232756"/>
            <a:ext cx="2409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각 상태에서 취해야 할 행동</a:t>
            </a:r>
            <a:endParaRPr lang="ko-KR" altLang="en-US" sz="1400" dirty="0"/>
          </a:p>
        </p:txBody>
      </p:sp>
      <p:pic>
        <p:nvPicPr>
          <p:cNvPr id="102" name="Picture 3" descr="C:\Users\AKAII\Desktop\그림1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48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</a:t>
            </a:r>
            <a:r>
              <a:rPr lang="ko-KR" altLang="en-US" dirty="0" smtClean="0"/>
              <a:t>러닝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7564" y="2100221"/>
                <a:ext cx="3441070" cy="522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𝑠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𝑎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ko-KR" altLang="en-US" sz="2000" b="0" i="1" smtClean="0">
                          <a:latin typeface="Cambria Math"/>
                          <a:ea typeface="Cambria Math"/>
                        </a:rPr>
                        <m:t>𝛾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2100221"/>
                <a:ext cx="3441070" cy="522772"/>
              </a:xfrm>
              <a:prstGeom prst="rect">
                <a:avLst/>
              </a:prstGeom>
              <a:blipFill rotWithShape="1">
                <a:blip r:embed="rId2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자유형 6"/>
          <p:cNvSpPr/>
          <p:nvPr/>
        </p:nvSpPr>
        <p:spPr>
          <a:xfrm>
            <a:off x="2310061" y="2527671"/>
            <a:ext cx="334184" cy="794327"/>
          </a:xfrm>
          <a:custGeom>
            <a:avLst/>
            <a:gdLst>
              <a:gd name="connsiteX0" fmla="*/ 63684 w 334184"/>
              <a:gd name="connsiteY0" fmla="*/ 0 h 794327"/>
              <a:gd name="connsiteX1" fmla="*/ 17503 w 334184"/>
              <a:gd name="connsiteY1" fmla="*/ 277091 h 794327"/>
              <a:gd name="connsiteX2" fmla="*/ 322303 w 334184"/>
              <a:gd name="connsiteY2" fmla="*/ 350982 h 794327"/>
              <a:gd name="connsiteX3" fmla="*/ 248412 w 334184"/>
              <a:gd name="connsiteY3" fmla="*/ 286327 h 794327"/>
              <a:gd name="connsiteX4" fmla="*/ 26739 w 334184"/>
              <a:gd name="connsiteY4" fmla="*/ 498764 h 794327"/>
              <a:gd name="connsiteX5" fmla="*/ 239175 w 334184"/>
              <a:gd name="connsiteY5" fmla="*/ 637309 h 794327"/>
              <a:gd name="connsiteX6" fmla="*/ 248412 w 334184"/>
              <a:gd name="connsiteY6" fmla="*/ 508000 h 794327"/>
              <a:gd name="connsiteX7" fmla="*/ 119103 w 334184"/>
              <a:gd name="connsiteY7" fmla="*/ 498764 h 794327"/>
              <a:gd name="connsiteX8" fmla="*/ 137575 w 334184"/>
              <a:gd name="connsiteY8" fmla="*/ 794327 h 79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184" h="794327">
                <a:moveTo>
                  <a:pt x="63684" y="0"/>
                </a:moveTo>
                <a:cubicBezTo>
                  <a:pt x="19042" y="109297"/>
                  <a:pt x="-25600" y="218594"/>
                  <a:pt x="17503" y="277091"/>
                </a:cubicBezTo>
                <a:cubicBezTo>
                  <a:pt x="60606" y="335588"/>
                  <a:pt x="283818" y="349443"/>
                  <a:pt x="322303" y="350982"/>
                </a:cubicBezTo>
                <a:cubicBezTo>
                  <a:pt x="360788" y="352521"/>
                  <a:pt x="297673" y="261697"/>
                  <a:pt x="248412" y="286327"/>
                </a:cubicBezTo>
                <a:cubicBezTo>
                  <a:pt x="199151" y="310957"/>
                  <a:pt x="28278" y="440267"/>
                  <a:pt x="26739" y="498764"/>
                </a:cubicBezTo>
                <a:cubicBezTo>
                  <a:pt x="25200" y="557261"/>
                  <a:pt x="202230" y="635770"/>
                  <a:pt x="239175" y="637309"/>
                </a:cubicBezTo>
                <a:cubicBezTo>
                  <a:pt x="276120" y="638848"/>
                  <a:pt x="268424" y="531091"/>
                  <a:pt x="248412" y="508000"/>
                </a:cubicBezTo>
                <a:cubicBezTo>
                  <a:pt x="228400" y="484909"/>
                  <a:pt x="137576" y="451043"/>
                  <a:pt x="119103" y="498764"/>
                </a:cubicBezTo>
                <a:cubicBezTo>
                  <a:pt x="100630" y="546485"/>
                  <a:pt x="119102" y="670406"/>
                  <a:pt x="137575" y="79432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61765" y="3284287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0.9</m:t>
                      </m:r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765" y="3284287"/>
                <a:ext cx="612668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7564" y="4188453"/>
                <a:ext cx="2836930" cy="54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sz="2000" b="0" i="1" smtClean="0">
                              <a:latin typeface="Cambria Math"/>
                              <a:ea typeface="맑은 고딕" pitchFamily="50" charset="-127"/>
                            </a:rPr>
                            <m:t>𝜋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/>
                                  <a:ea typeface="맑은 고딕" pitchFamily="50" charset="-127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𝑠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4188453"/>
                <a:ext cx="2836930" cy="5488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5916" y="2776456"/>
                <a:ext cx="5250155" cy="843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모든 상태에서의 모든 행동을 계속 경험하면</a:t>
                </a:r>
                <a:endParaRPr lang="en-US" altLang="ko-KR" sz="2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altLang="ko-KR" sz="2000" i="1" smtClean="0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𝑎</m:t>
                        </m:r>
                      </m:e>
                    </m:d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로 수렴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16" y="2776456"/>
                <a:ext cx="5250155" cy="843372"/>
              </a:xfrm>
              <a:prstGeom prst="rect">
                <a:avLst/>
              </a:prstGeom>
              <a:blipFill rotWithShape="1">
                <a:blip r:embed="rId5"/>
                <a:stretch>
                  <a:fillRect l="-1278" t="-719" r="-348" b="-7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5916" y="4192374"/>
                <a:ext cx="4689554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각 상태에서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맑은 고딕" pitchFamily="50" charset="-127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최대인 행동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맑은 고딕" pitchFamily="50" charset="-127"/>
                      </a:rPr>
                      <m:t>𝑎</m:t>
                    </m:r>
                  </m:oMath>
                </a14:m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을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/>
                </a:r>
                <a:b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</a:b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취하면 됨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16" y="4192374"/>
                <a:ext cx="4689554" cy="794576"/>
              </a:xfrm>
              <a:prstGeom prst="rect">
                <a:avLst/>
              </a:prstGeom>
              <a:blipFill rotWithShape="1">
                <a:blip r:embed="rId6"/>
                <a:stretch>
                  <a:fillRect l="-1430" t="-769" r="-520" b="-1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638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</a:t>
            </a:r>
            <a:r>
              <a:rPr lang="ko-KR" altLang="en-US" dirty="0" smtClean="0"/>
              <a:t>친구들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811" y="1948173"/>
            <a:ext cx="905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어느 방향으로 가면 좋을지 네 명의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Q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친구들에게 물어 봅니다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811" y="2391272"/>
            <a:ext cx="840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가장 큰 숫자를 얘기하는 방향으로 로봇이 이동하면 됩니다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812" y="1486508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로봇이 이동하는 규칙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 descr="F:\학회 활동\2020 KERIS 인공지능교재\고등\그림\Untitled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23" y="2996952"/>
            <a:ext cx="3170238" cy="316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587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2051" name="Picture 3" descr="C:\Users\AKAII\Desktop\딱따구리\Untitled-8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390586"/>
            <a:ext cx="5580620" cy="520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KAII\Desktop\딱따구리\Untitled-10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2960948"/>
            <a:ext cx="544298" cy="54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KAII\Desktop\딱따구리\Untitled-11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984941"/>
            <a:ext cx="539800" cy="54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KAII\Desktop\딱따구리\Untitled-10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348880"/>
            <a:ext cx="544298" cy="54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AKAII\Desktop\딱따구리\Untitled-11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8" y="4077072"/>
            <a:ext cx="539800" cy="54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KAII\Desktop\딱따구리\Untitled-2 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349229"/>
            <a:ext cx="548130" cy="5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KAII\Desktop\딱따구리\Untitled-5 cop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072" y="3983548"/>
            <a:ext cx="543600" cy="5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KAII\Desktop\딱따구리\Untitled-2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8" y="407707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980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보상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374" y="1498988"/>
            <a:ext cx="6607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Q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친구를 지나갈 때 각 행동에 대한 점수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보상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2" descr="F:\학회 활동\2020 KERIS 인공지능교재\고등\그림\Untitled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1" y="2420889"/>
            <a:ext cx="3170238" cy="316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2699793" y="4021880"/>
            <a:ext cx="1008112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043609" y="4021880"/>
            <a:ext cx="1008112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376699" y="2636911"/>
            <a:ext cx="0" cy="104411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376699" y="4365103"/>
            <a:ext cx="0" cy="104411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813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보상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218" name="Picture 2" descr="F:\학회 활동\2020 KERIS 인공지능교재\고등\그림\그림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3" y="2072360"/>
            <a:ext cx="5940660" cy="44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8374" y="1498988"/>
            <a:ext cx="6607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Q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친구를 지나갈 때 각 행동에 대한 점수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보상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6757" y="1222014"/>
            <a:ext cx="7191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각 교차로에서 표시되지 않은 행동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는 점수가 모두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이며 표시를 생략한 것임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19576" y="3917299"/>
            <a:ext cx="610770" cy="782583"/>
            <a:chOff x="1519576" y="3917297"/>
            <a:chExt cx="610770" cy="782583"/>
          </a:xfrm>
        </p:grpSpPr>
        <p:pic>
          <p:nvPicPr>
            <p:cNvPr id="8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756" y="4165218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166" y="391729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76" y="415764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237" y="4423144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 descr="C:\Users\AKAII\Desktop\Untitled-1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548" y="4174503"/>
            <a:ext cx="203590" cy="2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AKAII\Desktop\Untitled-1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58" y="3926582"/>
            <a:ext cx="203590" cy="2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AKAII\Desktop\Untitled-1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68" y="4166932"/>
            <a:ext cx="203590" cy="2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AKAII\Desktop\Untitled-1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29" y="4432429"/>
            <a:ext cx="203590" cy="2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1519576" y="2456894"/>
            <a:ext cx="610770" cy="782583"/>
            <a:chOff x="1519576" y="3917297"/>
            <a:chExt cx="610770" cy="782583"/>
          </a:xfrm>
        </p:grpSpPr>
        <p:pic>
          <p:nvPicPr>
            <p:cNvPr id="18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756" y="4165218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166" y="391729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76" y="415764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237" y="4423144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1519576" y="5409222"/>
            <a:ext cx="610770" cy="782583"/>
            <a:chOff x="1519576" y="3917297"/>
            <a:chExt cx="610770" cy="782583"/>
          </a:xfrm>
        </p:grpSpPr>
        <p:pic>
          <p:nvPicPr>
            <p:cNvPr id="23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756" y="4165218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166" y="391729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76" y="415764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237" y="4423144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3008368" y="2456894"/>
            <a:ext cx="610770" cy="782583"/>
            <a:chOff x="1519576" y="3917297"/>
            <a:chExt cx="610770" cy="782583"/>
          </a:xfrm>
        </p:grpSpPr>
        <p:pic>
          <p:nvPicPr>
            <p:cNvPr id="28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756" y="4165218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166" y="391729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76" y="415764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237" y="4423144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그룹 31"/>
          <p:cNvGrpSpPr/>
          <p:nvPr/>
        </p:nvGrpSpPr>
        <p:grpSpPr>
          <a:xfrm>
            <a:off x="3008368" y="5409222"/>
            <a:ext cx="610770" cy="782583"/>
            <a:chOff x="1519576" y="3917297"/>
            <a:chExt cx="610770" cy="782583"/>
          </a:xfrm>
        </p:grpSpPr>
        <p:pic>
          <p:nvPicPr>
            <p:cNvPr id="33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756" y="4165218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166" y="391729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76" y="415764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237" y="4423144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/>
          <p:cNvGrpSpPr/>
          <p:nvPr/>
        </p:nvGrpSpPr>
        <p:grpSpPr>
          <a:xfrm>
            <a:off x="4463988" y="3917299"/>
            <a:ext cx="610770" cy="782583"/>
            <a:chOff x="1519576" y="3917297"/>
            <a:chExt cx="610770" cy="782583"/>
          </a:xfrm>
        </p:grpSpPr>
        <p:pic>
          <p:nvPicPr>
            <p:cNvPr id="38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756" y="4165218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166" y="391729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76" y="415764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237" y="4423144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그룹 41"/>
          <p:cNvGrpSpPr/>
          <p:nvPr/>
        </p:nvGrpSpPr>
        <p:grpSpPr>
          <a:xfrm>
            <a:off x="4463988" y="2456894"/>
            <a:ext cx="610770" cy="782583"/>
            <a:chOff x="1519576" y="3917297"/>
            <a:chExt cx="610770" cy="782583"/>
          </a:xfrm>
        </p:grpSpPr>
        <p:pic>
          <p:nvPicPr>
            <p:cNvPr id="43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756" y="4165218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166" y="391729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76" y="415764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237" y="4423144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4463988" y="5409222"/>
            <a:ext cx="610770" cy="782583"/>
            <a:chOff x="1519576" y="3917297"/>
            <a:chExt cx="610770" cy="782583"/>
          </a:xfrm>
        </p:grpSpPr>
        <p:pic>
          <p:nvPicPr>
            <p:cNvPr id="48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756" y="4165218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166" y="391729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76" y="415764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237" y="4423144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그룹 51"/>
          <p:cNvGrpSpPr/>
          <p:nvPr/>
        </p:nvGrpSpPr>
        <p:grpSpPr>
          <a:xfrm>
            <a:off x="5976156" y="3917299"/>
            <a:ext cx="610770" cy="782583"/>
            <a:chOff x="1519576" y="3917297"/>
            <a:chExt cx="610770" cy="782583"/>
          </a:xfrm>
        </p:grpSpPr>
        <p:pic>
          <p:nvPicPr>
            <p:cNvPr id="53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756" y="4165218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166" y="391729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76" y="415764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237" y="4423144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그룹 56"/>
          <p:cNvGrpSpPr/>
          <p:nvPr/>
        </p:nvGrpSpPr>
        <p:grpSpPr>
          <a:xfrm>
            <a:off x="5976156" y="2456894"/>
            <a:ext cx="610770" cy="782583"/>
            <a:chOff x="1519576" y="3917297"/>
            <a:chExt cx="610770" cy="782583"/>
          </a:xfrm>
        </p:grpSpPr>
        <p:pic>
          <p:nvPicPr>
            <p:cNvPr id="58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756" y="4165218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166" y="391729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76" y="415764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237" y="4423144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5976156" y="5409222"/>
            <a:ext cx="610770" cy="782583"/>
            <a:chOff x="1519576" y="3917297"/>
            <a:chExt cx="610770" cy="782583"/>
          </a:xfrm>
        </p:grpSpPr>
        <p:pic>
          <p:nvPicPr>
            <p:cNvPr id="63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756" y="4165218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166" y="391729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76" y="4157647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" descr="C:\Users\AKAII\Desktop\Untitled-1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237" y="4423144"/>
              <a:ext cx="203590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0671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</a:t>
            </a:r>
            <a:r>
              <a:rPr lang="ko-KR" altLang="en-US" dirty="0"/>
              <a:t> </a:t>
            </a:r>
            <a:r>
              <a:rPr lang="ko-KR" altLang="en-US" dirty="0" smtClean="0"/>
              <a:t>친구들이 말하는 숫자</a:t>
            </a:r>
            <a:endParaRPr lang="ko-KR" altLang="en-US" dirty="0"/>
          </a:p>
        </p:txBody>
      </p:sp>
      <p:pic>
        <p:nvPicPr>
          <p:cNvPr id="10242" name="Picture 2" descr="F:\학회 활동\2020 KERIS 인공지능교재\고등\그림\Untitled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389023"/>
            <a:ext cx="3157538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8373" y="1964789"/>
            <a:ext cx="7342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다음 교차로의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Q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친구들에게 물어 보고 가장 큰 숫자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8125" y="2420889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ⅹ 0.9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8124" y="2965087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자기 점수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154325" y="4549261"/>
            <a:ext cx="0" cy="104411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27784" y="484048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162175" y="4944714"/>
            <a:ext cx="533400" cy="79284"/>
          </a:xfrm>
          <a:custGeom>
            <a:avLst/>
            <a:gdLst>
              <a:gd name="connsiteX0" fmla="*/ 0 w 533400"/>
              <a:gd name="connsiteY0" fmla="*/ 22134 h 79284"/>
              <a:gd name="connsiteX1" fmla="*/ 352425 w 533400"/>
              <a:gd name="connsiteY1" fmla="*/ 3084 h 79284"/>
              <a:gd name="connsiteX2" fmla="*/ 533400 w 533400"/>
              <a:gd name="connsiteY2" fmla="*/ 79284 h 7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79284">
                <a:moveTo>
                  <a:pt x="0" y="22134"/>
                </a:moveTo>
                <a:cubicBezTo>
                  <a:pt x="131762" y="7846"/>
                  <a:pt x="263525" y="-6441"/>
                  <a:pt x="352425" y="3084"/>
                </a:cubicBezTo>
                <a:cubicBezTo>
                  <a:pt x="441325" y="12609"/>
                  <a:pt x="487362" y="45946"/>
                  <a:pt x="533400" y="7928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943225" y="3385698"/>
            <a:ext cx="3657600" cy="1670780"/>
          </a:xfrm>
          <a:custGeom>
            <a:avLst/>
            <a:gdLst>
              <a:gd name="connsiteX0" fmla="*/ 0 w 3657600"/>
              <a:gd name="connsiteY0" fmla="*/ 1666875 h 1670780"/>
              <a:gd name="connsiteX1" fmla="*/ 2428875 w 3657600"/>
              <a:gd name="connsiteY1" fmla="*/ 1409700 h 1670780"/>
              <a:gd name="connsiteX2" fmla="*/ 3657600 w 3657600"/>
              <a:gd name="connsiteY2" fmla="*/ 0 h 16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1670780">
                <a:moveTo>
                  <a:pt x="0" y="1666875"/>
                </a:moveTo>
                <a:cubicBezTo>
                  <a:pt x="909637" y="1677194"/>
                  <a:pt x="1819275" y="1687513"/>
                  <a:pt x="2428875" y="1409700"/>
                </a:cubicBezTo>
                <a:cubicBezTo>
                  <a:pt x="3038475" y="1131887"/>
                  <a:pt x="3348037" y="565943"/>
                  <a:pt x="36576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015" y="1484785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Q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값을 계산하는 규칙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1135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</a:t>
            </a:r>
            <a:r>
              <a:rPr lang="ko-KR" altLang="en-US" dirty="0" smtClean="0"/>
              <a:t>값 계산해 보기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1" y="1331476"/>
            <a:ext cx="873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현재 교차로에서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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점수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r] + 0.9 ⅹ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다음 교차로에서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Qa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값들 중 최댓값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]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44380"/>
              </p:ext>
            </p:extLst>
          </p:nvPr>
        </p:nvGraphicFramePr>
        <p:xfrm>
          <a:off x="359532" y="1812424"/>
          <a:ext cx="8136904" cy="1320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291176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점수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다음 교차로의 보라색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Q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현재 교차로의 오른쪽 방향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빨간색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Q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왼쪽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오른쪽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위쪽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아래쪽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최댓값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 descr="F:\학회 활동\2020 KERIS 인공지능교재\고등\그림\Untitled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60" y="3429002"/>
            <a:ext cx="4267200" cy="313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2743624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2.0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2743624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0.2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840" y="2743624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3.0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5936" y="2743624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1.5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2743624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3.0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4248" y="256452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2.7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73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</a:t>
            </a:r>
            <a:r>
              <a:rPr lang="ko-KR" altLang="en-US" dirty="0"/>
              <a:t>값 계산해 보기</a:t>
            </a:r>
          </a:p>
        </p:txBody>
      </p:sp>
      <p:pic>
        <p:nvPicPr>
          <p:cNvPr id="6" name="Picture 2" descr="F:\학회 활동\2020 KERIS 인공지능교재\고등\그림\Untitled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177913"/>
            <a:ext cx="2794113" cy="363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1" y="1331476"/>
            <a:ext cx="873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현재 교차로에서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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점수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r] + 0.9 ⅹ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다음 교차로에서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Qa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값들 중 최댓값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]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948789"/>
              </p:ext>
            </p:extLst>
          </p:nvPr>
        </p:nvGraphicFramePr>
        <p:xfrm>
          <a:off x="359532" y="1812424"/>
          <a:ext cx="8136904" cy="1320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291176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점수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다음 교차로의 보라색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Q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현재 교차로의 오른쪽 방향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빨간색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Q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왼쪽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오른쪽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위쪽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아래쪽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최댓값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2743624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5.0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744" y="2743624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3.5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2743624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2.0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2743624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1.2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2743624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5.0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4248" y="256452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3.5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082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</a:t>
            </a:r>
            <a:r>
              <a:rPr lang="ko-KR" altLang="en-US" dirty="0"/>
              <a:t>값 계산해 보기</a:t>
            </a:r>
          </a:p>
        </p:txBody>
      </p:sp>
      <p:pic>
        <p:nvPicPr>
          <p:cNvPr id="13314" name="Picture 2" descr="F:\학회 활동\2020 KERIS 인공지능교재\고등\그림\Untitled-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356994"/>
            <a:ext cx="4121150" cy="31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1" y="1331476"/>
            <a:ext cx="873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현재 교차로에서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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점수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r] + 0.9 ⅹ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다음 교차로에서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Qa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값들 중 최댓값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]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23910"/>
              </p:ext>
            </p:extLst>
          </p:nvPr>
        </p:nvGraphicFramePr>
        <p:xfrm>
          <a:off x="359532" y="1812424"/>
          <a:ext cx="8136904" cy="1320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291176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점수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다음 교차로의 보라색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Q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현재 교차로의 오른쪽 방향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빨간색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Q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왼쪽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오른쪽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위쪽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아래쪽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최댓값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743624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4.8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2743624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3.2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840" y="2743624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1.5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743624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5.0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0032" y="2743624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5.0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4248" y="256452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5.5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664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95953" y="1893868"/>
                <a:ext cx="2293705" cy="410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altLang="ko-KR" sz="20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초기 값 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모두 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53" y="1893868"/>
                <a:ext cx="2293705" cy="410433"/>
              </a:xfrm>
              <a:prstGeom prst="rect">
                <a:avLst/>
              </a:prstGeom>
              <a:blipFill rotWithShape="1">
                <a:blip r:embed="rId3"/>
                <a:stretch>
                  <a:fillRect l="-796" t="-7463" r="-1857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Picture 3" descr="C:\Users\AKAII\Desktop\그림1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27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1003506" y="3229378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950323" y="3229378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23" y="3229378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10327" y="386363"/>
            <a:ext cx="4738255" cy="1109928"/>
          </a:xfrm>
          <a:custGeom>
            <a:avLst/>
            <a:gdLst>
              <a:gd name="connsiteX0" fmla="*/ 4738255 w 4738255"/>
              <a:gd name="connsiteY0" fmla="*/ 66219 h 1109928"/>
              <a:gd name="connsiteX1" fmla="*/ 1182255 w 4738255"/>
              <a:gd name="connsiteY1" fmla="*/ 112401 h 1109928"/>
              <a:gd name="connsiteX2" fmla="*/ 0 w 4738255"/>
              <a:gd name="connsiteY2" fmla="*/ 1109928 h 11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8255" h="1109928">
                <a:moveTo>
                  <a:pt x="4738255" y="66219"/>
                </a:moveTo>
                <a:cubicBezTo>
                  <a:pt x="3355109" y="2334"/>
                  <a:pt x="1971964" y="-61551"/>
                  <a:pt x="1182255" y="112401"/>
                </a:cubicBezTo>
                <a:cubicBezTo>
                  <a:pt x="392546" y="286353"/>
                  <a:pt x="0" y="1109928"/>
                  <a:pt x="0" y="1109928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801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1003506" y="3229378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959606" y="5326031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06" y="5326031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838036" y="654616"/>
            <a:ext cx="4607754" cy="841675"/>
          </a:xfrm>
          <a:custGeom>
            <a:avLst/>
            <a:gdLst>
              <a:gd name="connsiteX0" fmla="*/ 4414982 w 4607754"/>
              <a:gd name="connsiteY0" fmla="*/ 666184 h 841675"/>
              <a:gd name="connsiteX1" fmla="*/ 4525819 w 4607754"/>
              <a:gd name="connsiteY1" fmla="*/ 352148 h 841675"/>
              <a:gd name="connsiteX2" fmla="*/ 3352800 w 4607754"/>
              <a:gd name="connsiteY2" fmla="*/ 75057 h 841675"/>
              <a:gd name="connsiteX3" fmla="*/ 969819 w 4607754"/>
              <a:gd name="connsiteY3" fmla="*/ 65820 h 841675"/>
              <a:gd name="connsiteX4" fmla="*/ 0 w 4607754"/>
              <a:gd name="connsiteY4" fmla="*/ 841675 h 84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7754" h="841675">
                <a:moveTo>
                  <a:pt x="4414982" y="666184"/>
                </a:moveTo>
                <a:cubicBezTo>
                  <a:pt x="4558915" y="558426"/>
                  <a:pt x="4702849" y="450669"/>
                  <a:pt x="4525819" y="352148"/>
                </a:cubicBezTo>
                <a:cubicBezTo>
                  <a:pt x="4348789" y="253627"/>
                  <a:pt x="3945467" y="122778"/>
                  <a:pt x="3352800" y="75057"/>
                </a:cubicBezTo>
                <a:cubicBezTo>
                  <a:pt x="2760133" y="27336"/>
                  <a:pt x="1528619" y="-61950"/>
                  <a:pt x="969819" y="65820"/>
                </a:cubicBezTo>
                <a:cubicBezTo>
                  <a:pt x="411019" y="193590"/>
                  <a:pt x="205509" y="517632"/>
                  <a:pt x="0" y="841675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675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73186" y="3229378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4906739" y="326035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9" y="3260359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47273" y="193377"/>
            <a:ext cx="5975927" cy="1312150"/>
          </a:xfrm>
          <a:custGeom>
            <a:avLst/>
            <a:gdLst>
              <a:gd name="connsiteX0" fmla="*/ 5975927 w 5975927"/>
              <a:gd name="connsiteY0" fmla="*/ 268441 h 1312150"/>
              <a:gd name="connsiteX1" fmla="*/ 4950691 w 5975927"/>
              <a:gd name="connsiteY1" fmla="*/ 587 h 1312150"/>
              <a:gd name="connsiteX2" fmla="*/ 1394691 w 5975927"/>
              <a:gd name="connsiteY2" fmla="*/ 333096 h 1312150"/>
              <a:gd name="connsiteX3" fmla="*/ 0 w 5975927"/>
              <a:gd name="connsiteY3" fmla="*/ 1312150 h 13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927" h="1312150">
                <a:moveTo>
                  <a:pt x="5975927" y="268441"/>
                </a:moveTo>
                <a:cubicBezTo>
                  <a:pt x="5845078" y="129126"/>
                  <a:pt x="5714230" y="-10189"/>
                  <a:pt x="4950691" y="587"/>
                </a:cubicBezTo>
                <a:cubicBezTo>
                  <a:pt x="4187152" y="11363"/>
                  <a:pt x="2219806" y="114502"/>
                  <a:pt x="1394691" y="333096"/>
                </a:cubicBezTo>
                <a:cubicBezTo>
                  <a:pt x="569576" y="551690"/>
                  <a:pt x="284788" y="931920"/>
                  <a:pt x="0" y="1312150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984147" y="3019184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821153" y="258451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153" y="2584514"/>
                <a:ext cx="526105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Users\AKAII\Desktop\그림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1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길 찾기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6" name="Picture 2" descr="C:\Users\AKAII\Desktop\딱따구리\그림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1556792"/>
            <a:ext cx="4644516" cy="46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 flipH="1">
            <a:off x="3635896" y="3060774"/>
            <a:ext cx="503239" cy="5032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35896" y="3060774"/>
            <a:ext cx="503239" cy="5032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823088" y="4212902"/>
            <a:ext cx="503239" cy="5032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823088" y="4212902"/>
            <a:ext cx="503239" cy="5032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5868144" y="1800634"/>
            <a:ext cx="684076" cy="68407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05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73186" y="3229378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928673" y="535373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5353739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801091" y="147725"/>
            <a:ext cx="5929737" cy="1376275"/>
          </a:xfrm>
          <a:custGeom>
            <a:avLst/>
            <a:gdLst>
              <a:gd name="connsiteX0" fmla="*/ 5717309 w 5929737"/>
              <a:gd name="connsiteY0" fmla="*/ 1163839 h 1376275"/>
              <a:gd name="connsiteX1" fmla="*/ 5911273 w 5929737"/>
              <a:gd name="connsiteY1" fmla="*/ 877511 h 1376275"/>
              <a:gd name="connsiteX2" fmla="*/ 5310909 w 5929737"/>
              <a:gd name="connsiteY2" fmla="*/ 249439 h 1376275"/>
              <a:gd name="connsiteX3" fmla="*/ 4036291 w 5929737"/>
              <a:gd name="connsiteY3" fmla="*/ 57 h 1376275"/>
              <a:gd name="connsiteX4" fmla="*/ 2207491 w 5929737"/>
              <a:gd name="connsiteY4" fmla="*/ 230966 h 1376275"/>
              <a:gd name="connsiteX5" fmla="*/ 387927 w 5929737"/>
              <a:gd name="connsiteY5" fmla="*/ 674311 h 1376275"/>
              <a:gd name="connsiteX6" fmla="*/ 0 w 5929737"/>
              <a:gd name="connsiteY6" fmla="*/ 1376275 h 13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9737" h="1376275">
                <a:moveTo>
                  <a:pt x="5717309" y="1163839"/>
                </a:moveTo>
                <a:cubicBezTo>
                  <a:pt x="5848157" y="1096875"/>
                  <a:pt x="5979006" y="1029911"/>
                  <a:pt x="5911273" y="877511"/>
                </a:cubicBezTo>
                <a:cubicBezTo>
                  <a:pt x="5843540" y="725111"/>
                  <a:pt x="5623406" y="395681"/>
                  <a:pt x="5310909" y="249439"/>
                </a:cubicBezTo>
                <a:cubicBezTo>
                  <a:pt x="4998412" y="103197"/>
                  <a:pt x="4553527" y="3136"/>
                  <a:pt x="4036291" y="57"/>
                </a:cubicBezTo>
                <a:cubicBezTo>
                  <a:pt x="3519055" y="-3022"/>
                  <a:pt x="2815552" y="118590"/>
                  <a:pt x="2207491" y="230966"/>
                </a:cubicBezTo>
                <a:cubicBezTo>
                  <a:pt x="1599430" y="343342"/>
                  <a:pt x="755842" y="483426"/>
                  <a:pt x="387927" y="674311"/>
                </a:cubicBezTo>
                <a:cubicBezTo>
                  <a:pt x="20012" y="865196"/>
                  <a:pt x="10006" y="1120735"/>
                  <a:pt x="0" y="1376275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98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73186" y="3229378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975042" y="3238613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42" y="3238613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19564" y="480958"/>
            <a:ext cx="4879689" cy="1024569"/>
          </a:xfrm>
          <a:custGeom>
            <a:avLst/>
            <a:gdLst>
              <a:gd name="connsiteX0" fmla="*/ 4830618 w 4879689"/>
              <a:gd name="connsiteY0" fmla="*/ 488860 h 1024569"/>
              <a:gd name="connsiteX1" fmla="*/ 4673600 w 4879689"/>
              <a:gd name="connsiteY1" fmla="*/ 562751 h 1024569"/>
              <a:gd name="connsiteX2" fmla="*/ 3186545 w 4879689"/>
              <a:gd name="connsiteY2" fmla="*/ 202533 h 1024569"/>
              <a:gd name="connsiteX3" fmla="*/ 1403927 w 4879689"/>
              <a:gd name="connsiteY3" fmla="*/ 45515 h 1024569"/>
              <a:gd name="connsiteX4" fmla="*/ 0 w 4879689"/>
              <a:gd name="connsiteY4" fmla="*/ 1024569 h 102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9689" h="1024569">
                <a:moveTo>
                  <a:pt x="4830618" y="488860"/>
                </a:moveTo>
                <a:cubicBezTo>
                  <a:pt x="4889115" y="549666"/>
                  <a:pt x="4947612" y="610472"/>
                  <a:pt x="4673600" y="562751"/>
                </a:cubicBezTo>
                <a:cubicBezTo>
                  <a:pt x="4399588" y="515030"/>
                  <a:pt x="3731490" y="288739"/>
                  <a:pt x="3186545" y="202533"/>
                </a:cubicBezTo>
                <a:cubicBezTo>
                  <a:pt x="2641600" y="116327"/>
                  <a:pt x="1935018" y="-91491"/>
                  <a:pt x="1403927" y="45515"/>
                </a:cubicBezTo>
                <a:cubicBezTo>
                  <a:pt x="872836" y="182521"/>
                  <a:pt x="436418" y="603545"/>
                  <a:pt x="0" y="1024569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743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99050" y="5316794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928673" y="535373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5353739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810327" y="648867"/>
            <a:ext cx="4821382" cy="1013678"/>
          </a:xfrm>
          <a:custGeom>
            <a:avLst/>
            <a:gdLst>
              <a:gd name="connsiteX0" fmla="*/ 4821382 w 4821382"/>
              <a:gd name="connsiteY0" fmla="*/ 1013678 h 1013678"/>
              <a:gd name="connsiteX1" fmla="*/ 4470400 w 4821382"/>
              <a:gd name="connsiteY1" fmla="*/ 311715 h 1013678"/>
              <a:gd name="connsiteX2" fmla="*/ 2770909 w 4821382"/>
              <a:gd name="connsiteY2" fmla="*/ 16151 h 1013678"/>
              <a:gd name="connsiteX3" fmla="*/ 646546 w 4821382"/>
              <a:gd name="connsiteY3" fmla="*/ 126988 h 1013678"/>
              <a:gd name="connsiteX4" fmla="*/ 0 w 4821382"/>
              <a:gd name="connsiteY4" fmla="*/ 856660 h 10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1382" h="1013678">
                <a:moveTo>
                  <a:pt x="4821382" y="1013678"/>
                </a:moveTo>
                <a:cubicBezTo>
                  <a:pt x="4816763" y="745823"/>
                  <a:pt x="4812145" y="477969"/>
                  <a:pt x="4470400" y="311715"/>
                </a:cubicBezTo>
                <a:cubicBezTo>
                  <a:pt x="4128655" y="145461"/>
                  <a:pt x="3408218" y="46939"/>
                  <a:pt x="2770909" y="16151"/>
                </a:cubicBezTo>
                <a:cubicBezTo>
                  <a:pt x="2133600" y="-14637"/>
                  <a:pt x="1108364" y="-13097"/>
                  <a:pt x="646546" y="126988"/>
                </a:cubicBezTo>
                <a:cubicBezTo>
                  <a:pt x="184728" y="267073"/>
                  <a:pt x="92364" y="561866"/>
                  <a:pt x="0" y="856660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448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6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6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6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6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6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6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6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6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99050" y="5316794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947334" y="326035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34" y="3260359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19564" y="727561"/>
            <a:ext cx="3934691" cy="777966"/>
          </a:xfrm>
          <a:custGeom>
            <a:avLst/>
            <a:gdLst>
              <a:gd name="connsiteX0" fmla="*/ 3934691 w 3934691"/>
              <a:gd name="connsiteY0" fmla="*/ 593239 h 777966"/>
              <a:gd name="connsiteX1" fmla="*/ 1579418 w 3934691"/>
              <a:gd name="connsiteY1" fmla="*/ 2112 h 777966"/>
              <a:gd name="connsiteX2" fmla="*/ 0 w 3934691"/>
              <a:gd name="connsiteY2" fmla="*/ 777966 h 777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4691" h="777966">
                <a:moveTo>
                  <a:pt x="3934691" y="593239"/>
                </a:moveTo>
                <a:cubicBezTo>
                  <a:pt x="3084945" y="282281"/>
                  <a:pt x="2235200" y="-28676"/>
                  <a:pt x="1579418" y="2112"/>
                </a:cubicBezTo>
                <a:cubicBezTo>
                  <a:pt x="923636" y="32900"/>
                  <a:pt x="461818" y="405433"/>
                  <a:pt x="0" y="777966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701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6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6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6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6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6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6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73985" y="5316794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4914799" y="5316794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799" y="5316794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819564" y="133213"/>
            <a:ext cx="6022109" cy="1547805"/>
          </a:xfrm>
          <a:custGeom>
            <a:avLst/>
            <a:gdLst>
              <a:gd name="connsiteX0" fmla="*/ 6022109 w 6022109"/>
              <a:gd name="connsiteY0" fmla="*/ 1547805 h 1547805"/>
              <a:gd name="connsiteX1" fmla="*/ 5190836 w 6022109"/>
              <a:gd name="connsiteY1" fmla="*/ 116169 h 1547805"/>
              <a:gd name="connsiteX2" fmla="*/ 3214254 w 6022109"/>
              <a:gd name="connsiteY2" fmla="*/ 171587 h 1547805"/>
              <a:gd name="connsiteX3" fmla="*/ 600363 w 6022109"/>
              <a:gd name="connsiteY3" fmla="*/ 864314 h 1547805"/>
              <a:gd name="connsiteX4" fmla="*/ 0 w 6022109"/>
              <a:gd name="connsiteY4" fmla="*/ 1390787 h 15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2109" h="1547805">
                <a:moveTo>
                  <a:pt x="6022109" y="1547805"/>
                </a:moveTo>
                <a:cubicBezTo>
                  <a:pt x="5840460" y="946672"/>
                  <a:pt x="5658812" y="345539"/>
                  <a:pt x="5190836" y="116169"/>
                </a:cubicBezTo>
                <a:cubicBezTo>
                  <a:pt x="4722860" y="-113201"/>
                  <a:pt x="3979333" y="46896"/>
                  <a:pt x="3214254" y="171587"/>
                </a:cubicBezTo>
                <a:cubicBezTo>
                  <a:pt x="2449175" y="296278"/>
                  <a:pt x="1136072" y="661114"/>
                  <a:pt x="600363" y="864314"/>
                </a:cubicBezTo>
                <a:cubicBezTo>
                  <a:pt x="64654" y="1067514"/>
                  <a:pt x="32327" y="1229150"/>
                  <a:pt x="0" y="1390787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17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6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6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6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6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73985" y="5316794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928673" y="322156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3221569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791855" y="357707"/>
            <a:ext cx="5209309" cy="1147820"/>
          </a:xfrm>
          <a:custGeom>
            <a:avLst/>
            <a:gdLst>
              <a:gd name="connsiteX0" fmla="*/ 5209309 w 5209309"/>
              <a:gd name="connsiteY0" fmla="*/ 944620 h 1147820"/>
              <a:gd name="connsiteX1" fmla="*/ 3445163 w 5209309"/>
              <a:gd name="connsiteY1" fmla="*/ 39457 h 1147820"/>
              <a:gd name="connsiteX2" fmla="*/ 581890 w 5209309"/>
              <a:gd name="connsiteY2" fmla="*/ 261129 h 1147820"/>
              <a:gd name="connsiteX3" fmla="*/ 0 w 5209309"/>
              <a:gd name="connsiteY3" fmla="*/ 1147820 h 114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9309" h="1147820">
                <a:moveTo>
                  <a:pt x="5209309" y="944620"/>
                </a:moveTo>
                <a:cubicBezTo>
                  <a:pt x="4712854" y="548996"/>
                  <a:pt x="4216399" y="153372"/>
                  <a:pt x="3445163" y="39457"/>
                </a:cubicBezTo>
                <a:cubicBezTo>
                  <a:pt x="2673927" y="-74458"/>
                  <a:pt x="1156084" y="76402"/>
                  <a:pt x="581890" y="261129"/>
                </a:cubicBezTo>
                <a:cubicBezTo>
                  <a:pt x="7696" y="445856"/>
                  <a:pt x="3848" y="796838"/>
                  <a:pt x="0" y="1147820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V="1">
            <a:off x="2667544" y="4419693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087724" y="4158083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724" y="4158083"/>
                <a:ext cx="874470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AKAII\Desktop\그림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968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73985" y="5316794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956570" y="532602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70" y="5326029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828800" y="805156"/>
            <a:ext cx="4847218" cy="1655577"/>
          </a:xfrm>
          <a:custGeom>
            <a:avLst/>
            <a:gdLst>
              <a:gd name="connsiteX0" fmla="*/ 4802909 w 4847218"/>
              <a:gd name="connsiteY0" fmla="*/ 1466989 h 1655577"/>
              <a:gd name="connsiteX1" fmla="*/ 4645891 w 4847218"/>
              <a:gd name="connsiteY1" fmla="*/ 1642480 h 1655577"/>
              <a:gd name="connsiteX2" fmla="*/ 3214255 w 4847218"/>
              <a:gd name="connsiteY2" fmla="*/ 1152953 h 1655577"/>
              <a:gd name="connsiteX3" fmla="*/ 2142836 w 4847218"/>
              <a:gd name="connsiteY3" fmla="*/ 164662 h 1655577"/>
              <a:gd name="connsiteX4" fmla="*/ 775855 w 4847218"/>
              <a:gd name="connsiteY4" fmla="*/ 53826 h 1655577"/>
              <a:gd name="connsiteX5" fmla="*/ 0 w 4847218"/>
              <a:gd name="connsiteY5" fmla="*/ 718844 h 165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7218" h="1655577">
                <a:moveTo>
                  <a:pt x="4802909" y="1466989"/>
                </a:moveTo>
                <a:cubicBezTo>
                  <a:pt x="4856788" y="1580904"/>
                  <a:pt x="4910667" y="1694819"/>
                  <a:pt x="4645891" y="1642480"/>
                </a:cubicBezTo>
                <a:cubicBezTo>
                  <a:pt x="4381115" y="1590141"/>
                  <a:pt x="3631431" y="1399256"/>
                  <a:pt x="3214255" y="1152953"/>
                </a:cubicBezTo>
                <a:cubicBezTo>
                  <a:pt x="2797079" y="906650"/>
                  <a:pt x="2549236" y="347850"/>
                  <a:pt x="2142836" y="164662"/>
                </a:cubicBezTo>
                <a:cubicBezTo>
                  <a:pt x="1736436" y="-18526"/>
                  <a:pt x="1132994" y="-38538"/>
                  <a:pt x="775855" y="53826"/>
                </a:cubicBezTo>
                <a:cubicBezTo>
                  <a:pt x="418716" y="146190"/>
                  <a:pt x="209358" y="432517"/>
                  <a:pt x="0" y="718844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200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4946813" y="5316794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4889164" y="326035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164" y="3260359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5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19564" y="183449"/>
            <a:ext cx="7087623" cy="1635762"/>
          </a:xfrm>
          <a:custGeom>
            <a:avLst/>
            <a:gdLst>
              <a:gd name="connsiteX0" fmla="*/ 6954981 w 7087623"/>
              <a:gd name="connsiteY0" fmla="*/ 1146587 h 1635762"/>
              <a:gd name="connsiteX1" fmla="*/ 7075054 w 7087623"/>
              <a:gd name="connsiteY1" fmla="*/ 1442151 h 1635762"/>
              <a:gd name="connsiteX2" fmla="*/ 6687127 w 7087623"/>
              <a:gd name="connsiteY2" fmla="*/ 1617642 h 1635762"/>
              <a:gd name="connsiteX3" fmla="*/ 5938981 w 7087623"/>
              <a:gd name="connsiteY3" fmla="*/ 998806 h 1635762"/>
              <a:gd name="connsiteX4" fmla="*/ 5107709 w 7087623"/>
              <a:gd name="connsiteY4" fmla="*/ 158296 h 1635762"/>
              <a:gd name="connsiteX5" fmla="*/ 4221018 w 7087623"/>
              <a:gd name="connsiteY5" fmla="*/ 10515 h 1635762"/>
              <a:gd name="connsiteX6" fmla="*/ 1505527 w 7087623"/>
              <a:gd name="connsiteY6" fmla="*/ 158296 h 1635762"/>
              <a:gd name="connsiteX7" fmla="*/ 0 w 7087623"/>
              <a:gd name="connsiteY7" fmla="*/ 1312842 h 163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7623" h="1635762">
                <a:moveTo>
                  <a:pt x="6954981" y="1146587"/>
                </a:moveTo>
                <a:cubicBezTo>
                  <a:pt x="7037338" y="1255114"/>
                  <a:pt x="7119696" y="1363642"/>
                  <a:pt x="7075054" y="1442151"/>
                </a:cubicBezTo>
                <a:cubicBezTo>
                  <a:pt x="7030412" y="1520660"/>
                  <a:pt x="6876472" y="1691533"/>
                  <a:pt x="6687127" y="1617642"/>
                </a:cubicBezTo>
                <a:cubicBezTo>
                  <a:pt x="6497782" y="1543751"/>
                  <a:pt x="6202217" y="1242030"/>
                  <a:pt x="5938981" y="998806"/>
                </a:cubicBezTo>
                <a:cubicBezTo>
                  <a:pt x="5675745" y="755582"/>
                  <a:pt x="5394036" y="323011"/>
                  <a:pt x="5107709" y="158296"/>
                </a:cubicBezTo>
                <a:cubicBezTo>
                  <a:pt x="4821382" y="-6419"/>
                  <a:pt x="4821382" y="10515"/>
                  <a:pt x="4221018" y="10515"/>
                </a:cubicBezTo>
                <a:cubicBezTo>
                  <a:pt x="3620654" y="10515"/>
                  <a:pt x="2209030" y="-58759"/>
                  <a:pt x="1505527" y="158296"/>
                </a:cubicBezTo>
                <a:cubicBezTo>
                  <a:pt x="802024" y="375350"/>
                  <a:pt x="401012" y="844096"/>
                  <a:pt x="0" y="1312842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V="1">
            <a:off x="5289131" y="4382749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427184" y="4435593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84" y="4435593"/>
                <a:ext cx="526105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AKAII\Desktop\그림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491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4946813" y="5316794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916431" y="5316793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431" y="5316793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0.9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직선 연결선 106"/>
          <p:cNvCxnSpPr/>
          <p:nvPr/>
        </p:nvCxnSpPr>
        <p:spPr>
          <a:xfrm flipV="1">
            <a:off x="3948933" y="5778458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4067944" y="5872220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5872220"/>
                <a:ext cx="1089273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865745" y="969653"/>
            <a:ext cx="5994400" cy="1547366"/>
          </a:xfrm>
          <a:custGeom>
            <a:avLst/>
            <a:gdLst>
              <a:gd name="connsiteX0" fmla="*/ 5994400 w 5994400"/>
              <a:gd name="connsiteY0" fmla="*/ 1293256 h 1547366"/>
              <a:gd name="connsiteX1" fmla="*/ 4756728 w 5994400"/>
              <a:gd name="connsiteY1" fmla="*/ 1505692 h 1547366"/>
              <a:gd name="connsiteX2" fmla="*/ 2780146 w 5994400"/>
              <a:gd name="connsiteY2" fmla="*/ 563583 h 1547366"/>
              <a:gd name="connsiteX3" fmla="*/ 1394691 w 5994400"/>
              <a:gd name="connsiteY3" fmla="*/ 165 h 1547366"/>
              <a:gd name="connsiteX4" fmla="*/ 0 w 5994400"/>
              <a:gd name="connsiteY4" fmla="*/ 517402 h 154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1547366">
                <a:moveTo>
                  <a:pt x="5994400" y="1293256"/>
                </a:moveTo>
                <a:cubicBezTo>
                  <a:pt x="5643418" y="1460280"/>
                  <a:pt x="5292437" y="1627304"/>
                  <a:pt x="4756728" y="1505692"/>
                </a:cubicBezTo>
                <a:cubicBezTo>
                  <a:pt x="4221019" y="1384080"/>
                  <a:pt x="3340485" y="814504"/>
                  <a:pt x="2780146" y="563583"/>
                </a:cubicBezTo>
                <a:cubicBezTo>
                  <a:pt x="2219807" y="312662"/>
                  <a:pt x="1858049" y="7862"/>
                  <a:pt x="1394691" y="165"/>
                </a:cubicBezTo>
                <a:cubicBezTo>
                  <a:pt x="931333" y="-7532"/>
                  <a:pt x="465666" y="254935"/>
                  <a:pt x="0" y="517402"/>
                </a:cubicBezTo>
              </a:path>
            </a:pathLst>
          </a:custGeom>
          <a:noFill/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AKAII\Desktop\그림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9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93592" y="3226806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925667" y="324188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667" y="3241887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10327" y="424873"/>
            <a:ext cx="4729018" cy="1080654"/>
          </a:xfrm>
          <a:custGeom>
            <a:avLst/>
            <a:gdLst>
              <a:gd name="connsiteX0" fmla="*/ 4729018 w 4729018"/>
              <a:gd name="connsiteY0" fmla="*/ 0 h 1080654"/>
              <a:gd name="connsiteX1" fmla="*/ 840509 w 4729018"/>
              <a:gd name="connsiteY1" fmla="*/ 101600 h 1080654"/>
              <a:gd name="connsiteX2" fmla="*/ 0 w 4729018"/>
              <a:gd name="connsiteY2" fmla="*/ 1080654 h 108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9018" h="1080654">
                <a:moveTo>
                  <a:pt x="4729018" y="0"/>
                </a:moveTo>
                <a:lnTo>
                  <a:pt x="840509" y="101600"/>
                </a:lnTo>
                <a:cubicBezTo>
                  <a:pt x="52339" y="281709"/>
                  <a:pt x="26169" y="681181"/>
                  <a:pt x="0" y="1080654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V="1">
            <a:off x="2061307" y="3004668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1799692" y="2565257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565257"/>
                <a:ext cx="874470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AKAII\Desktop\그림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159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강화 학습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1026" name="Picture 2" descr="C:\Users\AKAII\Desktop\딱따구리\Untitled-2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3" y="2342654"/>
            <a:ext cx="19812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KAII\Desktop\딱따구리\Untitled-3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22" y="2564904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3098" y="1876762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에이전트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(agent)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1876762"/>
            <a:ext cx="2410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환경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(environment)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013176"/>
            <a:ext cx="4238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환경을 인지하고 그에 대응하는 행동을 하는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컴퓨터 프로그램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5605985"/>
            <a:ext cx="3071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인터넷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봇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웹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크롤러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게임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봇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인공지능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플레이어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챗봇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588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93592" y="3226806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966712" y="535373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12" y="5353739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761789" y="490334"/>
            <a:ext cx="4731545" cy="1024430"/>
          </a:xfrm>
          <a:custGeom>
            <a:avLst/>
            <a:gdLst>
              <a:gd name="connsiteX0" fmla="*/ 4518938 w 4731545"/>
              <a:gd name="connsiteY0" fmla="*/ 821230 h 1024430"/>
              <a:gd name="connsiteX1" fmla="*/ 4639011 w 4731545"/>
              <a:gd name="connsiteY1" fmla="*/ 599557 h 1024430"/>
              <a:gd name="connsiteX2" fmla="*/ 3327447 w 4731545"/>
              <a:gd name="connsiteY2" fmla="*/ 8430 h 1024430"/>
              <a:gd name="connsiteX3" fmla="*/ 491884 w 4731545"/>
              <a:gd name="connsiteY3" fmla="*/ 303993 h 1024430"/>
              <a:gd name="connsiteX4" fmla="*/ 20829 w 4731545"/>
              <a:gd name="connsiteY4" fmla="*/ 1024430 h 102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1545" h="1024430">
                <a:moveTo>
                  <a:pt x="4518938" y="821230"/>
                </a:moveTo>
                <a:cubicBezTo>
                  <a:pt x="4678265" y="778127"/>
                  <a:pt x="4837593" y="735024"/>
                  <a:pt x="4639011" y="599557"/>
                </a:cubicBezTo>
                <a:cubicBezTo>
                  <a:pt x="4440429" y="464090"/>
                  <a:pt x="4018635" y="57691"/>
                  <a:pt x="3327447" y="8430"/>
                </a:cubicBezTo>
                <a:cubicBezTo>
                  <a:pt x="2636259" y="-40831"/>
                  <a:pt x="1042987" y="134660"/>
                  <a:pt x="491884" y="303993"/>
                </a:cubicBezTo>
                <a:cubicBezTo>
                  <a:pt x="-59219" y="473326"/>
                  <a:pt x="-19195" y="748878"/>
                  <a:pt x="20829" y="1024430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49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73187" y="3226806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4870642" y="3272985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642" y="3272985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28800" y="154444"/>
            <a:ext cx="6012873" cy="1360320"/>
          </a:xfrm>
          <a:custGeom>
            <a:avLst/>
            <a:gdLst>
              <a:gd name="connsiteX0" fmla="*/ 6012873 w 6012873"/>
              <a:gd name="connsiteY0" fmla="*/ 251956 h 1360320"/>
              <a:gd name="connsiteX1" fmla="*/ 2770909 w 6012873"/>
              <a:gd name="connsiteY1" fmla="*/ 2574 h 1360320"/>
              <a:gd name="connsiteX2" fmla="*/ 812800 w 6012873"/>
              <a:gd name="connsiteY2" fmla="*/ 390501 h 1360320"/>
              <a:gd name="connsiteX3" fmla="*/ 0 w 6012873"/>
              <a:gd name="connsiteY3" fmla="*/ 1360320 h 13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2873" h="1360320">
                <a:moveTo>
                  <a:pt x="6012873" y="251956"/>
                </a:moveTo>
                <a:cubicBezTo>
                  <a:pt x="4825230" y="115719"/>
                  <a:pt x="3637588" y="-20517"/>
                  <a:pt x="2770909" y="2574"/>
                </a:cubicBezTo>
                <a:cubicBezTo>
                  <a:pt x="1904230" y="25665"/>
                  <a:pt x="1274618" y="164210"/>
                  <a:pt x="812800" y="390501"/>
                </a:cubicBezTo>
                <a:cubicBezTo>
                  <a:pt x="350982" y="616792"/>
                  <a:pt x="175491" y="988556"/>
                  <a:pt x="0" y="1360320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444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73187" y="3226806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929980" y="533526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980" y="5335267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0.9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798838" y="124651"/>
            <a:ext cx="5922371" cy="1380876"/>
          </a:xfrm>
          <a:custGeom>
            <a:avLst/>
            <a:gdLst>
              <a:gd name="connsiteX0" fmla="*/ 5719562 w 5922371"/>
              <a:gd name="connsiteY0" fmla="*/ 1186913 h 1380876"/>
              <a:gd name="connsiteX1" fmla="*/ 5876580 w 5922371"/>
              <a:gd name="connsiteY1" fmla="*/ 817458 h 1380876"/>
              <a:gd name="connsiteX2" fmla="*/ 4999126 w 5922371"/>
              <a:gd name="connsiteY2" fmla="*/ 41604 h 1380876"/>
              <a:gd name="connsiteX3" fmla="*/ 2819344 w 5922371"/>
              <a:gd name="connsiteY3" fmla="*/ 143204 h 1380876"/>
              <a:gd name="connsiteX4" fmla="*/ 454835 w 5922371"/>
              <a:gd name="connsiteY4" fmla="*/ 466476 h 1380876"/>
              <a:gd name="connsiteX5" fmla="*/ 2253 w 5922371"/>
              <a:gd name="connsiteY5" fmla="*/ 1380876 h 138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2371" h="1380876">
                <a:moveTo>
                  <a:pt x="5719562" y="1186913"/>
                </a:moveTo>
                <a:cubicBezTo>
                  <a:pt x="5858107" y="1097628"/>
                  <a:pt x="5996653" y="1008343"/>
                  <a:pt x="5876580" y="817458"/>
                </a:cubicBezTo>
                <a:cubicBezTo>
                  <a:pt x="5756507" y="626573"/>
                  <a:pt x="5508665" y="153980"/>
                  <a:pt x="4999126" y="41604"/>
                </a:cubicBezTo>
                <a:cubicBezTo>
                  <a:pt x="4489587" y="-70772"/>
                  <a:pt x="3576726" y="72392"/>
                  <a:pt x="2819344" y="143204"/>
                </a:cubicBezTo>
                <a:cubicBezTo>
                  <a:pt x="2061962" y="214016"/>
                  <a:pt x="924350" y="260197"/>
                  <a:pt x="454835" y="466476"/>
                </a:cubicBezTo>
                <a:cubicBezTo>
                  <a:pt x="-14680" y="672755"/>
                  <a:pt x="-6214" y="1026815"/>
                  <a:pt x="2253" y="1380876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V="1">
            <a:off x="3334127" y="4351841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455876" y="4404685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76" y="4404685"/>
                <a:ext cx="1089273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AKAII\Desktop\그림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899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73187" y="3226806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949738" y="3226806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38" y="3226806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0.9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28800" y="397399"/>
            <a:ext cx="4852885" cy="1098892"/>
          </a:xfrm>
          <a:custGeom>
            <a:avLst/>
            <a:gdLst>
              <a:gd name="connsiteX0" fmla="*/ 4812145 w 4852885"/>
              <a:gd name="connsiteY0" fmla="*/ 572419 h 1098892"/>
              <a:gd name="connsiteX1" fmla="*/ 4682836 w 4852885"/>
              <a:gd name="connsiteY1" fmla="*/ 701728 h 1098892"/>
              <a:gd name="connsiteX2" fmla="*/ 3454400 w 4852885"/>
              <a:gd name="connsiteY2" fmla="*/ 202965 h 1098892"/>
              <a:gd name="connsiteX3" fmla="*/ 1431636 w 4852885"/>
              <a:gd name="connsiteY3" fmla="*/ 55183 h 1098892"/>
              <a:gd name="connsiteX4" fmla="*/ 0 w 4852885"/>
              <a:gd name="connsiteY4" fmla="*/ 1098892 h 10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2885" h="1098892">
                <a:moveTo>
                  <a:pt x="4812145" y="572419"/>
                </a:moveTo>
                <a:cubicBezTo>
                  <a:pt x="4860636" y="667861"/>
                  <a:pt x="4909127" y="763304"/>
                  <a:pt x="4682836" y="701728"/>
                </a:cubicBezTo>
                <a:cubicBezTo>
                  <a:pt x="4456545" y="640152"/>
                  <a:pt x="3996267" y="310722"/>
                  <a:pt x="3454400" y="202965"/>
                </a:cubicBezTo>
                <a:cubicBezTo>
                  <a:pt x="2912533" y="95208"/>
                  <a:pt x="2007369" y="-94138"/>
                  <a:pt x="1431636" y="55183"/>
                </a:cubicBezTo>
                <a:cubicBezTo>
                  <a:pt x="855903" y="204504"/>
                  <a:pt x="427951" y="651698"/>
                  <a:pt x="0" y="1098892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/>
          <p:nvPr/>
        </p:nvCxnSpPr>
        <p:spPr>
          <a:xfrm flipV="1">
            <a:off x="1992710" y="3688471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780221" y="384569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221" y="3845698"/>
                <a:ext cx="1089273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AKAII\Desktop\그림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83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89813" y="5326031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928673" y="535373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5353739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0.9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828800" y="575011"/>
            <a:ext cx="4802909" cy="1069062"/>
          </a:xfrm>
          <a:custGeom>
            <a:avLst/>
            <a:gdLst>
              <a:gd name="connsiteX0" fmla="*/ 4802909 w 4802909"/>
              <a:gd name="connsiteY0" fmla="*/ 1069062 h 1069062"/>
              <a:gd name="connsiteX1" fmla="*/ 4479636 w 4802909"/>
              <a:gd name="connsiteY1" fmla="*/ 404044 h 1069062"/>
              <a:gd name="connsiteX2" fmla="*/ 3048000 w 4802909"/>
              <a:gd name="connsiteY2" fmla="*/ 25353 h 1069062"/>
              <a:gd name="connsiteX3" fmla="*/ 895927 w 4802909"/>
              <a:gd name="connsiteY3" fmla="*/ 136189 h 1069062"/>
              <a:gd name="connsiteX4" fmla="*/ 0 w 4802909"/>
              <a:gd name="connsiteY4" fmla="*/ 948989 h 106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909" h="1069062">
                <a:moveTo>
                  <a:pt x="4802909" y="1069062"/>
                </a:moveTo>
                <a:cubicBezTo>
                  <a:pt x="4787515" y="823528"/>
                  <a:pt x="4772121" y="577995"/>
                  <a:pt x="4479636" y="404044"/>
                </a:cubicBezTo>
                <a:cubicBezTo>
                  <a:pt x="4187151" y="230092"/>
                  <a:pt x="3645285" y="69995"/>
                  <a:pt x="3048000" y="25353"/>
                </a:cubicBezTo>
                <a:cubicBezTo>
                  <a:pt x="2450715" y="-19290"/>
                  <a:pt x="1403927" y="-17750"/>
                  <a:pt x="895927" y="136189"/>
                </a:cubicBezTo>
                <a:cubicBezTo>
                  <a:pt x="387927" y="290128"/>
                  <a:pt x="193963" y="619558"/>
                  <a:pt x="0" y="948989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V="1">
            <a:off x="1992710" y="5075465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1584889" y="465313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89" y="4653136"/>
                <a:ext cx="1089273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AKAII\Desktop\그림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763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89813" y="5326031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947334" y="326035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34" y="3260359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0.9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65745" y="755147"/>
            <a:ext cx="3888510" cy="741144"/>
          </a:xfrm>
          <a:custGeom>
            <a:avLst/>
            <a:gdLst>
              <a:gd name="connsiteX0" fmla="*/ 3888510 w 3888510"/>
              <a:gd name="connsiteY0" fmla="*/ 556417 h 741144"/>
              <a:gd name="connsiteX1" fmla="*/ 1514764 w 3888510"/>
              <a:gd name="connsiteY1" fmla="*/ 2235 h 741144"/>
              <a:gd name="connsiteX2" fmla="*/ 0 w 3888510"/>
              <a:gd name="connsiteY2" fmla="*/ 741144 h 74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8510" h="741144">
                <a:moveTo>
                  <a:pt x="3888510" y="556417"/>
                </a:moveTo>
                <a:cubicBezTo>
                  <a:pt x="3025679" y="263932"/>
                  <a:pt x="2162849" y="-28553"/>
                  <a:pt x="1514764" y="2235"/>
                </a:cubicBezTo>
                <a:cubicBezTo>
                  <a:pt x="866679" y="33023"/>
                  <a:pt x="0" y="741144"/>
                  <a:pt x="0" y="741144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/>
          <p:nvPr/>
        </p:nvCxnSpPr>
        <p:spPr>
          <a:xfrm flipV="1">
            <a:off x="746781" y="4382749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42224" y="465313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4" y="4653136"/>
                <a:ext cx="1089273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AKAII\Desktop\그림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220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88555" y="5316795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4906737" y="5325951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7" y="5325951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847273" y="137049"/>
            <a:ext cx="6012872" cy="1507024"/>
          </a:xfrm>
          <a:custGeom>
            <a:avLst/>
            <a:gdLst>
              <a:gd name="connsiteX0" fmla="*/ 6012872 w 6012872"/>
              <a:gd name="connsiteY0" fmla="*/ 1507024 h 1507024"/>
              <a:gd name="connsiteX1" fmla="*/ 5246254 w 6012872"/>
              <a:gd name="connsiteY1" fmla="*/ 167751 h 1507024"/>
              <a:gd name="connsiteX2" fmla="*/ 4100945 w 6012872"/>
              <a:gd name="connsiteY2" fmla="*/ 19969 h 1507024"/>
              <a:gd name="connsiteX3" fmla="*/ 2096654 w 6012872"/>
              <a:gd name="connsiteY3" fmla="*/ 167751 h 1507024"/>
              <a:gd name="connsiteX4" fmla="*/ 0 w 6012872"/>
              <a:gd name="connsiteY4" fmla="*/ 1359242 h 150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2872" h="1507024">
                <a:moveTo>
                  <a:pt x="6012872" y="1507024"/>
                </a:moveTo>
                <a:cubicBezTo>
                  <a:pt x="5788890" y="961308"/>
                  <a:pt x="5564908" y="415593"/>
                  <a:pt x="5246254" y="167751"/>
                </a:cubicBezTo>
                <a:cubicBezTo>
                  <a:pt x="4927599" y="-80092"/>
                  <a:pt x="4625878" y="19969"/>
                  <a:pt x="4100945" y="19969"/>
                </a:cubicBezTo>
                <a:cubicBezTo>
                  <a:pt x="3576012" y="19969"/>
                  <a:pt x="2780145" y="-55461"/>
                  <a:pt x="2096654" y="167751"/>
                </a:cubicBezTo>
                <a:cubicBezTo>
                  <a:pt x="1413163" y="390963"/>
                  <a:pt x="706581" y="875102"/>
                  <a:pt x="0" y="1359242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V="1">
            <a:off x="3975677" y="5075465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4129578" y="465313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578" y="4653136"/>
                <a:ext cx="874470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AKAII\Desktop\그림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245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88555" y="5316795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933111" y="3217040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11" y="3217040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56509" y="517165"/>
            <a:ext cx="5153891" cy="997599"/>
          </a:xfrm>
          <a:custGeom>
            <a:avLst/>
            <a:gdLst>
              <a:gd name="connsiteX0" fmla="*/ 5153891 w 5153891"/>
              <a:gd name="connsiteY0" fmla="*/ 803635 h 997599"/>
              <a:gd name="connsiteX1" fmla="*/ 4294909 w 5153891"/>
              <a:gd name="connsiteY1" fmla="*/ 351053 h 997599"/>
              <a:gd name="connsiteX2" fmla="*/ 2207491 w 5153891"/>
              <a:gd name="connsiteY2" fmla="*/ 71 h 997599"/>
              <a:gd name="connsiteX3" fmla="*/ 674255 w 5153891"/>
              <a:gd name="connsiteY3" fmla="*/ 378762 h 997599"/>
              <a:gd name="connsiteX4" fmla="*/ 0 w 5153891"/>
              <a:gd name="connsiteY4" fmla="*/ 997599 h 99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3891" h="997599">
                <a:moveTo>
                  <a:pt x="5153891" y="803635"/>
                </a:moveTo>
                <a:cubicBezTo>
                  <a:pt x="4969933" y="644307"/>
                  <a:pt x="4785976" y="484980"/>
                  <a:pt x="4294909" y="351053"/>
                </a:cubicBezTo>
                <a:cubicBezTo>
                  <a:pt x="3803842" y="217126"/>
                  <a:pt x="2810933" y="-4547"/>
                  <a:pt x="2207491" y="71"/>
                </a:cubicBezTo>
                <a:cubicBezTo>
                  <a:pt x="1604049" y="4689"/>
                  <a:pt x="1042170" y="212507"/>
                  <a:pt x="674255" y="378762"/>
                </a:cubicBezTo>
                <a:cubicBezTo>
                  <a:pt x="306340" y="545017"/>
                  <a:pt x="153170" y="771308"/>
                  <a:pt x="0" y="997599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307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88555" y="5316795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960486" y="535373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86" y="5353739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0.81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69923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856509" y="758873"/>
            <a:ext cx="4834017" cy="1667516"/>
          </a:xfrm>
          <a:custGeom>
            <a:avLst/>
            <a:gdLst>
              <a:gd name="connsiteX0" fmla="*/ 4784436 w 4834017"/>
              <a:gd name="connsiteY0" fmla="*/ 1504036 h 1667516"/>
              <a:gd name="connsiteX1" fmla="*/ 4664364 w 4834017"/>
              <a:gd name="connsiteY1" fmla="*/ 1661054 h 1667516"/>
              <a:gd name="connsiteX2" fmla="*/ 3389746 w 4834017"/>
              <a:gd name="connsiteY2" fmla="*/ 1310072 h 1667516"/>
              <a:gd name="connsiteX3" fmla="*/ 2179782 w 4834017"/>
              <a:gd name="connsiteY3" fmla="*/ 321782 h 1667516"/>
              <a:gd name="connsiteX4" fmla="*/ 683491 w 4834017"/>
              <a:gd name="connsiteY4" fmla="*/ 16982 h 1667516"/>
              <a:gd name="connsiteX5" fmla="*/ 0 w 4834017"/>
              <a:gd name="connsiteY5" fmla="*/ 746654 h 166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4017" h="1667516">
                <a:moveTo>
                  <a:pt x="4784436" y="1504036"/>
                </a:moveTo>
                <a:cubicBezTo>
                  <a:pt x="4840624" y="1598708"/>
                  <a:pt x="4896812" y="1693381"/>
                  <a:pt x="4664364" y="1661054"/>
                </a:cubicBezTo>
                <a:cubicBezTo>
                  <a:pt x="4431916" y="1628727"/>
                  <a:pt x="3803843" y="1533284"/>
                  <a:pt x="3389746" y="1310072"/>
                </a:cubicBezTo>
                <a:cubicBezTo>
                  <a:pt x="2975649" y="1086860"/>
                  <a:pt x="2630824" y="537297"/>
                  <a:pt x="2179782" y="321782"/>
                </a:cubicBezTo>
                <a:cubicBezTo>
                  <a:pt x="1728740" y="106267"/>
                  <a:pt x="1046788" y="-53830"/>
                  <a:pt x="683491" y="16982"/>
                </a:cubicBezTo>
                <a:cubicBezTo>
                  <a:pt x="320194" y="87794"/>
                  <a:pt x="160097" y="417224"/>
                  <a:pt x="0" y="746654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V="1">
            <a:off x="2004420" y="5719716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1671560" y="5949280"/>
                <a:ext cx="11646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chemeClr val="accent4"/>
                        </a:solidFill>
                        <a:latin typeface="Cambria Math"/>
                        <a:ea typeface="맑은 고딕" pitchFamily="50" charset="-127"/>
                      </a:rPr>
                      <m:t>𝟎</m:t>
                    </m:r>
                    <m:r>
                      <a:rPr lang="en-US" altLang="ko-KR" sz="2800" b="1" i="1" smtClean="0">
                        <a:solidFill>
                          <a:schemeClr val="accent4"/>
                        </a:solidFill>
                        <a:latin typeface="Cambria Math"/>
                        <a:ea typeface="맑은 고딕" pitchFamily="50" charset="-127"/>
                      </a:rPr>
                      <m:t>.</m:t>
                    </m:r>
                    <m:r>
                      <a:rPr lang="en-US" altLang="ko-KR" sz="2800" b="1" i="1" smtClean="0">
                        <a:solidFill>
                          <a:schemeClr val="accent4"/>
                        </a:solidFill>
                        <a:latin typeface="Cambria Math"/>
                        <a:ea typeface="맑은 고딕" pitchFamily="50" charset="-127"/>
                      </a:rPr>
                      <m:t>𝟕</m:t>
                    </m:r>
                  </m:oMath>
                </a14:m>
                <a:r>
                  <a:rPr lang="en-US" altLang="ko-KR" sz="2800" b="1" dirty="0" smtClean="0">
                    <a:solidFill>
                      <a:schemeClr val="accent4"/>
                    </a:solidFill>
                    <a:latin typeface="맑은 고딕" pitchFamily="50" charset="-127"/>
                    <a:ea typeface="맑은 고딕" pitchFamily="50" charset="-127"/>
                  </a:rPr>
                  <a:t>29</a:t>
                </a:r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560" y="5949280"/>
                <a:ext cx="1164614" cy="523220"/>
              </a:xfrm>
              <a:prstGeom prst="rect">
                <a:avLst/>
              </a:prstGeom>
              <a:blipFill rotWithShape="1">
                <a:blip r:embed="rId21"/>
                <a:stretch>
                  <a:fillRect t="-11628" r="-994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AKAII\Desktop\그림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22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49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4942091" y="5316795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4902015" y="3269595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15" y="3269595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15448" y="130891"/>
            <a:ext cx="7140443" cy="1447291"/>
          </a:xfrm>
          <a:custGeom>
            <a:avLst/>
            <a:gdLst>
              <a:gd name="connsiteX0" fmla="*/ 6968334 w 7140443"/>
              <a:gd name="connsiteY0" fmla="*/ 1199145 h 1447291"/>
              <a:gd name="connsiteX1" fmla="*/ 7106879 w 7140443"/>
              <a:gd name="connsiteY1" fmla="*/ 1420818 h 1447291"/>
              <a:gd name="connsiteX2" fmla="*/ 6414152 w 7140443"/>
              <a:gd name="connsiteY2" fmla="*/ 1346927 h 1447291"/>
              <a:gd name="connsiteX3" fmla="*/ 5416625 w 7140443"/>
              <a:gd name="connsiteY3" fmla="*/ 561836 h 1447291"/>
              <a:gd name="connsiteX4" fmla="*/ 4770079 w 7140443"/>
              <a:gd name="connsiteY4" fmla="*/ 26127 h 1447291"/>
              <a:gd name="connsiteX5" fmla="*/ 3098297 w 7140443"/>
              <a:gd name="connsiteY5" fmla="*/ 127727 h 1447291"/>
              <a:gd name="connsiteX6" fmla="*/ 493643 w 7140443"/>
              <a:gd name="connsiteY6" fmla="*/ 515654 h 1447291"/>
              <a:gd name="connsiteX7" fmla="*/ 4116 w 7140443"/>
              <a:gd name="connsiteY7" fmla="*/ 1383873 h 144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40443" h="1447291">
                <a:moveTo>
                  <a:pt x="6968334" y="1199145"/>
                </a:moveTo>
                <a:cubicBezTo>
                  <a:pt x="7083788" y="1297666"/>
                  <a:pt x="7199243" y="1396188"/>
                  <a:pt x="7106879" y="1420818"/>
                </a:cubicBezTo>
                <a:cubicBezTo>
                  <a:pt x="7014515" y="1445448"/>
                  <a:pt x="6695861" y="1490091"/>
                  <a:pt x="6414152" y="1346927"/>
                </a:cubicBezTo>
                <a:cubicBezTo>
                  <a:pt x="6132443" y="1203763"/>
                  <a:pt x="5690637" y="781969"/>
                  <a:pt x="5416625" y="561836"/>
                </a:cubicBezTo>
                <a:cubicBezTo>
                  <a:pt x="5142613" y="341703"/>
                  <a:pt x="5156467" y="98478"/>
                  <a:pt x="4770079" y="26127"/>
                </a:cubicBezTo>
                <a:cubicBezTo>
                  <a:pt x="4383691" y="-46224"/>
                  <a:pt x="3811036" y="46139"/>
                  <a:pt x="3098297" y="127727"/>
                </a:cubicBezTo>
                <a:cubicBezTo>
                  <a:pt x="2385558" y="209315"/>
                  <a:pt x="1009340" y="306296"/>
                  <a:pt x="493643" y="515654"/>
                </a:cubicBezTo>
                <a:cubicBezTo>
                  <a:pt x="-22054" y="725012"/>
                  <a:pt x="-8969" y="1054442"/>
                  <a:pt x="4116" y="1383873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690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강화 학습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1026" name="Picture 2" descr="C:\Users\AKAII\Desktop\딱따구리\Untitled-2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3" y="2342654"/>
            <a:ext cx="19812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KAII\Desktop\딱따구리\Untitled-3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22" y="2564904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3098" y="1876762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에이전트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(agent)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1876762"/>
            <a:ext cx="2410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환경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(environment)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013176"/>
            <a:ext cx="4238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환경을 인지하고 그에 대응하는 행동을 하는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컴퓨터 프로그램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5605985"/>
            <a:ext cx="3071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인터넷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봇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웹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크롤러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봇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인공지능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플레이어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챗봇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059832" y="3073386"/>
            <a:ext cx="2514600" cy="211681"/>
          </a:xfrm>
          <a:custGeom>
            <a:avLst/>
            <a:gdLst>
              <a:gd name="connsiteX0" fmla="*/ 0 w 2514600"/>
              <a:gd name="connsiteY0" fmla="*/ 203214 h 211681"/>
              <a:gd name="connsiteX1" fmla="*/ 1270000 w 2514600"/>
              <a:gd name="connsiteY1" fmla="*/ 14 h 211681"/>
              <a:gd name="connsiteX2" fmla="*/ 2514600 w 2514600"/>
              <a:gd name="connsiteY2" fmla="*/ 211681 h 21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211681">
                <a:moveTo>
                  <a:pt x="0" y="203214"/>
                </a:moveTo>
                <a:cubicBezTo>
                  <a:pt x="425450" y="100908"/>
                  <a:pt x="850900" y="-1397"/>
                  <a:pt x="1270000" y="14"/>
                </a:cubicBezTo>
                <a:cubicBezTo>
                  <a:pt x="1689100" y="1425"/>
                  <a:pt x="2101850" y="106553"/>
                  <a:pt x="2514600" y="21168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 flipV="1">
            <a:off x="3059832" y="3933056"/>
            <a:ext cx="2514600" cy="211681"/>
          </a:xfrm>
          <a:custGeom>
            <a:avLst/>
            <a:gdLst>
              <a:gd name="connsiteX0" fmla="*/ 0 w 2514600"/>
              <a:gd name="connsiteY0" fmla="*/ 203214 h 211681"/>
              <a:gd name="connsiteX1" fmla="*/ 1270000 w 2514600"/>
              <a:gd name="connsiteY1" fmla="*/ 14 h 211681"/>
              <a:gd name="connsiteX2" fmla="*/ 2514600 w 2514600"/>
              <a:gd name="connsiteY2" fmla="*/ 211681 h 21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211681">
                <a:moveTo>
                  <a:pt x="0" y="203214"/>
                </a:moveTo>
                <a:cubicBezTo>
                  <a:pt x="425450" y="100908"/>
                  <a:pt x="850900" y="-1397"/>
                  <a:pt x="1270000" y="14"/>
                </a:cubicBezTo>
                <a:cubicBezTo>
                  <a:pt x="1689100" y="1425"/>
                  <a:pt x="2101850" y="106553"/>
                  <a:pt x="2514600" y="21168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36497" y="2734181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행동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(action)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6497" y="4149080"/>
            <a:ext cx="1422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보상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(reward)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6497" y="3753036"/>
            <a:ext cx="1237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(state)</a:t>
            </a:r>
          </a:p>
        </p:txBody>
      </p:sp>
    </p:spTree>
    <p:extLst>
      <p:ext uri="{BB962C8B-B14F-4D97-AF65-F5344CB8AC3E}">
        <p14:creationId xmlns:p14="http://schemas.microsoft.com/office/powerpoint/2010/main" val="2233359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/>
      <p:bldP spid="21" grpId="0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4942091" y="5316795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920771" y="5326031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71" y="5326031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0.9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856509" y="654046"/>
            <a:ext cx="6031346" cy="1803052"/>
          </a:xfrm>
          <a:custGeom>
            <a:avLst/>
            <a:gdLst>
              <a:gd name="connsiteX0" fmla="*/ 6031346 w 6031346"/>
              <a:gd name="connsiteY0" fmla="*/ 1627336 h 1803052"/>
              <a:gd name="connsiteX1" fmla="*/ 5246255 w 6031346"/>
              <a:gd name="connsiteY1" fmla="*/ 1802827 h 1803052"/>
              <a:gd name="connsiteX2" fmla="*/ 4008582 w 6031346"/>
              <a:gd name="connsiteY2" fmla="*/ 1627336 h 1803052"/>
              <a:gd name="connsiteX3" fmla="*/ 2826327 w 6031346"/>
              <a:gd name="connsiteY3" fmla="*/ 666754 h 1803052"/>
              <a:gd name="connsiteX4" fmla="*/ 1542473 w 6031346"/>
              <a:gd name="connsiteY4" fmla="*/ 1736 h 1803052"/>
              <a:gd name="connsiteX5" fmla="*/ 0 w 6031346"/>
              <a:gd name="connsiteY5" fmla="*/ 860718 h 18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1346" h="1803052">
                <a:moveTo>
                  <a:pt x="6031346" y="1627336"/>
                </a:moveTo>
                <a:cubicBezTo>
                  <a:pt x="5807364" y="1715081"/>
                  <a:pt x="5583382" y="1802827"/>
                  <a:pt x="5246255" y="1802827"/>
                </a:cubicBezTo>
                <a:cubicBezTo>
                  <a:pt x="4909128" y="1802827"/>
                  <a:pt x="4411903" y="1816681"/>
                  <a:pt x="4008582" y="1627336"/>
                </a:cubicBezTo>
                <a:cubicBezTo>
                  <a:pt x="3605261" y="1437991"/>
                  <a:pt x="3237345" y="937687"/>
                  <a:pt x="2826327" y="666754"/>
                </a:cubicBezTo>
                <a:cubicBezTo>
                  <a:pt x="2415309" y="395821"/>
                  <a:pt x="2013527" y="-30591"/>
                  <a:pt x="1542473" y="1736"/>
                </a:cubicBezTo>
                <a:cubicBezTo>
                  <a:pt x="1071419" y="34063"/>
                  <a:pt x="535709" y="447390"/>
                  <a:pt x="0" y="860718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63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1003506" y="3223415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933111" y="3223415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11" y="3223415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28800" y="340892"/>
            <a:ext cx="4747491" cy="1173872"/>
          </a:xfrm>
          <a:custGeom>
            <a:avLst/>
            <a:gdLst>
              <a:gd name="connsiteX0" fmla="*/ 4747491 w 4747491"/>
              <a:gd name="connsiteY0" fmla="*/ 83981 h 1173872"/>
              <a:gd name="connsiteX1" fmla="*/ 1099127 w 4747491"/>
              <a:gd name="connsiteY1" fmla="*/ 111690 h 1173872"/>
              <a:gd name="connsiteX2" fmla="*/ 0 w 4747491"/>
              <a:gd name="connsiteY2" fmla="*/ 1173872 h 117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7491" h="1173872">
                <a:moveTo>
                  <a:pt x="4747491" y="83981"/>
                </a:moveTo>
                <a:cubicBezTo>
                  <a:pt x="3318933" y="7011"/>
                  <a:pt x="1890375" y="-69959"/>
                  <a:pt x="1099127" y="111690"/>
                </a:cubicBezTo>
                <a:cubicBezTo>
                  <a:pt x="307878" y="293339"/>
                  <a:pt x="153939" y="733605"/>
                  <a:pt x="0" y="1173872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9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1003506" y="3223415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975805" y="533526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5" y="5335267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0.81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69923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자유형 8"/>
          <p:cNvSpPr/>
          <p:nvPr/>
        </p:nvSpPr>
        <p:spPr>
          <a:xfrm>
            <a:off x="1819564" y="352749"/>
            <a:ext cx="4638289" cy="1162015"/>
          </a:xfrm>
          <a:custGeom>
            <a:avLst/>
            <a:gdLst>
              <a:gd name="connsiteX0" fmla="*/ 4405745 w 4638289"/>
              <a:gd name="connsiteY0" fmla="*/ 884924 h 1162015"/>
              <a:gd name="connsiteX1" fmla="*/ 4507345 w 4638289"/>
              <a:gd name="connsiteY1" fmla="*/ 617069 h 1162015"/>
              <a:gd name="connsiteX2" fmla="*/ 2835563 w 4638289"/>
              <a:gd name="connsiteY2" fmla="*/ 90596 h 1162015"/>
              <a:gd name="connsiteX3" fmla="*/ 1052945 w 4638289"/>
              <a:gd name="connsiteY3" fmla="*/ 109069 h 1162015"/>
              <a:gd name="connsiteX4" fmla="*/ 0 w 4638289"/>
              <a:gd name="connsiteY4" fmla="*/ 1162015 h 116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289" h="1162015">
                <a:moveTo>
                  <a:pt x="4405745" y="884924"/>
                </a:moveTo>
                <a:cubicBezTo>
                  <a:pt x="4587393" y="817190"/>
                  <a:pt x="4769042" y="749457"/>
                  <a:pt x="4507345" y="617069"/>
                </a:cubicBezTo>
                <a:cubicBezTo>
                  <a:pt x="4245648" y="484681"/>
                  <a:pt x="3411296" y="175263"/>
                  <a:pt x="2835563" y="90596"/>
                </a:cubicBezTo>
                <a:cubicBezTo>
                  <a:pt x="2259830" y="5929"/>
                  <a:pt x="1525539" y="-69501"/>
                  <a:pt x="1052945" y="109069"/>
                </a:cubicBezTo>
                <a:cubicBezTo>
                  <a:pt x="580351" y="287639"/>
                  <a:pt x="290175" y="724827"/>
                  <a:pt x="0" y="1162015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V="1">
            <a:off x="1398586" y="4351841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1236453" y="3960459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453" y="3960459"/>
                <a:ext cx="1304075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 descr="C:\Users\AKAII\Desktop\그림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541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73186" y="3223415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4947662" y="3218243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62" y="3218243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28800" y="129263"/>
            <a:ext cx="6003636" cy="1376264"/>
          </a:xfrm>
          <a:custGeom>
            <a:avLst/>
            <a:gdLst>
              <a:gd name="connsiteX0" fmla="*/ 6003636 w 6003636"/>
              <a:gd name="connsiteY0" fmla="*/ 295610 h 1376264"/>
              <a:gd name="connsiteX1" fmla="*/ 4451927 w 6003636"/>
              <a:gd name="connsiteY1" fmla="*/ 46 h 1376264"/>
              <a:gd name="connsiteX2" fmla="*/ 1865745 w 6003636"/>
              <a:gd name="connsiteY2" fmla="*/ 314082 h 1376264"/>
              <a:gd name="connsiteX3" fmla="*/ 0 w 6003636"/>
              <a:gd name="connsiteY3" fmla="*/ 1376264 h 137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3636" h="1376264">
                <a:moveTo>
                  <a:pt x="6003636" y="295610"/>
                </a:moveTo>
                <a:cubicBezTo>
                  <a:pt x="5572605" y="146288"/>
                  <a:pt x="5141575" y="-3033"/>
                  <a:pt x="4451927" y="46"/>
                </a:cubicBezTo>
                <a:cubicBezTo>
                  <a:pt x="3762279" y="3125"/>
                  <a:pt x="2607733" y="84712"/>
                  <a:pt x="1865745" y="314082"/>
                </a:cubicBezTo>
                <a:cubicBezTo>
                  <a:pt x="1123757" y="543452"/>
                  <a:pt x="561878" y="959858"/>
                  <a:pt x="0" y="1376264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74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54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73186" y="3223415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942219" y="5299614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219" y="5299614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57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0.9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57098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838036" y="185762"/>
            <a:ext cx="5912833" cy="1310529"/>
          </a:xfrm>
          <a:custGeom>
            <a:avLst/>
            <a:gdLst>
              <a:gd name="connsiteX0" fmla="*/ 5689600 w 5912833"/>
              <a:gd name="connsiteY0" fmla="*/ 1153511 h 1310529"/>
              <a:gd name="connsiteX1" fmla="*/ 5883564 w 5912833"/>
              <a:gd name="connsiteY1" fmla="*/ 913365 h 1310529"/>
              <a:gd name="connsiteX2" fmla="*/ 5135419 w 5912833"/>
              <a:gd name="connsiteY2" fmla="*/ 91329 h 1310529"/>
              <a:gd name="connsiteX3" fmla="*/ 3140364 w 5912833"/>
              <a:gd name="connsiteY3" fmla="*/ 45147 h 1310529"/>
              <a:gd name="connsiteX4" fmla="*/ 794328 w 5912833"/>
              <a:gd name="connsiteY4" fmla="*/ 313002 h 1310529"/>
              <a:gd name="connsiteX5" fmla="*/ 0 w 5912833"/>
              <a:gd name="connsiteY5" fmla="*/ 1310529 h 131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12833" h="1310529">
                <a:moveTo>
                  <a:pt x="5689600" y="1153511"/>
                </a:moveTo>
                <a:cubicBezTo>
                  <a:pt x="5832763" y="1121953"/>
                  <a:pt x="5975927" y="1090395"/>
                  <a:pt x="5883564" y="913365"/>
                </a:cubicBezTo>
                <a:cubicBezTo>
                  <a:pt x="5791201" y="736335"/>
                  <a:pt x="5592619" y="236032"/>
                  <a:pt x="5135419" y="91329"/>
                </a:cubicBezTo>
                <a:cubicBezTo>
                  <a:pt x="4678219" y="-53374"/>
                  <a:pt x="3863879" y="8202"/>
                  <a:pt x="3140364" y="45147"/>
                </a:cubicBezTo>
                <a:cubicBezTo>
                  <a:pt x="2416849" y="82092"/>
                  <a:pt x="1317722" y="102105"/>
                  <a:pt x="794328" y="313002"/>
                </a:cubicBezTo>
                <a:cubicBezTo>
                  <a:pt x="270934" y="523899"/>
                  <a:pt x="135467" y="917214"/>
                  <a:pt x="0" y="1310529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725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73186" y="3223415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963430" y="3238536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30" y="3238536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57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0.9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57098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19564" y="350982"/>
            <a:ext cx="4826886" cy="1163782"/>
          </a:xfrm>
          <a:custGeom>
            <a:avLst/>
            <a:gdLst>
              <a:gd name="connsiteX0" fmla="*/ 4802909 w 4826886"/>
              <a:gd name="connsiteY0" fmla="*/ 600363 h 1163782"/>
              <a:gd name="connsiteX1" fmla="*/ 4756727 w 4826886"/>
              <a:gd name="connsiteY1" fmla="*/ 738909 h 1163782"/>
              <a:gd name="connsiteX2" fmla="*/ 4211781 w 4826886"/>
              <a:gd name="connsiteY2" fmla="*/ 461818 h 1163782"/>
              <a:gd name="connsiteX3" fmla="*/ 2327563 w 4826886"/>
              <a:gd name="connsiteY3" fmla="*/ 0 h 1163782"/>
              <a:gd name="connsiteX4" fmla="*/ 526472 w 4826886"/>
              <a:gd name="connsiteY4" fmla="*/ 461818 h 1163782"/>
              <a:gd name="connsiteX5" fmla="*/ 0 w 4826886"/>
              <a:gd name="connsiteY5" fmla="*/ 1163782 h 11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6886" h="1163782">
                <a:moveTo>
                  <a:pt x="4802909" y="600363"/>
                </a:moveTo>
                <a:cubicBezTo>
                  <a:pt x="4829078" y="681181"/>
                  <a:pt x="4855248" y="762000"/>
                  <a:pt x="4756727" y="738909"/>
                </a:cubicBezTo>
                <a:cubicBezTo>
                  <a:pt x="4658206" y="715818"/>
                  <a:pt x="4616642" y="584969"/>
                  <a:pt x="4211781" y="461818"/>
                </a:cubicBezTo>
                <a:cubicBezTo>
                  <a:pt x="3806920" y="338667"/>
                  <a:pt x="2941781" y="0"/>
                  <a:pt x="2327563" y="0"/>
                </a:cubicBezTo>
                <a:cubicBezTo>
                  <a:pt x="1713345" y="0"/>
                  <a:pt x="914399" y="267854"/>
                  <a:pt x="526472" y="461818"/>
                </a:cubicBezTo>
                <a:cubicBezTo>
                  <a:pt x="138545" y="655782"/>
                  <a:pt x="69272" y="909782"/>
                  <a:pt x="0" y="1163782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996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1004384" y="5326031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935582" y="535373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82" y="5353739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57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0.9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57098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791439" y="457902"/>
            <a:ext cx="4794088" cy="1223116"/>
          </a:xfrm>
          <a:custGeom>
            <a:avLst/>
            <a:gdLst>
              <a:gd name="connsiteX0" fmla="*/ 4794088 w 4794088"/>
              <a:gd name="connsiteY0" fmla="*/ 1223116 h 1223116"/>
              <a:gd name="connsiteX1" fmla="*/ 4184488 w 4794088"/>
              <a:gd name="connsiteY1" fmla="*/ 170171 h 1223116"/>
              <a:gd name="connsiteX2" fmla="*/ 1690670 w 4794088"/>
              <a:gd name="connsiteY2" fmla="*/ 50098 h 1223116"/>
              <a:gd name="connsiteX3" fmla="*/ 277506 w 4794088"/>
              <a:gd name="connsiteY3" fmla="*/ 668934 h 1223116"/>
              <a:gd name="connsiteX4" fmla="*/ 416 w 4794088"/>
              <a:gd name="connsiteY4" fmla="*/ 1066098 h 122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088" h="1223116">
                <a:moveTo>
                  <a:pt x="4794088" y="1223116"/>
                </a:moveTo>
                <a:cubicBezTo>
                  <a:pt x="4747906" y="794395"/>
                  <a:pt x="4701724" y="365674"/>
                  <a:pt x="4184488" y="170171"/>
                </a:cubicBezTo>
                <a:cubicBezTo>
                  <a:pt x="3667252" y="-25332"/>
                  <a:pt x="2341834" y="-33029"/>
                  <a:pt x="1690670" y="50098"/>
                </a:cubicBezTo>
                <a:cubicBezTo>
                  <a:pt x="1039506" y="133225"/>
                  <a:pt x="559215" y="499601"/>
                  <a:pt x="277506" y="668934"/>
                </a:cubicBezTo>
                <a:cubicBezTo>
                  <a:pt x="-4203" y="838267"/>
                  <a:pt x="-1894" y="952182"/>
                  <a:pt x="416" y="1066098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513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57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1004384" y="5326031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969918" y="3251123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8" y="3251123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57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0.9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57098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38036" y="600780"/>
            <a:ext cx="3934691" cy="886275"/>
          </a:xfrm>
          <a:custGeom>
            <a:avLst/>
            <a:gdLst>
              <a:gd name="connsiteX0" fmla="*/ 3934691 w 3934691"/>
              <a:gd name="connsiteY0" fmla="*/ 692311 h 886275"/>
              <a:gd name="connsiteX1" fmla="*/ 1634837 w 3934691"/>
              <a:gd name="connsiteY1" fmla="*/ 27293 h 886275"/>
              <a:gd name="connsiteX2" fmla="*/ 424873 w 3934691"/>
              <a:gd name="connsiteY2" fmla="*/ 202784 h 886275"/>
              <a:gd name="connsiteX3" fmla="*/ 0 w 3934691"/>
              <a:gd name="connsiteY3" fmla="*/ 886275 h 88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4691" h="886275">
                <a:moveTo>
                  <a:pt x="3934691" y="692311"/>
                </a:moveTo>
                <a:cubicBezTo>
                  <a:pt x="3077249" y="400596"/>
                  <a:pt x="2219807" y="108881"/>
                  <a:pt x="1634837" y="27293"/>
                </a:cubicBezTo>
                <a:cubicBezTo>
                  <a:pt x="1049867" y="-54295"/>
                  <a:pt x="697346" y="59620"/>
                  <a:pt x="424873" y="202784"/>
                </a:cubicBezTo>
                <a:cubicBezTo>
                  <a:pt x="152400" y="345948"/>
                  <a:pt x="76200" y="616111"/>
                  <a:pt x="0" y="886275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071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73186" y="5326031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4906739" y="5326031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9" y="5326031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847273" y="93793"/>
            <a:ext cx="6012872" cy="1568752"/>
          </a:xfrm>
          <a:custGeom>
            <a:avLst/>
            <a:gdLst>
              <a:gd name="connsiteX0" fmla="*/ 6012872 w 6012872"/>
              <a:gd name="connsiteY0" fmla="*/ 1568752 h 1568752"/>
              <a:gd name="connsiteX1" fmla="*/ 5357091 w 6012872"/>
              <a:gd name="connsiteY1" fmla="*/ 368025 h 1568752"/>
              <a:gd name="connsiteX2" fmla="*/ 4692072 w 6012872"/>
              <a:gd name="connsiteY2" fmla="*/ 26280 h 1568752"/>
              <a:gd name="connsiteX3" fmla="*/ 3029527 w 6012872"/>
              <a:gd name="connsiteY3" fmla="*/ 100171 h 1568752"/>
              <a:gd name="connsiteX4" fmla="*/ 812800 w 6012872"/>
              <a:gd name="connsiteY4" fmla="*/ 709771 h 1568752"/>
              <a:gd name="connsiteX5" fmla="*/ 0 w 6012872"/>
              <a:gd name="connsiteY5" fmla="*/ 1411734 h 15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2872" h="1568752">
                <a:moveTo>
                  <a:pt x="6012872" y="1568752"/>
                </a:moveTo>
                <a:cubicBezTo>
                  <a:pt x="5795048" y="1096928"/>
                  <a:pt x="5577224" y="625104"/>
                  <a:pt x="5357091" y="368025"/>
                </a:cubicBezTo>
                <a:cubicBezTo>
                  <a:pt x="5136958" y="110946"/>
                  <a:pt x="5079999" y="70922"/>
                  <a:pt x="4692072" y="26280"/>
                </a:cubicBezTo>
                <a:cubicBezTo>
                  <a:pt x="4304145" y="-18362"/>
                  <a:pt x="3676072" y="-13744"/>
                  <a:pt x="3029527" y="100171"/>
                </a:cubicBezTo>
                <a:cubicBezTo>
                  <a:pt x="2382982" y="214086"/>
                  <a:pt x="1317721" y="491177"/>
                  <a:pt x="812800" y="709771"/>
                </a:cubicBezTo>
                <a:cubicBezTo>
                  <a:pt x="307879" y="928365"/>
                  <a:pt x="153939" y="1170049"/>
                  <a:pt x="0" y="1411734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76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59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73186" y="5326031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947223" y="3232651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223" y="3232651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65745" y="392747"/>
            <a:ext cx="5144655" cy="1094308"/>
          </a:xfrm>
          <a:custGeom>
            <a:avLst/>
            <a:gdLst>
              <a:gd name="connsiteX0" fmla="*/ 5144655 w 5144655"/>
              <a:gd name="connsiteY0" fmla="*/ 909580 h 1094308"/>
              <a:gd name="connsiteX1" fmla="*/ 4387273 w 5144655"/>
              <a:gd name="connsiteY1" fmla="*/ 521653 h 1094308"/>
              <a:gd name="connsiteX2" fmla="*/ 2576946 w 5144655"/>
              <a:gd name="connsiteY2" fmla="*/ 4417 h 1094308"/>
              <a:gd name="connsiteX3" fmla="*/ 692728 w 5144655"/>
              <a:gd name="connsiteY3" fmla="*/ 318453 h 1094308"/>
              <a:gd name="connsiteX4" fmla="*/ 0 w 5144655"/>
              <a:gd name="connsiteY4" fmla="*/ 1094308 h 109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4655" h="1094308">
                <a:moveTo>
                  <a:pt x="5144655" y="909580"/>
                </a:moveTo>
                <a:cubicBezTo>
                  <a:pt x="4979939" y="791046"/>
                  <a:pt x="4815224" y="672513"/>
                  <a:pt x="4387273" y="521653"/>
                </a:cubicBezTo>
                <a:cubicBezTo>
                  <a:pt x="3959321" y="370792"/>
                  <a:pt x="3192703" y="38284"/>
                  <a:pt x="2576946" y="4417"/>
                </a:cubicBezTo>
                <a:cubicBezTo>
                  <a:pt x="1961189" y="-29450"/>
                  <a:pt x="1122219" y="136805"/>
                  <a:pt x="692728" y="318453"/>
                </a:cubicBezTo>
                <a:cubicBezTo>
                  <a:pt x="263237" y="500101"/>
                  <a:pt x="131618" y="797204"/>
                  <a:pt x="0" y="1094308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486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KAII\Desktop\딱따구리\Untitled-3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22" y="2564904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22" y="2420888"/>
            <a:ext cx="2358382" cy="235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강화 학습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1026" name="Picture 2" descr="C:\Users\AKAII\Desktop\딱따구리\Untitled-2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3" y="2342654"/>
            <a:ext cx="19812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3098" y="1876762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에이전트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(agent)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1876762"/>
            <a:ext cx="2410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환경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(environment)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059832" y="3073386"/>
            <a:ext cx="2514600" cy="211681"/>
          </a:xfrm>
          <a:custGeom>
            <a:avLst/>
            <a:gdLst>
              <a:gd name="connsiteX0" fmla="*/ 0 w 2514600"/>
              <a:gd name="connsiteY0" fmla="*/ 203214 h 211681"/>
              <a:gd name="connsiteX1" fmla="*/ 1270000 w 2514600"/>
              <a:gd name="connsiteY1" fmla="*/ 14 h 211681"/>
              <a:gd name="connsiteX2" fmla="*/ 2514600 w 2514600"/>
              <a:gd name="connsiteY2" fmla="*/ 211681 h 21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211681">
                <a:moveTo>
                  <a:pt x="0" y="203214"/>
                </a:moveTo>
                <a:cubicBezTo>
                  <a:pt x="425450" y="100908"/>
                  <a:pt x="850900" y="-1397"/>
                  <a:pt x="1270000" y="14"/>
                </a:cubicBezTo>
                <a:cubicBezTo>
                  <a:pt x="1689100" y="1425"/>
                  <a:pt x="2101850" y="106553"/>
                  <a:pt x="2514600" y="21168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 flipV="1">
            <a:off x="3059832" y="3933056"/>
            <a:ext cx="2514600" cy="211681"/>
          </a:xfrm>
          <a:custGeom>
            <a:avLst/>
            <a:gdLst>
              <a:gd name="connsiteX0" fmla="*/ 0 w 2514600"/>
              <a:gd name="connsiteY0" fmla="*/ 203214 h 211681"/>
              <a:gd name="connsiteX1" fmla="*/ 1270000 w 2514600"/>
              <a:gd name="connsiteY1" fmla="*/ 14 h 211681"/>
              <a:gd name="connsiteX2" fmla="*/ 2514600 w 2514600"/>
              <a:gd name="connsiteY2" fmla="*/ 211681 h 21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211681">
                <a:moveTo>
                  <a:pt x="0" y="203214"/>
                </a:moveTo>
                <a:cubicBezTo>
                  <a:pt x="425450" y="100908"/>
                  <a:pt x="850900" y="-1397"/>
                  <a:pt x="1270000" y="14"/>
                </a:cubicBezTo>
                <a:cubicBezTo>
                  <a:pt x="1689100" y="1425"/>
                  <a:pt x="2101850" y="106553"/>
                  <a:pt x="2514600" y="21168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36497" y="2734181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행동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(action)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6497" y="4149080"/>
            <a:ext cx="1422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보상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(reward)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6497" y="3753036"/>
            <a:ext cx="1237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(state)</a:t>
            </a:r>
          </a:p>
        </p:txBody>
      </p:sp>
      <p:pic>
        <p:nvPicPr>
          <p:cNvPr id="4099" name="Picture 3" descr="G:\프로젝트\햄스터\햄스터S\햄스터S 아이콘\hamsterS19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3" y="2672916"/>
            <a:ext cx="2047591" cy="204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자유형 2"/>
          <p:cNvSpPr/>
          <p:nvPr/>
        </p:nvSpPr>
        <p:spPr>
          <a:xfrm>
            <a:off x="3505144" y="1828800"/>
            <a:ext cx="423389" cy="931333"/>
          </a:xfrm>
          <a:custGeom>
            <a:avLst/>
            <a:gdLst>
              <a:gd name="connsiteX0" fmla="*/ 423389 w 423389"/>
              <a:gd name="connsiteY0" fmla="*/ 931333 h 931333"/>
              <a:gd name="connsiteX1" fmla="*/ 127056 w 423389"/>
              <a:gd name="connsiteY1" fmla="*/ 677333 h 931333"/>
              <a:gd name="connsiteX2" fmla="*/ 245589 w 423389"/>
              <a:gd name="connsiteY2" fmla="*/ 567267 h 931333"/>
              <a:gd name="connsiteX3" fmla="*/ 304856 w 423389"/>
              <a:gd name="connsiteY3" fmla="*/ 694267 h 931333"/>
              <a:gd name="connsiteX4" fmla="*/ 152456 w 423389"/>
              <a:gd name="connsiteY4" fmla="*/ 804333 h 931333"/>
              <a:gd name="connsiteX5" fmla="*/ 56 w 423389"/>
              <a:gd name="connsiteY5" fmla="*/ 457200 h 931333"/>
              <a:gd name="connsiteX6" fmla="*/ 169389 w 423389"/>
              <a:gd name="connsiteY6" fmla="*/ 287867 h 931333"/>
              <a:gd name="connsiteX7" fmla="*/ 186323 w 423389"/>
              <a:gd name="connsiteY7" fmla="*/ 457200 h 931333"/>
              <a:gd name="connsiteX8" fmla="*/ 135523 w 423389"/>
              <a:gd name="connsiteY8" fmla="*/ 448733 h 931333"/>
              <a:gd name="connsiteX9" fmla="*/ 76256 w 423389"/>
              <a:gd name="connsiteY9" fmla="*/ 245533 h 931333"/>
              <a:gd name="connsiteX10" fmla="*/ 211723 w 423389"/>
              <a:gd name="connsiteY10" fmla="*/ 0 h 93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3389" h="931333">
                <a:moveTo>
                  <a:pt x="423389" y="931333"/>
                </a:moveTo>
                <a:cubicBezTo>
                  <a:pt x="290039" y="834672"/>
                  <a:pt x="156689" y="738011"/>
                  <a:pt x="127056" y="677333"/>
                </a:cubicBezTo>
                <a:cubicBezTo>
                  <a:pt x="97423" y="616655"/>
                  <a:pt x="215956" y="564445"/>
                  <a:pt x="245589" y="567267"/>
                </a:cubicBezTo>
                <a:cubicBezTo>
                  <a:pt x="275222" y="570089"/>
                  <a:pt x="320378" y="654756"/>
                  <a:pt x="304856" y="694267"/>
                </a:cubicBezTo>
                <a:cubicBezTo>
                  <a:pt x="289334" y="733778"/>
                  <a:pt x="203256" y="843844"/>
                  <a:pt x="152456" y="804333"/>
                </a:cubicBezTo>
                <a:cubicBezTo>
                  <a:pt x="101656" y="764822"/>
                  <a:pt x="-2766" y="543278"/>
                  <a:pt x="56" y="457200"/>
                </a:cubicBezTo>
                <a:cubicBezTo>
                  <a:pt x="2878" y="371122"/>
                  <a:pt x="138345" y="287867"/>
                  <a:pt x="169389" y="287867"/>
                </a:cubicBezTo>
                <a:cubicBezTo>
                  <a:pt x="200433" y="287867"/>
                  <a:pt x="191967" y="430389"/>
                  <a:pt x="186323" y="457200"/>
                </a:cubicBezTo>
                <a:cubicBezTo>
                  <a:pt x="180679" y="484011"/>
                  <a:pt x="153867" y="484011"/>
                  <a:pt x="135523" y="448733"/>
                </a:cubicBezTo>
                <a:cubicBezTo>
                  <a:pt x="117179" y="413455"/>
                  <a:pt x="63556" y="320322"/>
                  <a:pt x="76256" y="245533"/>
                </a:cubicBezTo>
                <a:cubicBezTo>
                  <a:pt x="88956" y="170744"/>
                  <a:pt x="150339" y="85372"/>
                  <a:pt x="211723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59832" y="1260049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왼쪽으로 이동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오른쪽으로 이동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위로 이동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아래로 이동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131840" y="3928533"/>
            <a:ext cx="568542" cy="1286934"/>
          </a:xfrm>
          <a:custGeom>
            <a:avLst/>
            <a:gdLst>
              <a:gd name="connsiteX0" fmla="*/ 568542 w 568542"/>
              <a:gd name="connsiteY0" fmla="*/ 0 h 1286934"/>
              <a:gd name="connsiteX1" fmla="*/ 170609 w 568542"/>
              <a:gd name="connsiteY1" fmla="*/ 245534 h 1286934"/>
              <a:gd name="connsiteX2" fmla="*/ 162142 w 568542"/>
              <a:gd name="connsiteY2" fmla="*/ 668867 h 1286934"/>
              <a:gd name="connsiteX3" fmla="*/ 306076 w 568542"/>
              <a:gd name="connsiteY3" fmla="*/ 550334 h 1286934"/>
              <a:gd name="connsiteX4" fmla="*/ 246809 w 568542"/>
              <a:gd name="connsiteY4" fmla="*/ 508000 h 1286934"/>
              <a:gd name="connsiteX5" fmla="*/ 43609 w 568542"/>
              <a:gd name="connsiteY5" fmla="*/ 592667 h 1286934"/>
              <a:gd name="connsiteX6" fmla="*/ 35142 w 568542"/>
              <a:gd name="connsiteY6" fmla="*/ 863600 h 1286934"/>
              <a:gd name="connsiteX7" fmla="*/ 187542 w 568542"/>
              <a:gd name="connsiteY7" fmla="*/ 999067 h 1286934"/>
              <a:gd name="connsiteX8" fmla="*/ 221409 w 568542"/>
              <a:gd name="connsiteY8" fmla="*/ 863600 h 1286934"/>
              <a:gd name="connsiteX9" fmla="*/ 128276 w 568542"/>
              <a:gd name="connsiteY9" fmla="*/ 821267 h 1286934"/>
              <a:gd name="connsiteX10" fmla="*/ 18209 w 568542"/>
              <a:gd name="connsiteY10" fmla="*/ 1049867 h 1286934"/>
              <a:gd name="connsiteX11" fmla="*/ 1276 w 568542"/>
              <a:gd name="connsiteY11" fmla="*/ 1286934 h 128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8542" h="1286934">
                <a:moveTo>
                  <a:pt x="568542" y="0"/>
                </a:moveTo>
                <a:cubicBezTo>
                  <a:pt x="403442" y="67028"/>
                  <a:pt x="238342" y="134056"/>
                  <a:pt x="170609" y="245534"/>
                </a:cubicBezTo>
                <a:cubicBezTo>
                  <a:pt x="102876" y="357012"/>
                  <a:pt x="139564" y="618067"/>
                  <a:pt x="162142" y="668867"/>
                </a:cubicBezTo>
                <a:cubicBezTo>
                  <a:pt x="184720" y="719667"/>
                  <a:pt x="291965" y="577145"/>
                  <a:pt x="306076" y="550334"/>
                </a:cubicBezTo>
                <a:cubicBezTo>
                  <a:pt x="320187" y="523523"/>
                  <a:pt x="290553" y="500945"/>
                  <a:pt x="246809" y="508000"/>
                </a:cubicBezTo>
                <a:cubicBezTo>
                  <a:pt x="203064" y="515056"/>
                  <a:pt x="78887" y="533400"/>
                  <a:pt x="43609" y="592667"/>
                </a:cubicBezTo>
                <a:cubicBezTo>
                  <a:pt x="8331" y="651934"/>
                  <a:pt x="11153" y="795867"/>
                  <a:pt x="35142" y="863600"/>
                </a:cubicBezTo>
                <a:cubicBezTo>
                  <a:pt x="59131" y="931333"/>
                  <a:pt x="156498" y="999067"/>
                  <a:pt x="187542" y="999067"/>
                </a:cubicBezTo>
                <a:cubicBezTo>
                  <a:pt x="218586" y="999067"/>
                  <a:pt x="231287" y="893233"/>
                  <a:pt x="221409" y="863600"/>
                </a:cubicBezTo>
                <a:cubicBezTo>
                  <a:pt x="211531" y="833967"/>
                  <a:pt x="162143" y="790223"/>
                  <a:pt x="128276" y="821267"/>
                </a:cubicBezTo>
                <a:cubicBezTo>
                  <a:pt x="94409" y="852311"/>
                  <a:pt x="39376" y="972256"/>
                  <a:pt x="18209" y="1049867"/>
                </a:cubicBezTo>
                <a:cubicBezTo>
                  <a:pt x="-2958" y="1127478"/>
                  <a:pt x="-841" y="1207206"/>
                  <a:pt x="1276" y="128693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690822" y="5215467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로봇의 위치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(x, y)</a:t>
            </a:r>
          </a:p>
        </p:txBody>
      </p:sp>
      <p:sp>
        <p:nvSpPr>
          <p:cNvPr id="7" name="자유형 6"/>
          <p:cNvSpPr/>
          <p:nvPr/>
        </p:nvSpPr>
        <p:spPr>
          <a:xfrm>
            <a:off x="4969933" y="4360333"/>
            <a:ext cx="442838" cy="965200"/>
          </a:xfrm>
          <a:custGeom>
            <a:avLst/>
            <a:gdLst>
              <a:gd name="connsiteX0" fmla="*/ 0 w 442838"/>
              <a:gd name="connsiteY0" fmla="*/ 0 h 965200"/>
              <a:gd name="connsiteX1" fmla="*/ 338667 w 442838"/>
              <a:gd name="connsiteY1" fmla="*/ 211667 h 965200"/>
              <a:gd name="connsiteX2" fmla="*/ 42334 w 442838"/>
              <a:gd name="connsiteY2" fmla="*/ 431800 h 965200"/>
              <a:gd name="connsiteX3" fmla="*/ 50800 w 442838"/>
              <a:gd name="connsiteY3" fmla="*/ 270934 h 965200"/>
              <a:gd name="connsiteX4" fmla="*/ 304800 w 442838"/>
              <a:gd name="connsiteY4" fmla="*/ 423334 h 965200"/>
              <a:gd name="connsiteX5" fmla="*/ 237067 w 442838"/>
              <a:gd name="connsiteY5" fmla="*/ 736600 h 965200"/>
              <a:gd name="connsiteX6" fmla="*/ 59267 w 442838"/>
              <a:gd name="connsiteY6" fmla="*/ 685800 h 965200"/>
              <a:gd name="connsiteX7" fmla="*/ 143934 w 442838"/>
              <a:gd name="connsiteY7" fmla="*/ 567267 h 965200"/>
              <a:gd name="connsiteX8" fmla="*/ 431800 w 442838"/>
              <a:gd name="connsiteY8" fmla="*/ 711200 h 965200"/>
              <a:gd name="connsiteX9" fmla="*/ 355600 w 442838"/>
              <a:gd name="connsiteY9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38" h="965200">
                <a:moveTo>
                  <a:pt x="0" y="0"/>
                </a:moveTo>
                <a:cubicBezTo>
                  <a:pt x="165805" y="69850"/>
                  <a:pt x="331611" y="139700"/>
                  <a:pt x="338667" y="211667"/>
                </a:cubicBezTo>
                <a:cubicBezTo>
                  <a:pt x="345723" y="283634"/>
                  <a:pt x="90312" y="421922"/>
                  <a:pt x="42334" y="431800"/>
                </a:cubicBezTo>
                <a:cubicBezTo>
                  <a:pt x="-5644" y="441678"/>
                  <a:pt x="7056" y="272345"/>
                  <a:pt x="50800" y="270934"/>
                </a:cubicBezTo>
                <a:cubicBezTo>
                  <a:pt x="94544" y="269523"/>
                  <a:pt x="273756" y="345723"/>
                  <a:pt x="304800" y="423334"/>
                </a:cubicBezTo>
                <a:cubicBezTo>
                  <a:pt x="335844" y="500945"/>
                  <a:pt x="277989" y="692856"/>
                  <a:pt x="237067" y="736600"/>
                </a:cubicBezTo>
                <a:cubicBezTo>
                  <a:pt x="196145" y="780344"/>
                  <a:pt x="74789" y="714022"/>
                  <a:pt x="59267" y="685800"/>
                </a:cubicBezTo>
                <a:cubicBezTo>
                  <a:pt x="43745" y="657578"/>
                  <a:pt x="81845" y="563034"/>
                  <a:pt x="143934" y="567267"/>
                </a:cubicBezTo>
                <a:cubicBezTo>
                  <a:pt x="206023" y="571500"/>
                  <a:pt x="396522" y="644878"/>
                  <a:pt x="431800" y="711200"/>
                </a:cubicBezTo>
                <a:cubicBezTo>
                  <a:pt x="467078" y="777522"/>
                  <a:pt x="411339" y="871361"/>
                  <a:pt x="355600" y="96520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60032" y="5265204"/>
            <a:ext cx="910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+1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-1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4028" y="5780143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내버려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두기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543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6" grpId="0" animBg="1"/>
      <p:bldP spid="23" grpId="0"/>
      <p:bldP spid="7" grpId="0" animBg="1"/>
      <p:bldP spid="24" grpId="0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2973186" y="5326031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963430" y="535373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30" y="5353739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0.81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69923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5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847273" y="725831"/>
            <a:ext cx="4729018" cy="1537944"/>
          </a:xfrm>
          <a:custGeom>
            <a:avLst/>
            <a:gdLst>
              <a:gd name="connsiteX0" fmla="*/ 4729018 w 4729018"/>
              <a:gd name="connsiteY0" fmla="*/ 1472424 h 1537944"/>
              <a:gd name="connsiteX1" fmla="*/ 3435927 w 4729018"/>
              <a:gd name="connsiteY1" fmla="*/ 1407769 h 1537944"/>
              <a:gd name="connsiteX2" fmla="*/ 2447636 w 4729018"/>
              <a:gd name="connsiteY2" fmla="*/ 299405 h 1537944"/>
              <a:gd name="connsiteX3" fmla="*/ 895927 w 4729018"/>
              <a:gd name="connsiteY3" fmla="*/ 22314 h 1537944"/>
              <a:gd name="connsiteX4" fmla="*/ 0 w 4729018"/>
              <a:gd name="connsiteY4" fmla="*/ 751987 h 153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9018" h="1537944">
                <a:moveTo>
                  <a:pt x="4729018" y="1472424"/>
                </a:moveTo>
                <a:cubicBezTo>
                  <a:pt x="4272587" y="1537848"/>
                  <a:pt x="3816157" y="1603272"/>
                  <a:pt x="3435927" y="1407769"/>
                </a:cubicBezTo>
                <a:cubicBezTo>
                  <a:pt x="3055697" y="1212266"/>
                  <a:pt x="2870969" y="530314"/>
                  <a:pt x="2447636" y="299405"/>
                </a:cubicBezTo>
                <a:cubicBezTo>
                  <a:pt x="2024303" y="68496"/>
                  <a:pt x="1303866" y="-53116"/>
                  <a:pt x="895927" y="22314"/>
                </a:cubicBezTo>
                <a:cubicBezTo>
                  <a:pt x="487988" y="97744"/>
                  <a:pt x="243994" y="424865"/>
                  <a:pt x="0" y="751987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02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4946683" y="5316795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4870642" y="3269595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642" y="3269595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1801091" y="122311"/>
            <a:ext cx="7153671" cy="1734743"/>
          </a:xfrm>
          <a:custGeom>
            <a:avLst/>
            <a:gdLst>
              <a:gd name="connsiteX0" fmla="*/ 6954982 w 7153671"/>
              <a:gd name="connsiteY0" fmla="*/ 1207725 h 1734743"/>
              <a:gd name="connsiteX1" fmla="*/ 7148945 w 7153671"/>
              <a:gd name="connsiteY1" fmla="*/ 1466344 h 1734743"/>
              <a:gd name="connsiteX2" fmla="*/ 6779491 w 7153671"/>
              <a:gd name="connsiteY2" fmla="*/ 1724962 h 1734743"/>
              <a:gd name="connsiteX3" fmla="*/ 6114473 w 7153671"/>
              <a:gd name="connsiteY3" fmla="*/ 1106125 h 1734743"/>
              <a:gd name="connsiteX4" fmla="*/ 5172364 w 7153671"/>
              <a:gd name="connsiteY4" fmla="*/ 117834 h 1734743"/>
              <a:gd name="connsiteX5" fmla="*/ 3906982 w 7153671"/>
              <a:gd name="connsiteY5" fmla="*/ 34707 h 1734743"/>
              <a:gd name="connsiteX6" fmla="*/ 1440873 w 7153671"/>
              <a:gd name="connsiteY6" fmla="*/ 265616 h 1734743"/>
              <a:gd name="connsiteX7" fmla="*/ 0 w 7153671"/>
              <a:gd name="connsiteY7" fmla="*/ 1364744 h 173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3671" h="1734743">
                <a:moveTo>
                  <a:pt x="6954982" y="1207725"/>
                </a:moveTo>
                <a:cubicBezTo>
                  <a:pt x="7066587" y="1293931"/>
                  <a:pt x="7178193" y="1380138"/>
                  <a:pt x="7148945" y="1466344"/>
                </a:cubicBezTo>
                <a:cubicBezTo>
                  <a:pt x="7119697" y="1552550"/>
                  <a:pt x="6951903" y="1784998"/>
                  <a:pt x="6779491" y="1724962"/>
                </a:cubicBezTo>
                <a:cubicBezTo>
                  <a:pt x="6607079" y="1664926"/>
                  <a:pt x="6382327" y="1373980"/>
                  <a:pt x="6114473" y="1106125"/>
                </a:cubicBezTo>
                <a:cubicBezTo>
                  <a:pt x="5846619" y="838270"/>
                  <a:pt x="5540279" y="296404"/>
                  <a:pt x="5172364" y="117834"/>
                </a:cubicBezTo>
                <a:cubicBezTo>
                  <a:pt x="4804449" y="-60736"/>
                  <a:pt x="4528897" y="10077"/>
                  <a:pt x="3906982" y="34707"/>
                </a:cubicBezTo>
                <a:cubicBezTo>
                  <a:pt x="3285067" y="59337"/>
                  <a:pt x="2092037" y="43943"/>
                  <a:pt x="1440873" y="265616"/>
                </a:cubicBezTo>
                <a:cubicBezTo>
                  <a:pt x="789709" y="487289"/>
                  <a:pt x="394854" y="926016"/>
                  <a:pt x="0" y="1364744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2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4946683" y="5316795"/>
            <a:ext cx="441146" cy="461665"/>
            <a:chOff x="6826906" y="3714224"/>
            <a:chExt cx="441146" cy="461665"/>
          </a:xfrm>
        </p:grpSpPr>
        <p:sp>
          <p:nvSpPr>
            <p:cNvPr id="3" name="타원 2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907195" y="5316795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95" y="5316795"/>
                <a:ext cx="521297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0.9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57099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1819564" y="396807"/>
            <a:ext cx="6059054" cy="1957349"/>
          </a:xfrm>
          <a:custGeom>
            <a:avLst/>
            <a:gdLst>
              <a:gd name="connsiteX0" fmla="*/ 6059054 w 6059054"/>
              <a:gd name="connsiteY0" fmla="*/ 1856866 h 1957349"/>
              <a:gd name="connsiteX1" fmla="*/ 5800436 w 6059054"/>
              <a:gd name="connsiteY1" fmla="*/ 1893811 h 1957349"/>
              <a:gd name="connsiteX2" fmla="*/ 5006109 w 6059054"/>
              <a:gd name="connsiteY2" fmla="*/ 1117957 h 1957349"/>
              <a:gd name="connsiteX3" fmla="*/ 4248727 w 6059054"/>
              <a:gd name="connsiteY3" fmla="*/ 342102 h 1957349"/>
              <a:gd name="connsiteX4" fmla="*/ 2761672 w 6059054"/>
              <a:gd name="connsiteY4" fmla="*/ 357 h 1957349"/>
              <a:gd name="connsiteX5" fmla="*/ 766618 w 6059054"/>
              <a:gd name="connsiteY5" fmla="*/ 295920 h 1957349"/>
              <a:gd name="connsiteX6" fmla="*/ 0 w 6059054"/>
              <a:gd name="connsiteY6" fmla="*/ 1117957 h 19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9054" h="1957349">
                <a:moveTo>
                  <a:pt x="6059054" y="1856866"/>
                </a:moveTo>
                <a:cubicBezTo>
                  <a:pt x="6017490" y="1936914"/>
                  <a:pt x="5975927" y="2016963"/>
                  <a:pt x="5800436" y="1893811"/>
                </a:cubicBezTo>
                <a:cubicBezTo>
                  <a:pt x="5624945" y="1770659"/>
                  <a:pt x="5264727" y="1376575"/>
                  <a:pt x="5006109" y="1117957"/>
                </a:cubicBezTo>
                <a:cubicBezTo>
                  <a:pt x="4747491" y="859339"/>
                  <a:pt x="4622800" y="528369"/>
                  <a:pt x="4248727" y="342102"/>
                </a:cubicBezTo>
                <a:cubicBezTo>
                  <a:pt x="3874654" y="155835"/>
                  <a:pt x="3342023" y="8054"/>
                  <a:pt x="2761672" y="357"/>
                </a:cubicBezTo>
                <a:cubicBezTo>
                  <a:pt x="2181321" y="-7340"/>
                  <a:pt x="1226897" y="109653"/>
                  <a:pt x="766618" y="295920"/>
                </a:cubicBezTo>
                <a:cubicBezTo>
                  <a:pt x="306339" y="482187"/>
                  <a:pt x="153169" y="800072"/>
                  <a:pt x="0" y="1117957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KAII\Desktop\그림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078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63</a:t>
            </a:fld>
            <a:endParaRPr lang="en-US" altLang="ko-KR" dirty="0"/>
          </a:p>
        </p:txBody>
      </p:sp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179512" y="1444714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변화가 없을 때까지 계속 반복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3" descr="C:\Users\AKAII\Desktop\그림1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90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64</a:t>
            </a:fld>
            <a:endParaRPr lang="en-US" altLang="ko-KR" dirty="0"/>
          </a:p>
        </p:txBody>
      </p:sp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88940"/>
                <a:ext cx="87447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45308"/>
                <a:ext cx="108927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71082"/>
                <a:ext cx="108927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42084"/>
                <a:ext cx="130407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47" y="5642084"/>
                <a:ext cx="108927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8366"/>
                <a:ext cx="1089273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𝟕𝟐𝟗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130407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4" y="4278366"/>
                <a:ext cx="874470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108927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6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495953" y="1480718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최적의 정책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(policy)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03748" y="1880828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각 상태에서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Q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값이 가장 큰 행동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154420" y="1206284"/>
                <a:ext cx="2836930" cy="54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sz="2000" b="0" i="1" smtClean="0">
                              <a:latin typeface="Cambria Math"/>
                              <a:ea typeface="맑은 고딕" pitchFamily="50" charset="-127"/>
                            </a:rPr>
                            <m:t>𝜋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/>
                                  <a:ea typeface="맑은 고딕" pitchFamily="50" charset="-127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𝑠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20" y="1206284"/>
                <a:ext cx="2836930" cy="54886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861468" y="1480718"/>
                <a:ext cx="89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sz="2000" b="1" i="1" smtClean="0">
                              <a:latin typeface="Cambria Math"/>
                              <a:ea typeface="맑은 고딕" pitchFamily="50" charset="-127"/>
                            </a:rPr>
                            <m:t>𝝅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468" y="1480718"/>
                <a:ext cx="892296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Picture 3" descr="C:\Users\AKAII\Desktop\그림1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7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65</a:t>
            </a:fld>
            <a:endParaRPr lang="en-US" altLang="ko-KR" dirty="0"/>
          </a:p>
        </p:txBody>
      </p:sp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95953" y="1480718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최적의 정책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(policy)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03748" y="1880828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각 상태에서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Q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값이 가장 큰 행동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154420" y="1206284"/>
                <a:ext cx="2836930" cy="54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sz="2000" b="0" i="1" smtClean="0">
                              <a:latin typeface="Cambria Math"/>
                              <a:ea typeface="맑은 고딕" pitchFamily="50" charset="-127"/>
                            </a:rPr>
                            <m:t>𝜋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/>
                                  <a:ea typeface="맑은 고딕" pitchFamily="50" charset="-127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𝑠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20" y="1206284"/>
                <a:ext cx="2836930" cy="5488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861468" y="1480718"/>
                <a:ext cx="89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sz="2000" b="1" i="1" smtClean="0">
                              <a:latin typeface="Cambria Math"/>
                              <a:ea typeface="맑은 고딕" pitchFamily="50" charset="-127"/>
                            </a:rPr>
                            <m:t>𝝅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468" y="1480718"/>
                <a:ext cx="892296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3" descr="C:\Users\AKAII\Desktop\그림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87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</a:t>
            </a:r>
            <a:r>
              <a:rPr lang="ko-KR" altLang="en-US" dirty="0" smtClean="0"/>
              <a:t>러닝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7564" y="2100221"/>
                <a:ext cx="3441070" cy="522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𝑠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𝑎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ko-KR" altLang="en-US" sz="2000" b="0" i="1" smtClean="0">
                          <a:latin typeface="Cambria Math"/>
                          <a:ea typeface="Cambria Math"/>
                        </a:rPr>
                        <m:t>𝛾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2100221"/>
                <a:ext cx="3441070" cy="522772"/>
              </a:xfrm>
              <a:prstGeom prst="rect">
                <a:avLst/>
              </a:prstGeom>
              <a:blipFill rotWithShape="1">
                <a:blip r:embed="rId2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자유형 6"/>
          <p:cNvSpPr/>
          <p:nvPr/>
        </p:nvSpPr>
        <p:spPr>
          <a:xfrm>
            <a:off x="2310061" y="2527671"/>
            <a:ext cx="334184" cy="794327"/>
          </a:xfrm>
          <a:custGeom>
            <a:avLst/>
            <a:gdLst>
              <a:gd name="connsiteX0" fmla="*/ 63684 w 334184"/>
              <a:gd name="connsiteY0" fmla="*/ 0 h 794327"/>
              <a:gd name="connsiteX1" fmla="*/ 17503 w 334184"/>
              <a:gd name="connsiteY1" fmla="*/ 277091 h 794327"/>
              <a:gd name="connsiteX2" fmla="*/ 322303 w 334184"/>
              <a:gd name="connsiteY2" fmla="*/ 350982 h 794327"/>
              <a:gd name="connsiteX3" fmla="*/ 248412 w 334184"/>
              <a:gd name="connsiteY3" fmla="*/ 286327 h 794327"/>
              <a:gd name="connsiteX4" fmla="*/ 26739 w 334184"/>
              <a:gd name="connsiteY4" fmla="*/ 498764 h 794327"/>
              <a:gd name="connsiteX5" fmla="*/ 239175 w 334184"/>
              <a:gd name="connsiteY5" fmla="*/ 637309 h 794327"/>
              <a:gd name="connsiteX6" fmla="*/ 248412 w 334184"/>
              <a:gd name="connsiteY6" fmla="*/ 508000 h 794327"/>
              <a:gd name="connsiteX7" fmla="*/ 119103 w 334184"/>
              <a:gd name="connsiteY7" fmla="*/ 498764 h 794327"/>
              <a:gd name="connsiteX8" fmla="*/ 137575 w 334184"/>
              <a:gd name="connsiteY8" fmla="*/ 794327 h 79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184" h="794327">
                <a:moveTo>
                  <a:pt x="63684" y="0"/>
                </a:moveTo>
                <a:cubicBezTo>
                  <a:pt x="19042" y="109297"/>
                  <a:pt x="-25600" y="218594"/>
                  <a:pt x="17503" y="277091"/>
                </a:cubicBezTo>
                <a:cubicBezTo>
                  <a:pt x="60606" y="335588"/>
                  <a:pt x="283818" y="349443"/>
                  <a:pt x="322303" y="350982"/>
                </a:cubicBezTo>
                <a:cubicBezTo>
                  <a:pt x="360788" y="352521"/>
                  <a:pt x="297673" y="261697"/>
                  <a:pt x="248412" y="286327"/>
                </a:cubicBezTo>
                <a:cubicBezTo>
                  <a:pt x="199151" y="310957"/>
                  <a:pt x="28278" y="440267"/>
                  <a:pt x="26739" y="498764"/>
                </a:cubicBezTo>
                <a:cubicBezTo>
                  <a:pt x="25200" y="557261"/>
                  <a:pt x="202230" y="635770"/>
                  <a:pt x="239175" y="637309"/>
                </a:cubicBezTo>
                <a:cubicBezTo>
                  <a:pt x="276120" y="638848"/>
                  <a:pt x="268424" y="531091"/>
                  <a:pt x="248412" y="508000"/>
                </a:cubicBezTo>
                <a:cubicBezTo>
                  <a:pt x="228400" y="484909"/>
                  <a:pt x="137576" y="451043"/>
                  <a:pt x="119103" y="498764"/>
                </a:cubicBezTo>
                <a:cubicBezTo>
                  <a:pt x="100630" y="546485"/>
                  <a:pt x="119102" y="670406"/>
                  <a:pt x="137575" y="79432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61765" y="3284287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0.9</m:t>
                      </m:r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765" y="3284287"/>
                <a:ext cx="612668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7564" y="4188453"/>
                <a:ext cx="2836930" cy="54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pPr>
                        <m:e>
                          <m:r>
                            <a:rPr lang="ko-KR" altLang="en-US" sz="2000" b="0" i="1" smtClean="0">
                              <a:latin typeface="Cambria Math"/>
                              <a:ea typeface="맑은 고딕" pitchFamily="50" charset="-127"/>
                            </a:rPr>
                            <m:t>𝜋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/>
                                  <a:ea typeface="맑은 고딕" pitchFamily="50" charset="-127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𝑠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4188453"/>
                <a:ext cx="2836930" cy="5488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5916" y="2776456"/>
                <a:ext cx="5250155" cy="843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모든 상태에서의 모든 행동을 계속 경험하면</a:t>
                </a:r>
                <a:endParaRPr lang="en-US" altLang="ko-KR" sz="2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altLang="ko-KR" sz="2000" i="1" smtClean="0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𝑎</m:t>
                        </m:r>
                      </m:e>
                    </m:d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로 수렴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16" y="2776456"/>
                <a:ext cx="5250155" cy="843372"/>
              </a:xfrm>
              <a:prstGeom prst="rect">
                <a:avLst/>
              </a:prstGeom>
              <a:blipFill rotWithShape="1">
                <a:blip r:embed="rId5"/>
                <a:stretch>
                  <a:fillRect l="-1278" t="-719" r="-348" b="-7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5916" y="4192374"/>
                <a:ext cx="4689554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각 상태에서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맑은 고딕" pitchFamily="50" charset="-127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최대인 행동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맑은 고딕" pitchFamily="50" charset="-127"/>
                      </a:rPr>
                      <m:t>𝑎</m:t>
                    </m:r>
                  </m:oMath>
                </a14:m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을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/>
                </a:r>
                <a:b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</a:b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취하면 됨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16" y="4192374"/>
                <a:ext cx="4689554" cy="794576"/>
              </a:xfrm>
              <a:prstGeom prst="rect">
                <a:avLst/>
              </a:prstGeom>
              <a:blipFill rotWithShape="1">
                <a:blip r:embed="rId6"/>
                <a:stretch>
                  <a:fillRect l="-1430" t="-769" r="-520" b="-1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 flipV="1">
            <a:off x="6480213" y="2240869"/>
            <a:ext cx="1224135" cy="12434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9932" y="1016732"/>
                <a:ext cx="5225661" cy="1212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실제 상황에서는 학습을 완료한 후</a:t>
                </a:r>
                <a:endParaRPr lang="en-US" altLang="ko-KR" sz="2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행동하는 것이 아닐 수 있다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맑은 고딕" pitchFamily="50" charset="-127"/>
                      </a:rPr>
                      <m:t>𝑄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  <a:ea typeface="맑은 고딕" pitchFamily="50" charset="-127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/>
                            <a:ea typeface="맑은 고딕" pitchFamily="50" charset="-127"/>
                          </a:rPr>
                          <m:t>,</m:t>
                        </m:r>
                        <m:r>
                          <a:rPr lang="en-US" altLang="ko-KR" sz="2000" i="1">
                            <a:latin typeface="Cambria Math"/>
                            <a:ea typeface="맑은 고딕" pitchFamily="50" charset="-127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2000" dirty="0" smtClean="0">
                    <a:ea typeface="맑은 고딕" pitchFamily="50" charset="-127"/>
                  </a:rPr>
                  <a:t>가 아니라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altLang="ko-KR" sz="2000" i="1" smtClean="0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/>
                            <a:ea typeface="맑은 고딕" pitchFamily="50" charset="-127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최대인 행동 선택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932" y="1016732"/>
                <a:ext cx="5225661" cy="1212704"/>
              </a:xfrm>
              <a:prstGeom prst="rect">
                <a:avLst/>
              </a:prstGeom>
              <a:blipFill rotWithShape="1">
                <a:blip r:embed="rId7"/>
                <a:stretch>
                  <a:fillRect l="-1284" t="-503" r="-350" b="-50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580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67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95953" y="1893868"/>
                <a:ext cx="2293705" cy="410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altLang="ko-KR" sz="2000" b="1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초기 값 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모두 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53" y="1893868"/>
                <a:ext cx="2293705" cy="410433"/>
              </a:xfrm>
              <a:prstGeom prst="rect">
                <a:avLst/>
              </a:prstGeom>
              <a:blipFill rotWithShape="1">
                <a:blip r:embed="rId3"/>
                <a:stretch>
                  <a:fillRect l="-796" t="-7463" r="-1857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자유형 100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Picture 3" descr="C:\Users\AKAII\Desktop\그림1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46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495953" y="1893868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출발 위치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왼쪽 아래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같으면 랜덤으로 행동 선택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blipFill rotWithShape="1">
                <a:blip r:embed="rId6"/>
                <a:stretch>
                  <a:fillRect l="-631" t="-7463" r="-789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그룹 103"/>
          <p:cNvGrpSpPr/>
          <p:nvPr/>
        </p:nvGrpSpPr>
        <p:grpSpPr>
          <a:xfrm>
            <a:off x="989814" y="5316795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2" name="Picture 3" descr="C:\Users\AKAII\Desktop\그림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24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69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그룹 103"/>
          <p:cNvGrpSpPr/>
          <p:nvPr/>
        </p:nvGrpSpPr>
        <p:grpSpPr>
          <a:xfrm>
            <a:off x="989814" y="5316795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화살표 연결선 41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958974" y="324188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74" y="3241887"/>
                <a:ext cx="52129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자유형 2"/>
          <p:cNvSpPr/>
          <p:nvPr/>
        </p:nvSpPr>
        <p:spPr>
          <a:xfrm>
            <a:off x="1847273" y="597434"/>
            <a:ext cx="3953163" cy="889621"/>
          </a:xfrm>
          <a:custGeom>
            <a:avLst/>
            <a:gdLst>
              <a:gd name="connsiteX0" fmla="*/ 3953163 w 3953163"/>
              <a:gd name="connsiteY0" fmla="*/ 658711 h 889621"/>
              <a:gd name="connsiteX1" fmla="*/ 1681018 w 3953163"/>
              <a:gd name="connsiteY1" fmla="*/ 2930 h 889621"/>
              <a:gd name="connsiteX2" fmla="*/ 0 w 3953163"/>
              <a:gd name="connsiteY2" fmla="*/ 889621 h 88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3163" h="889621">
                <a:moveTo>
                  <a:pt x="3953163" y="658711"/>
                </a:moveTo>
                <a:cubicBezTo>
                  <a:pt x="3146520" y="311578"/>
                  <a:pt x="2339878" y="-35555"/>
                  <a:pt x="1681018" y="2930"/>
                </a:cubicBezTo>
                <a:cubicBezTo>
                  <a:pt x="1022158" y="41415"/>
                  <a:pt x="511079" y="465518"/>
                  <a:pt x="0" y="889621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C:\Users\AKAII\Desktop\그림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26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22" y="2420888"/>
            <a:ext cx="2358382" cy="235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강화 학습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63098" y="1876762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에이전트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(agent)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1876762"/>
            <a:ext cx="2410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환경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(environment)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059832" y="3073386"/>
            <a:ext cx="2514600" cy="211681"/>
          </a:xfrm>
          <a:custGeom>
            <a:avLst/>
            <a:gdLst>
              <a:gd name="connsiteX0" fmla="*/ 0 w 2514600"/>
              <a:gd name="connsiteY0" fmla="*/ 203214 h 211681"/>
              <a:gd name="connsiteX1" fmla="*/ 1270000 w 2514600"/>
              <a:gd name="connsiteY1" fmla="*/ 14 h 211681"/>
              <a:gd name="connsiteX2" fmla="*/ 2514600 w 2514600"/>
              <a:gd name="connsiteY2" fmla="*/ 211681 h 21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211681">
                <a:moveTo>
                  <a:pt x="0" y="203214"/>
                </a:moveTo>
                <a:cubicBezTo>
                  <a:pt x="425450" y="100908"/>
                  <a:pt x="850900" y="-1397"/>
                  <a:pt x="1270000" y="14"/>
                </a:cubicBezTo>
                <a:cubicBezTo>
                  <a:pt x="1689100" y="1425"/>
                  <a:pt x="2101850" y="106553"/>
                  <a:pt x="2514600" y="21168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 flipV="1">
            <a:off x="3059832" y="3933056"/>
            <a:ext cx="2514600" cy="211681"/>
          </a:xfrm>
          <a:custGeom>
            <a:avLst/>
            <a:gdLst>
              <a:gd name="connsiteX0" fmla="*/ 0 w 2514600"/>
              <a:gd name="connsiteY0" fmla="*/ 203214 h 211681"/>
              <a:gd name="connsiteX1" fmla="*/ 1270000 w 2514600"/>
              <a:gd name="connsiteY1" fmla="*/ 14 h 211681"/>
              <a:gd name="connsiteX2" fmla="*/ 2514600 w 2514600"/>
              <a:gd name="connsiteY2" fmla="*/ 211681 h 21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211681">
                <a:moveTo>
                  <a:pt x="0" y="203214"/>
                </a:moveTo>
                <a:cubicBezTo>
                  <a:pt x="425450" y="100908"/>
                  <a:pt x="850900" y="-1397"/>
                  <a:pt x="1270000" y="14"/>
                </a:cubicBezTo>
                <a:cubicBezTo>
                  <a:pt x="1689100" y="1425"/>
                  <a:pt x="2101850" y="106553"/>
                  <a:pt x="2514600" y="21168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36497" y="2734181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행동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(action)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6497" y="4149080"/>
            <a:ext cx="1422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보상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(reward)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6497" y="3753036"/>
            <a:ext cx="1237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(state)</a:t>
            </a:r>
          </a:p>
        </p:txBody>
      </p:sp>
      <p:pic>
        <p:nvPicPr>
          <p:cNvPr id="4099" name="Picture 3" descr="G:\프로젝트\햄스터\햄스터S\햄스터S 아이콘\hamsterS1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3" y="2672916"/>
            <a:ext cx="2047591" cy="204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331640" y="5121188"/>
            <a:ext cx="6255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목적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현재부터 미래까지의 모든 보상의 합을 최대화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264" y="5589240"/>
            <a:ext cx="6845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학습의 결과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상태에서 취해야 할 행동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정책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(policy)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5027" y="59893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로봇의 위치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8330" y="5989349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왼쪽으로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오른쪽으로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위로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아래로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015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같으면 랜덤으로 행동 선택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blipFill rotWithShape="1">
                <a:blip r:embed="rId4"/>
                <a:stretch>
                  <a:fillRect l="-631" t="-7463" r="-789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그룹 103"/>
          <p:cNvGrpSpPr/>
          <p:nvPr/>
        </p:nvGrpSpPr>
        <p:grpSpPr>
          <a:xfrm>
            <a:off x="989814" y="3232651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직선 화살표 연결선 74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AKAII\Desktop\그림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321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989814" y="3232651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/>
              <p:cNvSpPr/>
              <p:nvPr/>
            </p:nvSpPr>
            <p:spPr>
              <a:xfrm>
                <a:off x="2943815" y="324188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15" y="3241887"/>
                <a:ext cx="521297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자유형 4"/>
          <p:cNvSpPr/>
          <p:nvPr/>
        </p:nvSpPr>
        <p:spPr>
          <a:xfrm>
            <a:off x="1810327" y="250414"/>
            <a:ext cx="4756728" cy="1264350"/>
          </a:xfrm>
          <a:custGeom>
            <a:avLst/>
            <a:gdLst>
              <a:gd name="connsiteX0" fmla="*/ 4756728 w 4756728"/>
              <a:gd name="connsiteY0" fmla="*/ 137513 h 1264350"/>
              <a:gd name="connsiteX1" fmla="*/ 2032000 w 4756728"/>
              <a:gd name="connsiteY1" fmla="*/ 100568 h 1264350"/>
              <a:gd name="connsiteX2" fmla="*/ 0 w 4756728"/>
              <a:gd name="connsiteY2" fmla="*/ 1264350 h 12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8" h="1264350">
                <a:moveTo>
                  <a:pt x="4756728" y="137513"/>
                </a:moveTo>
                <a:cubicBezTo>
                  <a:pt x="3790758" y="25137"/>
                  <a:pt x="2824788" y="-87238"/>
                  <a:pt x="2032000" y="100568"/>
                </a:cubicBezTo>
                <a:cubicBezTo>
                  <a:pt x="1239212" y="288374"/>
                  <a:pt x="619606" y="776362"/>
                  <a:pt x="0" y="1264350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" descr="C:\Users\AKAII\Desktop\그림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7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2970083" y="3232651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6" name="직선 화살표 연결선 75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같으면 랜덤으로 행동 선택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blipFill rotWithShape="1">
                <a:blip r:embed="rId8"/>
                <a:stretch>
                  <a:fillRect l="-631" t="-7463" r="-789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AKAII\Desktop\그림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98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2970083" y="3232651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직선 연결선 83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2943815" y="531209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15" y="5312097"/>
                <a:ext cx="52129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자유형 2"/>
          <p:cNvSpPr/>
          <p:nvPr/>
        </p:nvSpPr>
        <p:spPr>
          <a:xfrm>
            <a:off x="1791855" y="167911"/>
            <a:ext cx="5918888" cy="1328380"/>
          </a:xfrm>
          <a:custGeom>
            <a:avLst/>
            <a:gdLst>
              <a:gd name="connsiteX0" fmla="*/ 5745018 w 5918888"/>
              <a:gd name="connsiteY0" fmla="*/ 1162125 h 1328380"/>
              <a:gd name="connsiteX1" fmla="*/ 5892800 w 5918888"/>
              <a:gd name="connsiteY1" fmla="*/ 968162 h 1328380"/>
              <a:gd name="connsiteX2" fmla="*/ 5273963 w 5918888"/>
              <a:gd name="connsiteY2" fmla="*/ 136889 h 1328380"/>
              <a:gd name="connsiteX3" fmla="*/ 3149600 w 5918888"/>
              <a:gd name="connsiteY3" fmla="*/ 44525 h 1328380"/>
              <a:gd name="connsiteX4" fmla="*/ 581890 w 5918888"/>
              <a:gd name="connsiteY4" fmla="*/ 589471 h 1328380"/>
              <a:gd name="connsiteX5" fmla="*/ 0 w 5918888"/>
              <a:gd name="connsiteY5" fmla="*/ 1328380 h 132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18888" h="1328380">
                <a:moveTo>
                  <a:pt x="5745018" y="1162125"/>
                </a:moveTo>
                <a:cubicBezTo>
                  <a:pt x="5858163" y="1150580"/>
                  <a:pt x="5971309" y="1139035"/>
                  <a:pt x="5892800" y="968162"/>
                </a:cubicBezTo>
                <a:cubicBezTo>
                  <a:pt x="5814291" y="797289"/>
                  <a:pt x="5731163" y="290828"/>
                  <a:pt x="5273963" y="136889"/>
                </a:cubicBezTo>
                <a:cubicBezTo>
                  <a:pt x="4816763" y="-17051"/>
                  <a:pt x="3931612" y="-30905"/>
                  <a:pt x="3149600" y="44525"/>
                </a:cubicBezTo>
                <a:cubicBezTo>
                  <a:pt x="2367588" y="119955"/>
                  <a:pt x="1106823" y="375495"/>
                  <a:pt x="581890" y="589471"/>
                </a:cubicBezTo>
                <a:cubicBezTo>
                  <a:pt x="56957" y="803447"/>
                  <a:pt x="28478" y="1065913"/>
                  <a:pt x="0" y="1328380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C:\Users\AKAII\Desktop\그림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416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74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2970083" y="5316795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화살표 연결선 45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10795" y="6136597"/>
                <a:ext cx="3865161" cy="410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같으면 랜덤으로 행동 선택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5" y="6136597"/>
                <a:ext cx="3865161" cy="410433"/>
              </a:xfrm>
              <a:prstGeom prst="rect">
                <a:avLst/>
              </a:prstGeom>
              <a:blipFill rotWithShape="1">
                <a:blip r:embed="rId8"/>
                <a:stretch>
                  <a:fillRect l="-631" t="-7463" r="-789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AKAII\Desktop\그림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31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2970083" y="5316795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4906739" y="531209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9" y="5312097"/>
                <a:ext cx="52129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자유형 4"/>
          <p:cNvSpPr/>
          <p:nvPr/>
        </p:nvSpPr>
        <p:spPr>
          <a:xfrm>
            <a:off x="1810327" y="164820"/>
            <a:ext cx="6031346" cy="1497725"/>
          </a:xfrm>
          <a:custGeom>
            <a:avLst/>
            <a:gdLst>
              <a:gd name="connsiteX0" fmla="*/ 6031346 w 6031346"/>
              <a:gd name="connsiteY0" fmla="*/ 1497725 h 1497725"/>
              <a:gd name="connsiteX1" fmla="*/ 5717309 w 6031346"/>
              <a:gd name="connsiteY1" fmla="*/ 777289 h 1497725"/>
              <a:gd name="connsiteX2" fmla="*/ 5006109 w 6031346"/>
              <a:gd name="connsiteY2" fmla="*/ 75325 h 1497725"/>
              <a:gd name="connsiteX3" fmla="*/ 3084946 w 6031346"/>
              <a:gd name="connsiteY3" fmla="*/ 38380 h 1497725"/>
              <a:gd name="connsiteX4" fmla="*/ 803564 w 6031346"/>
              <a:gd name="connsiteY4" fmla="*/ 241580 h 1497725"/>
              <a:gd name="connsiteX5" fmla="*/ 0 w 6031346"/>
              <a:gd name="connsiteY5" fmla="*/ 1340707 h 149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1346" h="1497725">
                <a:moveTo>
                  <a:pt x="6031346" y="1497725"/>
                </a:moveTo>
                <a:cubicBezTo>
                  <a:pt x="5959764" y="1256040"/>
                  <a:pt x="5888182" y="1014356"/>
                  <a:pt x="5717309" y="777289"/>
                </a:cubicBezTo>
                <a:cubicBezTo>
                  <a:pt x="5546436" y="540222"/>
                  <a:pt x="5444836" y="198477"/>
                  <a:pt x="5006109" y="75325"/>
                </a:cubicBezTo>
                <a:cubicBezTo>
                  <a:pt x="4567382" y="-47827"/>
                  <a:pt x="3785370" y="10671"/>
                  <a:pt x="3084946" y="38380"/>
                </a:cubicBezTo>
                <a:cubicBezTo>
                  <a:pt x="2384522" y="66089"/>
                  <a:pt x="1317722" y="24526"/>
                  <a:pt x="803564" y="241580"/>
                </a:cubicBezTo>
                <a:cubicBezTo>
                  <a:pt x="289406" y="458634"/>
                  <a:pt x="144703" y="899670"/>
                  <a:pt x="0" y="1340707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C:\Users\AKAII\Desktop\그림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81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4950793" y="5316795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0" name="직선 화살표 연결선 79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10795" y="6136597"/>
                <a:ext cx="3865161" cy="410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같으면 랜덤으로 행동 선택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5" y="6136597"/>
                <a:ext cx="3865161" cy="410433"/>
              </a:xfrm>
              <a:prstGeom prst="rect">
                <a:avLst/>
              </a:prstGeom>
              <a:blipFill rotWithShape="1">
                <a:blip r:embed="rId7"/>
                <a:stretch>
                  <a:fillRect l="-631" t="-7463" r="-789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AKAII\Desktop\그림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755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77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4950793" y="5316795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직선 연결선 80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4906739" y="326035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9" y="3260359"/>
                <a:ext cx="521297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자유형 41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자유형 2"/>
          <p:cNvSpPr/>
          <p:nvPr/>
        </p:nvSpPr>
        <p:spPr>
          <a:xfrm>
            <a:off x="1819564" y="163785"/>
            <a:ext cx="7156717" cy="1586620"/>
          </a:xfrm>
          <a:custGeom>
            <a:avLst/>
            <a:gdLst>
              <a:gd name="connsiteX0" fmla="*/ 6945745 w 7156717"/>
              <a:gd name="connsiteY0" fmla="*/ 1166251 h 1586620"/>
              <a:gd name="connsiteX1" fmla="*/ 7148945 w 7156717"/>
              <a:gd name="connsiteY1" fmla="*/ 1360215 h 1586620"/>
              <a:gd name="connsiteX2" fmla="*/ 6705600 w 7156717"/>
              <a:gd name="connsiteY2" fmla="*/ 1581888 h 1586620"/>
              <a:gd name="connsiteX3" fmla="*/ 6049818 w 7156717"/>
              <a:gd name="connsiteY3" fmla="*/ 1138542 h 1586620"/>
              <a:gd name="connsiteX4" fmla="*/ 5126181 w 7156717"/>
              <a:gd name="connsiteY4" fmla="*/ 122542 h 1586620"/>
              <a:gd name="connsiteX5" fmla="*/ 3592945 w 7156717"/>
              <a:gd name="connsiteY5" fmla="*/ 30179 h 1586620"/>
              <a:gd name="connsiteX6" fmla="*/ 1551709 w 7156717"/>
              <a:gd name="connsiteY6" fmla="*/ 233379 h 1586620"/>
              <a:gd name="connsiteX7" fmla="*/ 0 w 7156717"/>
              <a:gd name="connsiteY7" fmla="*/ 1341742 h 158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6717" h="1586620">
                <a:moveTo>
                  <a:pt x="6945745" y="1166251"/>
                </a:moveTo>
                <a:cubicBezTo>
                  <a:pt x="7067357" y="1228596"/>
                  <a:pt x="7188969" y="1290942"/>
                  <a:pt x="7148945" y="1360215"/>
                </a:cubicBezTo>
                <a:cubicBezTo>
                  <a:pt x="7108921" y="1429488"/>
                  <a:pt x="6888788" y="1618833"/>
                  <a:pt x="6705600" y="1581888"/>
                </a:cubicBezTo>
                <a:cubicBezTo>
                  <a:pt x="6522412" y="1544943"/>
                  <a:pt x="6313054" y="1381766"/>
                  <a:pt x="6049818" y="1138542"/>
                </a:cubicBezTo>
                <a:cubicBezTo>
                  <a:pt x="5786581" y="895318"/>
                  <a:pt x="5535660" y="307269"/>
                  <a:pt x="5126181" y="122542"/>
                </a:cubicBezTo>
                <a:cubicBezTo>
                  <a:pt x="4716702" y="-62185"/>
                  <a:pt x="4188690" y="11706"/>
                  <a:pt x="3592945" y="30179"/>
                </a:cubicBezTo>
                <a:cubicBezTo>
                  <a:pt x="2997200" y="48652"/>
                  <a:pt x="2150533" y="14785"/>
                  <a:pt x="1551709" y="233379"/>
                </a:cubicBezTo>
                <a:cubicBezTo>
                  <a:pt x="952885" y="451973"/>
                  <a:pt x="476442" y="896857"/>
                  <a:pt x="0" y="1341742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5281169" y="4372036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481722" y="445384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722" y="4453848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AKAII\Desktop\그림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091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1003506" y="5316795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화살표 연결선 4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같으면 랜덤으로 행동 선택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blipFill rotWithShape="1">
                <a:blip r:embed="rId7"/>
                <a:stretch>
                  <a:fillRect l="-631" t="-7463" r="-789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AKAII\Desktop\그림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09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79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1003506" y="5316795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직선 연결선 73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958974" y="324188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74" y="3241887"/>
                <a:ext cx="52129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자유형 79"/>
          <p:cNvSpPr/>
          <p:nvPr/>
        </p:nvSpPr>
        <p:spPr>
          <a:xfrm>
            <a:off x="1847273" y="597434"/>
            <a:ext cx="3953163" cy="889621"/>
          </a:xfrm>
          <a:custGeom>
            <a:avLst/>
            <a:gdLst>
              <a:gd name="connsiteX0" fmla="*/ 3953163 w 3953163"/>
              <a:gd name="connsiteY0" fmla="*/ 658711 h 889621"/>
              <a:gd name="connsiteX1" fmla="*/ 1681018 w 3953163"/>
              <a:gd name="connsiteY1" fmla="*/ 2930 h 889621"/>
              <a:gd name="connsiteX2" fmla="*/ 0 w 3953163"/>
              <a:gd name="connsiteY2" fmla="*/ 889621 h 88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3163" h="889621">
                <a:moveTo>
                  <a:pt x="3953163" y="658711"/>
                </a:moveTo>
                <a:cubicBezTo>
                  <a:pt x="3146520" y="311578"/>
                  <a:pt x="2339878" y="-35555"/>
                  <a:pt x="1681018" y="2930"/>
                </a:cubicBezTo>
                <a:cubicBezTo>
                  <a:pt x="1022158" y="41415"/>
                  <a:pt x="511079" y="465518"/>
                  <a:pt x="0" y="889621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Users\AKAII\Desktop\그림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668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22" y="2420888"/>
            <a:ext cx="2358382" cy="235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강화 학습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63098" y="1876762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에이전트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(agent)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1876762"/>
            <a:ext cx="2410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환경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(environment)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059832" y="3073386"/>
            <a:ext cx="2514600" cy="211681"/>
          </a:xfrm>
          <a:custGeom>
            <a:avLst/>
            <a:gdLst>
              <a:gd name="connsiteX0" fmla="*/ 0 w 2514600"/>
              <a:gd name="connsiteY0" fmla="*/ 203214 h 211681"/>
              <a:gd name="connsiteX1" fmla="*/ 1270000 w 2514600"/>
              <a:gd name="connsiteY1" fmla="*/ 14 h 211681"/>
              <a:gd name="connsiteX2" fmla="*/ 2514600 w 2514600"/>
              <a:gd name="connsiteY2" fmla="*/ 211681 h 21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211681">
                <a:moveTo>
                  <a:pt x="0" y="203214"/>
                </a:moveTo>
                <a:cubicBezTo>
                  <a:pt x="425450" y="100908"/>
                  <a:pt x="850900" y="-1397"/>
                  <a:pt x="1270000" y="14"/>
                </a:cubicBezTo>
                <a:cubicBezTo>
                  <a:pt x="1689100" y="1425"/>
                  <a:pt x="2101850" y="106553"/>
                  <a:pt x="2514600" y="21168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 flipV="1">
            <a:off x="3059832" y="3933056"/>
            <a:ext cx="2514600" cy="211681"/>
          </a:xfrm>
          <a:custGeom>
            <a:avLst/>
            <a:gdLst>
              <a:gd name="connsiteX0" fmla="*/ 0 w 2514600"/>
              <a:gd name="connsiteY0" fmla="*/ 203214 h 211681"/>
              <a:gd name="connsiteX1" fmla="*/ 1270000 w 2514600"/>
              <a:gd name="connsiteY1" fmla="*/ 14 h 211681"/>
              <a:gd name="connsiteX2" fmla="*/ 2514600 w 2514600"/>
              <a:gd name="connsiteY2" fmla="*/ 211681 h 21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211681">
                <a:moveTo>
                  <a:pt x="0" y="203214"/>
                </a:moveTo>
                <a:cubicBezTo>
                  <a:pt x="425450" y="100908"/>
                  <a:pt x="850900" y="-1397"/>
                  <a:pt x="1270000" y="14"/>
                </a:cubicBezTo>
                <a:cubicBezTo>
                  <a:pt x="1689100" y="1425"/>
                  <a:pt x="2101850" y="106553"/>
                  <a:pt x="2514600" y="21168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36497" y="2734181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행동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(action)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6497" y="4149080"/>
            <a:ext cx="1422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보상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(reward)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6497" y="3753036"/>
            <a:ext cx="1237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(state)</a:t>
            </a:r>
          </a:p>
        </p:txBody>
      </p:sp>
      <p:pic>
        <p:nvPicPr>
          <p:cNvPr id="4099" name="Picture 3" descr="G:\프로젝트\햄스터\햄스터S\햄스터S 아이콘\hamsterS1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3" y="2672916"/>
            <a:ext cx="2047591" cy="204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331640" y="5121188"/>
            <a:ext cx="6255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목적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현재부터 미래까지의 모든 보상의 합을 최대화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264" y="5589240"/>
            <a:ext cx="6845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학습의 결과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상태에서 취해야 할 행동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정책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(policy)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5027" y="59893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로봇의 위치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8330" y="5989349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왼쪽으로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오른쪽으로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위로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아래로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36497" y="1160748"/>
                <a:ext cx="7988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현재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맑은 고딕" pitchFamily="50" charset="-127"/>
                      </a:rPr>
                      <m:t>𝑡</m:t>
                    </m:r>
                  </m:oMath>
                </a14:m>
                <a:endParaRPr lang="ko-KR" altLang="en-US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497" y="1160748"/>
                <a:ext cx="798808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4580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36497" y="1538208"/>
                <a:ext cx="11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다음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맑은 고딕" pitchFamily="50" charset="-127"/>
                      </a:rPr>
                      <m:t>𝑡</m:t>
                    </m:r>
                    <m:r>
                      <a:rPr lang="en-US" altLang="ko-KR" sz="1600" b="0" i="1" smtClean="0">
                        <a:latin typeface="Cambria Math"/>
                        <a:ea typeface="맑은 고딕" pitchFamily="50" charset="-127"/>
                      </a:rPr>
                      <m:t>+1</m:t>
                    </m:r>
                  </m:oMath>
                </a14:m>
                <a:endParaRPr lang="ko-KR" altLang="en-US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497" y="1538208"/>
                <a:ext cx="1157689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3175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87924" y="2380818"/>
                <a:ext cx="5145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924" y="2380818"/>
                <a:ext cx="514500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3484" y="3424934"/>
                <a:ext cx="4841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84" y="3424934"/>
                <a:ext cx="484172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98320" y="4379160"/>
                <a:ext cx="4655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20" y="4379160"/>
                <a:ext cx="465512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82528" y="3496656"/>
                <a:ext cx="7294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528" y="3496656"/>
                <a:ext cx="729430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6" descr="C:\Users\AKAII\Desktop\hams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38412" y="4249719"/>
            <a:ext cx="416545" cy="4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6958" y="2380818"/>
                <a:ext cx="759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958" y="2380818"/>
                <a:ext cx="759760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6" descr="C:\Users\AKAII\Desktop\hams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13" y="4238514"/>
            <a:ext cx="416545" cy="4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05110" y="4379160"/>
                <a:ext cx="7107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110" y="4379160"/>
                <a:ext cx="710772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2195736" y="5521298"/>
            <a:ext cx="41715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35108" y="4783340"/>
                <a:ext cx="2476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맑은 고딕" pitchFamily="50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+2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맑은 고딕" pitchFamily="50" charset="-127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108" y="4783340"/>
                <a:ext cx="2476896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914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5.08906E-7 L 0.06406 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208 L 0.00069 -0.0798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0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0" grpId="0"/>
      <p:bldP spid="32" grpId="0"/>
      <p:bldP spid="34" grpId="0"/>
      <p:bldP spid="3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1003506" y="3232650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화살표 연결선 41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같으면 랜덤으로 행동 선택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blipFill rotWithShape="1">
                <a:blip r:embed="rId7"/>
                <a:stretch>
                  <a:fillRect l="-631" t="-7463" r="-789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C:\Users\AKAII\Desktop\그림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441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1003506" y="3232650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화살표 연결선 41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자유형 80"/>
          <p:cNvSpPr/>
          <p:nvPr/>
        </p:nvSpPr>
        <p:spPr>
          <a:xfrm>
            <a:off x="1810327" y="250414"/>
            <a:ext cx="4756728" cy="1264350"/>
          </a:xfrm>
          <a:custGeom>
            <a:avLst/>
            <a:gdLst>
              <a:gd name="connsiteX0" fmla="*/ 4756728 w 4756728"/>
              <a:gd name="connsiteY0" fmla="*/ 137513 h 1264350"/>
              <a:gd name="connsiteX1" fmla="*/ 2032000 w 4756728"/>
              <a:gd name="connsiteY1" fmla="*/ 100568 h 1264350"/>
              <a:gd name="connsiteX2" fmla="*/ 0 w 4756728"/>
              <a:gd name="connsiteY2" fmla="*/ 1264350 h 12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8" h="1264350">
                <a:moveTo>
                  <a:pt x="4756728" y="137513"/>
                </a:moveTo>
                <a:cubicBezTo>
                  <a:pt x="3790758" y="25137"/>
                  <a:pt x="2824788" y="-87238"/>
                  <a:pt x="2032000" y="100568"/>
                </a:cubicBezTo>
                <a:cubicBezTo>
                  <a:pt x="1239212" y="288374"/>
                  <a:pt x="619606" y="776362"/>
                  <a:pt x="0" y="1264350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/>
              <p:cNvSpPr/>
              <p:nvPr/>
            </p:nvSpPr>
            <p:spPr>
              <a:xfrm>
                <a:off x="2943815" y="324188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15" y="3241887"/>
                <a:ext cx="521297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 descr="C:\Users\AKAII\Desktop\그림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17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2973186" y="3232650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직선 화살표 연결선 73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같으면 랜덤으로 행동 선택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blipFill rotWithShape="1">
                <a:blip r:embed="rId8"/>
                <a:stretch>
                  <a:fillRect l="-631" t="-7463" r="-789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AKAII\Desktop\그림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674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2973186" y="3232650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직선 연결선 76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/>
              <p:cNvSpPr/>
              <p:nvPr/>
            </p:nvSpPr>
            <p:spPr>
              <a:xfrm>
                <a:off x="2943815" y="531209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15" y="5312097"/>
                <a:ext cx="521297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자유형 85"/>
          <p:cNvSpPr/>
          <p:nvPr/>
        </p:nvSpPr>
        <p:spPr>
          <a:xfrm>
            <a:off x="1791855" y="167911"/>
            <a:ext cx="5918888" cy="1328380"/>
          </a:xfrm>
          <a:custGeom>
            <a:avLst/>
            <a:gdLst>
              <a:gd name="connsiteX0" fmla="*/ 5745018 w 5918888"/>
              <a:gd name="connsiteY0" fmla="*/ 1162125 h 1328380"/>
              <a:gd name="connsiteX1" fmla="*/ 5892800 w 5918888"/>
              <a:gd name="connsiteY1" fmla="*/ 968162 h 1328380"/>
              <a:gd name="connsiteX2" fmla="*/ 5273963 w 5918888"/>
              <a:gd name="connsiteY2" fmla="*/ 136889 h 1328380"/>
              <a:gd name="connsiteX3" fmla="*/ 3149600 w 5918888"/>
              <a:gd name="connsiteY3" fmla="*/ 44525 h 1328380"/>
              <a:gd name="connsiteX4" fmla="*/ 581890 w 5918888"/>
              <a:gd name="connsiteY4" fmla="*/ 589471 h 1328380"/>
              <a:gd name="connsiteX5" fmla="*/ 0 w 5918888"/>
              <a:gd name="connsiteY5" fmla="*/ 1328380 h 132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18888" h="1328380">
                <a:moveTo>
                  <a:pt x="5745018" y="1162125"/>
                </a:moveTo>
                <a:cubicBezTo>
                  <a:pt x="5858163" y="1150580"/>
                  <a:pt x="5971309" y="1139035"/>
                  <a:pt x="5892800" y="968162"/>
                </a:cubicBezTo>
                <a:cubicBezTo>
                  <a:pt x="5814291" y="797289"/>
                  <a:pt x="5731163" y="290828"/>
                  <a:pt x="5273963" y="136889"/>
                </a:cubicBezTo>
                <a:cubicBezTo>
                  <a:pt x="4816763" y="-17051"/>
                  <a:pt x="3931612" y="-30905"/>
                  <a:pt x="3149600" y="44525"/>
                </a:cubicBezTo>
                <a:cubicBezTo>
                  <a:pt x="2367588" y="119955"/>
                  <a:pt x="1106823" y="375495"/>
                  <a:pt x="581890" y="589471"/>
                </a:cubicBezTo>
                <a:cubicBezTo>
                  <a:pt x="56957" y="803447"/>
                  <a:pt x="28478" y="1065913"/>
                  <a:pt x="0" y="1328380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AKAII\Desktop\그림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83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84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2973186" y="5316795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10795" y="6136597"/>
                <a:ext cx="3865161" cy="410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같으면 랜덤으로 행동 선택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5" y="6136597"/>
                <a:ext cx="3865161" cy="410433"/>
              </a:xfrm>
              <a:prstGeom prst="rect">
                <a:avLst/>
              </a:prstGeom>
              <a:blipFill rotWithShape="1">
                <a:blip r:embed="rId8"/>
                <a:stretch>
                  <a:fillRect l="-631" t="-7463" r="-789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C:\Users\AKAII\Desktop\그림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758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2973186" y="5316795"/>
            <a:ext cx="441146" cy="461665"/>
            <a:chOff x="6826906" y="3714224"/>
            <a:chExt cx="441146" cy="461665"/>
          </a:xfrm>
        </p:grpSpPr>
        <p:sp>
          <p:nvSpPr>
            <p:cNvPr id="105" name="타원 104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직사각형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직선 화살표 연결선 43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4971082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4906739" y="531209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9" y="5312097"/>
                <a:ext cx="521297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자유형 83"/>
          <p:cNvSpPr/>
          <p:nvPr/>
        </p:nvSpPr>
        <p:spPr>
          <a:xfrm>
            <a:off x="1810327" y="164820"/>
            <a:ext cx="6031346" cy="1497725"/>
          </a:xfrm>
          <a:custGeom>
            <a:avLst/>
            <a:gdLst>
              <a:gd name="connsiteX0" fmla="*/ 6031346 w 6031346"/>
              <a:gd name="connsiteY0" fmla="*/ 1497725 h 1497725"/>
              <a:gd name="connsiteX1" fmla="*/ 5717309 w 6031346"/>
              <a:gd name="connsiteY1" fmla="*/ 777289 h 1497725"/>
              <a:gd name="connsiteX2" fmla="*/ 5006109 w 6031346"/>
              <a:gd name="connsiteY2" fmla="*/ 75325 h 1497725"/>
              <a:gd name="connsiteX3" fmla="*/ 3084946 w 6031346"/>
              <a:gd name="connsiteY3" fmla="*/ 38380 h 1497725"/>
              <a:gd name="connsiteX4" fmla="*/ 803564 w 6031346"/>
              <a:gd name="connsiteY4" fmla="*/ 241580 h 1497725"/>
              <a:gd name="connsiteX5" fmla="*/ 0 w 6031346"/>
              <a:gd name="connsiteY5" fmla="*/ 1340707 h 149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1346" h="1497725">
                <a:moveTo>
                  <a:pt x="6031346" y="1497725"/>
                </a:moveTo>
                <a:cubicBezTo>
                  <a:pt x="5959764" y="1256040"/>
                  <a:pt x="5888182" y="1014356"/>
                  <a:pt x="5717309" y="777289"/>
                </a:cubicBezTo>
                <a:cubicBezTo>
                  <a:pt x="5546436" y="540222"/>
                  <a:pt x="5444836" y="198477"/>
                  <a:pt x="5006109" y="75325"/>
                </a:cubicBezTo>
                <a:cubicBezTo>
                  <a:pt x="4567382" y="-47827"/>
                  <a:pt x="3785370" y="10671"/>
                  <a:pt x="3084946" y="38380"/>
                </a:cubicBezTo>
                <a:cubicBezTo>
                  <a:pt x="2384522" y="66089"/>
                  <a:pt x="1317722" y="24526"/>
                  <a:pt x="803564" y="241580"/>
                </a:cubicBezTo>
                <a:cubicBezTo>
                  <a:pt x="289406" y="458634"/>
                  <a:pt x="144703" y="899670"/>
                  <a:pt x="0" y="1340707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3981995" y="5075465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981995" y="4552245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995" y="4552245"/>
                <a:ext cx="87447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" descr="C:\Users\AKAII\Desktop\그림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218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그룹 73"/>
          <p:cNvGrpSpPr/>
          <p:nvPr/>
        </p:nvGrpSpPr>
        <p:grpSpPr>
          <a:xfrm>
            <a:off x="4946813" y="5316795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AKAII\Desktop\그림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316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87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그룹 73"/>
          <p:cNvGrpSpPr/>
          <p:nvPr/>
        </p:nvGrpSpPr>
        <p:grpSpPr>
          <a:xfrm>
            <a:off x="4946813" y="5316795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자유형 39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자유형 43"/>
          <p:cNvSpPr/>
          <p:nvPr/>
        </p:nvSpPr>
        <p:spPr>
          <a:xfrm>
            <a:off x="1819564" y="163785"/>
            <a:ext cx="7156717" cy="1586620"/>
          </a:xfrm>
          <a:custGeom>
            <a:avLst/>
            <a:gdLst>
              <a:gd name="connsiteX0" fmla="*/ 6945745 w 7156717"/>
              <a:gd name="connsiteY0" fmla="*/ 1166251 h 1586620"/>
              <a:gd name="connsiteX1" fmla="*/ 7148945 w 7156717"/>
              <a:gd name="connsiteY1" fmla="*/ 1360215 h 1586620"/>
              <a:gd name="connsiteX2" fmla="*/ 6705600 w 7156717"/>
              <a:gd name="connsiteY2" fmla="*/ 1581888 h 1586620"/>
              <a:gd name="connsiteX3" fmla="*/ 6049818 w 7156717"/>
              <a:gd name="connsiteY3" fmla="*/ 1138542 h 1586620"/>
              <a:gd name="connsiteX4" fmla="*/ 5126181 w 7156717"/>
              <a:gd name="connsiteY4" fmla="*/ 122542 h 1586620"/>
              <a:gd name="connsiteX5" fmla="*/ 3592945 w 7156717"/>
              <a:gd name="connsiteY5" fmla="*/ 30179 h 1586620"/>
              <a:gd name="connsiteX6" fmla="*/ 1551709 w 7156717"/>
              <a:gd name="connsiteY6" fmla="*/ 233379 h 1586620"/>
              <a:gd name="connsiteX7" fmla="*/ 0 w 7156717"/>
              <a:gd name="connsiteY7" fmla="*/ 1341742 h 158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6717" h="1586620">
                <a:moveTo>
                  <a:pt x="6945745" y="1166251"/>
                </a:moveTo>
                <a:cubicBezTo>
                  <a:pt x="7067357" y="1228596"/>
                  <a:pt x="7188969" y="1290942"/>
                  <a:pt x="7148945" y="1360215"/>
                </a:cubicBezTo>
                <a:cubicBezTo>
                  <a:pt x="7108921" y="1429488"/>
                  <a:pt x="6888788" y="1618833"/>
                  <a:pt x="6705600" y="1581888"/>
                </a:cubicBezTo>
                <a:cubicBezTo>
                  <a:pt x="6522412" y="1544943"/>
                  <a:pt x="6313054" y="1381766"/>
                  <a:pt x="6049818" y="1138542"/>
                </a:cubicBezTo>
                <a:cubicBezTo>
                  <a:pt x="5786581" y="895318"/>
                  <a:pt x="5535660" y="307269"/>
                  <a:pt x="5126181" y="122542"/>
                </a:cubicBezTo>
                <a:cubicBezTo>
                  <a:pt x="4716702" y="-62185"/>
                  <a:pt x="4188690" y="11706"/>
                  <a:pt x="3592945" y="30179"/>
                </a:cubicBezTo>
                <a:cubicBezTo>
                  <a:pt x="2997200" y="48652"/>
                  <a:pt x="2150533" y="14785"/>
                  <a:pt x="1551709" y="233379"/>
                </a:cubicBezTo>
                <a:cubicBezTo>
                  <a:pt x="952885" y="451973"/>
                  <a:pt x="476442" y="896857"/>
                  <a:pt x="0" y="1341742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4906739" y="326035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9" y="3260359"/>
                <a:ext cx="521297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C:\Users\AKAII\Desktop\그림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196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005552" y="5316795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화살표 연결선 4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같으면 랜덤으로 행동 선택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blipFill rotWithShape="1">
                <a:blip r:embed="rId7"/>
                <a:stretch>
                  <a:fillRect l="-631" t="-7463" r="-789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AKAII\Desktop\그림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8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89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005552" y="5316795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직선 연결선 46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자유형 81"/>
          <p:cNvSpPr/>
          <p:nvPr/>
        </p:nvSpPr>
        <p:spPr>
          <a:xfrm>
            <a:off x="1847273" y="597434"/>
            <a:ext cx="3953163" cy="889621"/>
          </a:xfrm>
          <a:custGeom>
            <a:avLst/>
            <a:gdLst>
              <a:gd name="connsiteX0" fmla="*/ 3953163 w 3953163"/>
              <a:gd name="connsiteY0" fmla="*/ 658711 h 889621"/>
              <a:gd name="connsiteX1" fmla="*/ 1681018 w 3953163"/>
              <a:gd name="connsiteY1" fmla="*/ 2930 h 889621"/>
              <a:gd name="connsiteX2" fmla="*/ 0 w 3953163"/>
              <a:gd name="connsiteY2" fmla="*/ 889621 h 88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3163" h="889621">
                <a:moveTo>
                  <a:pt x="3953163" y="658711"/>
                </a:moveTo>
                <a:cubicBezTo>
                  <a:pt x="3146520" y="311578"/>
                  <a:pt x="2339878" y="-35555"/>
                  <a:pt x="1681018" y="2930"/>
                </a:cubicBezTo>
                <a:cubicBezTo>
                  <a:pt x="1022158" y="41415"/>
                  <a:pt x="511079" y="465518"/>
                  <a:pt x="0" y="889621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958974" y="324188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74" y="3241887"/>
                <a:ext cx="52129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Users\AKAII\Desktop\그림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576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그룹 129"/>
          <p:cNvGrpSpPr/>
          <p:nvPr/>
        </p:nvGrpSpPr>
        <p:grpSpPr>
          <a:xfrm>
            <a:off x="457200" y="2154377"/>
            <a:ext cx="5920884" cy="4190947"/>
            <a:chOff x="724019" y="3425734"/>
            <a:chExt cx="4617578" cy="3268435"/>
          </a:xfrm>
        </p:grpSpPr>
        <p:grpSp>
          <p:nvGrpSpPr>
            <p:cNvPr id="131" name="그룹 130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상태에서의 행동에 대한 보상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4658418" y="2472283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2015716" y="5373216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2015716" y="5193196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932456" y="5373216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932456" y="5193196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015716" y="3298834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15716" y="3118814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986700" y="3212396"/>
            <a:ext cx="936104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367643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511659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347911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491927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389294" y="3753036"/>
            <a:ext cx="1" cy="936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173687" y="261774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87" y="2617748"/>
                <a:ext cx="52610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173687" y="325727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87" y="3257276"/>
                <a:ext cx="52610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2173687" y="468305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87" y="4683050"/>
                <a:ext cx="5261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173687" y="532257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87" y="532257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135086" y="468305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086" y="4683050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135086" y="532257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086" y="5322578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906190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90" y="3990334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446865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865" y="3990334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890361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61" y="3990334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431036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36" y="3990334"/>
                <a:ext cx="52610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426860" y="3990334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60" y="3990334"/>
                <a:ext cx="52610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141403" y="261774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03" y="2617748"/>
                <a:ext cx="526105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2133291" y="999200"/>
            <a:ext cx="5137817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(state) 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로봇의 위치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회색 테두리의 사각형 칸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행동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(action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연두색 화살표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보상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(reward) 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화살표 옆의 숫자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(0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자유형 82"/>
          <p:cNvSpPr/>
          <p:nvPr/>
        </p:nvSpPr>
        <p:spPr>
          <a:xfrm>
            <a:off x="5394036" y="2797433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547185" y="261774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185" y="2617748"/>
                <a:ext cx="52610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75" y="1937580"/>
            <a:ext cx="869334" cy="94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69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90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005552" y="3232650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화살표 연결선 41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같으면 랜덤으로 행동 선택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blipFill rotWithShape="1">
                <a:blip r:embed="rId7"/>
                <a:stretch>
                  <a:fillRect l="-631" t="-7463" r="-789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AKAII\Desktop\그림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93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91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005552" y="3232650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화살표 연결선 41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/>
              <p:cNvSpPr/>
              <p:nvPr/>
            </p:nvSpPr>
            <p:spPr>
              <a:xfrm>
                <a:off x="2943815" y="324188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직사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15" y="3241887"/>
                <a:ext cx="521297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자유형 85"/>
          <p:cNvSpPr/>
          <p:nvPr/>
        </p:nvSpPr>
        <p:spPr>
          <a:xfrm>
            <a:off x="1810327" y="250414"/>
            <a:ext cx="4756728" cy="1264350"/>
          </a:xfrm>
          <a:custGeom>
            <a:avLst/>
            <a:gdLst>
              <a:gd name="connsiteX0" fmla="*/ 4756728 w 4756728"/>
              <a:gd name="connsiteY0" fmla="*/ 137513 h 1264350"/>
              <a:gd name="connsiteX1" fmla="*/ 2032000 w 4756728"/>
              <a:gd name="connsiteY1" fmla="*/ 100568 h 1264350"/>
              <a:gd name="connsiteX2" fmla="*/ 0 w 4756728"/>
              <a:gd name="connsiteY2" fmla="*/ 1264350 h 12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8" h="1264350">
                <a:moveTo>
                  <a:pt x="4756728" y="137513"/>
                </a:moveTo>
                <a:cubicBezTo>
                  <a:pt x="3790758" y="25137"/>
                  <a:pt x="2824788" y="-87238"/>
                  <a:pt x="2032000" y="100568"/>
                </a:cubicBezTo>
                <a:cubicBezTo>
                  <a:pt x="1239212" y="288374"/>
                  <a:pt x="619606" y="776362"/>
                  <a:pt x="0" y="1264350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C:\Users\AKAII\Desktop\그림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277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92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2973186" y="3232650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화살표 연결선 45"/>
          <p:cNvCxnSpPr/>
          <p:nvPr/>
        </p:nvCxnSpPr>
        <p:spPr>
          <a:xfrm>
            <a:off x="1793808" y="3586866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764792" y="35004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3545308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95" y="2905780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같으면 랜덤으로 행동 선택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blipFill rotWithShape="1">
                <a:blip r:embed="rId8"/>
                <a:stretch>
                  <a:fillRect l="-631" t="-7463" r="-789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AKAII\Desktop\그림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878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93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2973186" y="3232650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6" name="직선 연결선 75"/>
          <p:cNvCxnSpPr/>
          <p:nvPr/>
        </p:nvCxnSpPr>
        <p:spPr>
          <a:xfrm>
            <a:off x="3270019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8" y="4278366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928673" y="1826006"/>
                <a:ext cx="57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0.9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57098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자유형 89"/>
          <p:cNvSpPr/>
          <p:nvPr/>
        </p:nvSpPr>
        <p:spPr>
          <a:xfrm>
            <a:off x="1791855" y="167911"/>
            <a:ext cx="5918888" cy="1328380"/>
          </a:xfrm>
          <a:custGeom>
            <a:avLst/>
            <a:gdLst>
              <a:gd name="connsiteX0" fmla="*/ 5745018 w 5918888"/>
              <a:gd name="connsiteY0" fmla="*/ 1162125 h 1328380"/>
              <a:gd name="connsiteX1" fmla="*/ 5892800 w 5918888"/>
              <a:gd name="connsiteY1" fmla="*/ 968162 h 1328380"/>
              <a:gd name="connsiteX2" fmla="*/ 5273963 w 5918888"/>
              <a:gd name="connsiteY2" fmla="*/ 136889 h 1328380"/>
              <a:gd name="connsiteX3" fmla="*/ 3149600 w 5918888"/>
              <a:gd name="connsiteY3" fmla="*/ 44525 h 1328380"/>
              <a:gd name="connsiteX4" fmla="*/ 581890 w 5918888"/>
              <a:gd name="connsiteY4" fmla="*/ 589471 h 1328380"/>
              <a:gd name="connsiteX5" fmla="*/ 0 w 5918888"/>
              <a:gd name="connsiteY5" fmla="*/ 1328380 h 132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18888" h="1328380">
                <a:moveTo>
                  <a:pt x="5745018" y="1162125"/>
                </a:moveTo>
                <a:cubicBezTo>
                  <a:pt x="5858163" y="1150580"/>
                  <a:pt x="5971309" y="1139035"/>
                  <a:pt x="5892800" y="968162"/>
                </a:cubicBezTo>
                <a:cubicBezTo>
                  <a:pt x="5814291" y="797289"/>
                  <a:pt x="5731163" y="290828"/>
                  <a:pt x="5273963" y="136889"/>
                </a:cubicBezTo>
                <a:cubicBezTo>
                  <a:pt x="4816763" y="-17051"/>
                  <a:pt x="3931612" y="-30905"/>
                  <a:pt x="3149600" y="44525"/>
                </a:cubicBezTo>
                <a:cubicBezTo>
                  <a:pt x="2367588" y="119955"/>
                  <a:pt x="1106823" y="375495"/>
                  <a:pt x="581890" y="589471"/>
                </a:cubicBezTo>
                <a:cubicBezTo>
                  <a:pt x="56957" y="803447"/>
                  <a:pt x="28478" y="1065913"/>
                  <a:pt x="0" y="1328380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/>
              <p:cNvSpPr/>
              <p:nvPr/>
            </p:nvSpPr>
            <p:spPr>
              <a:xfrm>
                <a:off x="2943815" y="531209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직사각형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15" y="5312097"/>
                <a:ext cx="521297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직선 연결선 91"/>
          <p:cNvCxnSpPr/>
          <p:nvPr/>
        </p:nvCxnSpPr>
        <p:spPr>
          <a:xfrm flipV="1">
            <a:off x="3351649" y="4351841"/>
            <a:ext cx="401106" cy="3144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468167" y="4483475"/>
                <a:ext cx="1089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𝟖𝟏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167" y="4483475"/>
                <a:ext cx="108927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C:\Users\AKAII\Desktop\그림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186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94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2973186" y="5326031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직선 화살표 연결선 43"/>
          <p:cNvCxnSpPr/>
          <p:nvPr/>
        </p:nvCxnSpPr>
        <p:spPr>
          <a:xfrm>
            <a:off x="179380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126003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561061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53" y="4278366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AKAII\Desktop\그림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0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95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2973186" y="5326031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직선 화살표 연결선 76"/>
          <p:cNvCxnSpPr/>
          <p:nvPr/>
        </p:nvCxnSpPr>
        <p:spPr>
          <a:xfrm>
            <a:off x="3710548" y="5481228"/>
            <a:ext cx="936104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.</m:t>
                      </m:r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𝟗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971082"/>
                <a:ext cx="87447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4906739" y="531209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9" y="5312097"/>
                <a:ext cx="521297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자유형 74"/>
          <p:cNvSpPr/>
          <p:nvPr/>
        </p:nvSpPr>
        <p:spPr>
          <a:xfrm>
            <a:off x="1810327" y="164820"/>
            <a:ext cx="6031346" cy="1497725"/>
          </a:xfrm>
          <a:custGeom>
            <a:avLst/>
            <a:gdLst>
              <a:gd name="connsiteX0" fmla="*/ 6031346 w 6031346"/>
              <a:gd name="connsiteY0" fmla="*/ 1497725 h 1497725"/>
              <a:gd name="connsiteX1" fmla="*/ 5717309 w 6031346"/>
              <a:gd name="connsiteY1" fmla="*/ 777289 h 1497725"/>
              <a:gd name="connsiteX2" fmla="*/ 5006109 w 6031346"/>
              <a:gd name="connsiteY2" fmla="*/ 75325 h 1497725"/>
              <a:gd name="connsiteX3" fmla="*/ 3084946 w 6031346"/>
              <a:gd name="connsiteY3" fmla="*/ 38380 h 1497725"/>
              <a:gd name="connsiteX4" fmla="*/ 803564 w 6031346"/>
              <a:gd name="connsiteY4" fmla="*/ 241580 h 1497725"/>
              <a:gd name="connsiteX5" fmla="*/ 0 w 6031346"/>
              <a:gd name="connsiteY5" fmla="*/ 1340707 h 149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1346" h="1497725">
                <a:moveTo>
                  <a:pt x="6031346" y="1497725"/>
                </a:moveTo>
                <a:cubicBezTo>
                  <a:pt x="5959764" y="1256040"/>
                  <a:pt x="5888182" y="1014356"/>
                  <a:pt x="5717309" y="777289"/>
                </a:cubicBezTo>
                <a:cubicBezTo>
                  <a:pt x="5546436" y="540222"/>
                  <a:pt x="5444836" y="198477"/>
                  <a:pt x="5006109" y="75325"/>
                </a:cubicBezTo>
                <a:cubicBezTo>
                  <a:pt x="4567382" y="-47827"/>
                  <a:pt x="3785370" y="10671"/>
                  <a:pt x="3084946" y="38380"/>
                </a:cubicBezTo>
                <a:cubicBezTo>
                  <a:pt x="2384522" y="66089"/>
                  <a:pt x="1317722" y="24526"/>
                  <a:pt x="803564" y="241580"/>
                </a:cubicBezTo>
                <a:cubicBezTo>
                  <a:pt x="289406" y="458634"/>
                  <a:pt x="144703" y="899670"/>
                  <a:pt x="0" y="1340707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" descr="C:\Users\AKAII\Desktop\그림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34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96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4960564" y="5326031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6" name="직선 화살표 연결선 75"/>
          <p:cNvCxnSpPr/>
          <p:nvPr/>
        </p:nvCxnSpPr>
        <p:spPr>
          <a:xfrm>
            <a:off x="3710548" y="566124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8" y="5610610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AKAII\Desktop\그림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24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97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4960564" y="5326031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직선 연결선 77"/>
          <p:cNvCxnSpPr/>
          <p:nvPr/>
        </p:nvCxnSpPr>
        <p:spPr>
          <a:xfrm>
            <a:off x="5167386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𝟏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52" y="4278366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자유형 39"/>
          <p:cNvSpPr/>
          <p:nvPr/>
        </p:nvSpPr>
        <p:spPr>
          <a:xfrm>
            <a:off x="5167388" y="3092936"/>
            <a:ext cx="465603" cy="452372"/>
          </a:xfrm>
          <a:custGeom>
            <a:avLst/>
            <a:gdLst>
              <a:gd name="connsiteX0" fmla="*/ 0 w 465603"/>
              <a:gd name="connsiteY0" fmla="*/ 416822 h 452372"/>
              <a:gd name="connsiteX1" fmla="*/ 434109 w 465603"/>
              <a:gd name="connsiteY1" fmla="*/ 416822 h 452372"/>
              <a:gd name="connsiteX2" fmla="*/ 387928 w 465603"/>
              <a:gd name="connsiteY2" fmla="*/ 47367 h 452372"/>
              <a:gd name="connsiteX3" fmla="*/ 36946 w 465603"/>
              <a:gd name="connsiteY3" fmla="*/ 38131 h 452372"/>
              <a:gd name="connsiteX4" fmla="*/ 27709 w 465603"/>
              <a:gd name="connsiteY4" fmla="*/ 352167 h 45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03" h="452372">
                <a:moveTo>
                  <a:pt x="0" y="416822"/>
                </a:moveTo>
                <a:cubicBezTo>
                  <a:pt x="184727" y="447610"/>
                  <a:pt x="369454" y="478398"/>
                  <a:pt x="434109" y="416822"/>
                </a:cubicBezTo>
                <a:cubicBezTo>
                  <a:pt x="498764" y="355246"/>
                  <a:pt x="454122" y="110482"/>
                  <a:pt x="387928" y="47367"/>
                </a:cubicBezTo>
                <a:cubicBezTo>
                  <a:pt x="321734" y="-15748"/>
                  <a:pt x="96982" y="-12669"/>
                  <a:pt x="36946" y="38131"/>
                </a:cubicBezTo>
                <a:cubicBezTo>
                  <a:pt x="-23090" y="88931"/>
                  <a:pt x="2309" y="220549"/>
                  <a:pt x="27709" y="3521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31" y="268975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4906739" y="3260359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9" y="3260359"/>
                <a:ext cx="521297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자유형 44"/>
          <p:cNvSpPr/>
          <p:nvPr/>
        </p:nvSpPr>
        <p:spPr>
          <a:xfrm>
            <a:off x="1819564" y="163785"/>
            <a:ext cx="7156717" cy="1586620"/>
          </a:xfrm>
          <a:custGeom>
            <a:avLst/>
            <a:gdLst>
              <a:gd name="connsiteX0" fmla="*/ 6945745 w 7156717"/>
              <a:gd name="connsiteY0" fmla="*/ 1166251 h 1586620"/>
              <a:gd name="connsiteX1" fmla="*/ 7148945 w 7156717"/>
              <a:gd name="connsiteY1" fmla="*/ 1360215 h 1586620"/>
              <a:gd name="connsiteX2" fmla="*/ 6705600 w 7156717"/>
              <a:gd name="connsiteY2" fmla="*/ 1581888 h 1586620"/>
              <a:gd name="connsiteX3" fmla="*/ 6049818 w 7156717"/>
              <a:gd name="connsiteY3" fmla="*/ 1138542 h 1586620"/>
              <a:gd name="connsiteX4" fmla="*/ 5126181 w 7156717"/>
              <a:gd name="connsiteY4" fmla="*/ 122542 h 1586620"/>
              <a:gd name="connsiteX5" fmla="*/ 3592945 w 7156717"/>
              <a:gd name="connsiteY5" fmla="*/ 30179 h 1586620"/>
              <a:gd name="connsiteX6" fmla="*/ 1551709 w 7156717"/>
              <a:gd name="connsiteY6" fmla="*/ 233379 h 1586620"/>
              <a:gd name="connsiteX7" fmla="*/ 0 w 7156717"/>
              <a:gd name="connsiteY7" fmla="*/ 1341742 h 158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6717" h="1586620">
                <a:moveTo>
                  <a:pt x="6945745" y="1166251"/>
                </a:moveTo>
                <a:cubicBezTo>
                  <a:pt x="7067357" y="1228596"/>
                  <a:pt x="7188969" y="1290942"/>
                  <a:pt x="7148945" y="1360215"/>
                </a:cubicBezTo>
                <a:cubicBezTo>
                  <a:pt x="7108921" y="1429488"/>
                  <a:pt x="6888788" y="1618833"/>
                  <a:pt x="6705600" y="1581888"/>
                </a:cubicBezTo>
                <a:cubicBezTo>
                  <a:pt x="6522412" y="1544943"/>
                  <a:pt x="6313054" y="1381766"/>
                  <a:pt x="6049818" y="1138542"/>
                </a:cubicBezTo>
                <a:cubicBezTo>
                  <a:pt x="5786581" y="895318"/>
                  <a:pt x="5535660" y="307269"/>
                  <a:pt x="5126181" y="122542"/>
                </a:cubicBezTo>
                <a:cubicBezTo>
                  <a:pt x="4716702" y="-62185"/>
                  <a:pt x="4188690" y="11706"/>
                  <a:pt x="3592945" y="30179"/>
                </a:cubicBezTo>
                <a:cubicBezTo>
                  <a:pt x="2997200" y="48652"/>
                  <a:pt x="2150533" y="14785"/>
                  <a:pt x="1551709" y="233379"/>
                </a:cubicBezTo>
                <a:cubicBezTo>
                  <a:pt x="952885" y="451973"/>
                  <a:pt x="476442" y="896857"/>
                  <a:pt x="0" y="1341742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C:\Users\AKAII\Desktop\그림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15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98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003506" y="5326031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화살표 연결선 45"/>
          <p:cNvCxnSpPr/>
          <p:nvPr/>
        </p:nvCxnSpPr>
        <p:spPr>
          <a:xfrm>
            <a:off x="1793808" y="5481228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4971082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/>
                            <a:ea typeface="맑은 고딕" pitchFamily="50" charset="-127"/>
                          </a:rPr>
                          <m:t>𝑸</m:t>
                        </m:r>
                      </m:e>
                    </m:acc>
                    <m:r>
                      <a:rPr lang="en-US" altLang="ko-KR" sz="2000" b="1" i="1">
                        <a:solidFill>
                          <a:schemeClr val="tx1"/>
                        </a:solidFill>
                        <a:latin typeface="Cambria Math"/>
                        <a:ea typeface="맑은 고딕" pitchFamily="50" charset="-127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 같으면 랜덤으로 행동 선택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5" y="5826879"/>
                <a:ext cx="3865161" cy="410433"/>
              </a:xfrm>
              <a:prstGeom prst="rect">
                <a:avLst/>
              </a:prstGeom>
              <a:blipFill rotWithShape="1">
                <a:blip r:embed="rId7"/>
                <a:stretch>
                  <a:fillRect l="-631" t="-7463" r="-789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AKAII\Desktop\그림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48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99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accent4"/>
                              </a:solidFill>
                              <a:latin typeface="Cambria Math"/>
                              <a:ea typeface="맑은 고딕" pitchFamily="50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ko-KR" sz="2000" b="1" i="0" smtClean="0">
                                  <a:latin typeface="Cambria Math"/>
                                  <a:ea typeface="Cambria Math"/>
                                </a:rPr>
                                <m:t>𝐦𝐚𝐱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0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맑은 고딕" pitchFamily="50" charset="-127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2" y="1376772"/>
                <a:ext cx="4049057" cy="522579"/>
              </a:xfrm>
              <a:prstGeom prst="rect">
                <a:avLst/>
              </a:prstGeom>
              <a:blipFill rotWithShape="1">
                <a:blip r:embed="rId2"/>
                <a:stretch>
                  <a:fillRect t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C:\Users\AKAII\Desktop\딱따구리\그림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39" y="-9800"/>
            <a:ext cx="3752226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35292" y="2442409"/>
            <a:ext cx="5920884" cy="4190947"/>
            <a:chOff x="724019" y="3425734"/>
            <a:chExt cx="4617578" cy="3268435"/>
          </a:xfrm>
        </p:grpSpPr>
        <p:grpSp>
          <p:nvGrpSpPr>
            <p:cNvPr id="49" name="그룹 48"/>
            <p:cNvGrpSpPr/>
            <p:nvPr/>
          </p:nvGrpSpPr>
          <p:grpSpPr>
            <a:xfrm>
              <a:off x="724019" y="3425734"/>
              <a:ext cx="4617578" cy="3268434"/>
              <a:chOff x="846700" y="3777031"/>
              <a:chExt cx="5400000" cy="36036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67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6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43100" y="37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467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chemeClr val="tx1">
                    <a:alpha val="9804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443100" y="5577031"/>
                <a:ext cx="1803600" cy="1803600"/>
              </a:xfrm>
              <a:prstGeom prst="rect">
                <a:avLst/>
              </a:prstGeom>
              <a:solidFill>
                <a:schemeClr val="bg1"/>
              </a:solidFill>
              <a:ln w="28575" cap="sq" cmpd="sng">
                <a:solidFill>
                  <a:srgbClr val="000000">
                    <a:alpha val="9804"/>
                  </a:srgb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24019" y="3425734"/>
              <a:ext cx="1542271" cy="1635850"/>
              <a:chOff x="2322364" y="1620391"/>
              <a:chExt cx="1803600" cy="18036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60133" y="3425734"/>
              <a:ext cx="1542271" cy="1635850"/>
              <a:chOff x="2322364" y="1620391"/>
              <a:chExt cx="1803600" cy="180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799325" y="3425734"/>
              <a:ext cx="1542271" cy="1635850"/>
              <a:chOff x="2322364" y="1620391"/>
              <a:chExt cx="1803600" cy="1803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24019" y="5058319"/>
              <a:ext cx="1542271" cy="1635850"/>
              <a:chOff x="2322364" y="1620391"/>
              <a:chExt cx="1803600" cy="18036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260133" y="5058319"/>
              <a:ext cx="1542271" cy="1635850"/>
              <a:chOff x="2322364" y="1620391"/>
              <a:chExt cx="1803600" cy="180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799325" y="5058319"/>
              <a:ext cx="1542271" cy="1635850"/>
              <a:chOff x="2322364" y="1620391"/>
              <a:chExt cx="1803600" cy="18036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80164" y="1620391"/>
                <a:ext cx="288000" cy="18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22364" y="2378191"/>
                <a:ext cx="1803600" cy="28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타원 6"/>
          <p:cNvSpPr/>
          <p:nvPr/>
        </p:nvSpPr>
        <p:spPr>
          <a:xfrm>
            <a:off x="4436510" y="2760315"/>
            <a:ext cx="1461754" cy="146175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003506" y="5326031"/>
            <a:ext cx="441146" cy="461665"/>
            <a:chOff x="6826906" y="3714224"/>
            <a:chExt cx="441146" cy="461665"/>
          </a:xfrm>
        </p:grpSpPr>
        <p:sp>
          <p:nvSpPr>
            <p:cNvPr id="81" name="타원 80"/>
            <p:cNvSpPr/>
            <p:nvPr/>
          </p:nvSpPr>
          <p:spPr>
            <a:xfrm>
              <a:off x="6921571" y="3865328"/>
              <a:ext cx="251817" cy="2518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/>
                            <a:ea typeface="맑은 고딕" pitchFamily="50" charset="-127"/>
                          </a:rPr>
                          <m:t>𝒔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06" y="3714224"/>
                  <a:ext cx="44114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직선 연결선 46"/>
          <p:cNvCxnSpPr/>
          <p:nvPr/>
        </p:nvCxnSpPr>
        <p:spPr>
          <a:xfrm>
            <a:off x="1145735" y="4041068"/>
            <a:ext cx="1" cy="936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4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2" y="4278366"/>
                <a:ext cx="52610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/>
          <p:cNvCxnSpPr/>
          <p:nvPr/>
        </p:nvCxnSpPr>
        <p:spPr>
          <a:xfrm>
            <a:off x="1793808" y="3406846"/>
            <a:ext cx="93610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289751" y="4041068"/>
            <a:ext cx="1" cy="93600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79" y="2905780"/>
                <a:ext cx="52610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accent6"/>
                          </a:solidFill>
                          <a:latin typeface="Cambria Math"/>
                          <a:ea typeface="맑은 고딕" pitchFamily="50" charset="-127"/>
                        </a:rPr>
                        <m:t>𝟎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57" y="4278366"/>
                <a:ext cx="5261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958974" y="3241887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𝒔</m:t>
                      </m:r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</a:rPr>
                        <m:t>′</m:t>
                      </m:r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74" y="3241887"/>
                <a:ext cx="52129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1826006"/>
                <a:ext cx="39466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1826006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자유형 79"/>
          <p:cNvSpPr/>
          <p:nvPr/>
        </p:nvSpPr>
        <p:spPr>
          <a:xfrm>
            <a:off x="1847273" y="597434"/>
            <a:ext cx="3953163" cy="889621"/>
          </a:xfrm>
          <a:custGeom>
            <a:avLst/>
            <a:gdLst>
              <a:gd name="connsiteX0" fmla="*/ 3953163 w 3953163"/>
              <a:gd name="connsiteY0" fmla="*/ 658711 h 889621"/>
              <a:gd name="connsiteX1" fmla="*/ 1681018 w 3953163"/>
              <a:gd name="connsiteY1" fmla="*/ 2930 h 889621"/>
              <a:gd name="connsiteX2" fmla="*/ 0 w 3953163"/>
              <a:gd name="connsiteY2" fmla="*/ 889621 h 88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3163" h="889621">
                <a:moveTo>
                  <a:pt x="3953163" y="658711"/>
                </a:moveTo>
                <a:cubicBezTo>
                  <a:pt x="3146520" y="311578"/>
                  <a:pt x="2339878" y="-35555"/>
                  <a:pt x="1681018" y="2930"/>
                </a:cubicBezTo>
                <a:cubicBezTo>
                  <a:pt x="1022158" y="41415"/>
                  <a:pt x="511079" y="465518"/>
                  <a:pt x="0" y="889621"/>
                </a:cubicBez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Picture 2" descr="G:\프로젝트\2008 로보이드\아이콘들\www.iconexperience.com\iconex_bd\128x128\shadow\money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59822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C:\Users\AKAII\Desktop\그림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" y="2385582"/>
            <a:ext cx="561425" cy="8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3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업2">
      <a:majorFont>
        <a:latin typeface="MyriadRegular"/>
        <a:ea typeface="산돌고딕 M"/>
        <a:cs typeface=""/>
      </a:majorFont>
      <a:minorFont>
        <a:latin typeface="MyriadRegular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18453</TotalTime>
  <Words>6055</Words>
  <Application>Microsoft Office PowerPoint</Application>
  <PresentationFormat>화면 슬라이드 쇼(4:3)</PresentationFormat>
  <Paragraphs>1777</Paragraphs>
  <Slides>138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138</vt:i4>
      </vt:variant>
    </vt:vector>
  </HeadingPairs>
  <TitlesOfParts>
    <vt:vector size="139" baseType="lpstr">
      <vt:lpstr>기본 디자인</vt:lpstr>
      <vt:lpstr>PowerPoint 프레젠테이션</vt:lpstr>
      <vt:lpstr>강화 학습</vt:lpstr>
      <vt:lpstr>길 찾기 문제</vt:lpstr>
      <vt:lpstr>강화 학습</vt:lpstr>
      <vt:lpstr>강화 학습</vt:lpstr>
      <vt:lpstr>강화 학습</vt:lpstr>
      <vt:lpstr>강화 학습</vt:lpstr>
      <vt:lpstr>강화 학습</vt:lpstr>
      <vt:lpstr>각 상태에서의 행동에 대한 보상</vt:lpstr>
      <vt:lpstr>누적 보상</vt:lpstr>
      <vt:lpstr>누적 보상</vt:lpstr>
      <vt:lpstr>누적 보상</vt:lpstr>
      <vt:lpstr>누적 보상</vt:lpstr>
      <vt:lpstr>누적 보상</vt:lpstr>
      <vt:lpstr>개미는 정말 짧은 길을 알아낼 수 있을까?</vt:lpstr>
      <vt:lpstr>누적 보상</vt:lpstr>
      <vt:lpstr>누적 보상</vt:lpstr>
      <vt:lpstr>Q-러닝</vt:lpstr>
      <vt:lpstr>Q친구들</vt:lpstr>
      <vt:lpstr>보상 (점수)</vt:lpstr>
      <vt:lpstr>보상 (점수)</vt:lpstr>
      <vt:lpstr>Q 친구들이 말하는 숫자</vt:lpstr>
      <vt:lpstr>Q값 계산해 보기</vt:lpstr>
      <vt:lpstr>Q값 계산해 보기</vt:lpstr>
      <vt:lpstr>Q값 계산해 보기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Q-러닝</vt:lpstr>
      <vt:lpstr>탐험(exploration)과 착취(exploitation)</vt:lpstr>
      <vt:lpstr>탐험(exploration)과 착취(exploitation)</vt:lpstr>
      <vt:lpstr>함정 추가</vt:lpstr>
      <vt:lpstr>함정 추가</vt:lpstr>
      <vt:lpstr>함정 추가</vt:lpstr>
      <vt:lpstr>함정 추가</vt:lpstr>
      <vt:lpstr>파이썬 코드</vt:lpstr>
      <vt:lpstr>파이썬 코드</vt:lpstr>
      <vt:lpstr>파이썬 코드</vt:lpstr>
      <vt:lpstr>파이썬 코드</vt:lpstr>
      <vt:lpstr>파이썬 코드</vt:lpstr>
      <vt:lpstr>파이썬 코드</vt:lpstr>
      <vt:lpstr>파이썬 코드</vt:lpstr>
      <vt:lpstr>파이썬 코드</vt:lpstr>
      <vt:lpstr>ε-그리디(greedy)</vt:lpstr>
      <vt:lpstr>상태</vt:lpstr>
      <vt:lpstr>상태</vt:lpstr>
      <vt:lpstr>상태</vt:lpstr>
    </vt:vector>
  </TitlesOfParts>
  <Company>(주)파워피티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김애진</dc:creator>
  <cp:lastModifiedBy>AKAII</cp:lastModifiedBy>
  <cp:revision>1166</cp:revision>
  <dcterms:created xsi:type="dcterms:W3CDTF">2009-01-31T03:27:27Z</dcterms:created>
  <dcterms:modified xsi:type="dcterms:W3CDTF">2020-11-29T09:40:04Z</dcterms:modified>
</cp:coreProperties>
</file>