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5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4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4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7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7C20-A0F5-42A0-8194-868A1ED8607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7716-CEEC-469D-AD4C-8BC311D6D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17" Type="http://schemas.openxmlformats.org/officeDocument/2006/relationships/image" Target="../media/image21.jpg"/><Relationship Id="rId2" Type="http://schemas.openxmlformats.org/officeDocument/2006/relationships/image" Target="../media/image6.jpg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087D7-2353-401C-93D7-5FAF7BD01B4E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F41914-725B-4D91-85DA-0E0B7977670A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目錄</a:t>
            </a: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C9ED9A8-71EF-4F87-8E1B-8100BB313889}"/>
              </a:ext>
            </a:extLst>
          </p:cNvPr>
          <p:cNvSpPr/>
          <p:nvPr/>
        </p:nvSpPr>
        <p:spPr>
          <a:xfrm>
            <a:off x="3897274" y="1783210"/>
            <a:ext cx="4577851" cy="423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54327E-60A6-4C71-910D-1A207E989ADD}"/>
              </a:ext>
            </a:extLst>
          </p:cNvPr>
          <p:cNvSpPr txBox="1"/>
          <p:nvPr/>
        </p:nvSpPr>
        <p:spPr>
          <a:xfrm>
            <a:off x="1008668" y="1319811"/>
            <a:ext cx="2401619" cy="515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GAN</a:t>
            </a:r>
            <a:r>
              <a:rPr lang="zh-TW" altLang="en-US" sz="2400" dirty="0"/>
              <a:t> 概述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GAN</a:t>
            </a:r>
            <a:r>
              <a:rPr lang="zh-TW" altLang="en-US" sz="2400" dirty="0"/>
              <a:t> 原理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GAN</a:t>
            </a:r>
            <a:r>
              <a:rPr lang="zh-TW" altLang="en-US" sz="2400" dirty="0"/>
              <a:t> 公式推倒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GAN</a:t>
            </a:r>
            <a:r>
              <a:rPr lang="zh-TW" altLang="en-US" sz="2400" dirty="0"/>
              <a:t> 問題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DCGAN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</a:rPr>
              <a:t>GAN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</a:rPr>
              <a:t> 練習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</a:rPr>
              <a:t>GAN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</a:rPr>
              <a:t> 實作</a:t>
            </a:r>
          </a:p>
        </p:txBody>
      </p:sp>
    </p:spTree>
    <p:extLst>
      <p:ext uri="{BB962C8B-B14F-4D97-AF65-F5344CB8AC3E}">
        <p14:creationId xmlns:p14="http://schemas.microsoft.com/office/powerpoint/2010/main" val="168667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189C687-C2AE-474C-BCFB-9DC8620B2374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39453-BD8D-4019-B7BB-59949E17F580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DF9627-739C-42F6-A6ED-1F7FB603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5" y="1549573"/>
            <a:ext cx="5267572" cy="19629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BA7B5F-5D1C-4491-8ACD-6D9BE3A9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83" y="894225"/>
            <a:ext cx="5338856" cy="34558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1E319D-463C-4836-A6D8-1EAE85F59EE7}"/>
              </a:ext>
            </a:extLst>
          </p:cNvPr>
          <p:cNvSpPr txBox="1"/>
          <p:nvPr/>
        </p:nvSpPr>
        <p:spPr>
          <a:xfrm>
            <a:off x="529230" y="116729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575C18D-39F8-49FC-98C6-1693A240658F}"/>
              </a:ext>
            </a:extLst>
          </p:cNvPr>
          <p:cNvCxnSpPr/>
          <p:nvPr/>
        </p:nvCxnSpPr>
        <p:spPr>
          <a:xfrm flipV="1">
            <a:off x="833159" y="1549573"/>
            <a:ext cx="552581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B56913-FF87-471D-AA76-6E157F9C149D}"/>
              </a:ext>
            </a:extLst>
          </p:cNvPr>
          <p:cNvCxnSpPr/>
          <p:nvPr/>
        </p:nvCxnSpPr>
        <p:spPr>
          <a:xfrm flipV="1">
            <a:off x="2771480" y="1549573"/>
            <a:ext cx="499621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7CF20C-43BC-4C63-8FCD-01747AF022A6}"/>
              </a:ext>
            </a:extLst>
          </p:cNvPr>
          <p:cNvSpPr txBox="1"/>
          <p:nvPr/>
        </p:nvSpPr>
        <p:spPr>
          <a:xfrm>
            <a:off x="1408503" y="141107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樣本趨近無限，積分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35C6C8-C884-4BE1-907C-655A0A749B3B}"/>
              </a:ext>
            </a:extLst>
          </p:cNvPr>
          <p:cNvSpPr txBox="1"/>
          <p:nvPr/>
        </p:nvSpPr>
        <p:spPr>
          <a:xfrm>
            <a:off x="974094" y="3202752"/>
            <a:ext cx="409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希望找到最大的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D(x)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帶入任何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公式都能最大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D48C58B-EBD0-4BA0-AB96-64B2E598D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37" y="3532521"/>
            <a:ext cx="3891625" cy="5795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95D0FE-0C31-4B97-A88A-A25D268457A8}"/>
              </a:ext>
            </a:extLst>
          </p:cNvPr>
          <p:cNvSpPr txBox="1"/>
          <p:nvPr/>
        </p:nvSpPr>
        <p:spPr>
          <a:xfrm>
            <a:off x="4769962" y="361780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抽取出來的樣本，為固定數值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F7CB671-E886-4BD2-A641-FE94E0702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11" y="4217336"/>
            <a:ext cx="4775475" cy="257828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F000B2-8D42-4A94-8C23-4066C1687EB6}"/>
              </a:ext>
            </a:extLst>
          </p:cNvPr>
          <p:cNvSpPr txBox="1"/>
          <p:nvPr/>
        </p:nvSpPr>
        <p:spPr>
          <a:xfrm>
            <a:off x="4769962" y="41973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找最大值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B492A5-3E04-4F33-AF5D-898EEC81519D}"/>
              </a:ext>
            </a:extLst>
          </p:cNvPr>
          <p:cNvSpPr txBox="1"/>
          <p:nvPr/>
        </p:nvSpPr>
        <p:spPr>
          <a:xfrm>
            <a:off x="4036242" y="4678371"/>
            <a:ext cx="20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偏微分，等於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去找極值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10D315-EBAA-4FF3-9811-992FAA1CEEBB}"/>
              </a:ext>
            </a:extLst>
          </p:cNvPr>
          <p:cNvSpPr/>
          <p:nvPr/>
        </p:nvSpPr>
        <p:spPr>
          <a:xfrm>
            <a:off x="2620652" y="6174558"/>
            <a:ext cx="2714919" cy="641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2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77FB2E-E817-44C6-A6DD-BA8DC206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0" y="2773882"/>
            <a:ext cx="8271799" cy="2316589"/>
          </a:xfrm>
          <a:prstGeom prst="rect">
            <a:avLst/>
          </a:prstGeom>
        </p:spPr>
      </p:pic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93A7F5E6-8888-4CE6-B403-37E27D13C9AC}"/>
              </a:ext>
            </a:extLst>
          </p:cNvPr>
          <p:cNvSpPr/>
          <p:nvPr/>
        </p:nvSpPr>
        <p:spPr>
          <a:xfrm>
            <a:off x="1234911" y="5158864"/>
            <a:ext cx="593889" cy="346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B052BFDB-63C7-4EEC-8189-D0ED1AA74300}"/>
              </a:ext>
            </a:extLst>
          </p:cNvPr>
          <p:cNvSpPr/>
          <p:nvPr/>
        </p:nvSpPr>
        <p:spPr>
          <a:xfrm>
            <a:off x="3240957" y="5158864"/>
            <a:ext cx="593889" cy="346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CF7609C-EFE2-49CA-B590-69CF274BAC1B}"/>
              </a:ext>
            </a:extLst>
          </p:cNvPr>
          <p:cNvSpPr/>
          <p:nvPr/>
        </p:nvSpPr>
        <p:spPr>
          <a:xfrm>
            <a:off x="5226286" y="5158864"/>
            <a:ext cx="593889" cy="346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89C687-C2AE-474C-BCFB-9DC8620B2374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39453-BD8D-4019-B7BB-59949E17F580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sp>
        <p:nvSpPr>
          <p:cNvPr id="2" name="object 101">
            <a:extLst>
              <a:ext uri="{FF2B5EF4-FFF2-40B4-BE49-F238E27FC236}">
                <a16:creationId xmlns:a16="http://schemas.microsoft.com/office/drawing/2014/main" id="{8DA54E33-B5EA-439A-B94E-3CCF492052D5}"/>
              </a:ext>
            </a:extLst>
          </p:cNvPr>
          <p:cNvSpPr/>
          <p:nvPr/>
        </p:nvSpPr>
        <p:spPr>
          <a:xfrm>
            <a:off x="657542" y="2196091"/>
            <a:ext cx="2880360" cy="64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F48274-05BA-4FDF-AA99-237692973C25}"/>
              </a:ext>
            </a:extLst>
          </p:cNvPr>
          <p:cNvSpPr txBox="1"/>
          <p:nvPr/>
        </p:nvSpPr>
        <p:spPr>
          <a:xfrm>
            <a:off x="195411" y="1343886"/>
            <a:ext cx="609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辨別器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(Discriminator)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引道找出最佳生成器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(Generator)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A70982-8FFB-4AE3-99E5-76548B64AA0A}"/>
              </a:ext>
            </a:extLst>
          </p:cNvPr>
          <p:cNvSpPr txBox="1"/>
          <p:nvPr/>
        </p:nvSpPr>
        <p:spPr>
          <a:xfrm>
            <a:off x="4437448" y="2371188"/>
            <a:ext cx="15776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往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*大的地方靠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CE34EF-F3A4-47BE-A1F0-AA4A3BE47376}"/>
              </a:ext>
            </a:extLst>
          </p:cNvPr>
          <p:cNvSpPr txBox="1"/>
          <p:nvPr/>
        </p:nvSpPr>
        <p:spPr>
          <a:xfrm>
            <a:off x="164511" y="951936"/>
            <a:ext cx="27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如何取得最佳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13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1F8AEC-0B15-4E24-B404-841B6E69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6" y="1229779"/>
            <a:ext cx="3914775" cy="140017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886BAB-9542-4FF4-A9F6-424007546D21}"/>
              </a:ext>
            </a:extLst>
          </p:cNvPr>
          <p:cNvSpPr/>
          <p:nvPr/>
        </p:nvSpPr>
        <p:spPr>
          <a:xfrm>
            <a:off x="341832" y="1074654"/>
            <a:ext cx="4343290" cy="1555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11789C-A27F-4400-9016-0A4E17E73EBB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26842C-F66F-4854-8515-DD7C7BB697BA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83AE7D6A-DEAB-4887-B688-CA8012F0F8D7}"/>
              </a:ext>
            </a:extLst>
          </p:cNvPr>
          <p:cNvSpPr txBox="1"/>
          <p:nvPr/>
        </p:nvSpPr>
        <p:spPr>
          <a:xfrm>
            <a:off x="101558" y="3034444"/>
            <a:ext cx="4765479" cy="299864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584200" marR="5080" indent="-285750">
              <a:lnSpc>
                <a:spcPct val="125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有一</a:t>
            </a:r>
            <a:r>
              <a:rPr spc="-1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個</a:t>
            </a:r>
            <a:r>
              <a:rPr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discriminator</a:t>
            </a:r>
            <a:r>
              <a:rPr spc="-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D*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，將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Database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中的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real</a:t>
            </a:r>
            <a:r>
              <a:rPr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images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，分別 與不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同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所產生之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fake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images</a:t>
            </a:r>
            <a:r>
              <a:rPr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作判別</a:t>
            </a:r>
            <a:r>
              <a:rPr spc="-1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</a:t>
            </a:r>
            <a:r>
              <a:rPr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皆可得到</a:t>
            </a:r>
            <a:r>
              <a:rPr spc="-5" dirty="0" err="1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最佳的區別結果</a:t>
            </a:r>
            <a:r>
              <a:rPr spc="-5" dirty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(</a:t>
            </a:r>
            <a:r>
              <a:rPr spc="-5" dirty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即：</a:t>
            </a:r>
            <a:r>
              <a:rPr spc="-5" dirty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max</a:t>
            </a:r>
            <a:r>
              <a:rPr spc="-40" dirty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V)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584200" marR="165735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最佳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的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generator</a:t>
            </a:r>
            <a:r>
              <a:rPr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G*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是從這些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generator</a:t>
            </a:r>
            <a:r>
              <a:rPr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當中挑選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差異最小 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(min</a:t>
            </a:r>
            <a:r>
              <a:rPr spc="-6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maxV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)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者，以產生幾可亂 真、連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D*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都難以區別的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image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1F4487A-8AE5-409B-B141-B151108C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39" y="1395166"/>
            <a:ext cx="3885273" cy="48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5C258A-53FE-46B1-900C-7CCA4731BEF8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CBB99C-69AC-4BF7-9F0F-D1C9AE3E643B}"/>
              </a:ext>
            </a:extLst>
          </p:cNvPr>
          <p:cNvSpPr txBox="1"/>
          <p:nvPr/>
        </p:nvSpPr>
        <p:spPr>
          <a:xfrm>
            <a:off x="3537902" y="17451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問題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86BD63-9B52-418E-8AAF-D4F16A575583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4AA208-3BDC-41F1-926B-E1B6C7E2BB13}"/>
              </a:ext>
            </a:extLst>
          </p:cNvPr>
          <p:cNvSpPr txBox="1"/>
          <p:nvPr/>
        </p:nvSpPr>
        <p:spPr>
          <a:xfrm>
            <a:off x="3845679" y="172344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問題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4D33FAE7-7042-44D2-B5E9-7692240D02D2}"/>
              </a:ext>
            </a:extLst>
          </p:cNvPr>
          <p:cNvSpPr txBox="1"/>
          <p:nvPr/>
        </p:nvSpPr>
        <p:spPr>
          <a:xfrm>
            <a:off x="263326" y="806353"/>
            <a:ext cx="7164705" cy="224407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原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始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GAN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訓練不穩定的原因：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  <a:p>
            <a:pPr marL="755650" marR="5080" indent="-342900">
              <a:lnSpc>
                <a:spcPct val="1335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Discriminator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訓練得太好，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Generator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會有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梯度消失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問題，使得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Generator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的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Loss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降不下去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  <a:p>
            <a:pPr marL="75565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Discriminator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訓練得不好，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Generator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的梯度不準確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  <a:p>
            <a:pPr marL="755650" indent="-342900">
              <a:lnSpc>
                <a:spcPct val="100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只有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Discriminator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訓練得不好不壞才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ok</a:t>
            </a:r>
            <a:r>
              <a:rPr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，但又不容易拿捏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36513D1-A6D8-48E1-A2CE-01BFAEC1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544" y="3355014"/>
            <a:ext cx="3838575" cy="15621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E9E29D-16D5-48D9-8988-B55D0B2DC313}"/>
              </a:ext>
            </a:extLst>
          </p:cNvPr>
          <p:cNvSpPr txBox="1"/>
          <p:nvPr/>
        </p:nvSpPr>
        <p:spPr>
          <a:xfrm>
            <a:off x="263326" y="3429000"/>
            <a:ext cx="278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解決方法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BatchNormalization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DCGAN</a:t>
            </a:r>
          </a:p>
          <a:p>
            <a:pPr lvl="1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21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9D9053-2BCB-4676-A2F0-0E7D50C744B9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5E713B-333B-4AB9-A385-85CDFA2CEB2C}"/>
              </a:ext>
            </a:extLst>
          </p:cNvPr>
          <p:cNvSpPr txBox="1"/>
          <p:nvPr/>
        </p:nvSpPr>
        <p:spPr>
          <a:xfrm>
            <a:off x="3845679" y="172344"/>
            <a:ext cx="112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DCGAN</a:t>
            </a:r>
            <a:endParaRPr lang="zh-TW" altLang="en-US" sz="24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5ED897-9F95-4156-99B7-5CA4983B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1" y="1190673"/>
            <a:ext cx="8081893" cy="389980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5F11CEA-55C5-4423-95D8-EE00C75EB671}"/>
              </a:ext>
            </a:extLst>
          </p:cNvPr>
          <p:cNvSpPr txBox="1"/>
          <p:nvPr/>
        </p:nvSpPr>
        <p:spPr>
          <a:xfrm>
            <a:off x="1537034" y="5667327"/>
            <a:ext cx="606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透過已知特徵增加穩定性，</a:t>
            </a:r>
            <a:r>
              <a:rPr lang="en-US" altLang="zh-TW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Discriminator</a:t>
            </a:r>
            <a:r>
              <a:rPr lang="zh-TW" altLang="en-US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不會偏離太大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4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88FBF-320E-4152-BB80-60780B24093D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5D6F81-F6B0-4FF7-BAC3-FA4DF5D2441B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概述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C1A11C-5CD2-41E5-BEE4-E36D7CC6F721}"/>
              </a:ext>
            </a:extLst>
          </p:cNvPr>
          <p:cNvSpPr txBox="1"/>
          <p:nvPr/>
        </p:nvSpPr>
        <p:spPr>
          <a:xfrm>
            <a:off x="3520750" y="919133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辨識  </a:t>
            </a:r>
            <a:r>
              <a:rPr lang="en-US" altLang="zh-TW" sz="2400" b="1" dirty="0" err="1">
                <a:solidFill>
                  <a:srgbClr val="FF0000"/>
                </a:solidFill>
              </a:rPr>
              <a:t>v.s</a:t>
            </a: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zh-TW" altLang="en-US" sz="2400" b="1" dirty="0">
                <a:solidFill>
                  <a:srgbClr val="FF0000"/>
                </a:solidFill>
              </a:rPr>
              <a:t>  創造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AC016F-D4A1-4313-AD84-2054315E7803}"/>
              </a:ext>
            </a:extLst>
          </p:cNvPr>
          <p:cNvSpPr txBox="1"/>
          <p:nvPr/>
        </p:nvSpPr>
        <p:spPr>
          <a:xfrm>
            <a:off x="218882" y="1426520"/>
            <a:ext cx="8730563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以人類的角度來看，一般我們在識別事物時神經元是</a:t>
            </a:r>
            <a:r>
              <a:rPr lang="en-US" altLang="zh-TW" dirty="0"/>
              <a:t>”</a:t>
            </a:r>
            <a:r>
              <a:rPr lang="zh-TW" altLang="en-US" dirty="0">
                <a:solidFill>
                  <a:srgbClr val="FF0000"/>
                </a:solidFill>
              </a:rPr>
              <a:t>縮小</a:t>
            </a:r>
            <a:r>
              <a:rPr lang="en-US" altLang="zh-TW" dirty="0"/>
              <a:t>”</a:t>
            </a:r>
            <a:r>
              <a:rPr lang="zh-TW" altLang="en-US" dirty="0"/>
              <a:t>的，因為是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組合</a:t>
            </a:r>
            <a:r>
              <a:rPr lang="en-US" altLang="zh-TW" dirty="0"/>
              <a:t>”</a:t>
            </a:r>
            <a:r>
              <a:rPr lang="zh-TW" altLang="en-US" dirty="0"/>
              <a:t>的概念，尋找關鍵特徵，但當我們要創造時，神經元是</a:t>
            </a:r>
            <a:r>
              <a:rPr lang="en-US" altLang="zh-TW" dirty="0"/>
              <a:t>”</a:t>
            </a:r>
            <a:r>
              <a:rPr lang="zh-TW" altLang="en-US" dirty="0">
                <a:solidFill>
                  <a:srgbClr val="FF0000"/>
                </a:solidFill>
              </a:rPr>
              <a:t>增加</a:t>
            </a:r>
            <a:r>
              <a:rPr lang="en-US" altLang="zh-TW" dirty="0"/>
              <a:t>”</a:t>
            </a:r>
            <a:r>
              <a:rPr lang="zh-TW" altLang="en-US" dirty="0"/>
              <a:t>的，因為是將靈感</a:t>
            </a:r>
            <a:r>
              <a:rPr lang="en-US" altLang="zh-TW" dirty="0"/>
              <a:t>”</a:t>
            </a:r>
            <a:r>
              <a:rPr lang="zh-TW" altLang="en-US" dirty="0">
                <a:solidFill>
                  <a:srgbClr val="FF0000"/>
                </a:solidFill>
              </a:rPr>
              <a:t>擴充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A8AA8E-C244-49D9-9C3A-1974D57C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83" y="2575479"/>
            <a:ext cx="6264234" cy="392901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1D0D532-0847-4CA0-A158-4430B9F4A0DC}"/>
              </a:ext>
            </a:extLst>
          </p:cNvPr>
          <p:cNvSpPr/>
          <p:nvPr/>
        </p:nvSpPr>
        <p:spPr>
          <a:xfrm>
            <a:off x="1289055" y="4428384"/>
            <a:ext cx="3055861" cy="207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087D7-2353-401C-93D7-5FAF7BD01B4E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F41914-725B-4D91-85DA-0E0B7977670A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原理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0D8768B6-63FD-4A6B-AC97-258305E4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74" y="3429000"/>
            <a:ext cx="7890234" cy="320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772C36-C68B-420B-8FCE-BB3120F308EA}"/>
              </a:ext>
            </a:extLst>
          </p:cNvPr>
          <p:cNvSpPr txBox="1"/>
          <p:nvPr/>
        </p:nvSpPr>
        <p:spPr>
          <a:xfrm>
            <a:off x="525541" y="1101183"/>
            <a:ext cx="850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GAN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由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生成器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(Generator)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和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判別器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(Discriminator)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兩個神經網路組成，這兩個神經網路在同一時間受訓練，相互之間進行競爭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0CF50B-DF62-4039-BEF6-87260774B101}"/>
              </a:ext>
            </a:extLst>
          </p:cNvPr>
          <p:cNvSpPr txBox="1"/>
          <p:nvPr/>
        </p:nvSpPr>
        <p:spPr>
          <a:xfrm>
            <a:off x="655160" y="1809834"/>
            <a:ext cx="8246097" cy="145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首先，從具備某種資料分</a:t>
            </a:r>
            <a:r>
              <a:rPr lang="zh-TW" altLang="en-US" sz="1500" spc="434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配</a:t>
            </a:r>
            <a:r>
              <a:rPr lang="en-US" altLang="zh-TW" sz="1500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(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例如常態分</a:t>
            </a:r>
            <a:r>
              <a:rPr lang="zh-TW" altLang="en-US" sz="15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配</a:t>
            </a:r>
            <a:r>
              <a:rPr lang="en-US" altLang="zh-TW" sz="1500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)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之向量空</a:t>
            </a:r>
            <a:r>
              <a:rPr lang="zh-TW" altLang="en-US" sz="1500" spc="43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間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進行抽樣，抽出的樣本向量送入生成器以產生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假圖片</a:t>
            </a:r>
            <a:r>
              <a:rPr lang="en-US" altLang="zh-TW" sz="1500" spc="-17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(fake</a:t>
            </a:r>
            <a:r>
              <a:rPr lang="zh-TW" altLang="en-US" sz="1500" spc="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 </a:t>
            </a:r>
            <a:r>
              <a:rPr lang="en-US" altLang="zh-TW" sz="1500" spc="-17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images)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。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判別器接收</a:t>
            </a:r>
            <a:r>
              <a:rPr lang="zh-TW" altLang="en-US" sz="1500" dirty="0"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生成器產生的假圖片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和</a:t>
            </a:r>
            <a:r>
              <a:rPr lang="zh-TW" altLang="en-US" sz="1500" dirty="0"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其它資料庫所取得的</a:t>
            </a:r>
            <a:r>
              <a:rPr lang="zh-TW" altLang="en-US" sz="15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真圖片</a:t>
            </a:r>
            <a:r>
              <a:rPr lang="en-US" altLang="zh-TW" sz="1500" spc="-1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(real</a:t>
            </a:r>
            <a:r>
              <a:rPr lang="zh-TW" altLang="en-US" sz="1500" spc="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 </a:t>
            </a:r>
            <a:r>
              <a:rPr lang="en-US" altLang="zh-TW" sz="1500" spc="-1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images)</a:t>
            </a:r>
            <a:r>
              <a:rPr lang="zh-TW" altLang="en-US" sz="1500" spc="-15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並學會區別它們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5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生成模型和判別模型對抗的結果是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，</a:t>
            </a:r>
            <a:r>
              <a:rPr lang="zh-TW" altLang="en-US" sz="15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兩者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都</a:t>
            </a:r>
            <a:r>
              <a:rPr lang="zh-TW" altLang="en-US" sz="15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提升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了</a:t>
            </a:r>
            <a:r>
              <a:rPr lang="zh-TW" altLang="en-US" sz="15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自己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的</a:t>
            </a:r>
            <a:r>
              <a:rPr lang="zh-TW" altLang="en-US" sz="15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Black"/>
              </a:rPr>
              <a:t>能力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15105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B9B9A6A-65BC-4B13-9F40-9B7ADEAD055D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3780AA-D7FD-455B-A17F-88733E866DB1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原理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3C45A-F650-497A-99F8-C1AFD3682288}"/>
              </a:ext>
            </a:extLst>
          </p:cNvPr>
          <p:cNvSpPr/>
          <p:nvPr/>
        </p:nvSpPr>
        <p:spPr>
          <a:xfrm>
            <a:off x="381328" y="1781660"/>
            <a:ext cx="224839" cy="699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CD82B-E9CC-4E57-9C18-CF37EBEF5C84}"/>
              </a:ext>
            </a:extLst>
          </p:cNvPr>
          <p:cNvSpPr txBox="1"/>
          <p:nvPr/>
        </p:nvSpPr>
        <p:spPr>
          <a:xfrm>
            <a:off x="108783" y="1476302"/>
            <a:ext cx="8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840D4FF-B8A8-4C16-BA1B-2DE9FF26B127}"/>
              </a:ext>
            </a:extLst>
          </p:cNvPr>
          <p:cNvSpPr/>
          <p:nvPr/>
        </p:nvSpPr>
        <p:spPr>
          <a:xfrm>
            <a:off x="767975" y="1995289"/>
            <a:ext cx="552731" cy="28180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C85DA0-0B31-4D2B-99B0-694D3E76EEE7}"/>
              </a:ext>
            </a:extLst>
          </p:cNvPr>
          <p:cNvSpPr/>
          <p:nvPr/>
        </p:nvSpPr>
        <p:spPr>
          <a:xfrm>
            <a:off x="1482514" y="1790750"/>
            <a:ext cx="1245532" cy="69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Generator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CB27FA60-D835-470A-89B5-5858F8237DEA}"/>
              </a:ext>
            </a:extLst>
          </p:cNvPr>
          <p:cNvSpPr/>
          <p:nvPr/>
        </p:nvSpPr>
        <p:spPr>
          <a:xfrm>
            <a:off x="2896341" y="1995289"/>
            <a:ext cx="552731" cy="28180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C83004-F780-4E87-A1AB-278EC8C819CB}"/>
              </a:ext>
            </a:extLst>
          </p:cNvPr>
          <p:cNvSpPr/>
          <p:nvPr/>
        </p:nvSpPr>
        <p:spPr>
          <a:xfrm>
            <a:off x="3547834" y="1849839"/>
            <a:ext cx="758834" cy="5636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483711-64E9-4E7B-AF32-54AF17D58D1E}"/>
              </a:ext>
            </a:extLst>
          </p:cNvPr>
          <p:cNvSpPr txBox="1"/>
          <p:nvPr/>
        </p:nvSpPr>
        <p:spPr>
          <a:xfrm>
            <a:off x="126804" y="9313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3B0179-2A01-43B5-B7D5-7DFC10BD9AC3}"/>
              </a:ext>
            </a:extLst>
          </p:cNvPr>
          <p:cNvSpPr/>
          <p:nvPr/>
        </p:nvSpPr>
        <p:spPr>
          <a:xfrm>
            <a:off x="192793" y="1421420"/>
            <a:ext cx="4266086" cy="1265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7D7A956-24C1-4B1B-90B5-97BC6FA613B7}"/>
              </a:ext>
            </a:extLst>
          </p:cNvPr>
          <p:cNvSpPr/>
          <p:nvPr/>
        </p:nvSpPr>
        <p:spPr>
          <a:xfrm>
            <a:off x="211096" y="4212550"/>
            <a:ext cx="4360904" cy="1265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0E313D-4C66-4FD1-93FB-2CFB8F1F59C4}"/>
              </a:ext>
            </a:extLst>
          </p:cNvPr>
          <p:cNvSpPr txBox="1"/>
          <p:nvPr/>
        </p:nvSpPr>
        <p:spPr>
          <a:xfrm>
            <a:off x="108783" y="372252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40465A-F072-4B73-9508-B0419A688D74}"/>
              </a:ext>
            </a:extLst>
          </p:cNvPr>
          <p:cNvSpPr/>
          <p:nvPr/>
        </p:nvSpPr>
        <p:spPr>
          <a:xfrm>
            <a:off x="312218" y="4640969"/>
            <a:ext cx="758834" cy="5636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6E8F4A-49F5-44B2-8254-881A95488A72}"/>
              </a:ext>
            </a:extLst>
          </p:cNvPr>
          <p:cNvSpPr/>
          <p:nvPr/>
        </p:nvSpPr>
        <p:spPr>
          <a:xfrm>
            <a:off x="1662914" y="4572790"/>
            <a:ext cx="1445946" cy="69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Discriminator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394BE18D-7E17-4AA5-9D68-EB16A07727CD}"/>
              </a:ext>
            </a:extLst>
          </p:cNvPr>
          <p:cNvSpPr/>
          <p:nvPr/>
        </p:nvSpPr>
        <p:spPr>
          <a:xfrm>
            <a:off x="1164876" y="4777328"/>
            <a:ext cx="442770" cy="2909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8D90CB-014A-4D40-A1D8-C3D0FB794B1B}"/>
              </a:ext>
            </a:extLst>
          </p:cNvPr>
          <p:cNvSpPr/>
          <p:nvPr/>
        </p:nvSpPr>
        <p:spPr>
          <a:xfrm>
            <a:off x="3678378" y="4665966"/>
            <a:ext cx="801278" cy="504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scalar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FF742525-A65A-4536-9D3A-EF9B68E9360C}"/>
              </a:ext>
            </a:extLst>
          </p:cNvPr>
          <p:cNvSpPr/>
          <p:nvPr/>
        </p:nvSpPr>
        <p:spPr>
          <a:xfrm>
            <a:off x="3172234" y="4772781"/>
            <a:ext cx="442770" cy="2909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CB8C65F5-C00F-45E9-BB65-415633A0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93594"/>
            <a:ext cx="4510922" cy="1876105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8C7DD539-5DF7-4B15-B668-BC2C1B97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64" y="4197984"/>
            <a:ext cx="4065940" cy="1265220"/>
          </a:xfrm>
          <a:prstGeom prst="rect">
            <a:avLst/>
          </a:prstGeom>
        </p:spPr>
      </p:pic>
      <p:sp>
        <p:nvSpPr>
          <p:cNvPr id="72" name="文字方塊 71">
            <a:extLst>
              <a:ext uri="{FF2B5EF4-FFF2-40B4-BE49-F238E27FC236}">
                <a16:creationId xmlns:a16="http://schemas.microsoft.com/office/drawing/2014/main" id="{AB14C72A-F928-41EB-AC02-C2EF2BBFF05E}"/>
              </a:ext>
            </a:extLst>
          </p:cNvPr>
          <p:cNvSpPr txBox="1"/>
          <p:nvPr/>
        </p:nvSpPr>
        <p:spPr>
          <a:xfrm>
            <a:off x="5677146" y="5759777"/>
            <a:ext cx="2300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值越高越真，值越低越假</a:t>
            </a:r>
          </a:p>
        </p:txBody>
      </p:sp>
    </p:spTree>
    <p:extLst>
      <p:ext uri="{BB962C8B-B14F-4D97-AF65-F5344CB8AC3E}">
        <p14:creationId xmlns:p14="http://schemas.microsoft.com/office/powerpoint/2010/main" val="40506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16A1AA8E-9E29-45DF-9C0D-30D724FDF476}"/>
              </a:ext>
            </a:extLst>
          </p:cNvPr>
          <p:cNvGrpSpPr/>
          <p:nvPr/>
        </p:nvGrpSpPr>
        <p:grpSpPr>
          <a:xfrm>
            <a:off x="900302" y="5921502"/>
            <a:ext cx="7848600" cy="936625"/>
            <a:chOff x="900302" y="5921502"/>
            <a:chExt cx="7848600" cy="9366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AFC5EF71-FACB-4BE4-8424-0D974B0DE100}"/>
                </a:ext>
              </a:extLst>
            </p:cNvPr>
            <p:cNvSpPr/>
            <p:nvPr/>
          </p:nvSpPr>
          <p:spPr>
            <a:xfrm>
              <a:off x="5026151" y="5921502"/>
              <a:ext cx="541020" cy="539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43F1EAB-4D5D-47BA-8C5D-1CE1F85323A7}"/>
                </a:ext>
              </a:extLst>
            </p:cNvPr>
            <p:cNvSpPr/>
            <p:nvPr/>
          </p:nvSpPr>
          <p:spPr>
            <a:xfrm>
              <a:off x="3798570" y="5921502"/>
              <a:ext cx="540258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BF7E386-9781-4726-AB85-3BA218060FDB}"/>
                </a:ext>
              </a:extLst>
            </p:cNvPr>
            <p:cNvSpPr/>
            <p:nvPr/>
          </p:nvSpPr>
          <p:spPr>
            <a:xfrm>
              <a:off x="5640324" y="5921502"/>
              <a:ext cx="539496" cy="539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B0C75847-AABE-4891-88A2-7F65E42552E8}"/>
                </a:ext>
              </a:extLst>
            </p:cNvPr>
            <p:cNvSpPr/>
            <p:nvPr/>
          </p:nvSpPr>
          <p:spPr>
            <a:xfrm>
              <a:off x="4413504" y="5921502"/>
              <a:ext cx="539496" cy="539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02AD615B-2E86-4155-B9E6-9FFA90226C14}"/>
              </a:ext>
            </a:extLst>
          </p:cNvPr>
          <p:cNvSpPr/>
          <p:nvPr/>
        </p:nvSpPr>
        <p:spPr>
          <a:xfrm>
            <a:off x="912875" y="1504950"/>
            <a:ext cx="1738122" cy="1455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04396ED-E7DE-49D5-9D8C-0A9CB7B0298A}"/>
              </a:ext>
            </a:extLst>
          </p:cNvPr>
          <p:cNvSpPr txBox="1"/>
          <p:nvPr/>
        </p:nvSpPr>
        <p:spPr>
          <a:xfrm>
            <a:off x="1124711" y="1598167"/>
            <a:ext cx="1316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endParaRPr sz="24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Generator 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0300ABA-8D98-4C8C-A498-C6DE8916117F}"/>
              </a:ext>
            </a:extLst>
          </p:cNvPr>
          <p:cNvSpPr/>
          <p:nvPr/>
        </p:nvSpPr>
        <p:spPr>
          <a:xfrm>
            <a:off x="982217" y="4082796"/>
            <a:ext cx="1598676" cy="1455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D7E21B4-105C-4913-AE75-F4F2F227160C}"/>
              </a:ext>
            </a:extLst>
          </p:cNvPr>
          <p:cNvSpPr txBox="1"/>
          <p:nvPr/>
        </p:nvSpPr>
        <p:spPr>
          <a:xfrm>
            <a:off x="1263396" y="4176521"/>
            <a:ext cx="1038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Discri-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minator 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8E72790-1CE6-402D-8E65-DEDB1723B06C}"/>
              </a:ext>
            </a:extLst>
          </p:cNvPr>
          <p:cNvSpPr txBox="1"/>
          <p:nvPr/>
        </p:nvSpPr>
        <p:spPr>
          <a:xfrm>
            <a:off x="2049017" y="5910071"/>
            <a:ext cx="161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Real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images: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1F67CB9-D681-47E5-BFE0-425D354B2B00}"/>
              </a:ext>
            </a:extLst>
          </p:cNvPr>
          <p:cNvSpPr/>
          <p:nvPr/>
        </p:nvSpPr>
        <p:spPr>
          <a:xfrm>
            <a:off x="3787902" y="1495044"/>
            <a:ext cx="1737360" cy="1455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0975B14-21BF-4240-B49B-D8F1430A6592}"/>
              </a:ext>
            </a:extLst>
          </p:cNvPr>
          <p:cNvSpPr txBox="1"/>
          <p:nvPr/>
        </p:nvSpPr>
        <p:spPr>
          <a:xfrm>
            <a:off x="3999991" y="1588515"/>
            <a:ext cx="1316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Generator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EFC758D-747C-4182-9E74-D9E4A8507FA9}"/>
              </a:ext>
            </a:extLst>
          </p:cNvPr>
          <p:cNvSpPr/>
          <p:nvPr/>
        </p:nvSpPr>
        <p:spPr>
          <a:xfrm>
            <a:off x="3857244" y="4073652"/>
            <a:ext cx="1598676" cy="1455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639CE30F-A881-4A5D-8085-D4E25A0409C5}"/>
              </a:ext>
            </a:extLst>
          </p:cNvPr>
          <p:cNvSpPr txBox="1"/>
          <p:nvPr/>
        </p:nvSpPr>
        <p:spPr>
          <a:xfrm>
            <a:off x="4138676" y="4166870"/>
            <a:ext cx="1038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Discri-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minator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A64C7CE-D93A-4860-AFC0-36A392A1BB9A}"/>
              </a:ext>
            </a:extLst>
          </p:cNvPr>
          <p:cNvSpPr/>
          <p:nvPr/>
        </p:nvSpPr>
        <p:spPr>
          <a:xfrm>
            <a:off x="6664452" y="1481327"/>
            <a:ext cx="1737359" cy="1455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CFE0733-BF96-4D2D-BBE3-72EA697014CE}"/>
              </a:ext>
            </a:extLst>
          </p:cNvPr>
          <p:cNvSpPr txBox="1"/>
          <p:nvPr/>
        </p:nvSpPr>
        <p:spPr>
          <a:xfrm>
            <a:off x="6876795" y="1574291"/>
            <a:ext cx="1316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Generator 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v3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435EDE5-F7BB-4A04-94A3-5E70096C1380}"/>
              </a:ext>
            </a:extLst>
          </p:cNvPr>
          <p:cNvSpPr/>
          <p:nvPr/>
        </p:nvSpPr>
        <p:spPr>
          <a:xfrm>
            <a:off x="6733793" y="4059173"/>
            <a:ext cx="1598676" cy="1455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98E0916-C8E5-47F2-9E2A-F3BB9DBB4086}"/>
              </a:ext>
            </a:extLst>
          </p:cNvPr>
          <p:cNvSpPr txBox="1"/>
          <p:nvPr/>
        </p:nvSpPr>
        <p:spPr>
          <a:xfrm>
            <a:off x="7015480" y="4152645"/>
            <a:ext cx="1038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Discri-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minator 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v3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1">
            <a:extLst>
              <a:ext uri="{FF2B5EF4-FFF2-40B4-BE49-F238E27FC236}">
                <a16:creationId xmlns:a16="http://schemas.microsoft.com/office/drawing/2014/main" id="{CA72D6E7-3576-4902-96AE-4D22C65E6E71}"/>
              </a:ext>
            </a:extLst>
          </p:cNvPr>
          <p:cNvGrpSpPr/>
          <p:nvPr/>
        </p:nvGrpSpPr>
        <p:grpSpPr>
          <a:xfrm>
            <a:off x="2763011" y="4401311"/>
            <a:ext cx="915669" cy="727075"/>
            <a:chOff x="2763011" y="4401311"/>
            <a:chExt cx="915669" cy="727075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1BF04801-1C6C-4732-8D0D-651917CA9B65}"/>
                </a:ext>
              </a:extLst>
            </p:cNvPr>
            <p:cNvSpPr/>
            <p:nvPr/>
          </p:nvSpPr>
          <p:spPr>
            <a:xfrm>
              <a:off x="2775584" y="4413884"/>
              <a:ext cx="890269" cy="702310"/>
            </a:xfrm>
            <a:custGeom>
              <a:avLst/>
              <a:gdLst/>
              <a:ahLst/>
              <a:cxnLst/>
              <a:rect l="l" t="t" r="r" b="b"/>
              <a:pathLst>
                <a:path w="890270" h="702310">
                  <a:moveTo>
                    <a:pt x="539114" y="0"/>
                  </a:moveTo>
                  <a:lnTo>
                    <a:pt x="539114" y="175387"/>
                  </a:lnTo>
                  <a:lnTo>
                    <a:pt x="0" y="175387"/>
                  </a:lnTo>
                  <a:lnTo>
                    <a:pt x="0" y="526288"/>
                  </a:lnTo>
                  <a:lnTo>
                    <a:pt x="539114" y="526288"/>
                  </a:lnTo>
                  <a:lnTo>
                    <a:pt x="539114" y="701801"/>
                  </a:lnTo>
                  <a:lnTo>
                    <a:pt x="890015" y="350900"/>
                  </a:lnTo>
                  <a:lnTo>
                    <a:pt x="539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6BB4A67-47B2-4039-8D20-CEEEA99F13BC}"/>
                </a:ext>
              </a:extLst>
            </p:cNvPr>
            <p:cNvSpPr/>
            <p:nvPr/>
          </p:nvSpPr>
          <p:spPr>
            <a:xfrm>
              <a:off x="2775584" y="4413884"/>
              <a:ext cx="890269" cy="702310"/>
            </a:xfrm>
            <a:custGeom>
              <a:avLst/>
              <a:gdLst/>
              <a:ahLst/>
              <a:cxnLst/>
              <a:rect l="l" t="t" r="r" b="b"/>
              <a:pathLst>
                <a:path w="890270" h="702310">
                  <a:moveTo>
                    <a:pt x="0" y="175387"/>
                  </a:moveTo>
                  <a:lnTo>
                    <a:pt x="539114" y="175387"/>
                  </a:lnTo>
                  <a:lnTo>
                    <a:pt x="539114" y="0"/>
                  </a:lnTo>
                  <a:lnTo>
                    <a:pt x="890015" y="350900"/>
                  </a:lnTo>
                  <a:lnTo>
                    <a:pt x="539114" y="701801"/>
                  </a:lnTo>
                  <a:lnTo>
                    <a:pt x="539114" y="526288"/>
                  </a:lnTo>
                  <a:lnTo>
                    <a:pt x="0" y="526288"/>
                  </a:lnTo>
                  <a:lnTo>
                    <a:pt x="0" y="175387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4">
            <a:extLst>
              <a:ext uri="{FF2B5EF4-FFF2-40B4-BE49-F238E27FC236}">
                <a16:creationId xmlns:a16="http://schemas.microsoft.com/office/drawing/2014/main" id="{9E650728-DFE0-4EA5-AA96-4E19BF788213}"/>
              </a:ext>
            </a:extLst>
          </p:cNvPr>
          <p:cNvGrpSpPr/>
          <p:nvPr/>
        </p:nvGrpSpPr>
        <p:grpSpPr>
          <a:xfrm>
            <a:off x="5638038" y="4401311"/>
            <a:ext cx="916940" cy="727075"/>
            <a:chOff x="5638038" y="4401311"/>
            <a:chExt cx="916940" cy="727075"/>
          </a:xfrm>
        </p:grpSpPr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F685BB6B-34CD-45B2-8759-E5C9DAF22228}"/>
                </a:ext>
              </a:extLst>
            </p:cNvPr>
            <p:cNvSpPr/>
            <p:nvPr/>
          </p:nvSpPr>
          <p:spPr>
            <a:xfrm>
              <a:off x="5650611" y="4413884"/>
              <a:ext cx="891540" cy="702310"/>
            </a:xfrm>
            <a:custGeom>
              <a:avLst/>
              <a:gdLst/>
              <a:ahLst/>
              <a:cxnLst/>
              <a:rect l="l" t="t" r="r" b="b"/>
              <a:pathLst>
                <a:path w="891540" h="702310">
                  <a:moveTo>
                    <a:pt x="540638" y="0"/>
                  </a:moveTo>
                  <a:lnTo>
                    <a:pt x="540638" y="175387"/>
                  </a:lnTo>
                  <a:lnTo>
                    <a:pt x="0" y="175387"/>
                  </a:lnTo>
                  <a:lnTo>
                    <a:pt x="0" y="526288"/>
                  </a:lnTo>
                  <a:lnTo>
                    <a:pt x="540638" y="526288"/>
                  </a:lnTo>
                  <a:lnTo>
                    <a:pt x="540638" y="701801"/>
                  </a:lnTo>
                  <a:lnTo>
                    <a:pt x="891539" y="350900"/>
                  </a:lnTo>
                  <a:lnTo>
                    <a:pt x="540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E4FCC940-C04B-4D7A-A665-C26E65040502}"/>
                </a:ext>
              </a:extLst>
            </p:cNvPr>
            <p:cNvSpPr/>
            <p:nvPr/>
          </p:nvSpPr>
          <p:spPr>
            <a:xfrm>
              <a:off x="5650611" y="4413884"/>
              <a:ext cx="891540" cy="702310"/>
            </a:xfrm>
            <a:custGeom>
              <a:avLst/>
              <a:gdLst/>
              <a:ahLst/>
              <a:cxnLst/>
              <a:rect l="l" t="t" r="r" b="b"/>
              <a:pathLst>
                <a:path w="891540" h="702310">
                  <a:moveTo>
                    <a:pt x="0" y="175387"/>
                  </a:moveTo>
                  <a:lnTo>
                    <a:pt x="540638" y="175387"/>
                  </a:lnTo>
                  <a:lnTo>
                    <a:pt x="540638" y="0"/>
                  </a:lnTo>
                  <a:lnTo>
                    <a:pt x="891539" y="350900"/>
                  </a:lnTo>
                  <a:lnTo>
                    <a:pt x="540638" y="701801"/>
                  </a:lnTo>
                  <a:lnTo>
                    <a:pt x="540638" y="526288"/>
                  </a:lnTo>
                  <a:lnTo>
                    <a:pt x="0" y="526288"/>
                  </a:lnTo>
                  <a:lnTo>
                    <a:pt x="0" y="175387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7">
            <a:extLst>
              <a:ext uri="{FF2B5EF4-FFF2-40B4-BE49-F238E27FC236}">
                <a16:creationId xmlns:a16="http://schemas.microsoft.com/office/drawing/2014/main" id="{AEE4BAE4-1FC4-462D-9150-21830AA3E0C7}"/>
              </a:ext>
            </a:extLst>
          </p:cNvPr>
          <p:cNvGrpSpPr/>
          <p:nvPr/>
        </p:nvGrpSpPr>
        <p:grpSpPr>
          <a:xfrm>
            <a:off x="2763011" y="1794510"/>
            <a:ext cx="915669" cy="727075"/>
            <a:chOff x="2763011" y="1794510"/>
            <a:chExt cx="915669" cy="727075"/>
          </a:xfrm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C8C3C3D2-0793-4E6D-840A-7B0A70985ED3}"/>
                </a:ext>
              </a:extLst>
            </p:cNvPr>
            <p:cNvSpPr/>
            <p:nvPr/>
          </p:nvSpPr>
          <p:spPr>
            <a:xfrm>
              <a:off x="2775584" y="1807083"/>
              <a:ext cx="890269" cy="702310"/>
            </a:xfrm>
            <a:custGeom>
              <a:avLst/>
              <a:gdLst/>
              <a:ahLst/>
              <a:cxnLst/>
              <a:rect l="l" t="t" r="r" b="b"/>
              <a:pathLst>
                <a:path w="890270" h="702310">
                  <a:moveTo>
                    <a:pt x="539114" y="0"/>
                  </a:moveTo>
                  <a:lnTo>
                    <a:pt x="539114" y="175387"/>
                  </a:lnTo>
                  <a:lnTo>
                    <a:pt x="0" y="175387"/>
                  </a:lnTo>
                  <a:lnTo>
                    <a:pt x="0" y="526414"/>
                  </a:lnTo>
                  <a:lnTo>
                    <a:pt x="539114" y="526414"/>
                  </a:lnTo>
                  <a:lnTo>
                    <a:pt x="539114" y="701801"/>
                  </a:lnTo>
                  <a:lnTo>
                    <a:pt x="890015" y="350900"/>
                  </a:lnTo>
                  <a:lnTo>
                    <a:pt x="539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F40D38CA-B851-46BB-A80A-529A077684F5}"/>
                </a:ext>
              </a:extLst>
            </p:cNvPr>
            <p:cNvSpPr/>
            <p:nvPr/>
          </p:nvSpPr>
          <p:spPr>
            <a:xfrm>
              <a:off x="2775584" y="1807083"/>
              <a:ext cx="890269" cy="702310"/>
            </a:xfrm>
            <a:custGeom>
              <a:avLst/>
              <a:gdLst/>
              <a:ahLst/>
              <a:cxnLst/>
              <a:rect l="l" t="t" r="r" b="b"/>
              <a:pathLst>
                <a:path w="890270" h="702310">
                  <a:moveTo>
                    <a:pt x="0" y="175387"/>
                  </a:moveTo>
                  <a:lnTo>
                    <a:pt x="539114" y="175387"/>
                  </a:lnTo>
                  <a:lnTo>
                    <a:pt x="539114" y="0"/>
                  </a:lnTo>
                  <a:lnTo>
                    <a:pt x="890015" y="350900"/>
                  </a:lnTo>
                  <a:lnTo>
                    <a:pt x="539114" y="701801"/>
                  </a:lnTo>
                  <a:lnTo>
                    <a:pt x="539114" y="526414"/>
                  </a:lnTo>
                  <a:lnTo>
                    <a:pt x="0" y="526414"/>
                  </a:lnTo>
                  <a:lnTo>
                    <a:pt x="0" y="175387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0">
            <a:extLst>
              <a:ext uri="{FF2B5EF4-FFF2-40B4-BE49-F238E27FC236}">
                <a16:creationId xmlns:a16="http://schemas.microsoft.com/office/drawing/2014/main" id="{12BF10F1-27DD-4051-9A6E-39F01050549D}"/>
              </a:ext>
            </a:extLst>
          </p:cNvPr>
          <p:cNvGrpSpPr/>
          <p:nvPr/>
        </p:nvGrpSpPr>
        <p:grpSpPr>
          <a:xfrm>
            <a:off x="5638038" y="1794510"/>
            <a:ext cx="916940" cy="727075"/>
            <a:chOff x="5638038" y="1794510"/>
            <a:chExt cx="916940" cy="727075"/>
          </a:xfrm>
        </p:grpSpPr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4F9921B4-22E4-4102-86B9-0F811E3AC458}"/>
                </a:ext>
              </a:extLst>
            </p:cNvPr>
            <p:cNvSpPr/>
            <p:nvPr/>
          </p:nvSpPr>
          <p:spPr>
            <a:xfrm>
              <a:off x="5650611" y="1807083"/>
              <a:ext cx="891540" cy="702310"/>
            </a:xfrm>
            <a:custGeom>
              <a:avLst/>
              <a:gdLst/>
              <a:ahLst/>
              <a:cxnLst/>
              <a:rect l="l" t="t" r="r" b="b"/>
              <a:pathLst>
                <a:path w="891540" h="702310">
                  <a:moveTo>
                    <a:pt x="540638" y="0"/>
                  </a:moveTo>
                  <a:lnTo>
                    <a:pt x="540638" y="175387"/>
                  </a:lnTo>
                  <a:lnTo>
                    <a:pt x="0" y="175387"/>
                  </a:lnTo>
                  <a:lnTo>
                    <a:pt x="0" y="526288"/>
                  </a:lnTo>
                  <a:lnTo>
                    <a:pt x="540638" y="526288"/>
                  </a:lnTo>
                  <a:lnTo>
                    <a:pt x="540638" y="701801"/>
                  </a:lnTo>
                  <a:lnTo>
                    <a:pt x="891539" y="350900"/>
                  </a:lnTo>
                  <a:lnTo>
                    <a:pt x="540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E5BD115-6D8A-4671-9529-19EB4AFC996B}"/>
                </a:ext>
              </a:extLst>
            </p:cNvPr>
            <p:cNvSpPr/>
            <p:nvPr/>
          </p:nvSpPr>
          <p:spPr>
            <a:xfrm>
              <a:off x="5650611" y="1807083"/>
              <a:ext cx="891540" cy="702310"/>
            </a:xfrm>
            <a:custGeom>
              <a:avLst/>
              <a:gdLst/>
              <a:ahLst/>
              <a:cxnLst/>
              <a:rect l="l" t="t" r="r" b="b"/>
              <a:pathLst>
                <a:path w="891540" h="702310">
                  <a:moveTo>
                    <a:pt x="0" y="175387"/>
                  </a:moveTo>
                  <a:lnTo>
                    <a:pt x="540638" y="175387"/>
                  </a:lnTo>
                  <a:lnTo>
                    <a:pt x="540638" y="0"/>
                  </a:lnTo>
                  <a:lnTo>
                    <a:pt x="891539" y="350900"/>
                  </a:lnTo>
                  <a:lnTo>
                    <a:pt x="540638" y="701801"/>
                  </a:lnTo>
                  <a:lnTo>
                    <a:pt x="540638" y="526288"/>
                  </a:lnTo>
                  <a:lnTo>
                    <a:pt x="0" y="526288"/>
                  </a:lnTo>
                  <a:lnTo>
                    <a:pt x="0" y="175387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3">
            <a:extLst>
              <a:ext uri="{FF2B5EF4-FFF2-40B4-BE49-F238E27FC236}">
                <a16:creationId xmlns:a16="http://schemas.microsoft.com/office/drawing/2014/main" id="{37820761-6973-45D0-BCDD-5D98A43FC6CF}"/>
              </a:ext>
            </a:extLst>
          </p:cNvPr>
          <p:cNvGrpSpPr/>
          <p:nvPr/>
        </p:nvGrpSpPr>
        <p:grpSpPr>
          <a:xfrm>
            <a:off x="731330" y="2828797"/>
            <a:ext cx="5088255" cy="3013710"/>
            <a:chOff x="672845" y="2829305"/>
            <a:chExt cx="5088255" cy="3013710"/>
          </a:xfrm>
        </p:grpSpPr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DBAF0CFE-AB38-4859-9CCD-99B69F914289}"/>
                </a:ext>
              </a:extLst>
            </p:cNvPr>
            <p:cNvSpPr/>
            <p:nvPr/>
          </p:nvSpPr>
          <p:spPr>
            <a:xfrm>
              <a:off x="672845" y="3149345"/>
              <a:ext cx="2102358" cy="5181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D3B471F5-D64D-4101-B8C0-0444F3676E45}"/>
                </a:ext>
              </a:extLst>
            </p:cNvPr>
            <p:cNvSpPr/>
            <p:nvPr/>
          </p:nvSpPr>
          <p:spPr>
            <a:xfrm>
              <a:off x="741425" y="3169919"/>
              <a:ext cx="2081022" cy="5509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F2912040-974E-4618-ADB9-6CF55792F0D7}"/>
                </a:ext>
              </a:extLst>
            </p:cNvPr>
            <p:cNvSpPr/>
            <p:nvPr/>
          </p:nvSpPr>
          <p:spPr>
            <a:xfrm>
              <a:off x="1638299" y="2829305"/>
              <a:ext cx="228600" cy="419100"/>
            </a:xfrm>
            <a:custGeom>
              <a:avLst/>
              <a:gdLst/>
              <a:ahLst/>
              <a:cxnLst/>
              <a:rect l="l" t="t" r="r" b="b"/>
              <a:pathLst>
                <a:path w="228600" h="419100">
                  <a:moveTo>
                    <a:pt x="76200" y="190500"/>
                  </a:moveTo>
                  <a:lnTo>
                    <a:pt x="0" y="190500"/>
                  </a:lnTo>
                  <a:lnTo>
                    <a:pt x="114300" y="419100"/>
                  </a:lnTo>
                  <a:lnTo>
                    <a:pt x="209550" y="228600"/>
                  </a:lnTo>
                  <a:lnTo>
                    <a:pt x="76200" y="228600"/>
                  </a:lnTo>
                  <a:lnTo>
                    <a:pt x="76200" y="190500"/>
                  </a:lnTo>
                  <a:close/>
                </a:path>
                <a:path w="228600" h="419100">
                  <a:moveTo>
                    <a:pt x="1524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228600" h="419100">
                  <a:moveTo>
                    <a:pt x="22860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09550" y="228600"/>
                  </a:lnTo>
                  <a:lnTo>
                    <a:pt x="228600" y="1905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17530E3B-6F96-4A1D-A1E3-D4A94B293D5F}"/>
                </a:ext>
              </a:extLst>
            </p:cNvPr>
            <p:cNvSpPr/>
            <p:nvPr/>
          </p:nvSpPr>
          <p:spPr>
            <a:xfrm>
              <a:off x="1606296" y="3698747"/>
              <a:ext cx="2199640" cy="2144395"/>
            </a:xfrm>
            <a:custGeom>
              <a:avLst/>
              <a:gdLst/>
              <a:ahLst/>
              <a:cxnLst/>
              <a:rect l="l" t="t" r="r" b="b"/>
              <a:pathLst>
                <a:path w="2199640" h="2144395">
                  <a:moveTo>
                    <a:pt x="228600" y="188849"/>
                  </a:moveTo>
                  <a:lnTo>
                    <a:pt x="152400" y="188849"/>
                  </a:lnTo>
                  <a:lnTo>
                    <a:pt x="152400" y="0"/>
                  </a:lnTo>
                  <a:lnTo>
                    <a:pt x="76200" y="0"/>
                  </a:lnTo>
                  <a:lnTo>
                    <a:pt x="76200" y="188849"/>
                  </a:lnTo>
                  <a:lnTo>
                    <a:pt x="0" y="188849"/>
                  </a:lnTo>
                  <a:lnTo>
                    <a:pt x="114300" y="417449"/>
                  </a:lnTo>
                  <a:lnTo>
                    <a:pt x="209550" y="226949"/>
                  </a:lnTo>
                  <a:lnTo>
                    <a:pt x="228600" y="188849"/>
                  </a:lnTo>
                  <a:close/>
                </a:path>
                <a:path w="2199640" h="2144395">
                  <a:moveTo>
                    <a:pt x="2199513" y="2068969"/>
                  </a:moveTo>
                  <a:lnTo>
                    <a:pt x="550964" y="1761604"/>
                  </a:lnTo>
                  <a:lnTo>
                    <a:pt x="552259" y="1754632"/>
                  </a:lnTo>
                  <a:lnTo>
                    <a:pt x="564896" y="1686687"/>
                  </a:lnTo>
                  <a:lnTo>
                    <a:pt x="319278" y="1757172"/>
                  </a:lnTo>
                  <a:lnTo>
                    <a:pt x="523113" y="1911438"/>
                  </a:lnTo>
                  <a:lnTo>
                    <a:pt x="537032" y="1836547"/>
                  </a:lnTo>
                  <a:lnTo>
                    <a:pt x="2185543" y="2143874"/>
                  </a:lnTo>
                  <a:lnTo>
                    <a:pt x="2199513" y="206896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01B96912-5A87-451A-8FD9-24980C7DAF5B}"/>
                </a:ext>
              </a:extLst>
            </p:cNvPr>
            <p:cNvSpPr/>
            <p:nvPr/>
          </p:nvSpPr>
          <p:spPr>
            <a:xfrm>
              <a:off x="3556253" y="3135629"/>
              <a:ext cx="2204466" cy="5425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0FC55838-637C-4FFB-B0DD-832F2C36CE8C}"/>
                </a:ext>
              </a:extLst>
            </p:cNvPr>
            <p:cNvSpPr/>
            <p:nvPr/>
          </p:nvSpPr>
          <p:spPr>
            <a:xfrm>
              <a:off x="3614928" y="3191255"/>
              <a:ext cx="2071877" cy="5219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1DB4249E-EC50-4188-B453-367406C66AFF}"/>
                </a:ext>
              </a:extLst>
            </p:cNvPr>
            <p:cNvSpPr/>
            <p:nvPr/>
          </p:nvSpPr>
          <p:spPr>
            <a:xfrm>
              <a:off x="4519422" y="2829305"/>
              <a:ext cx="228600" cy="419100"/>
            </a:xfrm>
            <a:custGeom>
              <a:avLst/>
              <a:gdLst/>
              <a:ahLst/>
              <a:cxnLst/>
              <a:rect l="l" t="t" r="r" b="b"/>
              <a:pathLst>
                <a:path w="228600" h="419100">
                  <a:moveTo>
                    <a:pt x="76200" y="190500"/>
                  </a:moveTo>
                  <a:lnTo>
                    <a:pt x="0" y="190500"/>
                  </a:lnTo>
                  <a:lnTo>
                    <a:pt x="114300" y="419100"/>
                  </a:lnTo>
                  <a:lnTo>
                    <a:pt x="209550" y="228600"/>
                  </a:lnTo>
                  <a:lnTo>
                    <a:pt x="76200" y="228600"/>
                  </a:lnTo>
                  <a:lnTo>
                    <a:pt x="76200" y="190500"/>
                  </a:lnTo>
                  <a:close/>
                </a:path>
                <a:path w="228600" h="419100">
                  <a:moveTo>
                    <a:pt x="1524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228600" h="419100">
                  <a:moveTo>
                    <a:pt x="22860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09550" y="228600"/>
                  </a:lnTo>
                  <a:lnTo>
                    <a:pt x="228600" y="1905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96063BD5-62CA-4FC5-BCCD-9768AD510538}"/>
                </a:ext>
              </a:extLst>
            </p:cNvPr>
            <p:cNvSpPr/>
            <p:nvPr/>
          </p:nvSpPr>
          <p:spPr>
            <a:xfrm>
              <a:off x="4505706" y="3672077"/>
              <a:ext cx="461009" cy="2063750"/>
            </a:xfrm>
            <a:custGeom>
              <a:avLst/>
              <a:gdLst/>
              <a:ahLst/>
              <a:cxnLst/>
              <a:rect l="l" t="t" r="r" b="b"/>
              <a:pathLst>
                <a:path w="461010" h="2063750">
                  <a:moveTo>
                    <a:pt x="228600" y="188849"/>
                  </a:moveTo>
                  <a:lnTo>
                    <a:pt x="152400" y="188849"/>
                  </a:lnTo>
                  <a:lnTo>
                    <a:pt x="152400" y="0"/>
                  </a:lnTo>
                  <a:lnTo>
                    <a:pt x="76200" y="0"/>
                  </a:lnTo>
                  <a:lnTo>
                    <a:pt x="76200" y="188849"/>
                  </a:lnTo>
                  <a:lnTo>
                    <a:pt x="0" y="188849"/>
                  </a:lnTo>
                  <a:lnTo>
                    <a:pt x="114300" y="417449"/>
                  </a:lnTo>
                  <a:lnTo>
                    <a:pt x="209550" y="226949"/>
                  </a:lnTo>
                  <a:lnTo>
                    <a:pt x="228600" y="188849"/>
                  </a:lnTo>
                  <a:close/>
                </a:path>
                <a:path w="461010" h="2063750">
                  <a:moveTo>
                    <a:pt x="460629" y="2013458"/>
                  </a:moveTo>
                  <a:lnTo>
                    <a:pt x="330542" y="1862696"/>
                  </a:lnTo>
                  <a:lnTo>
                    <a:pt x="363943" y="1833880"/>
                  </a:lnTo>
                  <a:lnTo>
                    <a:pt x="388239" y="1812925"/>
                  </a:lnTo>
                  <a:lnTo>
                    <a:pt x="152400" y="1714500"/>
                  </a:lnTo>
                  <a:lnTo>
                    <a:pt x="215138" y="1962251"/>
                  </a:lnTo>
                  <a:lnTo>
                    <a:pt x="272859" y="1912454"/>
                  </a:lnTo>
                  <a:lnTo>
                    <a:pt x="402971" y="2063242"/>
                  </a:lnTo>
                  <a:lnTo>
                    <a:pt x="460629" y="201345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2">
            <a:extLst>
              <a:ext uri="{FF2B5EF4-FFF2-40B4-BE49-F238E27FC236}">
                <a16:creationId xmlns:a16="http://schemas.microsoft.com/office/drawing/2014/main" id="{6F90277F-EF94-4F33-A72F-B214E74A7071}"/>
              </a:ext>
            </a:extLst>
          </p:cNvPr>
          <p:cNvGrpSpPr/>
          <p:nvPr/>
        </p:nvGrpSpPr>
        <p:grpSpPr>
          <a:xfrm>
            <a:off x="6220840" y="2829305"/>
            <a:ext cx="2375535" cy="3013075"/>
            <a:chOff x="6220840" y="2829305"/>
            <a:chExt cx="2375535" cy="3013075"/>
          </a:xfrm>
        </p:grpSpPr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33A00FA5-5C4D-4BB1-BA9A-95A15A96A1F3}"/>
                </a:ext>
              </a:extLst>
            </p:cNvPr>
            <p:cNvSpPr/>
            <p:nvPr/>
          </p:nvSpPr>
          <p:spPr>
            <a:xfrm>
              <a:off x="6551675" y="3236975"/>
              <a:ext cx="1963674" cy="414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4A57E4BF-A27D-44AD-AB6F-EC7AF28E40B7}"/>
                </a:ext>
              </a:extLst>
            </p:cNvPr>
            <p:cNvSpPr/>
            <p:nvPr/>
          </p:nvSpPr>
          <p:spPr>
            <a:xfrm>
              <a:off x="6489953" y="3178301"/>
              <a:ext cx="2106168" cy="52349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C5A5299B-DD3F-492F-A4DD-7FAFBAB7945D}"/>
                </a:ext>
              </a:extLst>
            </p:cNvPr>
            <p:cNvSpPr/>
            <p:nvPr/>
          </p:nvSpPr>
          <p:spPr>
            <a:xfrm>
              <a:off x="7401305" y="2829305"/>
              <a:ext cx="228600" cy="419100"/>
            </a:xfrm>
            <a:custGeom>
              <a:avLst/>
              <a:gdLst/>
              <a:ahLst/>
              <a:cxnLst/>
              <a:rect l="l" t="t" r="r" b="b"/>
              <a:pathLst>
                <a:path w="228600" h="419100">
                  <a:moveTo>
                    <a:pt x="76200" y="190500"/>
                  </a:moveTo>
                  <a:lnTo>
                    <a:pt x="0" y="190500"/>
                  </a:lnTo>
                  <a:lnTo>
                    <a:pt x="114300" y="419100"/>
                  </a:lnTo>
                  <a:lnTo>
                    <a:pt x="209550" y="228600"/>
                  </a:lnTo>
                  <a:lnTo>
                    <a:pt x="76200" y="228600"/>
                  </a:lnTo>
                  <a:lnTo>
                    <a:pt x="76200" y="190500"/>
                  </a:lnTo>
                  <a:close/>
                </a:path>
                <a:path w="228600" h="419100">
                  <a:moveTo>
                    <a:pt x="1524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228600" h="419100">
                  <a:moveTo>
                    <a:pt x="22860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09550" y="228600"/>
                  </a:lnTo>
                  <a:lnTo>
                    <a:pt x="228600" y="1905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5F19D723-4C34-452C-A8B4-8209A95B8924}"/>
                </a:ext>
              </a:extLst>
            </p:cNvPr>
            <p:cNvSpPr/>
            <p:nvPr/>
          </p:nvSpPr>
          <p:spPr>
            <a:xfrm>
              <a:off x="6220841" y="3672077"/>
              <a:ext cx="1424305" cy="2170430"/>
            </a:xfrm>
            <a:custGeom>
              <a:avLst/>
              <a:gdLst/>
              <a:ahLst/>
              <a:cxnLst/>
              <a:rect l="l" t="t" r="r" b="b"/>
              <a:pathLst>
                <a:path w="1424304" h="2170429">
                  <a:moveTo>
                    <a:pt x="1322832" y="1714500"/>
                  </a:moveTo>
                  <a:lnTo>
                    <a:pt x="1070229" y="1675257"/>
                  </a:lnTo>
                  <a:lnTo>
                    <a:pt x="1093431" y="1747837"/>
                  </a:lnTo>
                  <a:lnTo>
                    <a:pt x="0" y="2097303"/>
                  </a:lnTo>
                  <a:lnTo>
                    <a:pt x="23114" y="2169896"/>
                  </a:lnTo>
                  <a:lnTo>
                    <a:pt x="1116622" y="1820379"/>
                  </a:lnTo>
                  <a:lnTo>
                    <a:pt x="1139825" y="1892935"/>
                  </a:lnTo>
                  <a:lnTo>
                    <a:pt x="1300556" y="1736217"/>
                  </a:lnTo>
                  <a:lnTo>
                    <a:pt x="1322832" y="1714500"/>
                  </a:lnTo>
                  <a:close/>
                </a:path>
                <a:path w="1424304" h="2170429">
                  <a:moveTo>
                    <a:pt x="1424305" y="188849"/>
                  </a:moveTo>
                  <a:lnTo>
                    <a:pt x="1348105" y="188849"/>
                  </a:lnTo>
                  <a:lnTo>
                    <a:pt x="1348105" y="0"/>
                  </a:lnTo>
                  <a:lnTo>
                    <a:pt x="1271905" y="0"/>
                  </a:lnTo>
                  <a:lnTo>
                    <a:pt x="1271905" y="188849"/>
                  </a:lnTo>
                  <a:lnTo>
                    <a:pt x="1195705" y="188849"/>
                  </a:lnTo>
                  <a:lnTo>
                    <a:pt x="1310005" y="417449"/>
                  </a:lnTo>
                  <a:lnTo>
                    <a:pt x="1405255" y="226949"/>
                  </a:lnTo>
                  <a:lnTo>
                    <a:pt x="1424305" y="18884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F69AFDF7-D0CF-474E-AF20-7598465BE3DB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6948321-C1DE-4E20-8703-8EFAB01A4722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3423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3AA70B9-83C4-4B6F-9A53-820E64DA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10" y="2386249"/>
            <a:ext cx="5652160" cy="22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C4F019-367D-403E-B374-782C0532044D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8F3925-9792-4A69-B5E8-725FF489A9D0}"/>
              </a:ext>
            </a:extLst>
          </p:cNvPr>
          <p:cNvSpPr txBox="1"/>
          <p:nvPr/>
        </p:nvSpPr>
        <p:spPr>
          <a:xfrm>
            <a:off x="3845679" y="1541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原理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3A9C8F-0F0C-4E1F-A80F-A33C50299E06}"/>
              </a:ext>
            </a:extLst>
          </p:cNvPr>
          <p:cNvSpPr txBox="1"/>
          <p:nvPr/>
        </p:nvSpPr>
        <p:spPr>
          <a:xfrm>
            <a:off x="164511" y="95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訓練步驟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D9216E-97DF-4B6F-8D4A-153579DF20E7}"/>
              </a:ext>
            </a:extLst>
          </p:cNvPr>
          <p:cNvSpPr txBox="1"/>
          <p:nvPr/>
        </p:nvSpPr>
        <p:spPr>
          <a:xfrm>
            <a:off x="490194" y="1321268"/>
            <a:ext cx="57440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初始化生成器</a:t>
            </a:r>
            <a:r>
              <a:rPr lang="en-US" altLang="zh-TW" dirty="0"/>
              <a:t>(generator)</a:t>
            </a:r>
            <a:r>
              <a:rPr lang="zh-TW" altLang="en-US" dirty="0"/>
              <a:t>和判別器</a:t>
            </a:r>
            <a:r>
              <a:rPr lang="en-US" altLang="zh-TW" dirty="0"/>
              <a:t>(discriminator)</a:t>
            </a:r>
            <a:r>
              <a:rPr lang="zh-TW" altLang="en-US" dirty="0"/>
              <a:t>參數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spc="-105" dirty="0">
                <a:latin typeface="Arial"/>
                <a:cs typeface="Arial"/>
              </a:rPr>
              <a:t>進行多個回合的訓練</a:t>
            </a:r>
            <a:endParaRPr lang="en-US" altLang="zh-TW" sz="1800" spc="-105" dirty="0">
              <a:latin typeface="Arial"/>
              <a:cs typeface="Arial"/>
            </a:endParaRPr>
          </a:p>
          <a:p>
            <a:endParaRPr lang="en-US" altLang="zh-TW" sz="1800" spc="-105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500" spc="-105" dirty="0">
                <a:latin typeface="Arial"/>
                <a:cs typeface="Arial"/>
              </a:rPr>
              <a:t>Fix </a:t>
            </a:r>
            <a:r>
              <a:rPr lang="en-US" altLang="zh-TW" sz="1500" spc="-50" dirty="0">
                <a:latin typeface="Arial"/>
                <a:cs typeface="Arial"/>
              </a:rPr>
              <a:t>generator </a:t>
            </a:r>
            <a:r>
              <a:rPr lang="en-US" altLang="zh-TW" sz="1500" spc="-170" dirty="0">
                <a:latin typeface="Arial"/>
                <a:cs typeface="Arial"/>
              </a:rPr>
              <a:t>G, </a:t>
            </a:r>
            <a:r>
              <a:rPr lang="en-US" altLang="zh-TW" sz="1500" spc="-30" dirty="0">
                <a:latin typeface="Arial"/>
                <a:cs typeface="Arial"/>
              </a:rPr>
              <a:t>and </a:t>
            </a:r>
            <a:r>
              <a:rPr lang="en-US" altLang="zh-TW" sz="1500" spc="-5" dirty="0">
                <a:latin typeface="Arial"/>
                <a:cs typeface="Arial"/>
              </a:rPr>
              <a:t>update </a:t>
            </a:r>
            <a:r>
              <a:rPr lang="en-US" altLang="zh-TW" sz="1500" spc="-55" dirty="0">
                <a:latin typeface="Arial"/>
                <a:cs typeface="Arial"/>
              </a:rPr>
              <a:t>discriminator</a:t>
            </a:r>
            <a:r>
              <a:rPr lang="en-US" altLang="zh-TW" sz="1500" spc="-114" dirty="0">
                <a:latin typeface="Arial"/>
                <a:cs typeface="Arial"/>
              </a:rPr>
              <a:t> </a:t>
            </a:r>
            <a:r>
              <a:rPr lang="en-US" altLang="zh-TW" sz="1500" spc="-90" dirty="0">
                <a:latin typeface="Arial"/>
                <a:cs typeface="Arial"/>
              </a:rPr>
              <a:t>D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500" spc="-90" dirty="0"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spc="-105" dirty="0">
                <a:latin typeface="Arial"/>
                <a:cs typeface="Arial"/>
              </a:rPr>
              <a:t>Fix </a:t>
            </a:r>
            <a:r>
              <a:rPr lang="en-US" altLang="zh-TW" sz="1600" spc="-55" dirty="0">
                <a:latin typeface="Arial"/>
                <a:cs typeface="Arial"/>
              </a:rPr>
              <a:t>discriminator </a:t>
            </a:r>
            <a:r>
              <a:rPr lang="en-US" altLang="zh-TW" sz="1600" spc="-110" dirty="0">
                <a:latin typeface="Arial"/>
                <a:cs typeface="Arial"/>
              </a:rPr>
              <a:t>D, </a:t>
            </a:r>
            <a:r>
              <a:rPr lang="en-US" altLang="zh-TW" sz="1600" spc="-30" dirty="0">
                <a:latin typeface="Arial"/>
                <a:cs typeface="Arial"/>
              </a:rPr>
              <a:t>and </a:t>
            </a:r>
            <a:r>
              <a:rPr lang="en-US" altLang="zh-TW" sz="1600" spc="-5" dirty="0">
                <a:latin typeface="Arial"/>
                <a:cs typeface="Arial"/>
              </a:rPr>
              <a:t>update </a:t>
            </a:r>
            <a:r>
              <a:rPr lang="en-US" altLang="zh-TW" sz="1600" spc="-50" dirty="0">
                <a:latin typeface="Arial"/>
                <a:cs typeface="Arial"/>
              </a:rPr>
              <a:t>generator</a:t>
            </a:r>
            <a:r>
              <a:rPr lang="en-US" altLang="zh-TW" sz="1600" spc="-35" dirty="0">
                <a:latin typeface="Arial"/>
                <a:cs typeface="Arial"/>
              </a:rPr>
              <a:t> </a:t>
            </a:r>
            <a:r>
              <a:rPr lang="en-US" altLang="zh-TW" sz="1600" spc="-210" dirty="0">
                <a:latin typeface="Arial"/>
                <a:cs typeface="Arial"/>
              </a:rPr>
              <a:t>G</a:t>
            </a:r>
            <a:endParaRPr lang="en-US" altLang="zh-TW" sz="1600" dirty="0">
              <a:latin typeface="Arial"/>
              <a:cs typeface="Arial"/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D906C56C-F273-43CF-BD4E-FFBE7A8D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8" y="4878873"/>
            <a:ext cx="8197064" cy="17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570A91-97DB-49E0-A8C0-A2F9F29F3A1B}"/>
              </a:ext>
            </a:extLst>
          </p:cNvPr>
          <p:cNvSpPr txBox="1"/>
          <p:nvPr/>
        </p:nvSpPr>
        <p:spPr>
          <a:xfrm>
            <a:off x="2905371" y="51684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一起訓練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4BEC75-C812-4BA6-8E6D-3DE140E73C8F}"/>
              </a:ext>
            </a:extLst>
          </p:cNvPr>
          <p:cNvSpPr txBox="1"/>
          <p:nvPr/>
        </p:nvSpPr>
        <p:spPr>
          <a:xfrm>
            <a:off x="1360947" y="4091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fix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DCD4AC-EC44-4928-90FC-5CFD7E08E0DF}"/>
              </a:ext>
            </a:extLst>
          </p:cNvPr>
          <p:cNvSpPr txBox="1"/>
          <p:nvPr/>
        </p:nvSpPr>
        <p:spPr>
          <a:xfrm>
            <a:off x="4746741" y="6059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fix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2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C842F50-B9DE-46D4-BE29-2C2FAAF7D050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648943-7FCC-476B-9F15-1081F169F3D1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E68E78-FED4-45B5-AA12-B80E1E03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4" y="2102178"/>
            <a:ext cx="8331727" cy="39215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6CC7D4-3346-4181-AFF8-A57D2CAB2EA9}"/>
              </a:ext>
            </a:extLst>
          </p:cNvPr>
          <p:cNvSpPr/>
          <p:nvPr/>
        </p:nvSpPr>
        <p:spPr>
          <a:xfrm>
            <a:off x="3603890" y="3261675"/>
            <a:ext cx="845562" cy="301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ECB03F-173D-4F92-9F33-34EEF67D98A8}"/>
              </a:ext>
            </a:extLst>
          </p:cNvPr>
          <p:cNvSpPr/>
          <p:nvPr/>
        </p:nvSpPr>
        <p:spPr>
          <a:xfrm>
            <a:off x="3069558" y="4870910"/>
            <a:ext cx="957113" cy="30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045FDC-0BCB-4B3D-AD48-2705B3B665C1}"/>
              </a:ext>
            </a:extLst>
          </p:cNvPr>
          <p:cNvSpPr txBox="1"/>
          <p:nvPr/>
        </p:nvSpPr>
        <p:spPr>
          <a:xfrm>
            <a:off x="4871866" y="2309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隨機向量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E6A5EC9-9365-4BAB-A09B-A3311EC3E4CB}"/>
              </a:ext>
            </a:extLst>
          </p:cNvPr>
          <p:cNvCxnSpPr/>
          <p:nvPr/>
        </p:nvCxnSpPr>
        <p:spPr>
          <a:xfrm flipV="1">
            <a:off x="4138367" y="3648174"/>
            <a:ext cx="499620" cy="537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B97D137-6DEB-4E51-9471-F1ED383213F1}"/>
              </a:ext>
            </a:extLst>
          </p:cNvPr>
          <p:cNvSpPr txBox="1"/>
          <p:nvPr/>
        </p:nvSpPr>
        <p:spPr>
          <a:xfrm>
            <a:off x="988859" y="383725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判別能力越好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16A5019-59EA-4846-9B52-B6F76F60CF63}"/>
              </a:ext>
            </a:extLst>
          </p:cNvPr>
          <p:cNvSpPr txBox="1"/>
          <p:nvPr/>
        </p:nvSpPr>
        <p:spPr>
          <a:xfrm>
            <a:off x="1505026" y="543195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望小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擬真程度越高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5AAE285-DC73-44E5-BED9-A527F961410F}"/>
              </a:ext>
            </a:extLst>
          </p:cNvPr>
          <p:cNvCxnSpPr/>
          <p:nvPr/>
        </p:nvCxnSpPr>
        <p:spPr>
          <a:xfrm>
            <a:off x="6212264" y="3648174"/>
            <a:ext cx="603316" cy="612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235773D-A046-47C3-82E9-A136C46DEA04}"/>
              </a:ext>
            </a:extLst>
          </p:cNvPr>
          <p:cNvCxnSpPr/>
          <p:nvPr/>
        </p:nvCxnSpPr>
        <p:spPr>
          <a:xfrm flipV="1">
            <a:off x="5271975" y="5260157"/>
            <a:ext cx="714046" cy="589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6DACF45-4DA3-4477-9FF3-E11699A07024}"/>
              </a:ext>
            </a:extLst>
          </p:cNvPr>
          <p:cNvSpPr txBox="1"/>
          <p:nvPr/>
        </p:nvSpPr>
        <p:spPr>
          <a:xfrm>
            <a:off x="4999465" y="588522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給的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scalar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越高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8478E7B-CC77-46B6-9D1B-B2D00BE51252}"/>
              </a:ext>
            </a:extLst>
          </p:cNvPr>
          <p:cNvSpPr txBox="1"/>
          <p:nvPr/>
        </p:nvSpPr>
        <p:spPr>
          <a:xfrm>
            <a:off x="164511" y="9519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訓練模型公式</a:t>
            </a:r>
          </a:p>
        </p:txBody>
      </p:sp>
    </p:spTree>
    <p:extLst>
      <p:ext uri="{BB962C8B-B14F-4D97-AF65-F5344CB8AC3E}">
        <p14:creationId xmlns:p14="http://schemas.microsoft.com/office/powerpoint/2010/main" val="36213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83AF49-CF22-4355-B396-9C120D6577B9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9A0C21-771F-4535-B0A6-DBCC5EDAFC1A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15C8D6-90F6-48D7-99B0-43DF00136634}"/>
              </a:ext>
            </a:extLst>
          </p:cNvPr>
          <p:cNvSpPr txBox="1"/>
          <p:nvPr/>
        </p:nvSpPr>
        <p:spPr>
          <a:xfrm>
            <a:off x="164511" y="951936"/>
            <a:ext cx="27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如何取得最佳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7A0948C-69FA-4A95-A4A1-1CA68FE8DDDE}"/>
              </a:ext>
            </a:extLst>
          </p:cNvPr>
          <p:cNvSpPr/>
          <p:nvPr/>
        </p:nvSpPr>
        <p:spPr>
          <a:xfrm>
            <a:off x="2057101" y="1543451"/>
            <a:ext cx="4636770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2B3F6A-C008-4951-A8D7-537B5397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9" y="2419430"/>
            <a:ext cx="7418894" cy="216252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D00A990-E52E-4758-903E-DBD8F679EFFD}"/>
              </a:ext>
            </a:extLst>
          </p:cNvPr>
          <p:cNvSpPr/>
          <p:nvPr/>
        </p:nvSpPr>
        <p:spPr>
          <a:xfrm>
            <a:off x="4308049" y="1432874"/>
            <a:ext cx="2271860" cy="7643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AB84C7-323F-4309-B83C-AB65A8CA2CC2}"/>
              </a:ext>
            </a:extLst>
          </p:cNvPr>
          <p:cNvSpPr txBox="1"/>
          <p:nvPr/>
        </p:nvSpPr>
        <p:spPr>
          <a:xfrm>
            <a:off x="4582204" y="11553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希望取得最小離散程度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BA6A704-D9D5-4601-A7A3-38965F2F668D}"/>
              </a:ext>
            </a:extLst>
          </p:cNvPr>
          <p:cNvSpPr txBox="1"/>
          <p:nvPr/>
        </p:nvSpPr>
        <p:spPr>
          <a:xfrm>
            <a:off x="1926874" y="4999171"/>
            <a:ext cx="4897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i="1" spc="-200" dirty="0">
                <a:latin typeface="Carlito"/>
                <a:cs typeface="Carlito"/>
              </a:rPr>
              <a:t>P</a:t>
            </a:r>
            <a:r>
              <a:rPr lang="zh-TW" altLang="en-US" sz="1800" i="1" spc="-300" baseline="-21367" dirty="0">
                <a:latin typeface="Carlito"/>
                <a:cs typeface="Carlito"/>
              </a:rPr>
              <a:t>  </a:t>
            </a:r>
            <a:r>
              <a:rPr lang="en-US" altLang="zh-TW" i="1" spc="-300" baseline="-21367" dirty="0">
                <a:latin typeface="Carlito"/>
                <a:cs typeface="Carlito"/>
              </a:rPr>
              <a:t>G</a:t>
            </a:r>
            <a:r>
              <a:rPr lang="zh-TW" altLang="en-US" sz="1800" i="1" spc="-300" baseline="-21367" dirty="0">
                <a:latin typeface="Carlito"/>
                <a:cs typeface="Carlito"/>
              </a:rPr>
              <a:t>      </a:t>
            </a:r>
            <a:r>
              <a:rPr lang="zh-TW" altLang="en-US" sz="1800" spc="-5" dirty="0">
                <a:latin typeface="Droid Sans Fallback"/>
                <a:cs typeface="Droid Sans Fallback"/>
              </a:rPr>
              <a:t>與 </a:t>
            </a:r>
            <a:r>
              <a:rPr lang="en-US" altLang="zh-TW" sz="1800" i="1" spc="-5" dirty="0" err="1">
                <a:latin typeface="Carlito"/>
                <a:cs typeface="Carlito"/>
              </a:rPr>
              <a:t>P</a:t>
            </a:r>
            <a:r>
              <a:rPr lang="en-US" altLang="zh-TW" sz="1800" i="1" spc="-7" baseline="-21367" dirty="0" err="1">
                <a:latin typeface="Carlito"/>
                <a:cs typeface="Carlito"/>
              </a:rPr>
              <a:t>data</a:t>
            </a:r>
            <a:r>
              <a:rPr lang="zh-TW" altLang="en-US" sz="1800" spc="-5" dirty="0">
                <a:latin typeface="Droid Sans Fallback"/>
                <a:cs typeface="Droid Sans Fallback"/>
              </a:rPr>
              <a:t>皆未知，無法直接使用梯度下降</a:t>
            </a:r>
            <a:r>
              <a:rPr lang="zh-TW" altLang="en-US" sz="1800" spc="5" dirty="0">
                <a:latin typeface="Droid Sans Fallback"/>
                <a:cs typeface="Droid Sans Fallback"/>
              </a:rPr>
              <a:t>法</a:t>
            </a:r>
            <a:endParaRPr lang="en-US" altLang="zh-TW" sz="1800" spc="5" dirty="0">
              <a:latin typeface="Droid Sans Fallback"/>
              <a:cs typeface="Droid Sans Fallb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5" dirty="0">
                <a:latin typeface="Droid Sans Fallback"/>
              </a:rPr>
              <a:t>利用抽樣的方式</a:t>
            </a:r>
            <a:endParaRPr lang="en-US" altLang="zh-TW" spc="5" dirty="0">
              <a:latin typeface="Droid Sans Fallb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5" dirty="0">
                <a:latin typeface="Droid Sans Fallback"/>
              </a:rPr>
              <a:t>利用</a:t>
            </a:r>
            <a:r>
              <a:rPr lang="en-US" altLang="zh-TW" spc="5" dirty="0">
                <a:latin typeface="Droid Sans Fallback"/>
              </a:rPr>
              <a:t>Discriminator</a:t>
            </a:r>
            <a:r>
              <a:rPr lang="zh-TW" altLang="en-US" spc="5" dirty="0">
                <a:latin typeface="Droid Sans Fallback"/>
              </a:rPr>
              <a:t>來計算 </a:t>
            </a:r>
            <a:r>
              <a:rPr lang="en-US" altLang="zh-TW" spc="5" dirty="0" err="1">
                <a:latin typeface="Droid Sans Fallback"/>
              </a:rPr>
              <a:t>Div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圖片 90">
            <a:extLst>
              <a:ext uri="{FF2B5EF4-FFF2-40B4-BE49-F238E27FC236}">
                <a16:creationId xmlns:a16="http://schemas.microsoft.com/office/drawing/2014/main" id="{198249A2-6F78-4FD8-A202-DE293178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1" y="3630467"/>
            <a:ext cx="5218867" cy="30530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3F5BFA-F26D-44BC-B248-D46FFDE71505}"/>
              </a:ext>
            </a:extLst>
          </p:cNvPr>
          <p:cNvSpPr/>
          <p:nvPr/>
        </p:nvSpPr>
        <p:spPr>
          <a:xfrm>
            <a:off x="0" y="0"/>
            <a:ext cx="9144000" cy="810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357E1A-2E92-4F39-8A08-4D27F10C7B87}"/>
              </a:ext>
            </a:extLst>
          </p:cNvPr>
          <p:cNvSpPr txBox="1"/>
          <p:nvPr/>
        </p:nvSpPr>
        <p:spPr>
          <a:xfrm>
            <a:off x="3537902" y="17451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GAN </a:t>
            </a:r>
            <a:r>
              <a:rPr lang="zh-TW" altLang="en-US" sz="2400" b="1" dirty="0"/>
              <a:t>公式推倒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787BA9-8D33-4C71-99BE-6F265BB01410}"/>
              </a:ext>
            </a:extLst>
          </p:cNvPr>
          <p:cNvSpPr txBox="1"/>
          <p:nvPr/>
        </p:nvSpPr>
        <p:spPr>
          <a:xfrm>
            <a:off x="164511" y="951936"/>
            <a:ext cx="27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如何取得最佳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33AF6A-9D8D-4066-82C9-B611441F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1790843"/>
            <a:ext cx="7534275" cy="18573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B73CBF-355D-45F5-BAC1-ACFA1DD3696A}"/>
              </a:ext>
            </a:extLst>
          </p:cNvPr>
          <p:cNvSpPr txBox="1"/>
          <p:nvPr/>
        </p:nvSpPr>
        <p:spPr>
          <a:xfrm>
            <a:off x="164511" y="1421511"/>
            <a:ext cx="43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定義辨別器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(Discriminator)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的目標函數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8798E7-A9C6-4E96-AEAB-7AEFFC0EFB55}"/>
              </a:ext>
            </a:extLst>
          </p:cNvPr>
          <p:cNvSpPr txBox="1"/>
          <p:nvPr/>
        </p:nvSpPr>
        <p:spPr>
          <a:xfrm>
            <a:off x="2531569" y="2580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真實樣本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1F31739-AEE3-4D9F-817D-699D55A17C08}"/>
              </a:ext>
            </a:extLst>
          </p:cNvPr>
          <p:cNvSpPr txBox="1"/>
          <p:nvPr/>
        </p:nvSpPr>
        <p:spPr>
          <a:xfrm>
            <a:off x="5035242" y="25805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模擬樣本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33D5DB-41D5-4724-A7E4-0B574BCC3184}"/>
              </a:ext>
            </a:extLst>
          </p:cNvPr>
          <p:cNvSpPr txBox="1"/>
          <p:nvPr/>
        </p:nvSpPr>
        <p:spPr>
          <a:xfrm>
            <a:off x="3432583" y="3621001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希望取得最大的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387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554</Words>
  <Application>Microsoft Office PowerPoint</Application>
  <PresentationFormat>如螢幕大小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Carlito</vt:lpstr>
      <vt:lpstr>Droid Sans Fallback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俊霖 陳</dc:creator>
  <cp:lastModifiedBy>俊霖 陳</cp:lastModifiedBy>
  <cp:revision>31</cp:revision>
  <dcterms:created xsi:type="dcterms:W3CDTF">2020-10-04T21:06:44Z</dcterms:created>
  <dcterms:modified xsi:type="dcterms:W3CDTF">2020-10-05T18:57:51Z</dcterms:modified>
</cp:coreProperties>
</file>