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  <p:sldId id="257" r:id="rId5"/>
    <p:sldId id="258" r:id="rId6"/>
    <p:sldId id="256" r:id="rId7"/>
    <p:sldId id="264" r:id="rId8"/>
    <p:sldId id="259" r:id="rId9"/>
    <p:sldId id="262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FB517B-F998-42E9-A604-476615B9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CC4F59-5B05-408F-844D-247315CB2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C0E9EA-B3DB-4C98-A97C-18C0F5CC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E60DD-E93C-4A08-842A-370EA600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2961FB-34D2-4B99-AFEE-42457BC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2B485-1054-449C-BAB8-EBA0AEC7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F74D80-0715-459D-BEC2-76292E773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BDE5E6-D857-4386-AF29-27E9C8E7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CBE3AD-F080-4BE0-BC27-8D703066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68E72-C701-4036-BD37-FE145EC4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93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AE3E5C-4D77-47DD-A117-074C2C51D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A16A58-493A-43A6-9486-639A6F50F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B96D09-B2C0-4B3B-9382-30A44920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F425C-AB3A-431F-B1AD-CDDF1205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9DB95F-D36A-4B33-9650-44741682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5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9DF4A-B027-4597-849D-516BF7F3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D49A1-5492-4847-9283-0C2AF4DC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4944BA-1423-4F0C-977D-806FB4C6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E8ACD-E7D2-450E-9FB3-B1322CFF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DE2CF-A7E5-416C-8D53-4DF13997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91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4BBD0-EEBB-498E-A868-C62C5160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EF001F-3BE8-473A-942A-1E0608E5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AB54BF-63F3-48B5-9099-C1AC5811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36392-8A40-4479-9632-AFA0D6C2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F79CAD-1967-4890-A204-4F5E96FB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1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9AE06-80BA-4009-B0DB-3FCC6046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FA70C-D916-4651-9D18-690660F3B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DEC04-9B52-480A-8C5C-F93CCC501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1B39A-5689-40CC-8F6F-72CE44A4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AE22E1-9124-480C-A6E9-575E1AC2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22B464-3F88-4E38-90CF-C4A9FDD7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01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BE8DF-8E46-401D-906E-DED4DB66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D96177-DA6E-41C1-A1F6-7F38EE69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1BB170-A747-4D4E-A76C-A390924C9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3125123-A671-4B2F-8CEC-A1B3479BA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2BC66D-8B56-4090-8EC5-19646AD77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C2045A-CAD6-4ACC-8911-2AA27EC3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C818630-7FA3-4B91-9A0C-72B8C27D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C04E59A-1C74-40B0-8908-7F604DD5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0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FFA00-8A8A-4624-9668-F5BB135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25177C-80D1-43C5-A4C4-0116B637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2EF5E7-26E1-4415-A440-7BF45464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ABC4478-D15F-4BDC-9DC0-1E6BC175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5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1CB41ED-FED0-4F7C-98F7-532240F7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62C25B-F644-4518-8A74-D01040C7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093C8D-EB1D-4014-9742-98B4EEA6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46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AE281-23FA-4156-B8FC-434EE87F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74921-EF61-48BB-9914-9AFDB0F4A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68A001-AFD3-45C7-BB3D-3E6F6816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8E2F0E-52F8-466D-BB20-F6941577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7DB6F1-F650-4C88-B7F1-A3AA7CD7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BD393A-575B-4DE5-B5AD-FAD572E6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45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CE60E-A509-45F5-89FE-B44A1FB3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1861F6-6956-470C-B2FC-98CF1DDE0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D0F1CA-8052-40FF-BA0A-1D164466B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036396-85BF-45A6-B323-94F3FB64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10942A-AF02-47A7-B5A4-3037C7B0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9868A0-D02A-412F-A387-6273EA04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A73699-152D-4D83-9AAD-8FC0F026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372879-C45F-43DD-950B-E58525830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9D72AE-1723-42DB-B493-82DC989D6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F9130-390F-4BC9-963D-09A4B8B05A4A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D2B0BC-8A79-4DB0-9016-D86A1B26A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ED6303-F12B-42B4-B06C-21190CED2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00DE-FB78-41D7-8AE3-596212FBC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11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B3599B2-CB05-4A2F-AF9E-42B829A650D3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DED177-9DC8-4778-A24F-8FF02AFDBD46}"/>
              </a:ext>
            </a:extLst>
          </p:cNvPr>
          <p:cNvSpPr txBox="1"/>
          <p:nvPr/>
        </p:nvSpPr>
        <p:spPr>
          <a:xfrm>
            <a:off x="2871497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當前數據串流示意圖</a:t>
            </a:r>
          </a:p>
        </p:txBody>
      </p:sp>
      <p:sp>
        <p:nvSpPr>
          <p:cNvPr id="9" name="矩形: 圆角 144">
            <a:extLst>
              <a:ext uri="{FF2B5EF4-FFF2-40B4-BE49-F238E27FC236}">
                <a16:creationId xmlns:a16="http://schemas.microsoft.com/office/drawing/2014/main" id="{602ECD80-DEF3-4CFA-9547-01CC0F5FD8CD}"/>
              </a:ext>
            </a:extLst>
          </p:cNvPr>
          <p:cNvSpPr/>
          <p:nvPr/>
        </p:nvSpPr>
        <p:spPr>
          <a:xfrm>
            <a:off x="370822" y="1599623"/>
            <a:ext cx="934195" cy="42152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38564A2-AD5D-4849-8B13-0BCEB4576D79}"/>
              </a:ext>
            </a:extLst>
          </p:cNvPr>
          <p:cNvSpPr txBox="1"/>
          <p:nvPr/>
        </p:nvSpPr>
        <p:spPr>
          <a:xfrm>
            <a:off x="527201" y="2922418"/>
            <a:ext cx="621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資料源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FBA5AAE-2880-4E04-BBAC-06287C0B9572}"/>
              </a:ext>
            </a:extLst>
          </p:cNvPr>
          <p:cNvSpPr/>
          <p:nvPr/>
        </p:nvSpPr>
        <p:spPr>
          <a:xfrm>
            <a:off x="639192" y="6276512"/>
            <a:ext cx="11017189" cy="24857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6AD3C66-E551-4C97-B54D-AD2955113CAF}"/>
              </a:ext>
            </a:extLst>
          </p:cNvPr>
          <p:cNvSpPr txBox="1"/>
          <p:nvPr/>
        </p:nvSpPr>
        <p:spPr>
          <a:xfrm>
            <a:off x="5652694" y="603146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資料流</a:t>
            </a: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1B431635-F3A2-43B7-B6F0-F6125F844BE2}"/>
              </a:ext>
            </a:extLst>
          </p:cNvPr>
          <p:cNvSpPr/>
          <p:nvPr/>
        </p:nvSpPr>
        <p:spPr>
          <a:xfrm>
            <a:off x="1600840" y="2219938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圆角 144">
            <a:extLst>
              <a:ext uri="{FF2B5EF4-FFF2-40B4-BE49-F238E27FC236}">
                <a16:creationId xmlns:a16="http://schemas.microsoft.com/office/drawing/2014/main" id="{A1BB1480-B209-41D5-82B9-655267CC48E2}"/>
              </a:ext>
            </a:extLst>
          </p:cNvPr>
          <p:cNvSpPr/>
          <p:nvPr/>
        </p:nvSpPr>
        <p:spPr>
          <a:xfrm>
            <a:off x="2713277" y="1932023"/>
            <a:ext cx="1342007" cy="81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7FD42DC-8EED-4BEC-A998-CA8D0144A4CB}"/>
              </a:ext>
            </a:extLst>
          </p:cNvPr>
          <p:cNvSpPr txBox="1"/>
          <p:nvPr/>
        </p:nvSpPr>
        <p:spPr>
          <a:xfrm>
            <a:off x="2854773" y="1932023"/>
            <a:ext cx="107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Python</a:t>
            </a:r>
          </a:p>
          <a:p>
            <a:pPr algn="ctr"/>
            <a:r>
              <a:rPr lang="en-US" altLang="zh-TW" sz="2400" dirty="0"/>
              <a:t>ETL</a:t>
            </a:r>
            <a:endParaRPr lang="zh-TW" altLang="en-US" sz="2400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21B0BD80-8C2F-4F17-BD98-D427853CB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94" y="1455070"/>
            <a:ext cx="1849743" cy="1849743"/>
          </a:xfrm>
          <a:prstGeom prst="rect">
            <a:avLst/>
          </a:prstGeom>
        </p:spPr>
      </p:pic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655F8702-6F10-4616-9C54-380D33120875}"/>
              </a:ext>
            </a:extLst>
          </p:cNvPr>
          <p:cNvSpPr/>
          <p:nvPr/>
        </p:nvSpPr>
        <p:spPr>
          <a:xfrm>
            <a:off x="6453745" y="2219937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6CCB1D3B-1CE8-43BA-A252-1F68872505CA}"/>
              </a:ext>
            </a:extLst>
          </p:cNvPr>
          <p:cNvSpPr/>
          <p:nvPr/>
        </p:nvSpPr>
        <p:spPr>
          <a:xfrm>
            <a:off x="4258782" y="2219937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Python]Django 筆記. 整理一下之前的筆記做成文章| by Tsung-Yu ...">
            <a:extLst>
              <a:ext uri="{FF2B5EF4-FFF2-40B4-BE49-F238E27FC236}">
                <a16:creationId xmlns:a16="http://schemas.microsoft.com/office/drawing/2014/main" id="{190D9A6B-0E15-4E4A-AC25-406580F1E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61" y="1932023"/>
            <a:ext cx="1754923" cy="7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6625FD8E-1171-4E10-AD76-6A266887FFBB}"/>
              </a:ext>
            </a:extLst>
          </p:cNvPr>
          <p:cNvSpPr/>
          <p:nvPr/>
        </p:nvSpPr>
        <p:spPr>
          <a:xfrm>
            <a:off x="9656965" y="2223233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圆角 144">
            <a:extLst>
              <a:ext uri="{FF2B5EF4-FFF2-40B4-BE49-F238E27FC236}">
                <a16:creationId xmlns:a16="http://schemas.microsoft.com/office/drawing/2014/main" id="{45B308EA-B250-4DEF-B634-44E2161410B8}"/>
              </a:ext>
            </a:extLst>
          </p:cNvPr>
          <p:cNvSpPr/>
          <p:nvPr/>
        </p:nvSpPr>
        <p:spPr>
          <a:xfrm>
            <a:off x="10820841" y="1599623"/>
            <a:ext cx="934195" cy="42152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CC50BD2-AFD4-44F8-AB33-08A09F0A1ED2}"/>
              </a:ext>
            </a:extLst>
          </p:cNvPr>
          <p:cNvSpPr txBox="1"/>
          <p:nvPr/>
        </p:nvSpPr>
        <p:spPr>
          <a:xfrm>
            <a:off x="10977220" y="2922418"/>
            <a:ext cx="621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訪問層</a:t>
            </a:r>
          </a:p>
        </p:txBody>
      </p:sp>
      <p:sp>
        <p:nvSpPr>
          <p:cNvPr id="35" name="矩形: 圆角 144">
            <a:extLst>
              <a:ext uri="{FF2B5EF4-FFF2-40B4-BE49-F238E27FC236}">
                <a16:creationId xmlns:a16="http://schemas.microsoft.com/office/drawing/2014/main" id="{E35DCAB5-9EF7-4805-B2A2-C59016A4905C}"/>
              </a:ext>
            </a:extLst>
          </p:cNvPr>
          <p:cNvSpPr/>
          <p:nvPr/>
        </p:nvSpPr>
        <p:spPr>
          <a:xfrm>
            <a:off x="2713277" y="3985129"/>
            <a:ext cx="1342007" cy="18297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B6AD278-6AFE-4F70-A49E-106D88677B2E}"/>
              </a:ext>
            </a:extLst>
          </p:cNvPr>
          <p:cNvSpPr txBox="1"/>
          <p:nvPr/>
        </p:nvSpPr>
        <p:spPr>
          <a:xfrm>
            <a:off x="2847081" y="4492078"/>
            <a:ext cx="1074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Python</a:t>
            </a:r>
          </a:p>
          <a:p>
            <a:pPr algn="ctr"/>
            <a:r>
              <a:rPr lang="en-US" altLang="zh-TW" sz="2400" dirty="0"/>
              <a:t>ETL</a:t>
            </a:r>
            <a:endParaRPr lang="zh-TW" altLang="en-US" sz="2400" dirty="0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9399F631-846F-4E21-BDB3-681DF2A46093}"/>
              </a:ext>
            </a:extLst>
          </p:cNvPr>
          <p:cNvSpPr/>
          <p:nvPr/>
        </p:nvSpPr>
        <p:spPr>
          <a:xfrm>
            <a:off x="1589077" y="4353696"/>
            <a:ext cx="934195" cy="2485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E510A678-794D-4818-894F-010A8C0A9D15}"/>
              </a:ext>
            </a:extLst>
          </p:cNvPr>
          <p:cNvSpPr/>
          <p:nvPr/>
        </p:nvSpPr>
        <p:spPr>
          <a:xfrm>
            <a:off x="1591402" y="5198787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0B77EAE-DF90-44D1-A49C-47C688984C41}"/>
              </a:ext>
            </a:extLst>
          </p:cNvPr>
          <p:cNvSpPr txBox="1"/>
          <p:nvPr/>
        </p:nvSpPr>
        <p:spPr>
          <a:xfrm>
            <a:off x="1600840" y="4083522"/>
            <a:ext cx="86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old data</a:t>
            </a:r>
            <a:endParaRPr lang="zh-TW" altLang="en-US" sz="16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65614D9-EC8C-4FC5-8C1F-E8659EA2E486}"/>
              </a:ext>
            </a:extLst>
          </p:cNvPr>
          <p:cNvSpPr txBox="1"/>
          <p:nvPr/>
        </p:nvSpPr>
        <p:spPr>
          <a:xfrm>
            <a:off x="1531612" y="4934950"/>
            <a:ext cx="955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new data</a:t>
            </a:r>
            <a:endParaRPr lang="zh-TW" altLang="en-US" sz="1600" dirty="0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A3CB22CC-6F18-499F-BB7C-96981419FF71}"/>
              </a:ext>
            </a:extLst>
          </p:cNvPr>
          <p:cNvSpPr/>
          <p:nvPr/>
        </p:nvSpPr>
        <p:spPr>
          <a:xfrm>
            <a:off x="4258781" y="4327294"/>
            <a:ext cx="934195" cy="2485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圆角 144">
            <a:extLst>
              <a:ext uri="{FF2B5EF4-FFF2-40B4-BE49-F238E27FC236}">
                <a16:creationId xmlns:a16="http://schemas.microsoft.com/office/drawing/2014/main" id="{E454A23F-6903-4C43-B552-A30E1BE08C7B}"/>
              </a:ext>
            </a:extLst>
          </p:cNvPr>
          <p:cNvSpPr/>
          <p:nvPr/>
        </p:nvSpPr>
        <p:spPr>
          <a:xfrm>
            <a:off x="5299206" y="4047275"/>
            <a:ext cx="1342007" cy="81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AE482B2-BEE3-4B3B-828C-210C52EEBBD8}"/>
              </a:ext>
            </a:extLst>
          </p:cNvPr>
          <p:cNvSpPr txBox="1"/>
          <p:nvPr/>
        </p:nvSpPr>
        <p:spPr>
          <a:xfrm>
            <a:off x="5510722" y="4031061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train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FAC2C877-12C5-420C-B890-28D84FCAD8AE}"/>
              </a:ext>
            </a:extLst>
          </p:cNvPr>
          <p:cNvSpPr/>
          <p:nvPr/>
        </p:nvSpPr>
        <p:spPr>
          <a:xfrm>
            <a:off x="6815692" y="4333826"/>
            <a:ext cx="934195" cy="2485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圆角 144">
            <a:extLst>
              <a:ext uri="{FF2B5EF4-FFF2-40B4-BE49-F238E27FC236}">
                <a16:creationId xmlns:a16="http://schemas.microsoft.com/office/drawing/2014/main" id="{87A47DA3-2199-4717-B720-044E879D81E8}"/>
              </a:ext>
            </a:extLst>
          </p:cNvPr>
          <p:cNvSpPr/>
          <p:nvPr/>
        </p:nvSpPr>
        <p:spPr>
          <a:xfrm>
            <a:off x="7910716" y="4052297"/>
            <a:ext cx="1342007" cy="17625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4E5DA47-7AB2-4ACF-AC46-4FFB0EE6B050}"/>
              </a:ext>
            </a:extLst>
          </p:cNvPr>
          <p:cNvSpPr txBox="1"/>
          <p:nvPr/>
        </p:nvSpPr>
        <p:spPr>
          <a:xfrm>
            <a:off x="8165291" y="4489172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best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9E4FFCB2-4ECB-4D11-81D1-A35853032D8E}"/>
              </a:ext>
            </a:extLst>
          </p:cNvPr>
          <p:cNvSpPr/>
          <p:nvPr/>
        </p:nvSpPr>
        <p:spPr>
          <a:xfrm>
            <a:off x="4267112" y="5191637"/>
            <a:ext cx="3482775" cy="211294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0FABB37A-7555-4552-8CEB-D15D6413300C}"/>
              </a:ext>
            </a:extLst>
          </p:cNvPr>
          <p:cNvSpPr/>
          <p:nvPr/>
        </p:nvSpPr>
        <p:spPr>
          <a:xfrm>
            <a:off x="9632884" y="4737770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DA080AD-A5D2-4A56-AD73-46A789D981AD}"/>
              </a:ext>
            </a:extLst>
          </p:cNvPr>
          <p:cNvSpPr txBox="1"/>
          <p:nvPr/>
        </p:nvSpPr>
        <p:spPr>
          <a:xfrm>
            <a:off x="1589077" y="3160092"/>
            <a:ext cx="35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單一</a:t>
            </a:r>
            <a:r>
              <a:rPr lang="en-US" altLang="zh-TW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server</a:t>
            </a: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效能有限，若有大量迭代會影響速度</a:t>
            </a:r>
            <a:endParaRPr lang="en-US" altLang="zh-TW" sz="12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單一</a:t>
            </a:r>
            <a:r>
              <a:rPr lang="en-US" altLang="zh-TW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server</a:t>
            </a: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若出現任何問題，無法即時做出應對</a:t>
            </a:r>
            <a:endParaRPr lang="en-US" altLang="zh-TW" sz="1200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提升速度，成本較高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064AB366-B6B8-44ED-BEB9-48D1B116033A}"/>
              </a:ext>
            </a:extLst>
          </p:cNvPr>
          <p:cNvSpPr txBox="1"/>
          <p:nvPr/>
        </p:nvSpPr>
        <p:spPr>
          <a:xfrm>
            <a:off x="4375093" y="4908652"/>
            <a:ext cx="3091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大量訓練相當吃</a:t>
            </a:r>
            <a:r>
              <a:rPr lang="en-US" altLang="zh-TW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server</a:t>
            </a:r>
            <a:r>
              <a:rPr lang="zh-TW" altLang="en-US" sz="12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效能，訓練時間久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4F27B6CF-DC20-42CE-AFC3-6F9554F6FF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09" y="1430157"/>
            <a:ext cx="1849743" cy="1849743"/>
          </a:xfrm>
          <a:prstGeom prst="rect">
            <a:avLst/>
          </a:prstGeom>
        </p:spPr>
      </p:pic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B21AD126-303C-4D98-8FC0-D28281193EF7}"/>
              </a:ext>
            </a:extLst>
          </p:cNvPr>
          <p:cNvSpPr/>
          <p:nvPr/>
        </p:nvSpPr>
        <p:spPr>
          <a:xfrm>
            <a:off x="6458160" y="2195024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" name="Picture 2" descr="Python]Django 筆記. 整理一下之前的筆記做成文章| by Tsung-Yu ...">
            <a:extLst>
              <a:ext uri="{FF2B5EF4-FFF2-40B4-BE49-F238E27FC236}">
                <a16:creationId xmlns:a16="http://schemas.microsoft.com/office/drawing/2014/main" id="{61E6B0AA-7FF7-4DD2-99A7-89E8B3019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776" y="1907110"/>
            <a:ext cx="1754923" cy="79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EE03A8D0-5308-438F-8C5B-E0DD1F65AE26}"/>
              </a:ext>
            </a:extLst>
          </p:cNvPr>
          <p:cNvSpPr/>
          <p:nvPr/>
        </p:nvSpPr>
        <p:spPr>
          <a:xfrm>
            <a:off x="9661380" y="2198320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69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88DB829-4FFC-4839-8CB0-5A112A750172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93E026-6DD8-487C-B0B8-7C8DA5FB40AB}"/>
              </a:ext>
            </a:extLst>
          </p:cNvPr>
          <p:cNvSpPr txBox="1"/>
          <p:nvPr/>
        </p:nvSpPr>
        <p:spPr>
          <a:xfrm>
            <a:off x="3013535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Spark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特點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9FB05BD-3AB5-497A-8F82-B617B6FF4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41737"/>
              </p:ext>
            </p:extLst>
          </p:nvPr>
        </p:nvGraphicFramePr>
        <p:xfrm>
          <a:off x="950606" y="1391270"/>
          <a:ext cx="10565416" cy="490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951">
                  <a:extLst>
                    <a:ext uri="{9D8B030D-6E8A-4147-A177-3AD203B41FA5}">
                      <a16:colId xmlns:a16="http://schemas.microsoft.com/office/drawing/2014/main" val="3442876318"/>
                    </a:ext>
                  </a:extLst>
                </a:gridCol>
                <a:gridCol w="8000465">
                  <a:extLst>
                    <a:ext uri="{9D8B030D-6E8A-4147-A177-3AD203B41FA5}">
                      <a16:colId xmlns:a16="http://schemas.microsoft.com/office/drawing/2014/main" val="3767785274"/>
                    </a:ext>
                  </a:extLst>
                </a:gridCol>
              </a:tblGrid>
              <a:tr h="55008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Spark</a:t>
                      </a:r>
                      <a:r>
                        <a:rPr lang="zh-TW" altLang="en-US" sz="14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 優勢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99312"/>
                  </a:ext>
                </a:extLst>
              </a:tr>
              <a:tr h="7686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運行速度快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使</a:t>
                      </a:r>
                      <a:r>
                        <a:rPr lang="zh-TW" altLang="en-US" sz="14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用</a:t>
                      </a:r>
                      <a:r>
                        <a:rPr lang="en-US" altLang="zh-TW" sz="1400" b="0" spc="2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DAG(Directed</a:t>
                      </a:r>
                      <a:r>
                        <a:rPr lang="zh-TW" altLang="en-US" sz="1400" b="0" spc="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 </a:t>
                      </a:r>
                      <a:r>
                        <a:rPr lang="en-US" altLang="zh-TW" sz="1400" b="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Acyclic</a:t>
                      </a:r>
                      <a:r>
                        <a:rPr lang="zh-TW" altLang="en-US" sz="1400" b="0" spc="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 </a:t>
                      </a:r>
                      <a:r>
                        <a:rPr lang="en-US" altLang="zh-TW" sz="1400" b="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Graph;</a:t>
                      </a:r>
                      <a:r>
                        <a:rPr lang="zh-TW" altLang="en-US" sz="1400" b="0" spc="7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 </a:t>
                      </a:r>
                      <a:r>
                        <a:rPr lang="zh-TW" altLang="en-US" sz="1400" b="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有向無環</a:t>
                      </a:r>
                      <a:r>
                        <a:rPr lang="zh-TW" altLang="en-US" sz="1400" b="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圖</a:t>
                      </a:r>
                      <a:r>
                        <a:rPr lang="en-US" altLang="zh-TW" sz="1400" b="0" spc="-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)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執行</a:t>
                      </a:r>
                      <a:r>
                        <a:rPr lang="zh-TW" altLang="en-US" sz="14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引擎，對任務進行分解與調度</a:t>
                      </a:r>
                      <a:endParaRPr lang="zh-TW" altLang="en-US" sz="14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534456"/>
                  </a:ext>
                </a:extLst>
              </a:tr>
              <a:tr h="85127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容易使用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支援使</a:t>
                      </a:r>
                      <a:r>
                        <a:rPr lang="zh-TW" altLang="en-US" sz="14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用</a:t>
                      </a:r>
                      <a:r>
                        <a:rPr lang="en-US" altLang="zh-TW" sz="1400" spc="-13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Scala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、</a:t>
                      </a:r>
                      <a:r>
                        <a:rPr lang="en-US" altLang="zh-TW" sz="1400" spc="-229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Java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、</a:t>
                      </a:r>
                      <a:r>
                        <a:rPr lang="en-US" altLang="zh-TW" sz="1400" spc="-12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Python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和</a:t>
                      </a:r>
                      <a:r>
                        <a:rPr lang="en-US" altLang="zh-TW" sz="1400" spc="-12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R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語言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行程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式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設</a:t>
                      </a:r>
                      <a:r>
                        <a:rPr lang="zh-TW" altLang="en-US" sz="14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計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，可以通過</a:t>
                      </a:r>
                      <a:r>
                        <a:rPr lang="en-US" altLang="zh-TW" sz="1400" spc="-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Spark</a:t>
                      </a:r>
                      <a:r>
                        <a:rPr lang="zh-TW" altLang="en-US" sz="1400" spc="1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1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Shell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進行互動式指令執行，提升了應用程式的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開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發效率</a:t>
                      </a:r>
                      <a:endParaRPr lang="zh-TW" altLang="en-US" sz="14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865642"/>
                  </a:ext>
                </a:extLst>
              </a:tr>
              <a:tr h="10850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通用性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pc="-13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Spark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提供了完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整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而強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大</a:t>
                      </a:r>
                      <a:r>
                        <a:rPr lang="zh-TW" altLang="en-US" sz="14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的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技</a:t>
                      </a:r>
                      <a:r>
                        <a:rPr lang="zh-TW" altLang="en-US" sz="1400" spc="1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術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軟體</a:t>
                      </a:r>
                      <a:r>
                        <a:rPr lang="zh-TW" altLang="en-US" sz="1400" spc="1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組</a:t>
                      </a:r>
                      <a:r>
                        <a:rPr lang="zh-TW" altLang="en-US" sz="1400" spc="-1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合 </a:t>
                      </a:r>
                      <a:r>
                        <a:rPr lang="en-US" altLang="zh-TW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: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包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括</a:t>
                      </a:r>
                      <a:r>
                        <a:rPr lang="en-US" altLang="zh-TW" sz="1400" spc="-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SQL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查詢 </a:t>
                      </a:r>
                      <a:r>
                        <a:rPr lang="en-US" altLang="zh-TW" sz="1400" spc="-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(Spark</a:t>
                      </a:r>
                      <a:r>
                        <a:rPr lang="zh-TW" altLang="en-US" sz="1400" spc="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1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SQL)</a:t>
                      </a:r>
                      <a:r>
                        <a:rPr lang="zh-TW" altLang="en-US" sz="14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、串流計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算</a:t>
                      </a:r>
                      <a:r>
                        <a:rPr lang="en-US" altLang="zh-TW" sz="1400" spc="-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(Spark</a:t>
                      </a:r>
                      <a:r>
                        <a:rPr lang="zh-TW" altLang="en-US" sz="1400" spc="12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13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Streaming)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、機器學</a:t>
                      </a:r>
                      <a:r>
                        <a:rPr lang="zh-TW" altLang="en-US" sz="1400" spc="-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習</a:t>
                      </a:r>
                      <a:r>
                        <a:rPr lang="en-US" altLang="zh-TW" sz="1400" spc="-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</a:t>
                      </a:r>
                      <a:r>
                        <a:rPr lang="en-US" altLang="zh-TW" sz="1400" spc="-9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MLlib</a:t>
                      </a:r>
                      <a:r>
                        <a:rPr lang="en-US" altLang="zh-TW" sz="1400" spc="-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)</a:t>
                      </a:r>
                      <a:r>
                        <a:rPr lang="zh-TW" altLang="en-US" sz="14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和圖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演算法</a:t>
                      </a:r>
                      <a:r>
                        <a:rPr lang="en-US" altLang="zh-TW" sz="1400" spc="-1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(Graph</a:t>
                      </a:r>
                      <a:r>
                        <a:rPr lang="zh-TW" altLang="en-US" sz="1400" spc="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9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X)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元件</a:t>
                      </a:r>
                      <a:endParaRPr lang="zh-TW" altLang="en-US" sz="14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401787"/>
                  </a:ext>
                </a:extLst>
              </a:tr>
              <a:tr h="8793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Medium"/>
                        </a:rPr>
                        <a:t>運行模式多樣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可運行於獨立的</a:t>
                      </a:r>
                      <a:r>
                        <a:rPr lang="en-US" altLang="zh-TW" sz="1400" spc="-15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Spark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集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群模</a:t>
                      </a:r>
                      <a:r>
                        <a:rPr lang="zh-TW" altLang="en-US" sz="1400" spc="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式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中；</a:t>
                      </a:r>
                      <a:r>
                        <a:rPr lang="zh-TW" altLang="en-US" sz="1400" spc="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可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運行於 </a:t>
                      </a:r>
                      <a:r>
                        <a:rPr lang="en-US" altLang="zh-TW" sz="1400" spc="-6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Hadoop</a:t>
                      </a:r>
                      <a:r>
                        <a:rPr lang="zh-TW" altLang="en-US" sz="1400" spc="-1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中，由</a:t>
                      </a:r>
                      <a:r>
                        <a:rPr lang="en-US" altLang="zh-TW" sz="1400" spc="-5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YARN</a:t>
                      </a:r>
                      <a:r>
                        <a:rPr lang="zh-TW" altLang="en-US" sz="1400" spc="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行資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源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調度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</a:t>
                      </a:r>
                      <a:r>
                        <a:rPr lang="en-US" altLang="zh-TW" sz="1400" spc="-8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HDFS</a:t>
                      </a:r>
                      <a:r>
                        <a:rPr lang="zh-TW" altLang="en-US" sz="1400" spc="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行資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料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儲存</a:t>
                      </a:r>
                      <a:endParaRPr lang="en-US" altLang="zh-TW" sz="1400" spc="-10" dirty="0">
                        <a:solidFill>
                          <a:srgbClr val="FF0000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731653"/>
                  </a:ext>
                </a:extLst>
              </a:tr>
              <a:tr h="76860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相較於</a:t>
                      </a:r>
                      <a:endParaRPr lang="en-US" altLang="zh-TW" sz="1600" b="1" spc="-1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algn="ctr"/>
                      <a:r>
                        <a:rPr lang="en-US" altLang="zh-TW" sz="16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Hadoop MapReduce</a:t>
                      </a:r>
                      <a:endParaRPr lang="zh-TW" altLang="en-US" sz="16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可將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中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間結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果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放到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記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憶體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中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，對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於</a:t>
                      </a:r>
                      <a:r>
                        <a:rPr lang="zh-TW" altLang="en-US" sz="1400" spc="-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反</a:t>
                      </a:r>
                      <a:r>
                        <a:rPr lang="zh-TW" altLang="en-US" sz="1400" spc="-1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覆迭帶</a:t>
                      </a:r>
                      <a:r>
                        <a:rPr lang="en-US" altLang="zh-TW" sz="1400" spc="-10" dirty="0">
                          <a:solidFill>
                            <a:schemeClr val="tx1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(ex: for)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式運算效率更高</a:t>
                      </a:r>
                      <a:endParaRPr lang="en-US" altLang="zh-TW" sz="1400" spc="-1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400" spc="-1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Spark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的計算模式也繼承</a:t>
                      </a:r>
                      <a:r>
                        <a:rPr lang="zh-TW" altLang="en-US" sz="14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自</a:t>
                      </a:r>
                      <a:r>
                        <a:rPr lang="en-US" altLang="zh-TW" sz="1400" spc="-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MapReduce</a:t>
                      </a:r>
                      <a:r>
                        <a:rPr lang="zh-TW" altLang="en-US" sz="1400" spc="-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但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不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局限</a:t>
                      </a:r>
                      <a:r>
                        <a:rPr lang="zh-TW" altLang="en-US" sz="1400" spc="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於</a:t>
                      </a:r>
                      <a:r>
                        <a:rPr lang="en-US" altLang="zh-TW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Map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和 </a:t>
                      </a:r>
                      <a:r>
                        <a:rPr lang="en-US" altLang="zh-TW" sz="1400" spc="-1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Reduce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操作，還提供了多種資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料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集操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作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類型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，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程式</a:t>
                      </a:r>
                      <a:r>
                        <a:rPr lang="zh-TW" altLang="en-US" sz="1400" spc="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設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計模</a:t>
                      </a:r>
                      <a:r>
                        <a:rPr lang="zh-TW" altLang="en-US" sz="1400" spc="-2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型</a:t>
                      </a:r>
                      <a:r>
                        <a:rPr lang="zh-TW" altLang="en-US" sz="14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比 </a:t>
                      </a:r>
                      <a:r>
                        <a:rPr lang="en-US" altLang="zh-TW" sz="1400" spc="-6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Hadoop</a:t>
                      </a:r>
                      <a:r>
                        <a:rPr lang="en-US" altLang="zh-TW" sz="1400" spc="1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 </a:t>
                      </a:r>
                      <a:r>
                        <a:rPr lang="en-US" altLang="zh-TW" sz="1400" spc="-7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MapReduce</a:t>
                      </a:r>
                      <a:r>
                        <a:rPr lang="zh-TW" altLang="en-US" sz="1400" spc="-10" dirty="0">
                          <a:solidFill>
                            <a:srgbClr val="FF33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更靈活</a:t>
                      </a:r>
                      <a:endParaRPr lang="en-US" altLang="zh-TW" sz="1400" spc="-10" dirty="0">
                        <a:solidFill>
                          <a:srgbClr val="FF3300"/>
                        </a:solidFill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94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30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D9FD3F-A3B2-4D57-8275-3561831A3EAD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77EDF4-ECF6-4D38-9AA7-6BF8FADFA8F0}"/>
              </a:ext>
            </a:extLst>
          </p:cNvPr>
          <p:cNvSpPr txBox="1"/>
          <p:nvPr/>
        </p:nvSpPr>
        <p:spPr>
          <a:xfrm>
            <a:off x="3013535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Spark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特點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B6F74A0-6FDB-4A31-AB3F-5D59C61B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683" y="1574942"/>
            <a:ext cx="6646433" cy="16080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B0AFDD9-B1BF-463C-9206-E7B52BD36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635" y="5192672"/>
            <a:ext cx="6166458" cy="125771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FDEBDD-5663-49B9-9F88-7DF1606DFC85}"/>
              </a:ext>
            </a:extLst>
          </p:cNvPr>
          <p:cNvSpPr txBox="1"/>
          <p:nvPr/>
        </p:nvSpPr>
        <p:spPr>
          <a:xfrm>
            <a:off x="1034229" y="2196024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Hadoop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142656-661F-45BE-9CB0-9900B0EB74AA}"/>
              </a:ext>
            </a:extLst>
          </p:cNvPr>
          <p:cNvSpPr txBox="1"/>
          <p:nvPr/>
        </p:nvSpPr>
        <p:spPr>
          <a:xfrm>
            <a:off x="1136000" y="5660385"/>
            <a:ext cx="96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Spark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026026-9074-4DEA-A3A6-C1C14124AC34}"/>
              </a:ext>
            </a:extLst>
          </p:cNvPr>
          <p:cNvSpPr txBox="1"/>
          <p:nvPr/>
        </p:nvSpPr>
        <p:spPr>
          <a:xfrm>
            <a:off x="5479666" y="3843676"/>
            <a:ext cx="1223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</a:rPr>
              <a:t>V.S.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E7B4B3A-739A-43D6-9404-A80F730F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93" y="2697333"/>
            <a:ext cx="1200150" cy="75247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C585098-CE29-47F9-BE00-20601734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41" y="2697333"/>
            <a:ext cx="12001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4">
            <a:extLst>
              <a:ext uri="{FF2B5EF4-FFF2-40B4-BE49-F238E27FC236}">
                <a16:creationId xmlns:a16="http://schemas.microsoft.com/office/drawing/2014/main" id="{0B8E30F5-FB20-4DE4-8B3D-59C56D78D673}"/>
              </a:ext>
            </a:extLst>
          </p:cNvPr>
          <p:cNvSpPr/>
          <p:nvPr/>
        </p:nvSpPr>
        <p:spPr>
          <a:xfrm>
            <a:off x="6495956" y="2509530"/>
            <a:ext cx="5413554" cy="2509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C3BE6C-2440-458D-83D1-0BAAC8B6F5F5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B7A2EA-DA87-4582-8CCC-2A500FEF5F3A}"/>
              </a:ext>
            </a:extLst>
          </p:cNvPr>
          <p:cNvSpPr txBox="1"/>
          <p:nvPr/>
        </p:nvSpPr>
        <p:spPr>
          <a:xfrm>
            <a:off x="3013535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Spark RDD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</a:t>
            </a:r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object 53">
            <a:extLst>
              <a:ext uri="{FF2B5EF4-FFF2-40B4-BE49-F238E27FC236}">
                <a16:creationId xmlns:a16="http://schemas.microsoft.com/office/drawing/2014/main" id="{FA3C553E-60DC-48F1-A889-55E8144B3335}"/>
              </a:ext>
            </a:extLst>
          </p:cNvPr>
          <p:cNvSpPr txBox="1"/>
          <p:nvPr/>
        </p:nvSpPr>
        <p:spPr>
          <a:xfrm>
            <a:off x="282490" y="1714171"/>
            <a:ext cx="6213466" cy="377590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80"/>
              </a:spcBef>
              <a:buFont typeface="Wingdings" panose="05000000000000000000" pitchFamily="2" charset="2"/>
              <a:buChar char="Ø"/>
              <a:tabLst>
                <a:tab pos="189865" algn="l"/>
              </a:tabLst>
            </a:pP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RDD的執行過程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：</a:t>
            </a:r>
          </a:p>
          <a:p>
            <a:pPr marL="640080" lvl="1" indent="-271780">
              <a:lnSpc>
                <a:spcPct val="150000"/>
              </a:lnSpc>
              <a:spcBef>
                <a:spcPts val="894"/>
              </a:spcBef>
              <a:buChar char="•"/>
              <a:tabLst>
                <a:tab pos="640080" algn="l"/>
                <a:tab pos="640715" algn="l"/>
              </a:tabLst>
            </a:pP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讀入</a:t>
            </a:r>
            <a:r>
              <a:rPr sz="1500" dirty="0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外部資料來源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以建立RDD，並分散儲存到不同的工作節點上</a:t>
            </a:r>
          </a:p>
          <a:p>
            <a:pPr marL="640080" marR="307340" lvl="1" indent="-271780">
              <a:lnSpc>
                <a:spcPct val="150000"/>
              </a:lnSpc>
              <a:spcBef>
                <a:spcPts val="434"/>
              </a:spcBef>
              <a:buChar char="•"/>
              <a:tabLst>
                <a:tab pos="640080" algn="l"/>
                <a:tab pos="640715" algn="l"/>
              </a:tabLst>
            </a:pP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RDD經過</a:t>
            </a:r>
            <a:r>
              <a:rPr sz="1500" dirty="0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一系列的</a:t>
            </a:r>
            <a:r>
              <a:rPr sz="15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轉換</a:t>
            </a:r>
            <a:r>
              <a:rPr sz="1500" dirty="0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(Transformation)操作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，每一次都會產生不同的 RDD，供給下一個操作使用</a:t>
            </a:r>
          </a:p>
          <a:p>
            <a:pPr marL="640080" marR="92710" lvl="1" indent="-271780">
              <a:lnSpc>
                <a:spcPct val="150000"/>
              </a:lnSpc>
              <a:spcBef>
                <a:spcPts val="215"/>
              </a:spcBef>
              <a:buChar char="•"/>
              <a:tabLst>
                <a:tab pos="640080" algn="l"/>
                <a:tab pos="640715" algn="l"/>
              </a:tabLst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惰性轉換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(Lazy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 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Transformation)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，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RDD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需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最後經過</a:t>
            </a:r>
            <a:r>
              <a:rPr sz="1500" dirty="0" err="1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一個</a:t>
            </a:r>
            <a:r>
              <a:rPr sz="1500" b="1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動作</a:t>
            </a:r>
            <a:r>
              <a:rPr sz="1500" dirty="0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(Action)</a:t>
            </a:r>
            <a:r>
              <a:rPr sz="1500" dirty="0" err="1">
                <a:uFill>
                  <a:solidFill>
                    <a:srgbClr val="000000"/>
                  </a:solidFill>
                </a:u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操作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進行處理，並將處理結果輸出到外部資料源</a:t>
            </a:r>
            <a:endParaRPr 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368300" marR="92710" lvl="1">
              <a:lnSpc>
                <a:spcPct val="130100"/>
              </a:lnSpc>
              <a:spcBef>
                <a:spcPts val="215"/>
              </a:spcBef>
              <a:tabLst>
                <a:tab pos="640080" algn="l"/>
                <a:tab pos="640715" algn="l"/>
              </a:tabLst>
            </a:pPr>
            <a:endParaRPr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431165" indent="-342900">
              <a:lnSpc>
                <a:spcPct val="100000"/>
              </a:lnSpc>
              <a:spcBef>
                <a:spcPts val="434"/>
              </a:spcBef>
              <a:buFont typeface="Wingdings" panose="05000000000000000000" pitchFamily="2" charset="2"/>
              <a:buChar char="Ø"/>
              <a:tabLst>
                <a:tab pos="266065" algn="l"/>
              </a:tabLst>
            </a:pP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這一系列處理稱為一個</a:t>
            </a:r>
            <a:r>
              <a:rPr sz="15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Lineage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(血緣關係)，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即：DAG拓撲排序的結果</a:t>
            </a:r>
            <a:endParaRPr 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431165" indent="-342900">
              <a:lnSpc>
                <a:spcPct val="100000"/>
              </a:lnSpc>
              <a:spcBef>
                <a:spcPts val="434"/>
              </a:spcBef>
              <a:buFont typeface="Wingdings" panose="05000000000000000000" pitchFamily="2" charset="2"/>
              <a:buChar char="Ø"/>
              <a:tabLst>
                <a:tab pos="266065" algn="l"/>
              </a:tabLst>
            </a:pPr>
            <a:endParaRPr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431165" marR="5080" indent="-342900">
              <a:lnSpc>
                <a:spcPct val="1201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266065" algn="l"/>
              </a:tabLst>
            </a:pP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優點：</a:t>
            </a:r>
            <a:r>
              <a:rPr sz="1500" b="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Medium"/>
              </a:rPr>
              <a:t>管道化(Pipeline)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、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避免同步等待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(MapReduce)</a:t>
            </a:r>
            <a:r>
              <a:rPr sz="15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、</a:t>
            </a:r>
            <a:r>
              <a:rPr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不需要保存中間結果、每次操作變得簡單</a:t>
            </a:r>
            <a:endParaRPr sz="15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</p:txBody>
      </p:sp>
    </p:spTree>
    <p:extLst>
      <p:ext uri="{BB962C8B-B14F-4D97-AF65-F5344CB8AC3E}">
        <p14:creationId xmlns:p14="http://schemas.microsoft.com/office/powerpoint/2010/main" val="165624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3B1D786-8322-4184-ACF9-B5660C059797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0C5E57-0730-4067-A85A-4D0A8DB8BE59}"/>
              </a:ext>
            </a:extLst>
          </p:cNvPr>
          <p:cNvSpPr txBox="1"/>
          <p:nvPr/>
        </p:nvSpPr>
        <p:spPr>
          <a:xfrm>
            <a:off x="2871497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系統整合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52C54B3-B6C8-4D09-954B-581333FB4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7" y="1445983"/>
            <a:ext cx="3088130" cy="3088130"/>
          </a:xfrm>
          <a:prstGeom prst="rect">
            <a:avLst/>
          </a:prstGeom>
        </p:spPr>
      </p:pic>
      <p:sp>
        <p:nvSpPr>
          <p:cNvPr id="3" name="object 41">
            <a:extLst>
              <a:ext uri="{FF2B5EF4-FFF2-40B4-BE49-F238E27FC236}">
                <a16:creationId xmlns:a16="http://schemas.microsoft.com/office/drawing/2014/main" id="{3836F2E9-B5C9-42EB-8F76-7AF573A82327}"/>
              </a:ext>
            </a:extLst>
          </p:cNvPr>
          <p:cNvSpPr/>
          <p:nvPr/>
        </p:nvSpPr>
        <p:spPr>
          <a:xfrm>
            <a:off x="4419224" y="2482998"/>
            <a:ext cx="2725444" cy="1014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Spark Cheat Sheet for Scala/Python - 墨冊">
            <a:extLst>
              <a:ext uri="{FF2B5EF4-FFF2-40B4-BE49-F238E27FC236}">
                <a16:creationId xmlns:a16="http://schemas.microsoft.com/office/drawing/2014/main" id="{B2481912-44AC-41ED-B3B3-C725B517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405" y="2053248"/>
            <a:ext cx="3747208" cy="187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D4622CC-765B-44A2-92EE-AC2B6EA39F12}"/>
              </a:ext>
            </a:extLst>
          </p:cNvPr>
          <p:cNvSpPr txBox="1"/>
          <p:nvPr/>
        </p:nvSpPr>
        <p:spPr>
          <a:xfrm>
            <a:off x="3043502" y="2328329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dirty="0">
                <a:solidFill>
                  <a:srgbClr val="FF0000"/>
                </a:solidFill>
              </a:rPr>
              <a:t>+</a:t>
            </a:r>
            <a:endParaRPr lang="zh-TW" altLang="en-US" sz="80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3CA58-EDE2-4A01-8B1E-C9A4F3A6BD93}"/>
              </a:ext>
            </a:extLst>
          </p:cNvPr>
          <p:cNvSpPr txBox="1"/>
          <p:nvPr/>
        </p:nvSpPr>
        <p:spPr>
          <a:xfrm>
            <a:off x="7671546" y="2328329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dirty="0">
                <a:solidFill>
                  <a:srgbClr val="FF0000"/>
                </a:solidFill>
              </a:rPr>
              <a:t>+</a:t>
            </a:r>
            <a:endParaRPr lang="zh-TW" altLang="en-US" sz="80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C2B4FF-5581-42BC-BD09-C7C79F54DC69}"/>
              </a:ext>
            </a:extLst>
          </p:cNvPr>
          <p:cNvSpPr txBox="1"/>
          <p:nvPr/>
        </p:nvSpPr>
        <p:spPr>
          <a:xfrm>
            <a:off x="4189839" y="3926852"/>
            <a:ext cx="34324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完整生態系統，和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Spark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契合度高</a:t>
            </a: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500" b="1" i="0" dirty="0">
                <a:solidFill>
                  <a:srgbClr val="333333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HDFS</a:t>
            </a:r>
            <a:r>
              <a:rPr lang="zh-TW" altLang="en-US" sz="1500" b="0" i="0" dirty="0">
                <a:solidFill>
                  <a:srgbClr val="333333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在由普通</a:t>
            </a:r>
            <a:r>
              <a:rPr lang="en-US" altLang="zh-TW" sz="1500" b="0" i="0" dirty="0">
                <a:solidFill>
                  <a:srgbClr val="333333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PC</a:t>
            </a:r>
            <a:r>
              <a:rPr lang="zh-TW" altLang="en-US" sz="1500" b="0" i="0" dirty="0">
                <a:solidFill>
                  <a:srgbClr val="333333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組成的叢集上提供高可靠的檔案儲存，提高風險承受力</a:t>
            </a:r>
            <a:endParaRPr lang="en-US" altLang="zh-TW" sz="1500" b="0" i="0" dirty="0">
              <a:solidFill>
                <a:srgbClr val="333333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b="0" i="0" dirty="0">
              <a:solidFill>
                <a:srgbClr val="333333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5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YARN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的資源調度能力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A65CD60-78FF-4C0E-AEA8-9D2C40C771EC}"/>
              </a:ext>
            </a:extLst>
          </p:cNvPr>
          <p:cNvSpPr txBox="1"/>
          <p:nvPr/>
        </p:nvSpPr>
        <p:spPr>
          <a:xfrm>
            <a:off x="667620" y="3926852"/>
            <a:ext cx="24751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方便</a:t>
            </a:r>
            <a:r>
              <a:rPr lang="en-US" altLang="zh-TW" sz="1500" dirty="0" err="1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django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動態查詢</a:t>
            </a: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查詢速度快</a:t>
            </a: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操作較容易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56013B7-B283-46D8-983D-6CC0DD6A4F82}"/>
              </a:ext>
            </a:extLst>
          </p:cNvPr>
          <p:cNvSpPr txBox="1"/>
          <p:nvPr/>
        </p:nvSpPr>
        <p:spPr>
          <a:xfrm>
            <a:off x="8499982" y="3910865"/>
            <a:ext cx="343249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支援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python</a:t>
            </a: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進行程式設計</a:t>
            </a: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計算速度優於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Hadoop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5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RDD</a:t>
            </a:r>
            <a:r>
              <a:rPr lang="en-US" altLang="zh-TW" sz="15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pipeline</a:t>
            </a:r>
            <a:endParaRPr lang="zh-TW" altLang="en-US" sz="15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429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: 圆角 144">
            <a:extLst>
              <a:ext uri="{FF2B5EF4-FFF2-40B4-BE49-F238E27FC236}">
                <a16:creationId xmlns:a16="http://schemas.microsoft.com/office/drawing/2014/main" id="{AEB11079-633D-4254-B9B1-AD5F82E3791F}"/>
              </a:ext>
            </a:extLst>
          </p:cNvPr>
          <p:cNvSpPr/>
          <p:nvPr/>
        </p:nvSpPr>
        <p:spPr>
          <a:xfrm>
            <a:off x="11002856" y="1599623"/>
            <a:ext cx="934195" cy="421525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60C78FA-C86D-468C-A56D-D89D2C393BA9}"/>
              </a:ext>
            </a:extLst>
          </p:cNvPr>
          <p:cNvSpPr txBox="1"/>
          <p:nvPr/>
        </p:nvSpPr>
        <p:spPr>
          <a:xfrm>
            <a:off x="11159235" y="2922418"/>
            <a:ext cx="621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訪問層</a:t>
            </a:r>
          </a:p>
        </p:txBody>
      </p:sp>
      <p:pic>
        <p:nvPicPr>
          <p:cNvPr id="29" name="Picture 2" descr="Spark Cheat Sheet for Scala/Python - 墨冊">
            <a:extLst>
              <a:ext uri="{FF2B5EF4-FFF2-40B4-BE49-F238E27FC236}">
                <a16:creationId xmlns:a16="http://schemas.microsoft.com/office/drawing/2014/main" id="{33355754-7BD5-4DF5-8A8B-5B0EC8E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790" y="1457223"/>
            <a:ext cx="1508784" cy="7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B1D786-8322-4184-ACF9-B5660C059797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0C5E57-0730-4067-A85A-4D0A8DB8BE59}"/>
              </a:ext>
            </a:extLst>
          </p:cNvPr>
          <p:cNvSpPr txBox="1"/>
          <p:nvPr/>
        </p:nvSpPr>
        <p:spPr>
          <a:xfrm>
            <a:off x="2871497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大數據串流示意圖</a:t>
            </a:r>
          </a:p>
        </p:txBody>
      </p:sp>
      <p:sp>
        <p:nvSpPr>
          <p:cNvPr id="9" name="矩形: 圆角 144">
            <a:extLst>
              <a:ext uri="{FF2B5EF4-FFF2-40B4-BE49-F238E27FC236}">
                <a16:creationId xmlns:a16="http://schemas.microsoft.com/office/drawing/2014/main" id="{63FF3A1F-CF5D-45B1-984D-4DB454241B95}"/>
              </a:ext>
            </a:extLst>
          </p:cNvPr>
          <p:cNvSpPr/>
          <p:nvPr/>
        </p:nvSpPr>
        <p:spPr>
          <a:xfrm>
            <a:off x="231800" y="1599623"/>
            <a:ext cx="934195" cy="42152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3F6A8F-E1F1-45F8-B49A-242E0F39B9C1}"/>
              </a:ext>
            </a:extLst>
          </p:cNvPr>
          <p:cNvSpPr txBox="1"/>
          <p:nvPr/>
        </p:nvSpPr>
        <p:spPr>
          <a:xfrm>
            <a:off x="388179" y="2922418"/>
            <a:ext cx="6214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資料源</a:t>
            </a: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5039FB07-4A89-4303-A1F0-3EFD7B04A09C}"/>
              </a:ext>
            </a:extLst>
          </p:cNvPr>
          <p:cNvSpPr/>
          <p:nvPr/>
        </p:nvSpPr>
        <p:spPr>
          <a:xfrm>
            <a:off x="701338" y="6276512"/>
            <a:ext cx="11017189" cy="24857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C3E377-C807-45A9-A363-255B56418CED}"/>
              </a:ext>
            </a:extLst>
          </p:cNvPr>
          <p:cNvSpPr txBox="1"/>
          <p:nvPr/>
        </p:nvSpPr>
        <p:spPr>
          <a:xfrm>
            <a:off x="5714840" y="6031467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accent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資料流</a:t>
            </a: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E180981-F637-418D-80B6-BABF4D897503}"/>
              </a:ext>
            </a:extLst>
          </p:cNvPr>
          <p:cNvSpPr/>
          <p:nvPr/>
        </p:nvSpPr>
        <p:spPr>
          <a:xfrm>
            <a:off x="1324657" y="2033507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B2E6AFE0-BF1D-486B-9921-40B0F17F71C7}"/>
              </a:ext>
            </a:extLst>
          </p:cNvPr>
          <p:cNvSpPr/>
          <p:nvPr/>
        </p:nvSpPr>
        <p:spPr>
          <a:xfrm>
            <a:off x="1324657" y="2612219"/>
            <a:ext cx="93419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25F8F6-CC57-435F-9243-06CAB8220951}"/>
              </a:ext>
            </a:extLst>
          </p:cNvPr>
          <p:cNvSpPr txBox="1"/>
          <p:nvPr/>
        </p:nvSpPr>
        <p:spPr>
          <a:xfrm>
            <a:off x="1108173" y="1637606"/>
            <a:ext cx="136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Mongodb</a:t>
            </a:r>
            <a:r>
              <a:rPr lang="en-US" altLang="zh-TW" sz="1200" dirty="0"/>
              <a:t> Hadoop </a:t>
            </a:r>
          </a:p>
          <a:p>
            <a:pPr algn="ctr"/>
            <a:r>
              <a:rPr lang="en-US" altLang="zh-TW" sz="1200" dirty="0"/>
              <a:t>connector</a:t>
            </a:r>
            <a:endParaRPr lang="zh-TW" altLang="en-US" sz="12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3BF77B-CE62-4FBB-AE63-8DC9A6B17FF1}"/>
              </a:ext>
            </a:extLst>
          </p:cNvPr>
          <p:cNvSpPr txBox="1"/>
          <p:nvPr/>
        </p:nvSpPr>
        <p:spPr>
          <a:xfrm>
            <a:off x="1436367" y="2432833"/>
            <a:ext cx="71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JDBC</a:t>
            </a:r>
            <a:endParaRPr lang="zh-TW" altLang="en-US" sz="1200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8CB33476-2DF0-4125-AFBF-81E54FCD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43" y="2248414"/>
            <a:ext cx="1495249" cy="441778"/>
          </a:xfrm>
          <a:prstGeom prst="rect">
            <a:avLst/>
          </a:prstGeom>
        </p:spPr>
      </p:pic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4F51DD64-E2B8-40C5-8405-DC0804C64715}"/>
              </a:ext>
            </a:extLst>
          </p:cNvPr>
          <p:cNvSpPr/>
          <p:nvPr/>
        </p:nvSpPr>
        <p:spPr>
          <a:xfrm>
            <a:off x="3853179" y="2308545"/>
            <a:ext cx="75877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圆角 144">
            <a:extLst>
              <a:ext uri="{FF2B5EF4-FFF2-40B4-BE49-F238E27FC236}">
                <a16:creationId xmlns:a16="http://schemas.microsoft.com/office/drawing/2014/main" id="{DC60A630-77A4-4AAB-98F5-8ADC5B66B1D3}"/>
              </a:ext>
            </a:extLst>
          </p:cNvPr>
          <p:cNvSpPr/>
          <p:nvPr/>
        </p:nvSpPr>
        <p:spPr>
          <a:xfrm>
            <a:off x="4703176" y="2025441"/>
            <a:ext cx="1840815" cy="930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: 圆角 144">
            <a:extLst>
              <a:ext uri="{FF2B5EF4-FFF2-40B4-BE49-F238E27FC236}">
                <a16:creationId xmlns:a16="http://schemas.microsoft.com/office/drawing/2014/main" id="{08965F9D-94C4-440F-B3DF-68AB246AA0B5}"/>
              </a:ext>
            </a:extLst>
          </p:cNvPr>
          <p:cNvSpPr/>
          <p:nvPr/>
        </p:nvSpPr>
        <p:spPr>
          <a:xfrm>
            <a:off x="4894815" y="2126255"/>
            <a:ext cx="1443001" cy="244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Spark </a:t>
            </a:r>
            <a:r>
              <a:rPr lang="en-US" altLang="zh-CN" sz="1200" b="1" dirty="0" err="1">
                <a:solidFill>
                  <a:schemeClr val="tx1"/>
                </a:solidFill>
              </a:rPr>
              <a:t>Dataframe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79547AEE-1489-41EF-9AA6-6E0A090EBF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492" y="1794683"/>
            <a:ext cx="1391990" cy="1391990"/>
          </a:xfrm>
          <a:prstGeom prst="rect">
            <a:avLst/>
          </a:prstGeom>
        </p:spPr>
      </p:pic>
      <p:pic>
        <p:nvPicPr>
          <p:cNvPr id="37" name="Picture 2" descr="Python]Django 筆記. 整理一下之前的筆記做成文章| by Tsung-Yu ...">
            <a:extLst>
              <a:ext uri="{FF2B5EF4-FFF2-40B4-BE49-F238E27FC236}">
                <a16:creationId xmlns:a16="http://schemas.microsoft.com/office/drawing/2014/main" id="{5F79799B-1981-4B33-A86F-42684AEF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291" y="2199350"/>
            <a:ext cx="1112718" cy="50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F391E51-B65D-4A10-8AD2-80485D7533DD}"/>
              </a:ext>
            </a:extLst>
          </p:cNvPr>
          <p:cNvCxnSpPr>
            <a:cxnSpLocks/>
          </p:cNvCxnSpPr>
          <p:nvPr/>
        </p:nvCxnSpPr>
        <p:spPr>
          <a:xfrm>
            <a:off x="5623583" y="2420763"/>
            <a:ext cx="0" cy="1914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144">
            <a:extLst>
              <a:ext uri="{FF2B5EF4-FFF2-40B4-BE49-F238E27FC236}">
                <a16:creationId xmlns:a16="http://schemas.microsoft.com/office/drawing/2014/main" id="{B6CC3C7D-18B3-4839-907A-4E31C59044E2}"/>
              </a:ext>
            </a:extLst>
          </p:cNvPr>
          <p:cNvSpPr/>
          <p:nvPr/>
        </p:nvSpPr>
        <p:spPr>
          <a:xfrm>
            <a:off x="4894814" y="2662409"/>
            <a:ext cx="1442999" cy="244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Spark RDD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B1974B24-E850-4631-8E80-8C12DA2A71D7}"/>
              </a:ext>
            </a:extLst>
          </p:cNvPr>
          <p:cNvSpPr/>
          <p:nvPr/>
        </p:nvSpPr>
        <p:spPr>
          <a:xfrm>
            <a:off x="6732956" y="2296475"/>
            <a:ext cx="75877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箭號: 向右 47">
            <a:extLst>
              <a:ext uri="{FF2B5EF4-FFF2-40B4-BE49-F238E27FC236}">
                <a16:creationId xmlns:a16="http://schemas.microsoft.com/office/drawing/2014/main" id="{B657B927-E470-42E6-8731-518E4AD6D6F4}"/>
              </a:ext>
            </a:extLst>
          </p:cNvPr>
          <p:cNvSpPr/>
          <p:nvPr/>
        </p:nvSpPr>
        <p:spPr>
          <a:xfrm>
            <a:off x="8142128" y="2294900"/>
            <a:ext cx="75877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46D9C5D4-B3B2-4682-BF53-97110B399154}"/>
              </a:ext>
            </a:extLst>
          </p:cNvPr>
          <p:cNvSpPr/>
          <p:nvPr/>
        </p:nvSpPr>
        <p:spPr>
          <a:xfrm>
            <a:off x="10126397" y="2351556"/>
            <a:ext cx="758775" cy="2485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4BA0AA7-76AC-4E71-A368-D9A5958017FF}"/>
              </a:ext>
            </a:extLst>
          </p:cNvPr>
          <p:cNvSpPr txBox="1"/>
          <p:nvPr/>
        </p:nvSpPr>
        <p:spPr>
          <a:xfrm>
            <a:off x="6635213" y="1872695"/>
            <a:ext cx="99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Python </a:t>
            </a:r>
            <a:r>
              <a:rPr lang="en-US" altLang="zh-TW" sz="1200" dirty="0" err="1"/>
              <a:t>DataFrame</a:t>
            </a:r>
            <a:endParaRPr lang="zh-TW" altLang="en-US" sz="1200" dirty="0"/>
          </a:p>
        </p:txBody>
      </p:sp>
      <p:sp>
        <p:nvSpPr>
          <p:cNvPr id="68" name="箭號: 向右 67">
            <a:extLst>
              <a:ext uri="{FF2B5EF4-FFF2-40B4-BE49-F238E27FC236}">
                <a16:creationId xmlns:a16="http://schemas.microsoft.com/office/drawing/2014/main" id="{8AC0B629-77FE-48FF-890E-FC155F8E7ADB}"/>
              </a:ext>
            </a:extLst>
          </p:cNvPr>
          <p:cNvSpPr/>
          <p:nvPr/>
        </p:nvSpPr>
        <p:spPr>
          <a:xfrm>
            <a:off x="1322332" y="4243503"/>
            <a:ext cx="934195" cy="24857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8C97D3FE-99E5-44B2-9F45-063010A1C25F}"/>
              </a:ext>
            </a:extLst>
          </p:cNvPr>
          <p:cNvSpPr/>
          <p:nvPr/>
        </p:nvSpPr>
        <p:spPr>
          <a:xfrm>
            <a:off x="1324657" y="5088594"/>
            <a:ext cx="6070905" cy="234481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2301E22-05E9-4E21-9172-E1555EB286B7}"/>
              </a:ext>
            </a:extLst>
          </p:cNvPr>
          <p:cNvSpPr txBox="1"/>
          <p:nvPr/>
        </p:nvSpPr>
        <p:spPr>
          <a:xfrm>
            <a:off x="1334095" y="3973329"/>
            <a:ext cx="86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old data</a:t>
            </a:r>
            <a:endParaRPr lang="zh-TW" altLang="en-US" sz="1600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723444D-38B3-422B-892C-DA7EC13B50F2}"/>
              </a:ext>
            </a:extLst>
          </p:cNvPr>
          <p:cNvSpPr txBox="1"/>
          <p:nvPr/>
        </p:nvSpPr>
        <p:spPr>
          <a:xfrm>
            <a:off x="3935330" y="4870128"/>
            <a:ext cx="9550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new data</a:t>
            </a:r>
            <a:endParaRPr lang="zh-TW" altLang="en-US" sz="1600" dirty="0"/>
          </a:p>
        </p:txBody>
      </p:sp>
      <p:pic>
        <p:nvPicPr>
          <p:cNvPr id="75" name="Picture 2" descr="Spark Cheat Sheet for Scala/Python - 墨冊">
            <a:extLst>
              <a:ext uri="{FF2B5EF4-FFF2-40B4-BE49-F238E27FC236}">
                <a16:creationId xmlns:a16="http://schemas.microsoft.com/office/drawing/2014/main" id="{A8FB7534-8659-4FDD-A4CB-C33ECB37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190" y="3293319"/>
            <a:ext cx="1508784" cy="7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矩形: 圆角 144">
            <a:extLst>
              <a:ext uri="{FF2B5EF4-FFF2-40B4-BE49-F238E27FC236}">
                <a16:creationId xmlns:a16="http://schemas.microsoft.com/office/drawing/2014/main" id="{B8330309-A01C-44A9-A6B7-08E9C735ABFD}"/>
              </a:ext>
            </a:extLst>
          </p:cNvPr>
          <p:cNvSpPr/>
          <p:nvPr/>
        </p:nvSpPr>
        <p:spPr>
          <a:xfrm>
            <a:off x="2442650" y="3855110"/>
            <a:ext cx="1840815" cy="9304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: 圆角 144">
            <a:extLst>
              <a:ext uri="{FF2B5EF4-FFF2-40B4-BE49-F238E27FC236}">
                <a16:creationId xmlns:a16="http://schemas.microsoft.com/office/drawing/2014/main" id="{836C1A66-841E-413F-A922-5E1A9DC80337}"/>
              </a:ext>
            </a:extLst>
          </p:cNvPr>
          <p:cNvSpPr/>
          <p:nvPr/>
        </p:nvSpPr>
        <p:spPr>
          <a:xfrm>
            <a:off x="2634289" y="3955924"/>
            <a:ext cx="1443001" cy="244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Spark </a:t>
            </a:r>
            <a:r>
              <a:rPr lang="en-US" altLang="zh-CN" sz="1200" b="1" dirty="0" err="1">
                <a:solidFill>
                  <a:schemeClr val="tx1"/>
                </a:solidFill>
              </a:rPr>
              <a:t>Dataframe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E12693F-F49D-4272-846A-1AE53291FE25}"/>
              </a:ext>
            </a:extLst>
          </p:cNvPr>
          <p:cNvCxnSpPr>
            <a:cxnSpLocks/>
          </p:cNvCxnSpPr>
          <p:nvPr/>
        </p:nvCxnSpPr>
        <p:spPr>
          <a:xfrm>
            <a:off x="3363057" y="4222919"/>
            <a:ext cx="0" cy="2336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144">
            <a:extLst>
              <a:ext uri="{FF2B5EF4-FFF2-40B4-BE49-F238E27FC236}">
                <a16:creationId xmlns:a16="http://schemas.microsoft.com/office/drawing/2014/main" id="{DA9365B6-0EE7-4E8A-9046-FF27EABCE503}"/>
              </a:ext>
            </a:extLst>
          </p:cNvPr>
          <p:cNvSpPr/>
          <p:nvPr/>
        </p:nvSpPr>
        <p:spPr>
          <a:xfrm>
            <a:off x="2634288" y="4492078"/>
            <a:ext cx="1442999" cy="2443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Spark RDD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箭號: 向右 85">
            <a:extLst>
              <a:ext uri="{FF2B5EF4-FFF2-40B4-BE49-F238E27FC236}">
                <a16:creationId xmlns:a16="http://schemas.microsoft.com/office/drawing/2014/main" id="{F1EAF3C3-B07E-41FB-BCC2-365267165879}"/>
              </a:ext>
            </a:extLst>
          </p:cNvPr>
          <p:cNvSpPr/>
          <p:nvPr/>
        </p:nvSpPr>
        <p:spPr>
          <a:xfrm>
            <a:off x="4401149" y="4207980"/>
            <a:ext cx="758775" cy="28409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: 圆角 144">
            <a:extLst>
              <a:ext uri="{FF2B5EF4-FFF2-40B4-BE49-F238E27FC236}">
                <a16:creationId xmlns:a16="http://schemas.microsoft.com/office/drawing/2014/main" id="{B7CEEC08-CA87-4D97-9C52-E1D1DB0895ED}"/>
              </a:ext>
            </a:extLst>
          </p:cNvPr>
          <p:cNvSpPr/>
          <p:nvPr/>
        </p:nvSpPr>
        <p:spPr>
          <a:xfrm>
            <a:off x="5244679" y="3938309"/>
            <a:ext cx="1189669" cy="8147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FA45608A-4581-4961-BBE8-9895E887ECD7}"/>
              </a:ext>
            </a:extLst>
          </p:cNvPr>
          <p:cNvSpPr txBox="1"/>
          <p:nvPr/>
        </p:nvSpPr>
        <p:spPr>
          <a:xfrm>
            <a:off x="5360509" y="3922095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train 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92" name="箭號: 向右 91">
            <a:extLst>
              <a:ext uri="{FF2B5EF4-FFF2-40B4-BE49-F238E27FC236}">
                <a16:creationId xmlns:a16="http://schemas.microsoft.com/office/drawing/2014/main" id="{F294C704-EA65-4201-A5E6-EE46695B1357}"/>
              </a:ext>
            </a:extLst>
          </p:cNvPr>
          <p:cNvSpPr/>
          <p:nvPr/>
        </p:nvSpPr>
        <p:spPr>
          <a:xfrm>
            <a:off x="6636787" y="4207980"/>
            <a:ext cx="758775" cy="28409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8CFBADD4-6010-4EA9-ABD6-74F6D83D1673}"/>
              </a:ext>
            </a:extLst>
          </p:cNvPr>
          <p:cNvSpPr txBox="1"/>
          <p:nvPr/>
        </p:nvSpPr>
        <p:spPr>
          <a:xfrm>
            <a:off x="6587408" y="3969755"/>
            <a:ext cx="90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/>
              <a:t>Pipeline.fit</a:t>
            </a:r>
            <a:r>
              <a:rPr lang="en-US" altLang="zh-TW" sz="1200" dirty="0"/>
              <a:t>()</a:t>
            </a:r>
            <a:endParaRPr lang="zh-TW" altLang="en-US" sz="1200" dirty="0"/>
          </a:p>
        </p:txBody>
      </p:sp>
      <p:sp>
        <p:nvSpPr>
          <p:cNvPr id="96" name="矩形: 圆角 144">
            <a:extLst>
              <a:ext uri="{FF2B5EF4-FFF2-40B4-BE49-F238E27FC236}">
                <a16:creationId xmlns:a16="http://schemas.microsoft.com/office/drawing/2014/main" id="{52205E1D-FA65-4744-B207-4C0AA64CC92F}"/>
              </a:ext>
            </a:extLst>
          </p:cNvPr>
          <p:cNvSpPr/>
          <p:nvPr/>
        </p:nvSpPr>
        <p:spPr>
          <a:xfrm>
            <a:off x="7597321" y="3922095"/>
            <a:ext cx="1342007" cy="18927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421D1B7E-9770-43BB-A0CF-9BC329D4382F}"/>
              </a:ext>
            </a:extLst>
          </p:cNvPr>
          <p:cNvSpPr txBox="1"/>
          <p:nvPr/>
        </p:nvSpPr>
        <p:spPr>
          <a:xfrm>
            <a:off x="7677929" y="4492078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/>
              <a:t>pipeline</a:t>
            </a:r>
          </a:p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6A3C93ED-AE2A-46BC-991D-6957B1F6A0A9}"/>
              </a:ext>
            </a:extLst>
          </p:cNvPr>
          <p:cNvSpPr/>
          <p:nvPr/>
        </p:nvSpPr>
        <p:spPr>
          <a:xfrm>
            <a:off x="9362619" y="4744766"/>
            <a:ext cx="1216946" cy="318049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93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83CDFC8-DE0C-4380-9205-0E321075EBAB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00380A-A7A9-43BD-9143-450592AD72E4}"/>
              </a:ext>
            </a:extLst>
          </p:cNvPr>
          <p:cNvSpPr txBox="1"/>
          <p:nvPr/>
        </p:nvSpPr>
        <p:spPr>
          <a:xfrm>
            <a:off x="3651106" y="90879"/>
            <a:ext cx="48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分散式處理特色</a:t>
            </a:r>
          </a:p>
        </p:txBody>
      </p:sp>
      <p:grpSp>
        <p:nvGrpSpPr>
          <p:cNvPr id="8" name="object 40">
            <a:extLst>
              <a:ext uri="{FF2B5EF4-FFF2-40B4-BE49-F238E27FC236}">
                <a16:creationId xmlns:a16="http://schemas.microsoft.com/office/drawing/2014/main" id="{97733060-4BD5-45ED-9876-94A3269BDA20}"/>
              </a:ext>
            </a:extLst>
          </p:cNvPr>
          <p:cNvGrpSpPr/>
          <p:nvPr/>
        </p:nvGrpSpPr>
        <p:grpSpPr>
          <a:xfrm>
            <a:off x="1666736" y="1327134"/>
            <a:ext cx="2722627" cy="1899762"/>
            <a:chOff x="5715127" y="1674748"/>
            <a:chExt cx="3124200" cy="2209800"/>
          </a:xfrm>
        </p:grpSpPr>
        <p:sp>
          <p:nvSpPr>
            <p:cNvPr id="9" name="object 41">
              <a:extLst>
                <a:ext uri="{FF2B5EF4-FFF2-40B4-BE49-F238E27FC236}">
                  <a16:creationId xmlns:a16="http://schemas.microsoft.com/office/drawing/2014/main" id="{B57A7495-0A82-4DAE-90E7-95FC0980E5AE}"/>
                </a:ext>
              </a:extLst>
            </p:cNvPr>
            <p:cNvSpPr/>
            <p:nvPr/>
          </p:nvSpPr>
          <p:spPr>
            <a:xfrm>
              <a:off x="5843155" y="2157094"/>
              <a:ext cx="1498841" cy="14638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2">
              <a:extLst>
                <a:ext uri="{FF2B5EF4-FFF2-40B4-BE49-F238E27FC236}">
                  <a16:creationId xmlns:a16="http://schemas.microsoft.com/office/drawing/2014/main" id="{441DFDB3-AD5D-4AAC-8D83-031C9536802F}"/>
                </a:ext>
              </a:extLst>
            </p:cNvPr>
            <p:cNvSpPr/>
            <p:nvPr/>
          </p:nvSpPr>
          <p:spPr>
            <a:xfrm>
              <a:off x="5715127" y="2741548"/>
              <a:ext cx="549401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3">
              <a:extLst>
                <a:ext uri="{FF2B5EF4-FFF2-40B4-BE49-F238E27FC236}">
                  <a16:creationId xmlns:a16="http://schemas.microsoft.com/office/drawing/2014/main" id="{CC28739C-151A-4E8F-B886-C95A7F840DFE}"/>
                </a:ext>
              </a:extLst>
            </p:cNvPr>
            <p:cNvSpPr/>
            <p:nvPr/>
          </p:nvSpPr>
          <p:spPr>
            <a:xfrm>
              <a:off x="6629527" y="1674748"/>
              <a:ext cx="2209800" cy="2209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44">
            <a:extLst>
              <a:ext uri="{FF2B5EF4-FFF2-40B4-BE49-F238E27FC236}">
                <a16:creationId xmlns:a16="http://schemas.microsoft.com/office/drawing/2014/main" id="{E92EADFA-14B2-4776-B5A9-E401097379CA}"/>
              </a:ext>
            </a:extLst>
          </p:cNvPr>
          <p:cNvGrpSpPr/>
          <p:nvPr/>
        </p:nvGrpSpPr>
        <p:grpSpPr>
          <a:xfrm>
            <a:off x="7776264" y="1171694"/>
            <a:ext cx="2978792" cy="2177559"/>
            <a:chOff x="5776086" y="4113148"/>
            <a:chExt cx="3063240" cy="2362200"/>
          </a:xfrm>
        </p:grpSpPr>
        <p:sp>
          <p:nvSpPr>
            <p:cNvPr id="13" name="object 45">
              <a:extLst>
                <a:ext uri="{FF2B5EF4-FFF2-40B4-BE49-F238E27FC236}">
                  <a16:creationId xmlns:a16="http://schemas.microsoft.com/office/drawing/2014/main" id="{F7EA80D6-B2C3-442A-A943-DDE283BFC7DE}"/>
                </a:ext>
              </a:extLst>
            </p:cNvPr>
            <p:cNvSpPr/>
            <p:nvPr/>
          </p:nvSpPr>
          <p:spPr>
            <a:xfrm>
              <a:off x="5910960" y="4801234"/>
              <a:ext cx="1498866" cy="14638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46">
              <a:extLst>
                <a:ext uri="{FF2B5EF4-FFF2-40B4-BE49-F238E27FC236}">
                  <a16:creationId xmlns:a16="http://schemas.microsoft.com/office/drawing/2014/main" id="{954B4228-9662-4FC0-B898-7957846D9A36}"/>
                </a:ext>
              </a:extLst>
            </p:cNvPr>
            <p:cNvSpPr/>
            <p:nvPr/>
          </p:nvSpPr>
          <p:spPr>
            <a:xfrm>
              <a:off x="5776086" y="5408548"/>
              <a:ext cx="548640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7">
              <a:extLst>
                <a:ext uri="{FF2B5EF4-FFF2-40B4-BE49-F238E27FC236}">
                  <a16:creationId xmlns:a16="http://schemas.microsoft.com/office/drawing/2014/main" id="{FB0503E4-E5B2-449F-8E20-605C5DEA80C3}"/>
                </a:ext>
              </a:extLst>
            </p:cNvPr>
            <p:cNvSpPr/>
            <p:nvPr/>
          </p:nvSpPr>
          <p:spPr>
            <a:xfrm>
              <a:off x="6919086" y="4417948"/>
              <a:ext cx="1714500" cy="1714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8">
              <a:extLst>
                <a:ext uri="{FF2B5EF4-FFF2-40B4-BE49-F238E27FC236}">
                  <a16:creationId xmlns:a16="http://schemas.microsoft.com/office/drawing/2014/main" id="{957414DB-54A7-4610-82D8-7D08621E6659}"/>
                </a:ext>
              </a:extLst>
            </p:cNvPr>
            <p:cNvSpPr/>
            <p:nvPr/>
          </p:nvSpPr>
          <p:spPr>
            <a:xfrm>
              <a:off x="6979284" y="5637148"/>
              <a:ext cx="549401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9">
              <a:extLst>
                <a:ext uri="{FF2B5EF4-FFF2-40B4-BE49-F238E27FC236}">
                  <a16:creationId xmlns:a16="http://schemas.microsoft.com/office/drawing/2014/main" id="{686E7A75-9A6E-4AD1-B7EE-8F31A4EFF1E0}"/>
                </a:ext>
              </a:extLst>
            </p:cNvPr>
            <p:cNvSpPr/>
            <p:nvPr/>
          </p:nvSpPr>
          <p:spPr>
            <a:xfrm>
              <a:off x="7833486" y="4113148"/>
              <a:ext cx="548640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0">
              <a:extLst>
                <a:ext uri="{FF2B5EF4-FFF2-40B4-BE49-F238E27FC236}">
                  <a16:creationId xmlns:a16="http://schemas.microsoft.com/office/drawing/2014/main" id="{CB1DC7CF-1029-464B-B0E4-BE442D7A4D60}"/>
                </a:ext>
              </a:extLst>
            </p:cNvPr>
            <p:cNvSpPr/>
            <p:nvPr/>
          </p:nvSpPr>
          <p:spPr>
            <a:xfrm>
              <a:off x="8290686" y="4875148"/>
              <a:ext cx="548640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1">
              <a:extLst>
                <a:ext uri="{FF2B5EF4-FFF2-40B4-BE49-F238E27FC236}">
                  <a16:creationId xmlns:a16="http://schemas.microsoft.com/office/drawing/2014/main" id="{D407E9E6-8081-439E-A325-D3416FB522E1}"/>
                </a:ext>
              </a:extLst>
            </p:cNvPr>
            <p:cNvSpPr/>
            <p:nvPr/>
          </p:nvSpPr>
          <p:spPr>
            <a:xfrm>
              <a:off x="6842886" y="4570348"/>
              <a:ext cx="548640" cy="762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2">
              <a:extLst>
                <a:ext uri="{FF2B5EF4-FFF2-40B4-BE49-F238E27FC236}">
                  <a16:creationId xmlns:a16="http://schemas.microsoft.com/office/drawing/2014/main" id="{466583F8-74A8-4273-A831-74622FB887BB}"/>
                </a:ext>
              </a:extLst>
            </p:cNvPr>
            <p:cNvSpPr/>
            <p:nvPr/>
          </p:nvSpPr>
          <p:spPr>
            <a:xfrm>
              <a:off x="7833486" y="5713348"/>
              <a:ext cx="548640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17E147D-844A-4C7E-9D5F-F6F0ED459250}"/>
              </a:ext>
            </a:extLst>
          </p:cNvPr>
          <p:cNvSpPr txBox="1"/>
          <p:nvPr/>
        </p:nvSpPr>
        <p:spPr>
          <a:xfrm>
            <a:off x="1945396" y="3469174"/>
            <a:ext cx="20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縱向擴充 </a:t>
            </a:r>
            <a:r>
              <a:rPr lang="en-US" altLang="zh-TW" b="1" dirty="0"/>
              <a:t>(Scale up)</a:t>
            </a:r>
            <a:endParaRPr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816F4F3-0810-4BB1-8574-2176D26F767C}"/>
              </a:ext>
            </a:extLst>
          </p:cNvPr>
          <p:cNvSpPr txBox="1"/>
          <p:nvPr/>
        </p:nvSpPr>
        <p:spPr>
          <a:xfrm>
            <a:off x="8244014" y="3478710"/>
            <a:ext cx="22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橫向擴充 </a:t>
            </a:r>
            <a:r>
              <a:rPr lang="en-US" altLang="zh-TW" b="1" dirty="0"/>
              <a:t>(Scale Out)</a:t>
            </a:r>
            <a:endParaRPr lang="zh-TW" altLang="en-US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647DDEF-DB9E-4CFA-9716-188DECD5EC86}"/>
              </a:ext>
            </a:extLst>
          </p:cNvPr>
          <p:cNvSpPr txBox="1"/>
          <p:nvPr/>
        </p:nvSpPr>
        <p:spPr>
          <a:xfrm>
            <a:off x="5582423" y="2947334"/>
            <a:ext cx="12232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>
                <a:solidFill>
                  <a:srgbClr val="FF0000"/>
                </a:solidFill>
              </a:rPr>
              <a:t>V.S.</a:t>
            </a:r>
            <a:endParaRPr lang="zh-TW" altLang="en-US" sz="5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1255879-63D6-49BF-97B6-629698BA5E6F}"/>
              </a:ext>
            </a:extLst>
          </p:cNvPr>
          <p:cNvSpPr txBox="1"/>
          <p:nvPr/>
        </p:nvSpPr>
        <p:spPr>
          <a:xfrm>
            <a:off x="849692" y="4184368"/>
            <a:ext cx="43567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在系統中增加更多硬碟、記憶體、傳輸通道、或是更</a:t>
            </a:r>
            <a:r>
              <a:rPr lang="zh-TW" altLang="en-US" sz="1800" spc="-4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強的</a:t>
            </a:r>
            <a:r>
              <a:rPr lang="en-US" altLang="zh-TW" sz="1800" spc="-2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CPU</a:t>
            </a:r>
            <a:r>
              <a:rPr lang="en-US" altLang="zh-TW" sz="1800" spc="-2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Times New Roman"/>
              </a:rPr>
              <a:t>…</a:t>
            </a:r>
            <a:r>
              <a:rPr lang="zh-TW" altLang="en-US" sz="1800" spc="-2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Times New Roman"/>
              </a:rPr>
              <a:t>等</a:t>
            </a:r>
            <a:endParaRPr lang="en-US" altLang="zh-TW" sz="1800" spc="-2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Times New Roman"/>
            </a:endParaRPr>
          </a:p>
          <a:p>
            <a:endParaRPr lang="en-US" altLang="zh-TW" sz="1800" spc="-2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在</a:t>
            </a:r>
            <a:r>
              <a:rPr lang="zh-TW" altLang="en-US" sz="18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系統內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的擴充方式，無法超越系統的限制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Ex: AI</a:t>
            </a:r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server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DB9B8C8B-5888-406E-8FA2-8C684F3C379A}"/>
              </a:ext>
            </a:extLst>
          </p:cNvPr>
          <p:cNvSpPr/>
          <p:nvPr/>
        </p:nvSpPr>
        <p:spPr>
          <a:xfrm>
            <a:off x="763480" y="3870664"/>
            <a:ext cx="4527611" cy="27787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FF251C8-3DF9-40BF-8F53-229106CF0E2B}"/>
              </a:ext>
            </a:extLst>
          </p:cNvPr>
          <p:cNvSpPr txBox="1"/>
          <p:nvPr/>
        </p:nvSpPr>
        <p:spPr>
          <a:xfrm>
            <a:off x="7129366" y="4175162"/>
            <a:ext cx="435671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不在系統內擴充，而是透過網路設備，</a:t>
            </a:r>
            <a:r>
              <a:rPr lang="zh-TW" altLang="en-US" sz="1800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在系統「外」部增加另一組系統</a:t>
            </a:r>
            <a:endParaRPr lang="en-US" altLang="zh-TW" sz="1800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endParaRPr lang="en-US" altLang="zh-TW" sz="1800" spc="-20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在擴充容量的同時，也能擴充其處理 能量、頻寬等系統資源</a:t>
            </a:r>
            <a:endParaRPr lang="en-US" altLang="zh-TW" sz="1800" dirty="0">
              <a:latin typeface="微軟正黑體 Light" panose="020B0304030504040204" pitchFamily="34" charset="-120"/>
              <a:ea typeface="微軟正黑體 Light" panose="020B0304030504040204" pitchFamily="34" charset="-120"/>
              <a:cs typeface="Noto Sans CJK JP Blac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Ex: Hadoop system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9D5BD784-FAA1-42BF-817E-483769012DAF}"/>
              </a:ext>
            </a:extLst>
          </p:cNvPr>
          <p:cNvSpPr/>
          <p:nvPr/>
        </p:nvSpPr>
        <p:spPr>
          <a:xfrm>
            <a:off x="6968829" y="3870664"/>
            <a:ext cx="4527611" cy="277871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2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55D5D35-73CE-43B3-8A82-C001282F048E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23D486-57E6-4B32-9735-B083B031C280}"/>
              </a:ext>
            </a:extLst>
          </p:cNvPr>
          <p:cNvSpPr txBox="1"/>
          <p:nvPr/>
        </p:nvSpPr>
        <p:spPr>
          <a:xfrm>
            <a:off x="3651106" y="90879"/>
            <a:ext cx="48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分散式處理優點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F38860-5C81-4AA9-A3F5-6D43BEEC3370}"/>
              </a:ext>
            </a:extLst>
          </p:cNvPr>
          <p:cNvSpPr txBox="1"/>
          <p:nvPr/>
        </p:nvSpPr>
        <p:spPr>
          <a:xfrm>
            <a:off x="470516" y="1268506"/>
            <a:ext cx="9490229" cy="531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1.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可靠性、高容錯性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一臺伺服器的系統崩潰不會影響到其他的伺服器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2.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可擴充套件性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在分散式計算系統可以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根據需要增加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更多的機器。</a:t>
            </a: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靈活性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可以很容易的安裝、實施和除錯新的服務。</a:t>
            </a: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4.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高效能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分散式計算機系統可以有多臺計算機的計算能力，使得比其它系統有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更快的處理速度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5.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開放性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由於他是開放的系統，本地和遠端都可以訪問到該服務。</a:t>
            </a:r>
          </a:p>
          <a:p>
            <a:pPr algn="l" fontAlgn="base">
              <a:lnSpc>
                <a:spcPct val="150000"/>
              </a:lnSpc>
            </a:pPr>
            <a:r>
              <a:rPr lang="en-US" altLang="zh-TW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6. </a:t>
            </a:r>
            <a:r>
              <a:rPr lang="zh-TW" altLang="en-US" sz="2000" b="1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成本低</a:t>
            </a:r>
            <a:endParaRPr lang="en-US" altLang="zh-TW" sz="2000" b="1" i="0" dirty="0">
              <a:solidFill>
                <a:srgbClr val="666666"/>
              </a:solidFill>
              <a:effectLst/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algn="l" fontAlgn="base">
              <a:lnSpc>
                <a:spcPct val="150000"/>
              </a:lnSpc>
            </a:pPr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可以用在由</a:t>
            </a:r>
            <a:r>
              <a:rPr lang="zh-TW" altLang="en-US" sz="1800" spc="-4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一般</a:t>
            </a:r>
            <a:r>
              <a:rPr lang="en-US" altLang="zh-TW" sz="1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PC</a:t>
            </a:r>
            <a:r>
              <a:rPr lang="zh-TW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所架設的集群環境內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，有</a:t>
            </a:r>
            <a:r>
              <a:rPr lang="zh-TW" altLang="en-US" i="0" dirty="0">
                <a:solidFill>
                  <a:srgbClr val="FF00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更好的性價比</a:t>
            </a:r>
            <a:r>
              <a:rPr lang="zh-TW" altLang="en-US" b="0" i="0" dirty="0">
                <a:solidFill>
                  <a:srgbClr val="666666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7621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B10A8CA-2CF7-4A97-BF01-A01411A04695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13112D-EE2D-4C7E-9C79-B985C489B981}"/>
              </a:ext>
            </a:extLst>
          </p:cNvPr>
          <p:cNvSpPr txBox="1"/>
          <p:nvPr/>
        </p:nvSpPr>
        <p:spPr>
          <a:xfrm>
            <a:off x="3651106" y="90879"/>
            <a:ext cx="488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17" name="object 41">
            <a:extLst>
              <a:ext uri="{FF2B5EF4-FFF2-40B4-BE49-F238E27FC236}">
                <a16:creationId xmlns:a16="http://schemas.microsoft.com/office/drawing/2014/main" id="{07AE92A6-1F2F-47DB-B201-78AFE2543CE2}"/>
              </a:ext>
            </a:extLst>
          </p:cNvPr>
          <p:cNvSpPr/>
          <p:nvPr/>
        </p:nvSpPr>
        <p:spPr>
          <a:xfrm>
            <a:off x="10673348" y="584035"/>
            <a:ext cx="1509204" cy="42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37">
            <a:extLst>
              <a:ext uri="{FF2B5EF4-FFF2-40B4-BE49-F238E27FC236}">
                <a16:creationId xmlns:a16="http://schemas.microsoft.com/office/drawing/2014/main" id="{44C3A944-F732-4169-8FBC-6B902231C1D1}"/>
              </a:ext>
            </a:extLst>
          </p:cNvPr>
          <p:cNvSpPr/>
          <p:nvPr/>
        </p:nvSpPr>
        <p:spPr>
          <a:xfrm>
            <a:off x="2549660" y="1104982"/>
            <a:ext cx="7092680" cy="5662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39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0D21BC-96AD-46BB-9697-855741D6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61700"/>
              </p:ext>
            </p:extLst>
          </p:nvPr>
        </p:nvGraphicFramePr>
        <p:xfrm>
          <a:off x="1505960" y="1296140"/>
          <a:ext cx="9170632" cy="516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4252488073"/>
                    </a:ext>
                  </a:extLst>
                </a:gridCol>
                <a:gridCol w="7693431">
                  <a:extLst>
                    <a:ext uri="{9D8B030D-6E8A-4147-A177-3AD203B41FA5}">
                      <a16:colId xmlns:a16="http://schemas.microsoft.com/office/drawing/2014/main" val="3794837132"/>
                    </a:ext>
                  </a:extLst>
                </a:gridCol>
              </a:tblGrid>
              <a:tr h="4043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 err="1">
                          <a:solidFill>
                            <a:srgbClr val="FFFFFF"/>
                          </a:solidFill>
                          <a:latin typeface="Noto Sans CJK JP Black"/>
                          <a:cs typeface="Noto Sans CJK JP Black"/>
                        </a:rPr>
                        <a:t>組件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Noto Sans CJK JP Black"/>
                          <a:cs typeface="Noto Sans CJK JP Black"/>
                        </a:rPr>
                        <a:t>功能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95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297179"/>
                  </a:ext>
                </a:extLst>
              </a:tr>
              <a:tr h="3972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2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HDFS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分散式檔案系統</a:t>
                      </a: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65700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4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MapReduce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分散式並行運算框架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794895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35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YARN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資源管理和調度器</a:t>
                      </a: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35253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5" dirty="0">
                          <a:latin typeface="Noto Sans CJK JP Black"/>
                          <a:cs typeface="Noto Sans CJK JP Black"/>
                        </a:rPr>
                        <a:t>Giraph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10" dirty="0">
                          <a:latin typeface="Noto Sans CJK JP Black"/>
                          <a:cs typeface="Noto Sans CJK JP Black"/>
                        </a:rPr>
                        <a:t>運行在</a:t>
                      </a:r>
                      <a:r>
                        <a:rPr sz="1600" spc="5" dirty="0">
                          <a:latin typeface="Noto Sans CJK JP Black"/>
                          <a:cs typeface="Noto Sans CJK JP Black"/>
                        </a:rPr>
                        <a:t>YARN</a:t>
                      </a:r>
                      <a:r>
                        <a:rPr sz="1600" spc="10" dirty="0">
                          <a:latin typeface="Noto Sans CJK JP Black"/>
                          <a:cs typeface="Noto Sans CJK JP Black"/>
                        </a:rPr>
                        <a:t>之上的圖形結構處理框架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45394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10" dirty="0">
                          <a:latin typeface="Noto Sans CJK JP Black"/>
                          <a:cs typeface="Noto Sans CJK JP Black"/>
                        </a:rPr>
                        <a:t>Hive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70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100" dirty="0">
                          <a:latin typeface="Noto Sans CJK JP Black"/>
                          <a:cs typeface="Noto Sans CJK JP Black"/>
                        </a:rPr>
                        <a:t>上的資料倉儲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824847"/>
                  </a:ext>
                </a:extLst>
              </a:tr>
              <a:tr h="39683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30" dirty="0">
                          <a:latin typeface="Noto Sans CJK JP Black"/>
                          <a:cs typeface="Noto Sans CJK JP Black"/>
                        </a:rPr>
                        <a:t>HBase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40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60" dirty="0">
                          <a:latin typeface="Noto Sans CJK JP Black"/>
                          <a:cs typeface="Noto Sans CJK JP Black"/>
                        </a:rPr>
                        <a:t>上的非關聯式的分散式資料庫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202212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14" dirty="0">
                          <a:latin typeface="Noto Sans CJK JP Black"/>
                          <a:cs typeface="Noto Sans CJK JP Black"/>
                        </a:rPr>
                        <a:t>Pig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5" dirty="0">
                          <a:latin typeface="Noto Sans CJK JP Black"/>
                          <a:cs typeface="Noto Sans CJK JP Black"/>
                        </a:rPr>
                        <a:t>一個基於</a:t>
                      </a:r>
                      <a:r>
                        <a:rPr sz="1600" spc="-40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55" dirty="0">
                          <a:latin typeface="Noto Sans CJK JP Black"/>
                          <a:cs typeface="Noto Sans CJK JP Black"/>
                        </a:rPr>
                        <a:t>的大規模資料分析平</a:t>
                      </a:r>
                      <a:r>
                        <a:rPr sz="1600" spc="-60" dirty="0">
                          <a:latin typeface="Noto Sans CJK JP Black"/>
                          <a:cs typeface="Noto Sans CJK JP Black"/>
                        </a:rPr>
                        <a:t>臺</a:t>
                      </a:r>
                      <a:r>
                        <a:rPr sz="1600" spc="-40" dirty="0">
                          <a:latin typeface="Noto Sans CJK JP Black"/>
                          <a:cs typeface="Noto Sans CJK JP Black"/>
                        </a:rPr>
                        <a:t>，提供類似</a:t>
                      </a:r>
                      <a:r>
                        <a:rPr sz="1600" spc="-30" dirty="0">
                          <a:latin typeface="Noto Sans CJK JP Black"/>
                          <a:cs typeface="Noto Sans CJK JP Black"/>
                        </a:rPr>
                        <a:t>SQL</a:t>
                      </a:r>
                      <a:r>
                        <a:rPr sz="1600" spc="-40" dirty="0">
                          <a:latin typeface="Noto Sans CJK JP Black"/>
                          <a:cs typeface="Noto Sans CJK JP Black"/>
                        </a:rPr>
                        <a:t>的查詢語言</a:t>
                      </a:r>
                      <a:r>
                        <a:rPr sz="1600" spc="-25" dirty="0">
                          <a:latin typeface="Noto Sans CJK JP Black"/>
                          <a:cs typeface="Noto Sans CJK JP Black"/>
                        </a:rPr>
                        <a:t>Pig</a:t>
                      </a:r>
                      <a:r>
                        <a:rPr sz="1600" spc="-1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600" spc="-110" dirty="0">
                          <a:latin typeface="Noto Sans CJK JP Black"/>
                          <a:cs typeface="Noto Sans CJK JP Black"/>
                        </a:rPr>
                        <a:t>Latin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46087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80" dirty="0">
                          <a:latin typeface="Noto Sans CJK JP Black"/>
                          <a:cs typeface="Noto Sans CJK JP Black"/>
                        </a:rPr>
                        <a:t>Sqoop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10" dirty="0">
                          <a:latin typeface="Noto Sans CJK JP Black"/>
                          <a:cs typeface="Noto Sans CJK JP Black"/>
                        </a:rPr>
                        <a:t>用於在</a:t>
                      </a:r>
                      <a:r>
                        <a:rPr sz="1600" spc="-75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110" dirty="0">
                          <a:latin typeface="Noto Sans CJK JP Black"/>
                          <a:cs typeface="Noto Sans CJK JP Black"/>
                        </a:rPr>
                        <a:t>與</a:t>
                      </a:r>
                      <a:r>
                        <a:rPr sz="1600" spc="-120" dirty="0">
                          <a:latin typeface="Noto Sans CJK JP Black"/>
                          <a:cs typeface="Noto Sans CJK JP Black"/>
                        </a:rPr>
                        <a:t>傳</a:t>
                      </a:r>
                      <a:r>
                        <a:rPr sz="1600" spc="-5" dirty="0">
                          <a:latin typeface="Noto Sans CJK JP Black"/>
                          <a:cs typeface="Noto Sans CJK JP Black"/>
                        </a:rPr>
                        <a:t>統關聯式資料庫系統之間進行資料傳遞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08952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65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Zookeeper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Noto Sans CJK JP Black"/>
                          <a:cs typeface="Noto Sans CJK JP Black"/>
                        </a:rPr>
                        <a:t>提供分散式協調一致性服務</a:t>
                      </a:r>
                      <a:endParaRPr sz="1600" dirty="0">
                        <a:solidFill>
                          <a:srgbClr val="FF0000"/>
                        </a:solidFill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799436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65" dirty="0">
                          <a:latin typeface="Noto Sans CJK JP Black"/>
                          <a:cs typeface="Noto Sans CJK JP Black"/>
                        </a:rPr>
                        <a:t>Storm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Noto Sans CJK JP Black"/>
                          <a:cs typeface="Noto Sans CJK JP Black"/>
                        </a:rPr>
                        <a:t>串流計算框架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088763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50" dirty="0">
                          <a:latin typeface="Noto Sans CJK JP Black"/>
                          <a:cs typeface="Noto Sans CJK JP Black"/>
                        </a:rPr>
                        <a:t>Flume</a:t>
                      </a:r>
                      <a:endParaRPr sz="160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latin typeface="Noto Sans CJK JP Black"/>
                          <a:cs typeface="Noto Sans CJK JP Black"/>
                        </a:rPr>
                        <a:t>一個高可用的，高可靠的，分散式的海量日誌收集、聚合和傳輸的系統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820663"/>
                  </a:ext>
                </a:extLst>
              </a:tr>
              <a:tr h="3968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50" dirty="0">
                          <a:latin typeface="Noto Sans CJK JP Black"/>
                          <a:cs typeface="Noto Sans CJK JP Black"/>
                        </a:rPr>
                        <a:t>Spark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spc="-140" dirty="0">
                          <a:latin typeface="Noto Sans CJK JP Black"/>
                          <a:cs typeface="Noto Sans CJK JP Black"/>
                        </a:rPr>
                        <a:t>類似於</a:t>
                      </a:r>
                      <a:r>
                        <a:rPr sz="1600" spc="-95" dirty="0">
                          <a:latin typeface="Noto Sans CJK JP Black"/>
                          <a:cs typeface="Noto Sans CJK JP Black"/>
                        </a:rPr>
                        <a:t>Hadoop</a:t>
                      </a:r>
                      <a:r>
                        <a:rPr sz="1600" spc="-5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600" spc="-65" dirty="0">
                          <a:latin typeface="Noto Sans CJK JP Black"/>
                          <a:cs typeface="Noto Sans CJK JP Black"/>
                        </a:rPr>
                        <a:t>MapReduce</a:t>
                      </a:r>
                      <a:r>
                        <a:rPr sz="1600" spc="-100" dirty="0">
                          <a:latin typeface="Noto Sans CJK JP Black"/>
                          <a:cs typeface="Noto Sans CJK JP Black"/>
                        </a:rPr>
                        <a:t>的通用並行框</a:t>
                      </a:r>
                      <a:r>
                        <a:rPr sz="1600" spc="-95" dirty="0">
                          <a:latin typeface="Noto Sans CJK JP Black"/>
                          <a:cs typeface="Noto Sans CJK JP Black"/>
                        </a:rPr>
                        <a:t>架</a:t>
                      </a:r>
                      <a:r>
                        <a:rPr sz="1600" spc="1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600" spc="-95" dirty="0">
                          <a:latin typeface="Noto Sans CJK JP Black"/>
                          <a:cs typeface="Noto Sans CJK JP Black"/>
                        </a:rPr>
                        <a:t>(in</a:t>
                      </a:r>
                      <a:r>
                        <a:rPr sz="1600" spc="20" dirty="0">
                          <a:latin typeface="Noto Sans CJK JP Black"/>
                          <a:cs typeface="Noto Sans CJK JP Black"/>
                        </a:rPr>
                        <a:t> </a:t>
                      </a:r>
                      <a:r>
                        <a:rPr sz="1600" spc="-130" dirty="0">
                          <a:latin typeface="Noto Sans CJK JP Black"/>
                          <a:cs typeface="Noto Sans CJK JP Black"/>
                        </a:rPr>
                        <a:t>Memory)</a:t>
                      </a:r>
                      <a:endParaRPr sz="1600" dirty="0">
                        <a:latin typeface="Noto Sans CJK JP Black"/>
                        <a:cs typeface="Noto Sans CJK JP Black"/>
                      </a:endParaRPr>
                    </a:p>
                  </a:txBody>
                  <a:tcPr marL="0" marR="0" marT="43180" marB="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9512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BBFD17C-A127-4204-AD45-E18CEE1E07EC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BE4274-AE3E-4CCE-9853-9025337E54B1}"/>
              </a:ext>
            </a:extLst>
          </p:cNvPr>
          <p:cNvSpPr txBox="1"/>
          <p:nvPr/>
        </p:nvSpPr>
        <p:spPr>
          <a:xfrm>
            <a:off x="3006283" y="90879"/>
            <a:ext cx="6169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子項目說明</a:t>
            </a:r>
          </a:p>
        </p:txBody>
      </p:sp>
      <p:sp>
        <p:nvSpPr>
          <p:cNvPr id="10" name="object 41">
            <a:extLst>
              <a:ext uri="{FF2B5EF4-FFF2-40B4-BE49-F238E27FC236}">
                <a16:creationId xmlns:a16="http://schemas.microsoft.com/office/drawing/2014/main" id="{800E6AC8-3019-41E0-8345-47BA1BAECB81}"/>
              </a:ext>
            </a:extLst>
          </p:cNvPr>
          <p:cNvSpPr/>
          <p:nvPr/>
        </p:nvSpPr>
        <p:spPr>
          <a:xfrm>
            <a:off x="10673348" y="584035"/>
            <a:ext cx="1509204" cy="429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487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9">
            <a:extLst>
              <a:ext uri="{FF2B5EF4-FFF2-40B4-BE49-F238E27FC236}">
                <a16:creationId xmlns:a16="http://schemas.microsoft.com/office/drawing/2014/main" id="{77C16901-F7E4-4126-9DA1-D932D6622890}"/>
              </a:ext>
            </a:extLst>
          </p:cNvPr>
          <p:cNvSpPr/>
          <p:nvPr/>
        </p:nvSpPr>
        <p:spPr>
          <a:xfrm>
            <a:off x="390611" y="2031612"/>
            <a:ext cx="6300593" cy="39075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  <a:prstDash val="sys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2F2553-88DA-4B50-AE48-C73D6D3A2B7C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0938A9-9D1F-4BEA-9733-F588BC4F58C4}"/>
              </a:ext>
            </a:extLst>
          </p:cNvPr>
          <p:cNvSpPr txBox="1"/>
          <p:nvPr/>
        </p:nvSpPr>
        <p:spPr>
          <a:xfrm>
            <a:off x="2907003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基礎運作架構</a:t>
            </a:r>
          </a:p>
        </p:txBody>
      </p:sp>
      <p:sp>
        <p:nvSpPr>
          <p:cNvPr id="7" name="object 41">
            <a:extLst>
              <a:ext uri="{FF2B5EF4-FFF2-40B4-BE49-F238E27FC236}">
                <a16:creationId xmlns:a16="http://schemas.microsoft.com/office/drawing/2014/main" id="{54638C54-97CF-44F4-8C77-863950CC25EC}"/>
              </a:ext>
            </a:extLst>
          </p:cNvPr>
          <p:cNvSpPr/>
          <p:nvPr/>
        </p:nvSpPr>
        <p:spPr>
          <a:xfrm>
            <a:off x="10673348" y="584035"/>
            <a:ext cx="1509204" cy="429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A55742-C4DD-4A11-8FD4-D029ABCD571C}"/>
              </a:ext>
            </a:extLst>
          </p:cNvPr>
          <p:cNvSpPr txBox="1"/>
          <p:nvPr/>
        </p:nvSpPr>
        <p:spPr>
          <a:xfrm>
            <a:off x="390611" y="13255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Hadoop</a:t>
            </a:r>
            <a:r>
              <a:rPr lang="zh-TW" altLang="en-US" sz="1800" dirty="0"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的運作概念是基於</a:t>
            </a:r>
            <a:r>
              <a:rPr lang="en-US" altLang="zh-TW" sz="1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Master/Slave</a:t>
            </a:r>
            <a:r>
              <a:rPr lang="zh-TW" altLang="en-US" sz="1800" b="1" dirty="0">
                <a:solidFill>
                  <a:srgbClr val="FF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Noto Sans CJK JP Black"/>
              </a:rPr>
              <a:t>架構</a:t>
            </a:r>
            <a:endParaRPr lang="zh-TW" altLang="en-US" b="1" dirty="0">
              <a:solidFill>
                <a:srgbClr val="FF00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DDE3A66-2F48-42A5-9DF5-CA0DFC328CCB}"/>
              </a:ext>
            </a:extLst>
          </p:cNvPr>
          <p:cNvSpPr txBox="1"/>
          <p:nvPr/>
        </p:nvSpPr>
        <p:spPr>
          <a:xfrm>
            <a:off x="4447702" y="2168826"/>
            <a:ext cx="1510398" cy="24622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/>
              <a:t>Secondary Name Node</a:t>
            </a:r>
            <a:endParaRPr lang="zh-TW" altLang="en-US" sz="100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A642307-E21A-4B46-95C2-50ED57947800}"/>
              </a:ext>
            </a:extLst>
          </p:cNvPr>
          <p:cNvCxnSpPr>
            <a:cxnSpLocks/>
          </p:cNvCxnSpPr>
          <p:nvPr/>
        </p:nvCxnSpPr>
        <p:spPr>
          <a:xfrm>
            <a:off x="4101477" y="2299316"/>
            <a:ext cx="284086" cy="0"/>
          </a:xfrm>
          <a:prstGeom prst="straightConnector1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3043AF81-0522-4317-BCED-0221EE021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50647"/>
              </p:ext>
            </p:extLst>
          </p:nvPr>
        </p:nvGraphicFramePr>
        <p:xfrm>
          <a:off x="6922025" y="2025427"/>
          <a:ext cx="5174363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439">
                  <a:extLst>
                    <a:ext uri="{9D8B030D-6E8A-4147-A177-3AD203B41FA5}">
                      <a16:colId xmlns:a16="http://schemas.microsoft.com/office/drawing/2014/main" val="739219743"/>
                    </a:ext>
                  </a:extLst>
                </a:gridCol>
                <a:gridCol w="4163924">
                  <a:extLst>
                    <a:ext uri="{9D8B030D-6E8A-4147-A177-3AD203B41FA5}">
                      <a16:colId xmlns:a16="http://schemas.microsoft.com/office/drawing/2014/main" val="360748103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HDFS</a:t>
                      </a: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架構的節點類型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8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pc="-1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NameNode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負責記錄與維護</a:t>
                      </a:r>
                      <a:r>
                        <a:rPr lang="en-US" altLang="zh-TW" sz="1200" spc="-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HDFS</a:t>
                      </a:r>
                      <a:r>
                        <a:rPr lang="zh-TW" altLang="en-US" sz="1200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的</a:t>
                      </a:r>
                      <a:r>
                        <a:rPr lang="en-US" altLang="zh-TW" sz="1200" spc="-17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Metadata</a:t>
                      </a:r>
                      <a:endParaRPr lang="en-US" altLang="zh-TW" sz="12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僅有一個</a:t>
                      </a:r>
                      <a:endParaRPr lang="en-US" altLang="zh-TW" sz="12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可對</a:t>
                      </a:r>
                      <a:r>
                        <a:rPr lang="en-US" altLang="zh-TW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slaver</a:t>
                      </a: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執行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備份</a:t>
                      </a: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及重新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分配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81016"/>
                  </a:ext>
                </a:extLst>
              </a:tr>
              <a:tr h="4122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pc="-1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DataNode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6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檔案區塊</a:t>
                      </a:r>
                      <a:r>
                        <a:rPr lang="zh-TW" altLang="en-US" sz="1200" spc="-65" dirty="0">
                          <a:solidFill>
                            <a:srgbClr val="FF0000"/>
                          </a:solidFill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實際儲存</a:t>
                      </a:r>
                      <a:r>
                        <a:rPr lang="zh-TW" altLang="en-US" sz="1200" spc="-6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的地</a:t>
                      </a:r>
                      <a:r>
                        <a:rPr lang="zh-TW" altLang="en-US" sz="1200" spc="-7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方</a:t>
                      </a:r>
                      <a:endParaRPr lang="en-US" altLang="zh-TW" sz="12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通常有</a:t>
                      </a:r>
                      <a:r>
                        <a:rPr lang="zh-TW" altLang="en-US" sz="1200" spc="-17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多個</a:t>
                      </a:r>
                      <a:endParaRPr lang="en-US" altLang="zh-TW" sz="1200" spc="-175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  <a:cs typeface="Noto Sans CJK JP Black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17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定期回報狀態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3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Secondary </a:t>
                      </a:r>
                      <a:r>
                        <a:rPr lang="en-US" altLang="zh-TW" sz="1200" b="1" spc="-1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NameNode</a:t>
                      </a:r>
                      <a:r>
                        <a:rPr lang="en-US" altLang="zh-TW" sz="1200" b="1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 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spc="-8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定期與</a:t>
                      </a:r>
                      <a:r>
                        <a:rPr lang="en-US" altLang="zh-TW" sz="1200" spc="-55" dirty="0" err="1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NameNode</a:t>
                      </a:r>
                      <a:r>
                        <a:rPr lang="zh-TW" altLang="en-US" sz="1200" spc="-8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進行通訊與監控，做為資料備份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175351"/>
                  </a:ext>
                </a:extLst>
              </a:tr>
            </a:tbl>
          </a:graphicData>
        </a:graphic>
      </p:graphicFrame>
      <p:graphicFrame>
        <p:nvGraphicFramePr>
          <p:cNvPr id="24" name="表格 22">
            <a:extLst>
              <a:ext uri="{FF2B5EF4-FFF2-40B4-BE49-F238E27FC236}">
                <a16:creationId xmlns:a16="http://schemas.microsoft.com/office/drawing/2014/main" id="{6D3AA30B-4594-400F-8E53-6C3526868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955782"/>
              </p:ext>
            </p:extLst>
          </p:nvPr>
        </p:nvGraphicFramePr>
        <p:xfrm>
          <a:off x="6922025" y="4400140"/>
          <a:ext cx="5174363" cy="1539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101">
                  <a:extLst>
                    <a:ext uri="{9D8B030D-6E8A-4147-A177-3AD203B41FA5}">
                      <a16:colId xmlns:a16="http://schemas.microsoft.com/office/drawing/2014/main" val="739219743"/>
                    </a:ext>
                  </a:extLst>
                </a:gridCol>
                <a:gridCol w="4195262">
                  <a:extLst>
                    <a:ext uri="{9D8B030D-6E8A-4147-A177-3AD203B41FA5}">
                      <a16:colId xmlns:a16="http://schemas.microsoft.com/office/drawing/2014/main" val="3607481033"/>
                    </a:ext>
                  </a:extLst>
                </a:gridCol>
              </a:tblGrid>
              <a:tr h="32976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spc="-1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Map Reduce</a:t>
                      </a: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架構的節點類型</a:t>
                      </a:r>
                      <a:endParaRPr lang="zh-TW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87920"/>
                  </a:ext>
                </a:extLst>
              </a:tr>
              <a:tr h="569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Job </a:t>
                      </a:r>
                    </a:p>
                    <a:p>
                      <a:pPr algn="ctr"/>
                      <a:r>
                        <a:rPr lang="en-US" altLang="zh-TW" sz="1200" b="1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Tracker 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接收由</a:t>
                      </a:r>
                      <a:r>
                        <a:rPr lang="en-US" altLang="zh-TW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Client</a:t>
                      </a: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端傳來的工作</a:t>
                      </a:r>
                      <a:endParaRPr lang="en-US" altLang="zh-TW" sz="1200" spc="-15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spc="-15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分派工作</a:t>
                      </a:r>
                      <a:endParaRPr lang="en-US" altLang="zh-TW" sz="1200" spc="-15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  <a:cs typeface="Noto Sans CJK JP Black"/>
                        </a:rPr>
                        <a:t>僅有一個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081016"/>
                  </a:ext>
                </a:extLst>
              </a:tr>
              <a:tr h="5691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Task Tracker 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執行</a:t>
                      </a:r>
                      <a:r>
                        <a:rPr lang="en-US" altLang="zh-TW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MapReduce</a:t>
                      </a:r>
                      <a:r>
                        <a:rPr lang="zh-TW" altLang="en-US" sz="1200" dirty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，儲存結果與回報狀態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3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98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486846D-1BC4-4C65-B6A0-4C00667B9B46}"/>
              </a:ext>
            </a:extLst>
          </p:cNvPr>
          <p:cNvSpPr/>
          <p:nvPr/>
        </p:nvSpPr>
        <p:spPr>
          <a:xfrm>
            <a:off x="0" y="-673"/>
            <a:ext cx="12182552" cy="10141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1883B1-B43A-4645-B7F0-563C5346A574}"/>
              </a:ext>
            </a:extLst>
          </p:cNvPr>
          <p:cNvSpPr txBox="1"/>
          <p:nvPr/>
        </p:nvSpPr>
        <p:spPr>
          <a:xfrm>
            <a:off x="3013535" y="90879"/>
            <a:ext cx="64395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Spark</a:t>
            </a:r>
            <a:r>
              <a:rPr lang="zh-TW" altLang="en-US" sz="4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架構</a:t>
            </a:r>
          </a:p>
        </p:txBody>
      </p:sp>
      <p:pic>
        <p:nvPicPr>
          <p:cNvPr id="7" name="图片 219">
            <a:extLst>
              <a:ext uri="{FF2B5EF4-FFF2-40B4-BE49-F238E27FC236}">
                <a16:creationId xmlns:a16="http://schemas.microsoft.com/office/drawing/2014/main" id="{F120BF6F-0F37-4E0E-B5AB-2305031F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58" y="1685201"/>
            <a:ext cx="7852726" cy="437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814</Words>
  <Application>Microsoft Office PowerPoint</Application>
  <PresentationFormat>寬螢幕</PresentationFormat>
  <Paragraphs>160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Noto Sans CJK JP Black</vt:lpstr>
      <vt:lpstr>微軟正黑體</vt:lpstr>
      <vt:lpstr>微軟正黑體 Light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俊霖 陳</dc:creator>
  <cp:lastModifiedBy>俊霖 陳</cp:lastModifiedBy>
  <cp:revision>45</cp:revision>
  <dcterms:created xsi:type="dcterms:W3CDTF">2020-08-14T16:28:04Z</dcterms:created>
  <dcterms:modified xsi:type="dcterms:W3CDTF">2020-08-16T20:04:21Z</dcterms:modified>
</cp:coreProperties>
</file>