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58" r:id="rId5"/>
    <p:sldId id="257" r:id="rId6"/>
    <p:sldId id="265" r:id="rId7"/>
    <p:sldId id="266" r:id="rId8"/>
    <p:sldId id="268" r:id="rId9"/>
    <p:sldId id="284" r:id="rId10"/>
    <p:sldId id="269" r:id="rId11"/>
    <p:sldId id="270" r:id="rId12"/>
    <p:sldId id="271" r:id="rId13"/>
    <p:sldId id="272" r:id="rId14"/>
    <p:sldId id="283" r:id="rId15"/>
    <p:sldId id="259" r:id="rId16"/>
    <p:sldId id="274" r:id="rId17"/>
    <p:sldId id="260" r:id="rId18"/>
    <p:sldId id="261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8C6F56-9D4A-4525-BD17-EAEBA600DC02}">
          <p14:sldIdLst>
            <p14:sldId id="256"/>
          </p14:sldIdLst>
        </p14:section>
        <p14:section name="Outline" id="{53B27013-A4AB-4766-BF77-07FB3F72A68F}">
          <p14:sldIdLst>
            <p14:sldId id="262"/>
          </p14:sldIdLst>
        </p14:section>
        <p14:section name="What are Random Forests" id="{5D459401-638A-471F-B47A-7B91A1D15D0D}">
          <p14:sldIdLst>
            <p14:sldId id="264"/>
            <p14:sldId id="258"/>
            <p14:sldId id="257"/>
            <p14:sldId id="265"/>
            <p14:sldId id="266"/>
            <p14:sldId id="268"/>
            <p14:sldId id="284"/>
            <p14:sldId id="269"/>
            <p14:sldId id="270"/>
            <p14:sldId id="271"/>
            <p14:sldId id="272"/>
          </p14:sldIdLst>
        </p14:section>
        <p14:section name="Optimization" id="{A80D679A-9CDA-48D4-B234-53DD6C174801}">
          <p14:sldIdLst>
            <p14:sldId id="283"/>
            <p14:sldId id="259"/>
          </p14:sldIdLst>
        </p14:section>
        <p14:section name="Parallelization" id="{7ACD65AB-30D4-458D-8F4B-7DD91C324718}">
          <p14:sldIdLst>
            <p14:sldId id="274"/>
            <p14:sldId id="260"/>
            <p14:sldId id="261"/>
            <p14:sldId id="273"/>
            <p14:sldId id="275"/>
            <p14:sldId id="276"/>
            <p14:sldId id="277"/>
            <p14:sldId id="278"/>
            <p14:sldId id="279"/>
            <p14:sldId id="280"/>
            <p14:sldId id="285"/>
          </p14:sldIdLst>
        </p14:section>
        <p14:section name="Conclusion" id="{B5001B22-43B0-41A6-A184-B965F0D1F4DB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A8220-7242-4CAF-AD30-29676D859D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56AAFD-91A8-4EDC-BC9F-E558D5CDE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Ensemble learning method based on decision trees.</a:t>
          </a:r>
        </a:p>
      </dgm:t>
    </dgm:pt>
    <dgm:pt modelId="{B4D43E01-C1CE-46EF-B5B6-392FB1DEC412}" type="parTrans" cxnId="{2EC58F48-25EA-498F-9F81-A24144315B38}">
      <dgm:prSet/>
      <dgm:spPr/>
      <dgm:t>
        <a:bodyPr/>
        <a:lstStyle/>
        <a:p>
          <a:endParaRPr lang="en-US"/>
        </a:p>
      </dgm:t>
    </dgm:pt>
    <dgm:pt modelId="{5AA99CA1-D257-4D93-9C9C-7F0651719624}" type="sibTrans" cxnId="{2EC58F48-25EA-498F-9F81-A24144315B38}">
      <dgm:prSet/>
      <dgm:spPr/>
      <dgm:t>
        <a:bodyPr/>
        <a:lstStyle/>
        <a:p>
          <a:endParaRPr lang="en-US"/>
        </a:p>
      </dgm:t>
    </dgm:pt>
    <dgm:pt modelId="{CAF84020-7AF1-499C-BEF0-00E94E2F00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used for both classification and regression.</a:t>
          </a:r>
        </a:p>
      </dgm:t>
    </dgm:pt>
    <dgm:pt modelId="{4DD79F70-AD70-4760-9A9B-727E23B443EE}" type="parTrans" cxnId="{79A33225-9135-45C4-83FB-AEB5F6EE4C78}">
      <dgm:prSet/>
      <dgm:spPr/>
      <dgm:t>
        <a:bodyPr/>
        <a:lstStyle/>
        <a:p>
          <a:endParaRPr lang="en-US"/>
        </a:p>
      </dgm:t>
    </dgm:pt>
    <dgm:pt modelId="{7FF435A2-91FE-4B7B-BBFB-87E063F83544}" type="sibTrans" cxnId="{79A33225-9135-45C4-83FB-AEB5F6EE4C78}">
      <dgm:prSet/>
      <dgm:spPr/>
      <dgm:t>
        <a:bodyPr/>
        <a:lstStyle/>
        <a:p>
          <a:endParaRPr lang="en-US"/>
        </a:p>
      </dgm:t>
    </dgm:pt>
    <dgm:pt modelId="{41FD70E8-E7AB-484E-B9BD-2CBA19B10D07}" type="pres">
      <dgm:prSet presAssocID="{41BA8220-7242-4CAF-AD30-29676D859DD4}" presName="root" presStyleCnt="0">
        <dgm:presLayoutVars>
          <dgm:dir/>
          <dgm:resizeHandles val="exact"/>
        </dgm:presLayoutVars>
      </dgm:prSet>
      <dgm:spPr/>
    </dgm:pt>
    <dgm:pt modelId="{9E6AB672-FB89-43EF-B2AF-9D4F8F2D1F07}" type="pres">
      <dgm:prSet presAssocID="{FD56AAFD-91A8-4EDC-BC9F-E558D5CDED73}" presName="compNode" presStyleCnt="0"/>
      <dgm:spPr/>
    </dgm:pt>
    <dgm:pt modelId="{17FAF7E7-F06C-41ED-9EFF-E53538E0A8B2}" type="pres">
      <dgm:prSet presAssocID="{FD56AAFD-91A8-4EDC-BC9F-E558D5CDED73}" presName="bgRect" presStyleLbl="bgShp" presStyleIdx="0" presStyleCnt="2"/>
      <dgm:spPr/>
    </dgm:pt>
    <dgm:pt modelId="{4629D5FE-4BF5-45ED-A6D8-11F95E1C4ACD}" type="pres">
      <dgm:prSet presAssocID="{FD56AAFD-91A8-4EDC-BC9F-E558D5CDED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39A80C92-A986-4011-8A0C-52B1E1A54E17}" type="pres">
      <dgm:prSet presAssocID="{FD56AAFD-91A8-4EDC-BC9F-E558D5CDED73}" presName="spaceRect" presStyleCnt="0"/>
      <dgm:spPr/>
    </dgm:pt>
    <dgm:pt modelId="{74777A90-DA78-400C-8164-540B7840EC84}" type="pres">
      <dgm:prSet presAssocID="{FD56AAFD-91A8-4EDC-BC9F-E558D5CDED73}" presName="parTx" presStyleLbl="revTx" presStyleIdx="0" presStyleCnt="2">
        <dgm:presLayoutVars>
          <dgm:chMax val="0"/>
          <dgm:chPref val="0"/>
        </dgm:presLayoutVars>
      </dgm:prSet>
      <dgm:spPr/>
    </dgm:pt>
    <dgm:pt modelId="{75D6709E-E0DC-4CCE-B2F4-52730C0A04BF}" type="pres">
      <dgm:prSet presAssocID="{5AA99CA1-D257-4D93-9C9C-7F0651719624}" presName="sibTrans" presStyleCnt="0"/>
      <dgm:spPr/>
    </dgm:pt>
    <dgm:pt modelId="{A285898F-F6CD-4EA1-97FA-7E3BD4B5BF30}" type="pres">
      <dgm:prSet presAssocID="{CAF84020-7AF1-499C-BEF0-00E94E2F005E}" presName="compNode" presStyleCnt="0"/>
      <dgm:spPr/>
    </dgm:pt>
    <dgm:pt modelId="{777DFF7D-AF12-4759-8439-BA7E6E270772}" type="pres">
      <dgm:prSet presAssocID="{CAF84020-7AF1-499C-BEF0-00E94E2F005E}" presName="bgRect" presStyleLbl="bgShp" presStyleIdx="1" presStyleCnt="2"/>
      <dgm:spPr/>
    </dgm:pt>
    <dgm:pt modelId="{AFA318FA-01C2-46EA-9FC8-EE10C31EB246}" type="pres">
      <dgm:prSet presAssocID="{CAF84020-7AF1-499C-BEF0-00E94E2F00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CCB5D65-49A0-4A6F-AE19-3B0AFBE820F8}" type="pres">
      <dgm:prSet presAssocID="{CAF84020-7AF1-499C-BEF0-00E94E2F005E}" presName="spaceRect" presStyleCnt="0"/>
      <dgm:spPr/>
    </dgm:pt>
    <dgm:pt modelId="{DE307B8A-3831-4D78-AED3-39466C13771B}" type="pres">
      <dgm:prSet presAssocID="{CAF84020-7AF1-499C-BEF0-00E94E2F005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9A33225-9135-45C4-83FB-AEB5F6EE4C78}" srcId="{41BA8220-7242-4CAF-AD30-29676D859DD4}" destId="{CAF84020-7AF1-499C-BEF0-00E94E2F005E}" srcOrd="1" destOrd="0" parTransId="{4DD79F70-AD70-4760-9A9B-727E23B443EE}" sibTransId="{7FF435A2-91FE-4B7B-BBFB-87E063F83544}"/>
    <dgm:cxn modelId="{5EE9CD40-6486-4B55-9CA8-6F4C84F94195}" type="presOf" srcId="{FD56AAFD-91A8-4EDC-BC9F-E558D5CDED73}" destId="{74777A90-DA78-400C-8164-540B7840EC84}" srcOrd="0" destOrd="0" presId="urn:microsoft.com/office/officeart/2018/2/layout/IconVerticalSolidList"/>
    <dgm:cxn modelId="{2EC58F48-25EA-498F-9F81-A24144315B38}" srcId="{41BA8220-7242-4CAF-AD30-29676D859DD4}" destId="{FD56AAFD-91A8-4EDC-BC9F-E558D5CDED73}" srcOrd="0" destOrd="0" parTransId="{B4D43E01-C1CE-46EF-B5B6-392FB1DEC412}" sibTransId="{5AA99CA1-D257-4D93-9C9C-7F0651719624}"/>
    <dgm:cxn modelId="{A51F4E59-2897-4188-B3F5-90EC3ADEC25A}" type="presOf" srcId="{41BA8220-7242-4CAF-AD30-29676D859DD4}" destId="{41FD70E8-E7AB-484E-B9BD-2CBA19B10D07}" srcOrd="0" destOrd="0" presId="urn:microsoft.com/office/officeart/2018/2/layout/IconVerticalSolidList"/>
    <dgm:cxn modelId="{01C1D0AB-9496-4420-9BE6-77BF31500BCC}" type="presOf" srcId="{CAF84020-7AF1-499C-BEF0-00E94E2F005E}" destId="{DE307B8A-3831-4D78-AED3-39466C13771B}" srcOrd="0" destOrd="0" presId="urn:microsoft.com/office/officeart/2018/2/layout/IconVerticalSolidList"/>
    <dgm:cxn modelId="{9BB6F0C4-E18F-4C53-BE08-3B64404699D5}" type="presParOf" srcId="{41FD70E8-E7AB-484E-B9BD-2CBA19B10D07}" destId="{9E6AB672-FB89-43EF-B2AF-9D4F8F2D1F07}" srcOrd="0" destOrd="0" presId="urn:microsoft.com/office/officeart/2018/2/layout/IconVerticalSolidList"/>
    <dgm:cxn modelId="{840A12FB-E666-49A9-B899-AD9FDAE051B5}" type="presParOf" srcId="{9E6AB672-FB89-43EF-B2AF-9D4F8F2D1F07}" destId="{17FAF7E7-F06C-41ED-9EFF-E53538E0A8B2}" srcOrd="0" destOrd="0" presId="urn:microsoft.com/office/officeart/2018/2/layout/IconVerticalSolidList"/>
    <dgm:cxn modelId="{892F7D0A-B96F-48BF-9213-690909D24BA9}" type="presParOf" srcId="{9E6AB672-FB89-43EF-B2AF-9D4F8F2D1F07}" destId="{4629D5FE-4BF5-45ED-A6D8-11F95E1C4ACD}" srcOrd="1" destOrd="0" presId="urn:microsoft.com/office/officeart/2018/2/layout/IconVerticalSolidList"/>
    <dgm:cxn modelId="{C8DAEC9C-4E5F-4AB3-A9C1-ED592ADFCFAB}" type="presParOf" srcId="{9E6AB672-FB89-43EF-B2AF-9D4F8F2D1F07}" destId="{39A80C92-A986-4011-8A0C-52B1E1A54E17}" srcOrd="2" destOrd="0" presId="urn:microsoft.com/office/officeart/2018/2/layout/IconVerticalSolidList"/>
    <dgm:cxn modelId="{27523860-9873-4889-A046-70724EEA9E60}" type="presParOf" srcId="{9E6AB672-FB89-43EF-B2AF-9D4F8F2D1F07}" destId="{74777A90-DA78-400C-8164-540B7840EC84}" srcOrd="3" destOrd="0" presId="urn:microsoft.com/office/officeart/2018/2/layout/IconVerticalSolidList"/>
    <dgm:cxn modelId="{ABB802FC-357A-4070-BA72-D2F51535F212}" type="presParOf" srcId="{41FD70E8-E7AB-484E-B9BD-2CBA19B10D07}" destId="{75D6709E-E0DC-4CCE-B2F4-52730C0A04BF}" srcOrd="1" destOrd="0" presId="urn:microsoft.com/office/officeart/2018/2/layout/IconVerticalSolidList"/>
    <dgm:cxn modelId="{38E19E99-31CC-4649-A90E-1BB0FA415293}" type="presParOf" srcId="{41FD70E8-E7AB-484E-B9BD-2CBA19B10D07}" destId="{A285898F-F6CD-4EA1-97FA-7E3BD4B5BF30}" srcOrd="2" destOrd="0" presId="urn:microsoft.com/office/officeart/2018/2/layout/IconVerticalSolidList"/>
    <dgm:cxn modelId="{8A6AF32D-95EC-4943-8249-90C06B36E6D1}" type="presParOf" srcId="{A285898F-F6CD-4EA1-97FA-7E3BD4B5BF30}" destId="{777DFF7D-AF12-4759-8439-BA7E6E270772}" srcOrd="0" destOrd="0" presId="urn:microsoft.com/office/officeart/2018/2/layout/IconVerticalSolidList"/>
    <dgm:cxn modelId="{4683D610-6957-4D7A-9BA7-8F0CA0AD974D}" type="presParOf" srcId="{A285898F-F6CD-4EA1-97FA-7E3BD4B5BF30}" destId="{AFA318FA-01C2-46EA-9FC8-EE10C31EB246}" srcOrd="1" destOrd="0" presId="urn:microsoft.com/office/officeart/2018/2/layout/IconVerticalSolidList"/>
    <dgm:cxn modelId="{90E81EB6-833B-4BC1-9BA2-01B2A910C0D2}" type="presParOf" srcId="{A285898F-F6CD-4EA1-97FA-7E3BD4B5BF30}" destId="{7CCB5D65-49A0-4A6F-AE19-3B0AFBE820F8}" srcOrd="2" destOrd="0" presId="urn:microsoft.com/office/officeart/2018/2/layout/IconVerticalSolidList"/>
    <dgm:cxn modelId="{5C6D4F16-ADD9-4A0F-BDDB-1EF6C750C69F}" type="presParOf" srcId="{A285898F-F6CD-4EA1-97FA-7E3BD4B5BF30}" destId="{DE307B8A-3831-4D78-AED3-39466C1377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A5D094-2FE3-4AFA-87B8-0B141C5E8A3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BC1A7EF-8484-4B89-941D-6A0A8C95FF4A}">
      <dgm:prSet/>
      <dgm:spPr/>
      <dgm:t>
        <a:bodyPr/>
        <a:lstStyle/>
        <a:p>
          <a:pPr>
            <a:defRPr cap="all"/>
          </a:pPr>
          <a:r>
            <a:rPr lang="en-US"/>
            <a:t>Used in medical field for optimizing prediction methods and models.</a:t>
          </a:r>
        </a:p>
      </dgm:t>
    </dgm:pt>
    <dgm:pt modelId="{2BE8B329-A463-453A-9E5F-8E31195A321C}" type="parTrans" cxnId="{39459CB3-46C5-4AF8-B2E3-DEEEF3009F09}">
      <dgm:prSet/>
      <dgm:spPr/>
      <dgm:t>
        <a:bodyPr/>
        <a:lstStyle/>
        <a:p>
          <a:endParaRPr lang="en-US"/>
        </a:p>
      </dgm:t>
    </dgm:pt>
    <dgm:pt modelId="{68046301-9A60-460B-8EFE-C0BDFBBAC9B0}" type="sibTrans" cxnId="{39459CB3-46C5-4AF8-B2E3-DEEEF3009F09}">
      <dgm:prSet/>
      <dgm:spPr/>
      <dgm:t>
        <a:bodyPr/>
        <a:lstStyle/>
        <a:p>
          <a:endParaRPr lang="en-US"/>
        </a:p>
      </dgm:t>
    </dgm:pt>
    <dgm:pt modelId="{65D477AF-117A-46A4-B5CF-875474ACD951}">
      <dgm:prSet/>
      <dgm:spPr/>
      <dgm:t>
        <a:bodyPr/>
        <a:lstStyle/>
        <a:p>
          <a:pPr>
            <a:defRPr cap="all"/>
          </a:pPr>
          <a:r>
            <a:rPr lang="en-US"/>
            <a:t>The same for bio-informatics fields.</a:t>
          </a:r>
        </a:p>
      </dgm:t>
    </dgm:pt>
    <dgm:pt modelId="{737FD21E-2A08-4EAB-A9B5-87D548454D59}" type="parTrans" cxnId="{3D9F246C-196C-494D-A2C4-E5321856D933}">
      <dgm:prSet/>
      <dgm:spPr/>
      <dgm:t>
        <a:bodyPr/>
        <a:lstStyle/>
        <a:p>
          <a:endParaRPr lang="en-US"/>
        </a:p>
      </dgm:t>
    </dgm:pt>
    <dgm:pt modelId="{742E311E-8F29-40CD-A0E1-B4D5CFA5D53E}" type="sibTrans" cxnId="{3D9F246C-196C-494D-A2C4-E5321856D933}">
      <dgm:prSet/>
      <dgm:spPr/>
      <dgm:t>
        <a:bodyPr/>
        <a:lstStyle/>
        <a:p>
          <a:endParaRPr lang="en-US"/>
        </a:p>
      </dgm:t>
    </dgm:pt>
    <dgm:pt modelId="{3BCB21C5-0F12-4B24-B75C-99ABA51FBC87}">
      <dgm:prSet/>
      <dgm:spPr/>
      <dgm:t>
        <a:bodyPr/>
        <a:lstStyle/>
        <a:p>
          <a:pPr>
            <a:defRPr cap="all"/>
          </a:pPr>
          <a:r>
            <a:rPr lang="en-US"/>
            <a:t>Used also in banking, to predict the credibility of clients.</a:t>
          </a:r>
        </a:p>
      </dgm:t>
    </dgm:pt>
    <dgm:pt modelId="{65EBA977-8AFF-45CA-BAC3-271FC0A28872}" type="parTrans" cxnId="{D3A16042-7E43-40A4-BE40-3755EF9EE501}">
      <dgm:prSet/>
      <dgm:spPr/>
      <dgm:t>
        <a:bodyPr/>
        <a:lstStyle/>
        <a:p>
          <a:endParaRPr lang="en-US"/>
        </a:p>
      </dgm:t>
    </dgm:pt>
    <dgm:pt modelId="{C61487FD-A0D7-4C4A-9777-F9B4B30F5493}" type="sibTrans" cxnId="{D3A16042-7E43-40A4-BE40-3755EF9EE501}">
      <dgm:prSet/>
      <dgm:spPr/>
      <dgm:t>
        <a:bodyPr/>
        <a:lstStyle/>
        <a:p>
          <a:endParaRPr lang="en-US"/>
        </a:p>
      </dgm:t>
    </dgm:pt>
    <dgm:pt modelId="{A6947BA0-BF41-4496-908D-A84A2801B7B1}" type="pres">
      <dgm:prSet presAssocID="{DBA5D094-2FE3-4AFA-87B8-0B141C5E8A35}" presName="root" presStyleCnt="0">
        <dgm:presLayoutVars>
          <dgm:dir/>
          <dgm:resizeHandles val="exact"/>
        </dgm:presLayoutVars>
      </dgm:prSet>
      <dgm:spPr/>
    </dgm:pt>
    <dgm:pt modelId="{80609CD5-6B7B-4308-BBFE-D2DF0B072A6D}" type="pres">
      <dgm:prSet presAssocID="{DBC1A7EF-8484-4B89-941D-6A0A8C95FF4A}" presName="compNode" presStyleCnt="0"/>
      <dgm:spPr/>
    </dgm:pt>
    <dgm:pt modelId="{A9CA7E6B-0EE6-4B94-B871-36F738DC32DD}" type="pres">
      <dgm:prSet presAssocID="{DBC1A7EF-8484-4B89-941D-6A0A8C95FF4A}" presName="iconBgRect" presStyleLbl="bgShp" presStyleIdx="0" presStyleCnt="3"/>
      <dgm:spPr/>
    </dgm:pt>
    <dgm:pt modelId="{6763B1E3-911B-4B2F-B5C0-932570A1C899}" type="pres">
      <dgm:prSet presAssocID="{DBC1A7EF-8484-4B89-941D-6A0A8C95FF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DFAF14C-54D2-4106-BEC5-10F151E9E4B7}" type="pres">
      <dgm:prSet presAssocID="{DBC1A7EF-8484-4B89-941D-6A0A8C95FF4A}" presName="spaceRect" presStyleCnt="0"/>
      <dgm:spPr/>
    </dgm:pt>
    <dgm:pt modelId="{AA61E817-B65C-418D-A4F2-0A3BDA263A20}" type="pres">
      <dgm:prSet presAssocID="{DBC1A7EF-8484-4B89-941D-6A0A8C95FF4A}" presName="textRect" presStyleLbl="revTx" presStyleIdx="0" presStyleCnt="3">
        <dgm:presLayoutVars>
          <dgm:chMax val="1"/>
          <dgm:chPref val="1"/>
        </dgm:presLayoutVars>
      </dgm:prSet>
      <dgm:spPr/>
    </dgm:pt>
    <dgm:pt modelId="{85726BC2-FF7A-4619-AB07-B7CF1A4254ED}" type="pres">
      <dgm:prSet presAssocID="{68046301-9A60-460B-8EFE-C0BDFBBAC9B0}" presName="sibTrans" presStyleCnt="0"/>
      <dgm:spPr/>
    </dgm:pt>
    <dgm:pt modelId="{03DA1F6E-F6D5-45FE-971D-3A730177A335}" type="pres">
      <dgm:prSet presAssocID="{65D477AF-117A-46A4-B5CF-875474ACD951}" presName="compNode" presStyleCnt="0"/>
      <dgm:spPr/>
    </dgm:pt>
    <dgm:pt modelId="{777E1919-430E-43EA-AA6A-5514C57D018E}" type="pres">
      <dgm:prSet presAssocID="{65D477AF-117A-46A4-B5CF-875474ACD951}" presName="iconBgRect" presStyleLbl="bgShp" presStyleIdx="1" presStyleCnt="3"/>
      <dgm:spPr/>
    </dgm:pt>
    <dgm:pt modelId="{FE687D45-79ED-49F4-84C0-33F1E9EC2028}" type="pres">
      <dgm:prSet presAssocID="{65D477AF-117A-46A4-B5CF-875474ACD9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F817E83-F9AC-413D-8007-0D1683495A24}" type="pres">
      <dgm:prSet presAssocID="{65D477AF-117A-46A4-B5CF-875474ACD951}" presName="spaceRect" presStyleCnt="0"/>
      <dgm:spPr/>
    </dgm:pt>
    <dgm:pt modelId="{B9DE5C92-DFA2-4BAC-894C-EDC05FD1072F}" type="pres">
      <dgm:prSet presAssocID="{65D477AF-117A-46A4-B5CF-875474ACD951}" presName="textRect" presStyleLbl="revTx" presStyleIdx="1" presStyleCnt="3">
        <dgm:presLayoutVars>
          <dgm:chMax val="1"/>
          <dgm:chPref val="1"/>
        </dgm:presLayoutVars>
      </dgm:prSet>
      <dgm:spPr/>
    </dgm:pt>
    <dgm:pt modelId="{75860C79-ED21-4334-A6D9-FB7AE1AFBC52}" type="pres">
      <dgm:prSet presAssocID="{742E311E-8F29-40CD-A0E1-B4D5CFA5D53E}" presName="sibTrans" presStyleCnt="0"/>
      <dgm:spPr/>
    </dgm:pt>
    <dgm:pt modelId="{C7181F8A-D093-437D-9101-266557EC216B}" type="pres">
      <dgm:prSet presAssocID="{3BCB21C5-0F12-4B24-B75C-99ABA51FBC87}" presName="compNode" presStyleCnt="0"/>
      <dgm:spPr/>
    </dgm:pt>
    <dgm:pt modelId="{D12068C5-5D0A-4CDE-8C90-0D910A53D0C3}" type="pres">
      <dgm:prSet presAssocID="{3BCB21C5-0F12-4B24-B75C-99ABA51FBC87}" presName="iconBgRect" presStyleLbl="bgShp" presStyleIdx="2" presStyleCnt="3"/>
      <dgm:spPr/>
    </dgm:pt>
    <dgm:pt modelId="{FCB5D739-804C-445B-9097-CB4B7DE384D7}" type="pres">
      <dgm:prSet presAssocID="{3BCB21C5-0F12-4B24-B75C-99ABA51FBC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E66B1DE-089E-46E6-99D0-4C1C880D51EB}" type="pres">
      <dgm:prSet presAssocID="{3BCB21C5-0F12-4B24-B75C-99ABA51FBC87}" presName="spaceRect" presStyleCnt="0"/>
      <dgm:spPr/>
    </dgm:pt>
    <dgm:pt modelId="{5318C640-E0E3-4174-B4D6-603C9177A6C9}" type="pres">
      <dgm:prSet presAssocID="{3BCB21C5-0F12-4B24-B75C-99ABA51FBC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C2D321-40B9-446B-9498-DD8699008A2A}" type="presOf" srcId="{DBC1A7EF-8484-4B89-941D-6A0A8C95FF4A}" destId="{AA61E817-B65C-418D-A4F2-0A3BDA263A20}" srcOrd="0" destOrd="0" presId="urn:microsoft.com/office/officeart/2018/5/layout/IconCircleLabelList"/>
    <dgm:cxn modelId="{D3A16042-7E43-40A4-BE40-3755EF9EE501}" srcId="{DBA5D094-2FE3-4AFA-87B8-0B141C5E8A35}" destId="{3BCB21C5-0F12-4B24-B75C-99ABA51FBC87}" srcOrd="2" destOrd="0" parTransId="{65EBA977-8AFF-45CA-BAC3-271FC0A28872}" sibTransId="{C61487FD-A0D7-4C4A-9777-F9B4B30F5493}"/>
    <dgm:cxn modelId="{FCF8E268-D5E7-4890-BD51-B6CB3488BB3C}" type="presOf" srcId="{DBA5D094-2FE3-4AFA-87B8-0B141C5E8A35}" destId="{A6947BA0-BF41-4496-908D-A84A2801B7B1}" srcOrd="0" destOrd="0" presId="urn:microsoft.com/office/officeart/2018/5/layout/IconCircleLabelList"/>
    <dgm:cxn modelId="{3D9F246C-196C-494D-A2C4-E5321856D933}" srcId="{DBA5D094-2FE3-4AFA-87B8-0B141C5E8A35}" destId="{65D477AF-117A-46A4-B5CF-875474ACD951}" srcOrd="1" destOrd="0" parTransId="{737FD21E-2A08-4EAB-A9B5-87D548454D59}" sibTransId="{742E311E-8F29-40CD-A0E1-B4D5CFA5D53E}"/>
    <dgm:cxn modelId="{37B6E078-ED48-4522-98DE-0736DD02B444}" type="presOf" srcId="{3BCB21C5-0F12-4B24-B75C-99ABA51FBC87}" destId="{5318C640-E0E3-4174-B4D6-603C9177A6C9}" srcOrd="0" destOrd="0" presId="urn:microsoft.com/office/officeart/2018/5/layout/IconCircleLabelList"/>
    <dgm:cxn modelId="{39459CB3-46C5-4AF8-B2E3-DEEEF3009F09}" srcId="{DBA5D094-2FE3-4AFA-87B8-0B141C5E8A35}" destId="{DBC1A7EF-8484-4B89-941D-6A0A8C95FF4A}" srcOrd="0" destOrd="0" parTransId="{2BE8B329-A463-453A-9E5F-8E31195A321C}" sibTransId="{68046301-9A60-460B-8EFE-C0BDFBBAC9B0}"/>
    <dgm:cxn modelId="{B68ECBC8-2C4F-4527-A8AE-BEA7FCDB5A37}" type="presOf" srcId="{65D477AF-117A-46A4-B5CF-875474ACD951}" destId="{B9DE5C92-DFA2-4BAC-894C-EDC05FD1072F}" srcOrd="0" destOrd="0" presId="urn:microsoft.com/office/officeart/2018/5/layout/IconCircleLabelList"/>
    <dgm:cxn modelId="{03628511-CB4E-4813-9995-632D18D8BC69}" type="presParOf" srcId="{A6947BA0-BF41-4496-908D-A84A2801B7B1}" destId="{80609CD5-6B7B-4308-BBFE-D2DF0B072A6D}" srcOrd="0" destOrd="0" presId="urn:microsoft.com/office/officeart/2018/5/layout/IconCircleLabelList"/>
    <dgm:cxn modelId="{FC17916B-DE15-4EA7-860B-6D1EBCFF0A48}" type="presParOf" srcId="{80609CD5-6B7B-4308-BBFE-D2DF0B072A6D}" destId="{A9CA7E6B-0EE6-4B94-B871-36F738DC32DD}" srcOrd="0" destOrd="0" presId="urn:microsoft.com/office/officeart/2018/5/layout/IconCircleLabelList"/>
    <dgm:cxn modelId="{57A67095-2EF4-4193-BC68-4CBA847D1F2D}" type="presParOf" srcId="{80609CD5-6B7B-4308-BBFE-D2DF0B072A6D}" destId="{6763B1E3-911B-4B2F-B5C0-932570A1C899}" srcOrd="1" destOrd="0" presId="urn:microsoft.com/office/officeart/2018/5/layout/IconCircleLabelList"/>
    <dgm:cxn modelId="{23E6CB13-CC24-4842-B8A6-36B89AEEE092}" type="presParOf" srcId="{80609CD5-6B7B-4308-BBFE-D2DF0B072A6D}" destId="{5DFAF14C-54D2-4106-BEC5-10F151E9E4B7}" srcOrd="2" destOrd="0" presId="urn:microsoft.com/office/officeart/2018/5/layout/IconCircleLabelList"/>
    <dgm:cxn modelId="{492E966C-C2FD-4C48-B765-BA8C3D7B73F0}" type="presParOf" srcId="{80609CD5-6B7B-4308-BBFE-D2DF0B072A6D}" destId="{AA61E817-B65C-418D-A4F2-0A3BDA263A20}" srcOrd="3" destOrd="0" presId="urn:microsoft.com/office/officeart/2018/5/layout/IconCircleLabelList"/>
    <dgm:cxn modelId="{3210FA10-045A-44E2-99CC-4691A870EEE3}" type="presParOf" srcId="{A6947BA0-BF41-4496-908D-A84A2801B7B1}" destId="{85726BC2-FF7A-4619-AB07-B7CF1A4254ED}" srcOrd="1" destOrd="0" presId="urn:microsoft.com/office/officeart/2018/5/layout/IconCircleLabelList"/>
    <dgm:cxn modelId="{3CB31C3C-9D6B-4FDB-97F0-6A5515238DD4}" type="presParOf" srcId="{A6947BA0-BF41-4496-908D-A84A2801B7B1}" destId="{03DA1F6E-F6D5-45FE-971D-3A730177A335}" srcOrd="2" destOrd="0" presId="urn:microsoft.com/office/officeart/2018/5/layout/IconCircleLabelList"/>
    <dgm:cxn modelId="{05C2C641-D20B-4FC7-920A-4A8E26BA96D3}" type="presParOf" srcId="{03DA1F6E-F6D5-45FE-971D-3A730177A335}" destId="{777E1919-430E-43EA-AA6A-5514C57D018E}" srcOrd="0" destOrd="0" presId="urn:microsoft.com/office/officeart/2018/5/layout/IconCircleLabelList"/>
    <dgm:cxn modelId="{96180802-1BAD-41D0-BB78-179FB10BD79B}" type="presParOf" srcId="{03DA1F6E-F6D5-45FE-971D-3A730177A335}" destId="{FE687D45-79ED-49F4-84C0-33F1E9EC2028}" srcOrd="1" destOrd="0" presId="urn:microsoft.com/office/officeart/2018/5/layout/IconCircleLabelList"/>
    <dgm:cxn modelId="{FF21ACEA-F26B-4C90-B521-3DC6875B7950}" type="presParOf" srcId="{03DA1F6E-F6D5-45FE-971D-3A730177A335}" destId="{CF817E83-F9AC-413D-8007-0D1683495A24}" srcOrd="2" destOrd="0" presId="urn:microsoft.com/office/officeart/2018/5/layout/IconCircleLabelList"/>
    <dgm:cxn modelId="{CB96263B-D0FD-4897-AA40-E833ED144628}" type="presParOf" srcId="{03DA1F6E-F6D5-45FE-971D-3A730177A335}" destId="{B9DE5C92-DFA2-4BAC-894C-EDC05FD1072F}" srcOrd="3" destOrd="0" presId="urn:microsoft.com/office/officeart/2018/5/layout/IconCircleLabelList"/>
    <dgm:cxn modelId="{D1A6F050-F424-4900-A2F4-E3EE0A5F442C}" type="presParOf" srcId="{A6947BA0-BF41-4496-908D-A84A2801B7B1}" destId="{75860C79-ED21-4334-A6D9-FB7AE1AFBC52}" srcOrd="3" destOrd="0" presId="urn:microsoft.com/office/officeart/2018/5/layout/IconCircleLabelList"/>
    <dgm:cxn modelId="{219CCC1E-6EA5-499E-8126-86F89C383E9A}" type="presParOf" srcId="{A6947BA0-BF41-4496-908D-A84A2801B7B1}" destId="{C7181F8A-D093-437D-9101-266557EC216B}" srcOrd="4" destOrd="0" presId="urn:microsoft.com/office/officeart/2018/5/layout/IconCircleLabelList"/>
    <dgm:cxn modelId="{FDE8A772-4FE8-4225-839D-7A71C3709FDE}" type="presParOf" srcId="{C7181F8A-D093-437D-9101-266557EC216B}" destId="{D12068C5-5D0A-4CDE-8C90-0D910A53D0C3}" srcOrd="0" destOrd="0" presId="urn:microsoft.com/office/officeart/2018/5/layout/IconCircleLabelList"/>
    <dgm:cxn modelId="{A0C4973A-A8B7-4F02-963A-F3C0CF934D31}" type="presParOf" srcId="{C7181F8A-D093-437D-9101-266557EC216B}" destId="{FCB5D739-804C-445B-9097-CB4B7DE384D7}" srcOrd="1" destOrd="0" presId="urn:microsoft.com/office/officeart/2018/5/layout/IconCircleLabelList"/>
    <dgm:cxn modelId="{4E699150-AC96-44B6-9C97-7565A9A08127}" type="presParOf" srcId="{C7181F8A-D093-437D-9101-266557EC216B}" destId="{BE66B1DE-089E-46E6-99D0-4C1C880D51EB}" srcOrd="2" destOrd="0" presId="urn:microsoft.com/office/officeart/2018/5/layout/IconCircleLabelList"/>
    <dgm:cxn modelId="{BB93F56F-AC4D-4376-A41C-52B1139ECB45}" type="presParOf" srcId="{C7181F8A-D093-437D-9101-266557EC216B}" destId="{5318C640-E0E3-4174-B4D6-603C9177A6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AF7E7-F06C-41ED-9EFF-E53538E0A8B2}">
      <dsp:nvSpPr>
        <dsp:cNvPr id="0" name=""/>
        <dsp:cNvSpPr/>
      </dsp:nvSpPr>
      <dsp:spPr>
        <a:xfrm>
          <a:off x="0" y="513123"/>
          <a:ext cx="6794644" cy="947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9D5FE-4BF5-45ED-A6D8-11F95E1C4ACD}">
      <dsp:nvSpPr>
        <dsp:cNvPr id="0" name=""/>
        <dsp:cNvSpPr/>
      </dsp:nvSpPr>
      <dsp:spPr>
        <a:xfrm>
          <a:off x="286560" y="726267"/>
          <a:ext cx="521018" cy="521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77A90-DA78-400C-8164-540B7840EC84}">
      <dsp:nvSpPr>
        <dsp:cNvPr id="0" name=""/>
        <dsp:cNvSpPr/>
      </dsp:nvSpPr>
      <dsp:spPr>
        <a:xfrm>
          <a:off x="1094138" y="513123"/>
          <a:ext cx="5700505" cy="94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7" tIns="100257" rIns="100257" bIns="1002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 Ensemble learning method based on decision trees.</a:t>
          </a:r>
        </a:p>
      </dsp:txBody>
      <dsp:txXfrm>
        <a:off x="1094138" y="513123"/>
        <a:ext cx="5700505" cy="947305"/>
      </dsp:txXfrm>
    </dsp:sp>
    <dsp:sp modelId="{777DFF7D-AF12-4759-8439-BA7E6E270772}">
      <dsp:nvSpPr>
        <dsp:cNvPr id="0" name=""/>
        <dsp:cNvSpPr/>
      </dsp:nvSpPr>
      <dsp:spPr>
        <a:xfrm>
          <a:off x="0" y="1697256"/>
          <a:ext cx="6794644" cy="947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318FA-01C2-46EA-9FC8-EE10C31EB246}">
      <dsp:nvSpPr>
        <dsp:cNvPr id="0" name=""/>
        <dsp:cNvSpPr/>
      </dsp:nvSpPr>
      <dsp:spPr>
        <a:xfrm>
          <a:off x="286560" y="1910400"/>
          <a:ext cx="521018" cy="521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07B8A-3831-4D78-AED3-39466C13771B}">
      <dsp:nvSpPr>
        <dsp:cNvPr id="0" name=""/>
        <dsp:cNvSpPr/>
      </dsp:nvSpPr>
      <dsp:spPr>
        <a:xfrm>
          <a:off x="1094138" y="1697256"/>
          <a:ext cx="5700505" cy="94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7" tIns="100257" rIns="100257" bIns="1002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is used for both classification and regression.</a:t>
          </a:r>
        </a:p>
      </dsp:txBody>
      <dsp:txXfrm>
        <a:off x="1094138" y="1697256"/>
        <a:ext cx="5700505" cy="947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A7E6B-0EE6-4B94-B871-36F738DC32DD}">
      <dsp:nvSpPr>
        <dsp:cNvPr id="0" name=""/>
        <dsp:cNvSpPr/>
      </dsp:nvSpPr>
      <dsp:spPr>
        <a:xfrm>
          <a:off x="662544" y="473027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3B1E3-911B-4B2F-B5C0-932570A1C899}">
      <dsp:nvSpPr>
        <dsp:cNvPr id="0" name=""/>
        <dsp:cNvSpPr/>
      </dsp:nvSpPr>
      <dsp:spPr>
        <a:xfrm>
          <a:off x="1086669" y="897152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1E817-B65C-418D-A4F2-0A3BDA263A20}">
      <dsp:nvSpPr>
        <dsp:cNvPr id="0" name=""/>
        <dsp:cNvSpPr/>
      </dsp:nvSpPr>
      <dsp:spPr>
        <a:xfrm>
          <a:off x="26357" y="308302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Used in medical field for optimizing prediction methods and models.</a:t>
          </a:r>
        </a:p>
      </dsp:txBody>
      <dsp:txXfrm>
        <a:off x="26357" y="3083027"/>
        <a:ext cx="3262500" cy="720000"/>
      </dsp:txXfrm>
    </dsp:sp>
    <dsp:sp modelId="{777E1919-430E-43EA-AA6A-5514C57D018E}">
      <dsp:nvSpPr>
        <dsp:cNvPr id="0" name=""/>
        <dsp:cNvSpPr/>
      </dsp:nvSpPr>
      <dsp:spPr>
        <a:xfrm>
          <a:off x="4495982" y="473027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87D45-79ED-49F4-84C0-33F1E9EC2028}">
      <dsp:nvSpPr>
        <dsp:cNvPr id="0" name=""/>
        <dsp:cNvSpPr/>
      </dsp:nvSpPr>
      <dsp:spPr>
        <a:xfrm>
          <a:off x="4920107" y="897152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E5C92-DFA2-4BAC-894C-EDC05FD1072F}">
      <dsp:nvSpPr>
        <dsp:cNvPr id="0" name=""/>
        <dsp:cNvSpPr/>
      </dsp:nvSpPr>
      <dsp:spPr>
        <a:xfrm>
          <a:off x="3859795" y="308302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The same for bio-informatics fields.</a:t>
          </a:r>
        </a:p>
      </dsp:txBody>
      <dsp:txXfrm>
        <a:off x="3859795" y="3083027"/>
        <a:ext cx="3262500" cy="720000"/>
      </dsp:txXfrm>
    </dsp:sp>
    <dsp:sp modelId="{D12068C5-5D0A-4CDE-8C90-0D910A53D0C3}">
      <dsp:nvSpPr>
        <dsp:cNvPr id="0" name=""/>
        <dsp:cNvSpPr/>
      </dsp:nvSpPr>
      <dsp:spPr>
        <a:xfrm>
          <a:off x="8329420" y="473027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5D739-804C-445B-9097-CB4B7DE384D7}">
      <dsp:nvSpPr>
        <dsp:cNvPr id="0" name=""/>
        <dsp:cNvSpPr/>
      </dsp:nvSpPr>
      <dsp:spPr>
        <a:xfrm>
          <a:off x="8753545" y="897152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8C640-E0E3-4174-B4D6-603C9177A6C9}">
      <dsp:nvSpPr>
        <dsp:cNvPr id="0" name=""/>
        <dsp:cNvSpPr/>
      </dsp:nvSpPr>
      <dsp:spPr>
        <a:xfrm>
          <a:off x="7693232" y="308302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Used also in banking, to predict the credibility of clients.</a:t>
          </a:r>
        </a:p>
      </dsp:txBody>
      <dsp:txXfrm>
        <a:off x="7693232" y="3083027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8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13B36-A1A8-708A-CB99-A059DFAE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/>
              <a:t>Random Forests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Vector background of vibrant colors splashing">
            <a:extLst>
              <a:ext uri="{FF2B5EF4-FFF2-40B4-BE49-F238E27FC236}">
                <a16:creationId xmlns:a16="http://schemas.microsoft.com/office/drawing/2014/main" id="{8BEC4F14-0117-AF48-3744-39E5F8017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94" r="-2" b="12872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1EBDA6-EE6D-3E8E-4316-1CBA6C492275}"/>
              </a:ext>
            </a:extLst>
          </p:cNvPr>
          <p:cNvSpPr txBox="1"/>
          <p:nvPr/>
        </p:nvSpPr>
        <p:spPr>
          <a:xfrm>
            <a:off x="407779" y="6054550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Yassine Ben Slama	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bensya01@thu.de</a:t>
            </a:r>
          </a:p>
        </p:txBody>
      </p:sp>
    </p:spTree>
    <p:extLst>
      <p:ext uri="{BB962C8B-B14F-4D97-AF65-F5344CB8AC3E}">
        <p14:creationId xmlns:p14="http://schemas.microsoft.com/office/powerpoint/2010/main" val="382826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3EB0E-43AB-6DFF-C403-8EB5291C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05" y="442491"/>
            <a:ext cx="3988369" cy="1278489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Evaluation</a:t>
            </a: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056CAEB4-7464-83A8-9F4E-4DFC55BDCD9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68" y="512062"/>
            <a:ext cx="6387190" cy="5445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3C1A0-C887-7319-AC77-3C6D4BE6CCA2}"/>
              </a:ext>
            </a:extLst>
          </p:cNvPr>
          <p:cNvSpPr txBox="1"/>
          <p:nvPr/>
        </p:nvSpPr>
        <p:spPr>
          <a:xfrm>
            <a:off x="8260154" y="5774813"/>
            <a:ext cx="3300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https://www.researchgate.net/figure/Random-forest-flowchart_fig4_366073347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87E28-6AEE-27D1-7775-FE2E3F9430F2}"/>
              </a:ext>
            </a:extLst>
          </p:cNvPr>
          <p:cNvSpPr txBox="1"/>
          <p:nvPr/>
        </p:nvSpPr>
        <p:spPr>
          <a:xfrm>
            <a:off x="459165" y="1977275"/>
            <a:ext cx="4389290" cy="3882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Out-Of-Bag error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Confusion Matrix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Accuracy, Precision, Recall, F1 Score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K-fold cross validation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Receiver Operating Characteristic (ROC) Curve and Area Under the Curve (AUC)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sz="2000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BF6D8BA8-334D-1477-2039-5DA030586642}"/>
              </a:ext>
            </a:extLst>
          </p:cNvPr>
          <p:cNvSpPr/>
          <p:nvPr/>
        </p:nvSpPr>
        <p:spPr>
          <a:xfrm>
            <a:off x="6477007" y="4621977"/>
            <a:ext cx="882595" cy="437322"/>
          </a:xfrm>
          <a:prstGeom prst="frame">
            <a:avLst>
              <a:gd name="adj1" fmla="val 275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9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7255-B92A-F8AB-00EE-34D84160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21"/>
            <a:ext cx="5181600" cy="803718"/>
          </a:xfrm>
        </p:spPr>
        <p:txBody>
          <a:bodyPr/>
          <a:lstStyle/>
          <a:p>
            <a:r>
              <a:rPr lang="en-US" dirty="0"/>
              <a:t>OOB-Error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1439-6F18-D507-C5EB-367BF982E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7" y="993914"/>
            <a:ext cx="5181600" cy="518305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885521-E46D-F004-811D-00BC0841E24F}"/>
              </a:ext>
            </a:extLst>
          </p:cNvPr>
          <p:cNvSpPr txBox="1">
            <a:spLocks/>
          </p:cNvSpPr>
          <p:nvPr/>
        </p:nvSpPr>
        <p:spPr>
          <a:xfrm>
            <a:off x="6096000" y="993914"/>
            <a:ext cx="5181600" cy="80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EE52E5-0C4D-F5E8-04C6-DBFFE3E7D412}"/>
              </a:ext>
            </a:extLst>
          </p:cNvPr>
          <p:cNvSpPr txBox="1">
            <a:spLocks/>
          </p:cNvSpPr>
          <p:nvPr/>
        </p:nvSpPr>
        <p:spPr>
          <a:xfrm>
            <a:off x="6496789" y="99321"/>
            <a:ext cx="5181600" cy="80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K-fold CV</a:t>
            </a:r>
          </a:p>
        </p:txBody>
      </p:sp>
      <p:pic>
        <p:nvPicPr>
          <p:cNvPr id="15" name="Content Placeholder 14" descr="A diagram of a tree&#10;&#10;Description automatically generated">
            <a:extLst>
              <a:ext uri="{FF2B5EF4-FFF2-40B4-BE49-F238E27FC236}">
                <a16:creationId xmlns:a16="http://schemas.microsoft.com/office/drawing/2014/main" id="{7711DF97-102E-14FE-DCDC-E158424F10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05" y="1797632"/>
            <a:ext cx="5181600" cy="2514897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0B4C50-2491-80C0-5156-A230172D4E24}"/>
              </a:ext>
            </a:extLst>
          </p:cNvPr>
          <p:cNvSpPr txBox="1"/>
          <p:nvPr/>
        </p:nvSpPr>
        <p:spPr>
          <a:xfrm>
            <a:off x="2826997" y="4387208"/>
            <a:ext cx="27158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https://www.baeldung.com/cs/random-forests-out-of-bag-error</a:t>
            </a:r>
          </a:p>
        </p:txBody>
      </p:sp>
      <p:pic>
        <p:nvPicPr>
          <p:cNvPr id="19" name="Picture 18" descr="A screenshot of a graph&#10;&#10;Description automatically generated">
            <a:extLst>
              <a:ext uri="{FF2B5EF4-FFF2-40B4-BE49-F238E27FC236}">
                <a16:creationId xmlns:a16="http://schemas.microsoft.com/office/drawing/2014/main" id="{BBDA5EA0-AD78-AC0C-93CE-ED7CC60072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89" y="1797632"/>
            <a:ext cx="4802857" cy="26387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389DA9-24EC-D34A-C6E7-BD8C94C984F2}"/>
              </a:ext>
            </a:extLst>
          </p:cNvPr>
          <p:cNvSpPr txBox="1"/>
          <p:nvPr/>
        </p:nvSpPr>
        <p:spPr>
          <a:xfrm>
            <a:off x="7541886" y="4494488"/>
            <a:ext cx="3757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https://www.researchgate.net/figure/Schematic-of-k-fold-cross-validation_fig1_361891178</a:t>
            </a:r>
          </a:p>
        </p:txBody>
      </p:sp>
    </p:spTree>
    <p:extLst>
      <p:ext uri="{BB962C8B-B14F-4D97-AF65-F5344CB8AC3E}">
        <p14:creationId xmlns:p14="http://schemas.microsoft.com/office/powerpoint/2010/main" val="158742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7255-B92A-F8AB-00EE-34D84160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104" y="1395773"/>
            <a:ext cx="5181600" cy="80371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Accuracy, Precision, Recall, F1 Score</a:t>
            </a:r>
            <a:br>
              <a:rPr lang="en-US" sz="4400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1439-6F18-D507-C5EB-367BF982E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7" y="993914"/>
            <a:ext cx="5181600" cy="518305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885521-E46D-F004-811D-00BC0841E24F}"/>
              </a:ext>
            </a:extLst>
          </p:cNvPr>
          <p:cNvSpPr txBox="1">
            <a:spLocks/>
          </p:cNvSpPr>
          <p:nvPr/>
        </p:nvSpPr>
        <p:spPr>
          <a:xfrm>
            <a:off x="6096000" y="993914"/>
            <a:ext cx="5181600" cy="80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EE52E5-0C4D-F5E8-04C6-DBFFE3E7D412}"/>
              </a:ext>
            </a:extLst>
          </p:cNvPr>
          <p:cNvSpPr txBox="1">
            <a:spLocks/>
          </p:cNvSpPr>
          <p:nvPr/>
        </p:nvSpPr>
        <p:spPr>
          <a:xfrm>
            <a:off x="612890" y="681036"/>
            <a:ext cx="5181600" cy="80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</a:pPr>
            <a:r>
              <a:rPr lang="en-US" sz="4400" dirty="0">
                <a:solidFill>
                  <a:schemeClr val="tx2"/>
                </a:solidFill>
              </a:rPr>
              <a:t>Confusion 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0B4C50-2491-80C0-5156-A230172D4E24}"/>
              </a:ext>
            </a:extLst>
          </p:cNvPr>
          <p:cNvSpPr txBox="1"/>
          <p:nvPr/>
        </p:nvSpPr>
        <p:spPr>
          <a:xfrm>
            <a:off x="8316167" y="4754724"/>
            <a:ext cx="23711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https://www.twblogs.net/a/5c8416bcbd9eee35fc13e15f</a:t>
            </a:r>
          </a:p>
        </p:txBody>
      </p:sp>
      <p:pic>
        <p:nvPicPr>
          <p:cNvPr id="6" name="Picture 5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7AD9C732-AD32-CA5B-2B93-8FCF4EBD92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226" b="31845"/>
          <a:stretch/>
        </p:blipFill>
        <p:spPr>
          <a:xfrm>
            <a:off x="6429648" y="2422979"/>
            <a:ext cx="4257681" cy="2356492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6E3E734B-7A7D-1C26-5776-99B8260518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0" y="1992726"/>
            <a:ext cx="4578882" cy="33623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1FC7E7-06CB-FF65-0563-E0CA0359BA57}"/>
              </a:ext>
            </a:extLst>
          </p:cNvPr>
          <p:cNvSpPr txBox="1"/>
          <p:nvPr/>
        </p:nvSpPr>
        <p:spPr>
          <a:xfrm>
            <a:off x="1702181" y="5442029"/>
            <a:ext cx="35621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https://onestopdataanalysis.com/wp-content/uploads/2020/02/confusion_matrix.png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A4EC7-CABE-651F-3CF3-5F721EAFD08E}"/>
              </a:ext>
            </a:extLst>
          </p:cNvPr>
          <p:cNvSpPr txBox="1"/>
          <p:nvPr/>
        </p:nvSpPr>
        <p:spPr>
          <a:xfrm>
            <a:off x="9321698" y="2462850"/>
            <a:ext cx="2731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Correctness of 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81FEB-94E2-4FB8-B252-DB25E3CE53B0}"/>
              </a:ext>
            </a:extLst>
          </p:cNvPr>
          <p:cNvSpPr txBox="1"/>
          <p:nvPr/>
        </p:nvSpPr>
        <p:spPr>
          <a:xfrm>
            <a:off x="9321698" y="3080802"/>
            <a:ext cx="2731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Rate of correct positive guesses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B2A2F4-133A-1428-7BC8-E17893D3DF30}"/>
              </a:ext>
            </a:extLst>
          </p:cNvPr>
          <p:cNvSpPr txBox="1"/>
          <p:nvPr/>
        </p:nvSpPr>
        <p:spPr>
          <a:xfrm>
            <a:off x="9321697" y="3673211"/>
            <a:ext cx="2731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Rate of correct positive guesses out of positive instances</a:t>
            </a:r>
          </a:p>
        </p:txBody>
      </p:sp>
    </p:spTree>
    <p:extLst>
      <p:ext uri="{BB962C8B-B14F-4D97-AF65-F5344CB8AC3E}">
        <p14:creationId xmlns:p14="http://schemas.microsoft.com/office/powerpoint/2010/main" val="93365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7255-B92A-F8AB-00EE-34D84160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54" y="510247"/>
            <a:ext cx="5602286" cy="111588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ROC Curve, AUC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1439-6F18-D507-C5EB-367BF982E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7" y="993914"/>
            <a:ext cx="5181600" cy="518305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885521-E46D-F004-811D-00BC0841E24F}"/>
              </a:ext>
            </a:extLst>
          </p:cNvPr>
          <p:cNvSpPr txBox="1">
            <a:spLocks/>
          </p:cNvSpPr>
          <p:nvPr/>
        </p:nvSpPr>
        <p:spPr>
          <a:xfrm>
            <a:off x="6096000" y="993914"/>
            <a:ext cx="5181600" cy="80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0B4C50-2491-80C0-5156-A230172D4E24}"/>
              </a:ext>
            </a:extLst>
          </p:cNvPr>
          <p:cNvSpPr txBox="1"/>
          <p:nvPr/>
        </p:nvSpPr>
        <p:spPr>
          <a:xfrm>
            <a:off x="2884125" y="4688939"/>
            <a:ext cx="32880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https://miro.medium.com/v2/resize:fit:576/1*RWwHcEAgsd-yAs7UhRLuVg.png</a:t>
            </a:r>
          </a:p>
        </p:txBody>
      </p:sp>
      <p:pic>
        <p:nvPicPr>
          <p:cNvPr id="10" name="Picture 9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4BA50BE7-4707-C6B8-124B-D29A997A9A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41" y="1904004"/>
            <a:ext cx="4799868" cy="3362870"/>
          </a:xfrm>
          <a:prstGeom prst="rect">
            <a:avLst/>
          </a:prstGeom>
        </p:spPr>
      </p:pic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3B023FB-5711-A6CF-6A06-50AF4DCA82F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7" y="2683743"/>
            <a:ext cx="5734788" cy="20012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FDD769-0783-56D5-98AD-5BF0628571FF}"/>
              </a:ext>
            </a:extLst>
          </p:cNvPr>
          <p:cNvSpPr txBox="1"/>
          <p:nvPr/>
        </p:nvSpPr>
        <p:spPr>
          <a:xfrm>
            <a:off x="6732225" y="5266874"/>
            <a:ext cx="55274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https://www.researchgate.net/figure/area-under-curve-aUC-of-receiver-operating-characteristic-roC-analysis-for-let-7f_fig3_290263669</a:t>
            </a:r>
          </a:p>
        </p:txBody>
      </p:sp>
    </p:spTree>
    <p:extLst>
      <p:ext uri="{BB962C8B-B14F-4D97-AF65-F5344CB8AC3E}">
        <p14:creationId xmlns:p14="http://schemas.microsoft.com/office/powerpoint/2010/main" val="316901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34EB-29B8-BDB7-6E0F-5E0D5540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2405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FE9B-97D4-C8D1-B325-6C58D3C5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28" y="153192"/>
            <a:ext cx="10515600" cy="1325563"/>
          </a:xfrm>
        </p:spPr>
        <p:txBody>
          <a:bodyPr/>
          <a:lstStyle/>
          <a:p>
            <a:r>
              <a:rPr lang="en-US" dirty="0"/>
              <a:t>Classifier Tuning</a:t>
            </a:r>
          </a:p>
        </p:txBody>
      </p:sp>
      <p:pic>
        <p:nvPicPr>
          <p:cNvPr id="5" name="Content Placeholder 4" descr="Diagram of a diagram showing the process of tuning&#10;&#10;Description automatically generated">
            <a:extLst>
              <a:ext uri="{FF2B5EF4-FFF2-40B4-BE49-F238E27FC236}">
                <a16:creationId xmlns:a16="http://schemas.microsoft.com/office/drawing/2014/main" id="{50008776-52B0-62E5-068E-AB460BFC7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8" y="1690688"/>
            <a:ext cx="567189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A6191-B29F-6390-88F0-3F6BFA145E3D}"/>
              </a:ext>
            </a:extLst>
          </p:cNvPr>
          <p:cNvSpPr txBox="1"/>
          <p:nvPr/>
        </p:nvSpPr>
        <p:spPr>
          <a:xfrm>
            <a:off x="9420225" y="6045202"/>
            <a:ext cx="19335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https://doi.org/10.1016/j.nicl.2014.08.023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A1875-FF02-6985-7AD2-385561DAF574}"/>
              </a:ext>
            </a:extLst>
          </p:cNvPr>
          <p:cNvSpPr txBox="1"/>
          <p:nvPr/>
        </p:nvSpPr>
        <p:spPr>
          <a:xfrm>
            <a:off x="659728" y="1743076"/>
            <a:ext cx="4853232" cy="375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The model must be tuned to reach better results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Done through Recursive Feature Elimination (RFE)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Remove near-zero variance features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Find the optimal </a:t>
            </a:r>
            <a:r>
              <a:rPr lang="en-US" sz="2000" dirty="0" err="1">
                <a:solidFill>
                  <a:schemeClr val="tx2"/>
                </a:solidFill>
              </a:rPr>
              <a:t>m_try</a:t>
            </a:r>
            <a:r>
              <a:rPr lang="en-US" sz="2000" dirty="0">
                <a:solidFill>
                  <a:schemeClr val="tx2"/>
                </a:solidFill>
              </a:rPr>
              <a:t> value with CV.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Find the Global Gini Importance of all features and keep the n first ones.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Early stopping criteria</a:t>
            </a:r>
          </a:p>
        </p:txBody>
      </p:sp>
    </p:spTree>
    <p:extLst>
      <p:ext uri="{BB962C8B-B14F-4D97-AF65-F5344CB8AC3E}">
        <p14:creationId xmlns:p14="http://schemas.microsoft.com/office/powerpoint/2010/main" val="164475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34EB-29B8-BDB7-6E0F-5E0D5540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267393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0AAD-415C-BDDC-BE24-251E8EE9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8D99-CEEC-6CE2-2952-264D2925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method that allows the model to be trained and set up concurrently and in parallel</a:t>
            </a:r>
          </a:p>
          <a:p>
            <a:r>
              <a:rPr lang="en-US" dirty="0"/>
              <a:t>The training data set is reduced to only the “important features” by Gain ratio.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ABB48-413C-492C-2CE1-6BB3F48FBC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51" y="3311106"/>
            <a:ext cx="5010849" cy="3000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FDDAE-C9BC-75E4-B19E-66CABDF32C12}"/>
              </a:ext>
            </a:extLst>
          </p:cNvPr>
          <p:cNvSpPr txBox="1"/>
          <p:nvPr/>
        </p:nvSpPr>
        <p:spPr>
          <a:xfrm>
            <a:off x="9382125" y="6311900"/>
            <a:ext cx="2181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http://dx.doi.org/10.1093/bioinformatics/bti721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9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430A-324E-73BD-D235-D1311224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2383-D024-58B5-3811-D1CCADAF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Weighted Voting: Provides the model with more accuracy, since it prioritizes the more accurate trees.</a:t>
            </a:r>
          </a:p>
          <a:p>
            <a:r>
              <a:rPr lang="en-US" dirty="0"/>
              <a:t>It applies OOB-Error to get the weight of each tree.</a:t>
            </a:r>
          </a:p>
        </p:txBody>
      </p:sp>
    </p:spTree>
    <p:extLst>
      <p:ext uri="{BB962C8B-B14F-4D97-AF65-F5344CB8AC3E}">
        <p14:creationId xmlns:p14="http://schemas.microsoft.com/office/powerpoint/2010/main" val="3941985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EF43-330F-D44D-D3FC-8B829159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1D6A-C3ED-96D0-7CCA-A3519140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and necessary parts of parallelization: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Data Parallelization</a:t>
            </a:r>
          </a:p>
          <a:p>
            <a:pPr lvl="3"/>
            <a:r>
              <a:rPr lang="en-US" dirty="0"/>
              <a:t>Vertical data partitioning</a:t>
            </a:r>
          </a:p>
          <a:p>
            <a:pPr lvl="3"/>
            <a:r>
              <a:rPr lang="en-US" dirty="0"/>
              <a:t>Data multiplexing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r>
              <a:rPr lang="en-US" dirty="0"/>
              <a:t>Task Parallelization</a:t>
            </a:r>
          </a:p>
          <a:p>
            <a:pPr lvl="3"/>
            <a:r>
              <a:rPr lang="en-US" dirty="0"/>
              <a:t>Training parallelization</a:t>
            </a:r>
          </a:p>
          <a:p>
            <a:pPr lvl="3"/>
            <a:r>
              <a:rPr lang="en-US" dirty="0"/>
              <a:t>Task scheduling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D06EEE2-2981-FDD0-BBC7-F4F7EC4EC3D1}"/>
              </a:ext>
            </a:extLst>
          </p:cNvPr>
          <p:cNvSpPr/>
          <p:nvPr/>
        </p:nvSpPr>
        <p:spPr>
          <a:xfrm>
            <a:off x="1704975" y="2676525"/>
            <a:ext cx="3524250" cy="1352550"/>
          </a:xfrm>
          <a:prstGeom prst="frame">
            <a:avLst>
              <a:gd name="adj1" fmla="val 475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6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C723-B554-F39D-F5B2-3F14BE5F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6B4C-D707-4567-EFFA-DCF9F914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Random Forest?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Optimizations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37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4249-B6C7-6E32-E917-4DB921D5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Parallelization: Vertical data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2D1DA-2C40-B546-C49E-1127DE65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322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each feature, a feature set (</a:t>
            </a:r>
            <a:r>
              <a:rPr lang="en-US" dirty="0" err="1"/>
              <a:t>FS</a:t>
            </a:r>
            <a:r>
              <a:rPr lang="en-US" baseline="-25000" dirty="0" err="1"/>
              <a:t>j</a:t>
            </a:r>
            <a:r>
              <a:rPr lang="en-US" dirty="0"/>
              <a:t>) is created.</a:t>
            </a:r>
          </a:p>
          <a:p>
            <a:r>
              <a:rPr lang="en-US" dirty="0"/>
              <a:t>It contains the index, the feature value, and the target feature value. </a:t>
            </a:r>
          </a:p>
          <a:p>
            <a:r>
              <a:rPr lang="en-US" dirty="0"/>
              <a:t>This is later transformed into a Resilient Distributed Dataset (RDD) object for the tasks to use.</a:t>
            </a:r>
          </a:p>
          <a:p>
            <a:r>
              <a:rPr lang="en-US" dirty="0"/>
              <a:t>To minimize access the volume of the gain ratio computation input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05ECD-5E42-CE61-EB99-37C0C8F6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1425" y="2970329"/>
            <a:ext cx="4670396" cy="2061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BAD059-5168-038A-209F-F40BC424F6A1}"/>
              </a:ext>
            </a:extLst>
          </p:cNvPr>
          <p:cNvSpPr txBox="1"/>
          <p:nvPr/>
        </p:nvSpPr>
        <p:spPr>
          <a:xfrm>
            <a:off x="10210800" y="4932231"/>
            <a:ext cx="2051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http://dx.doi.org/10.1109/TPDS.2016.2603511</a:t>
            </a:r>
          </a:p>
        </p:txBody>
      </p:sp>
    </p:spTree>
    <p:extLst>
      <p:ext uri="{BB962C8B-B14F-4D97-AF65-F5344CB8AC3E}">
        <p14:creationId xmlns:p14="http://schemas.microsoft.com/office/powerpoint/2010/main" val="1885271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4249-B6C7-6E32-E917-4DB921D5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Parallelization: Data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2D1DA-2C40-B546-C49E-1127DE65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531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Copying for the FS every time causes a lot of overhead and space.</a:t>
            </a:r>
          </a:p>
          <a:p>
            <a:r>
              <a:rPr lang="en-US" dirty="0"/>
              <a:t>Introduce Data Sampling Index (DSI) tables for each slave node.</a:t>
            </a:r>
          </a:p>
          <a:p>
            <a:r>
              <a:rPr lang="en-US" dirty="0"/>
              <a:t>DSI table saves the indexes every sampling time.</a:t>
            </a:r>
          </a:p>
          <a:p>
            <a:r>
              <a:rPr lang="en-US" dirty="0"/>
              <a:t>Each gain ratio task is fed the record of the index in the DSI that it needs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8FFB9B-2AEB-84D3-201E-D7696A5177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9095" y="1643063"/>
            <a:ext cx="5295278" cy="2400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EDEFD9-1D8A-5F59-0372-EA7DF220865E}"/>
              </a:ext>
            </a:extLst>
          </p:cNvPr>
          <p:cNvSpPr txBox="1"/>
          <p:nvPr/>
        </p:nvSpPr>
        <p:spPr>
          <a:xfrm>
            <a:off x="9903352" y="4043589"/>
            <a:ext cx="2051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http://dx.doi.org/10.1109/TPDS.2016.2603511</a:t>
            </a:r>
          </a:p>
        </p:txBody>
      </p:sp>
    </p:spTree>
    <p:extLst>
      <p:ext uri="{BB962C8B-B14F-4D97-AF65-F5344CB8AC3E}">
        <p14:creationId xmlns:p14="http://schemas.microsoft.com/office/powerpoint/2010/main" val="2319181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C486-3B5D-784A-DB59-0C712CC13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339725"/>
            <a:ext cx="10515600" cy="4351338"/>
          </a:xfrm>
        </p:spPr>
        <p:txBody>
          <a:bodyPr/>
          <a:lstStyle/>
          <a:p>
            <a:r>
              <a:rPr lang="en-US" dirty="0"/>
              <a:t>This is what the data multiplexing diagram would look like, including the tasks.</a:t>
            </a:r>
          </a:p>
        </p:txBody>
      </p:sp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88DFACAA-29E4-3CF5-79BD-B6044AB803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73" y="1275976"/>
            <a:ext cx="6115904" cy="5353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0346DA-2B99-5980-C908-68169FD2E622}"/>
              </a:ext>
            </a:extLst>
          </p:cNvPr>
          <p:cNvSpPr txBox="1"/>
          <p:nvPr/>
        </p:nvSpPr>
        <p:spPr>
          <a:xfrm>
            <a:off x="6960127" y="6629773"/>
            <a:ext cx="2051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http://dx.doi.org/10.1109/TPDS.2016.2603511</a:t>
            </a:r>
          </a:p>
        </p:txBody>
      </p:sp>
    </p:spTree>
    <p:extLst>
      <p:ext uri="{BB962C8B-B14F-4D97-AF65-F5344CB8AC3E}">
        <p14:creationId xmlns:p14="http://schemas.microsoft.com/office/powerpoint/2010/main" val="266533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EF43-330F-D44D-D3FC-8B829159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1D6A-C3ED-96D0-7CCA-A3519140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and necessary parts of parallelization: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Data Parallelization</a:t>
            </a:r>
          </a:p>
          <a:p>
            <a:pPr lvl="3"/>
            <a:r>
              <a:rPr lang="en-US" dirty="0"/>
              <a:t>Vertical data partitioning</a:t>
            </a:r>
          </a:p>
          <a:p>
            <a:pPr lvl="3"/>
            <a:r>
              <a:rPr lang="en-US" dirty="0"/>
              <a:t>Data multiplexing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r>
              <a:rPr lang="en-US" dirty="0"/>
              <a:t>Task Parallelization</a:t>
            </a:r>
          </a:p>
          <a:p>
            <a:pPr lvl="3"/>
            <a:r>
              <a:rPr lang="en-US" dirty="0"/>
              <a:t>Training parallelization</a:t>
            </a:r>
          </a:p>
          <a:p>
            <a:pPr lvl="3"/>
            <a:r>
              <a:rPr lang="en-US" dirty="0"/>
              <a:t>Task scheduling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D06EEE2-2981-FDD0-BBC7-F4F7EC4EC3D1}"/>
              </a:ext>
            </a:extLst>
          </p:cNvPr>
          <p:cNvSpPr/>
          <p:nvPr/>
        </p:nvSpPr>
        <p:spPr>
          <a:xfrm>
            <a:off x="1609725" y="4162425"/>
            <a:ext cx="3524250" cy="1352550"/>
          </a:xfrm>
          <a:prstGeom prst="frame">
            <a:avLst>
              <a:gd name="adj1" fmla="val 475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028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4249-B6C7-6E32-E917-4DB921D5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Parallelization: Training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2D1DA-2C40-B546-C49E-1127DE65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32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Graph (Directed Acyclic) represents the flow of tasks</a:t>
            </a:r>
          </a:p>
          <a:p>
            <a:r>
              <a:rPr lang="en-US" dirty="0"/>
              <a:t>In blue: Gain ratio tasks. In pink: Node splitting.</a:t>
            </a:r>
          </a:p>
          <a:p>
            <a:r>
              <a:rPr lang="en-US" dirty="0"/>
              <a:t>All tasks situated in the same level are executed in parallel.</a:t>
            </a:r>
          </a:p>
          <a:p>
            <a:r>
              <a:rPr lang="en-US" dirty="0"/>
              <a:t>The number of GR tasks in between is dependent on the feature records (distinct values, number of intervals, …).</a:t>
            </a:r>
          </a:p>
          <a:p>
            <a:r>
              <a:rPr lang="en-US" dirty="0"/>
              <a:t>This graph is created for each decision tree.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AD059-5168-038A-209F-F40BC424F6A1}"/>
              </a:ext>
            </a:extLst>
          </p:cNvPr>
          <p:cNvSpPr txBox="1"/>
          <p:nvPr/>
        </p:nvSpPr>
        <p:spPr>
          <a:xfrm>
            <a:off x="10210800" y="4932231"/>
            <a:ext cx="2051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http://dx.doi.org/10.1109/TPDS.2016.2603511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2DB8C-F961-09D2-5772-A7AEAE1BEA9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1425" y="1576002"/>
            <a:ext cx="4467225" cy="33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22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4249-B6C7-6E32-E917-4DB921D5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Parallelization: Task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2D1DA-2C40-B546-C49E-1127DE65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76" y="1803400"/>
            <a:ext cx="6753225" cy="4351338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GR</a:t>
            </a:r>
            <a:r>
              <a:rPr lang="en-US" dirty="0"/>
              <a:t> can use a local scheduler thread pool (SPARK), where the threads are ready to be assigned, and can communicate.</a:t>
            </a:r>
          </a:p>
          <a:p>
            <a:r>
              <a:rPr lang="en-US" dirty="0"/>
              <a:t>T</a:t>
            </a:r>
            <a:r>
              <a:rPr lang="en-US" baseline="-25000" dirty="0"/>
              <a:t>NS</a:t>
            </a:r>
            <a:r>
              <a:rPr lang="en-US" dirty="0"/>
              <a:t> must use a cluster scheduler, that controls the flow of the nodes, for the synchronization.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AD059-5168-038A-209F-F40BC424F6A1}"/>
              </a:ext>
            </a:extLst>
          </p:cNvPr>
          <p:cNvSpPr txBox="1"/>
          <p:nvPr/>
        </p:nvSpPr>
        <p:spPr>
          <a:xfrm>
            <a:off x="10210800" y="4932231"/>
            <a:ext cx="2051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http://dx.doi.org/10.1109/TPDS.2016.2603511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5F82A-CE08-69D4-F2C0-888531CC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8501" y="1346201"/>
            <a:ext cx="4685783" cy="4921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8740A8-F8C1-C285-F159-CBB552F59720}"/>
              </a:ext>
            </a:extLst>
          </p:cNvPr>
          <p:cNvSpPr txBox="1"/>
          <p:nvPr/>
        </p:nvSpPr>
        <p:spPr>
          <a:xfrm>
            <a:off x="10003263" y="6292820"/>
            <a:ext cx="2051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http://dx.doi.org/10.1109/TPDS.2016.2603511</a:t>
            </a:r>
          </a:p>
        </p:txBody>
      </p:sp>
    </p:spTree>
    <p:extLst>
      <p:ext uri="{BB962C8B-B14F-4D97-AF65-F5344CB8AC3E}">
        <p14:creationId xmlns:p14="http://schemas.microsoft.com/office/powerpoint/2010/main" val="1843810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DE09-DFED-5C15-3E69-2A09DC75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PRF vs RF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5FA9B-D20D-CA02-3EBB-93B7A4A28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209800"/>
            <a:ext cx="5640033" cy="40830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29EE0-8AA1-DE73-5859-942776DA3EB3}"/>
              </a:ext>
            </a:extLst>
          </p:cNvPr>
          <p:cNvSpPr txBox="1"/>
          <p:nvPr/>
        </p:nvSpPr>
        <p:spPr>
          <a:xfrm>
            <a:off x="4427212" y="6292820"/>
            <a:ext cx="2051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http://dx.doi.org/10.1109/TPDS.2016.2603511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CD267-C407-C701-3B46-9B079C28AE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" t="10338" r="207"/>
          <a:stretch/>
        </p:blipFill>
        <p:spPr>
          <a:xfrm>
            <a:off x="6944559" y="2571750"/>
            <a:ext cx="4599741" cy="3139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0C886-03BE-7FA9-E076-45949FA2DF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4825" y="5766150"/>
            <a:ext cx="2772150" cy="289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D021A-78FA-2A63-B198-0A7AE1E46B5E}"/>
              </a:ext>
            </a:extLst>
          </p:cNvPr>
          <p:cNvSpPr txBox="1"/>
          <p:nvPr/>
        </p:nvSpPr>
        <p:spPr>
          <a:xfrm>
            <a:off x="9302779" y="6011327"/>
            <a:ext cx="2051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http://dx.doi.org/10.1109/TPDS.2016.2603511</a:t>
            </a:r>
          </a:p>
        </p:txBody>
      </p:sp>
    </p:spTree>
    <p:extLst>
      <p:ext uri="{BB962C8B-B14F-4D97-AF65-F5344CB8AC3E}">
        <p14:creationId xmlns:p14="http://schemas.microsoft.com/office/powerpoint/2010/main" val="172504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7F4B-A10F-E16A-A412-33FB1CC3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83D-D6D3-F1BA-69E0-5819CEE0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went over:</a:t>
            </a:r>
          </a:p>
          <a:p>
            <a:pPr lvl="1"/>
            <a:r>
              <a:rPr lang="en-US" dirty="0"/>
              <a:t>Theoretical explanations of RF</a:t>
            </a:r>
          </a:p>
          <a:p>
            <a:pPr lvl="1"/>
            <a:r>
              <a:rPr lang="en-US" dirty="0"/>
              <a:t>Fields of use</a:t>
            </a:r>
          </a:p>
          <a:p>
            <a:pPr lvl="1"/>
            <a:r>
              <a:rPr lang="en-US" dirty="0"/>
              <a:t>Possible optimizations</a:t>
            </a:r>
          </a:p>
          <a:p>
            <a:pPr lvl="1"/>
            <a:r>
              <a:rPr lang="en-US" dirty="0"/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2537131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A7EE-D5B0-E0C5-0007-F9E4797F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53721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3EB0E-43AB-6DFF-C403-8EB5291C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03" y="169506"/>
            <a:ext cx="7317665" cy="2236864"/>
          </a:xfrm>
        </p:spPr>
        <p:txBody>
          <a:bodyPr>
            <a:normAutofit/>
          </a:bodyPr>
          <a:lstStyle/>
          <a:p>
            <a:r>
              <a:rPr lang="en-US" dirty="0"/>
              <a:t>What is a Random Forest?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99D22334-9D97-F6DF-F679-D34B98144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047191"/>
              </p:ext>
            </p:extLst>
          </p:nvPr>
        </p:nvGraphicFramePr>
        <p:xfrm>
          <a:off x="956754" y="1825306"/>
          <a:ext cx="6794644" cy="315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03C1A0-C887-7319-AC77-3C6D4BE6CCA2}"/>
              </a:ext>
            </a:extLst>
          </p:cNvPr>
          <p:cNvSpPr txBox="1"/>
          <p:nvPr/>
        </p:nvSpPr>
        <p:spPr>
          <a:xfrm>
            <a:off x="7932396" y="4282735"/>
            <a:ext cx="35798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https://www.researchgate.net/figure/An-example-of-Random-Forests_fig7_350928514</a:t>
            </a:r>
          </a:p>
        </p:txBody>
      </p:sp>
      <p:pic>
        <p:nvPicPr>
          <p:cNvPr id="9" name="Picture 8" descr="A diagram of a tree&#10;&#10;Description automatically generated">
            <a:extLst>
              <a:ext uri="{FF2B5EF4-FFF2-40B4-BE49-F238E27FC236}">
                <a16:creationId xmlns:a16="http://schemas.microsoft.com/office/drawing/2014/main" id="{FB35D744-87DC-9B63-0D99-E49D3C0CAED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04" y="1833091"/>
            <a:ext cx="3077611" cy="2438382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88B0B5D-D97C-CE0E-2271-494519E8C88E}"/>
              </a:ext>
            </a:extLst>
          </p:cNvPr>
          <p:cNvSpPr/>
          <p:nvPr/>
        </p:nvSpPr>
        <p:spPr>
          <a:xfrm>
            <a:off x="1190803" y="5348771"/>
            <a:ext cx="2190406" cy="94730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Value prediction</a:t>
            </a:r>
          </a:p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C25F488-B415-0EC7-8E18-65E0F96D170A}"/>
              </a:ext>
            </a:extLst>
          </p:cNvPr>
          <p:cNvSpPr/>
          <p:nvPr/>
        </p:nvSpPr>
        <p:spPr>
          <a:xfrm>
            <a:off x="5121082" y="5348771"/>
            <a:ext cx="2190406" cy="94730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lvl="0"/>
            <a:r>
              <a:rPr lang="en-US" dirty="0"/>
              <a:t>	</a:t>
            </a:r>
          </a:p>
          <a:p>
            <a:pPr lvl="0" algn="ctr"/>
            <a:r>
              <a:rPr lang="en-US" dirty="0"/>
              <a:t>Predefined Classes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665BA23-1101-02F9-F9D1-32DB3E774A9D}"/>
              </a:ext>
            </a:extLst>
          </p:cNvPr>
          <p:cNvSpPr/>
          <p:nvPr/>
        </p:nvSpPr>
        <p:spPr>
          <a:xfrm rot="5400000">
            <a:off x="2277471" y="4582756"/>
            <a:ext cx="864505" cy="464518"/>
          </a:xfrm>
          <a:prstGeom prst="rightArrow">
            <a:avLst>
              <a:gd name="adj1" fmla="val 31782"/>
              <a:gd name="adj2" fmla="val 50895"/>
            </a:avLst>
          </a:prstGeom>
          <a:solidFill>
            <a:srgbClr val="CCE6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B7E7E7D-3CED-CA64-754A-D919415D3EB6}"/>
              </a:ext>
            </a:extLst>
          </p:cNvPr>
          <p:cNvSpPr/>
          <p:nvPr/>
        </p:nvSpPr>
        <p:spPr>
          <a:xfrm rot="5400000">
            <a:off x="4915932" y="4358133"/>
            <a:ext cx="1213573" cy="464520"/>
          </a:xfrm>
          <a:prstGeom prst="rightArrow">
            <a:avLst>
              <a:gd name="adj1" fmla="val 31782"/>
              <a:gd name="adj2" fmla="val 50895"/>
            </a:avLst>
          </a:prstGeom>
          <a:solidFill>
            <a:srgbClr val="CCE6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5" grpId="0" animBg="1"/>
      <p:bldP spid="37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317EB1-5572-D58D-9088-A449CACD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Where would you use it?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7D07CD-3C99-B222-F43B-E7CBFAEA4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880937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42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3EB0E-43AB-6DFF-C403-8EB5291C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22" y="584802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Flow Chart</a:t>
            </a: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056CAEB4-7464-83A8-9F4E-4DFC55BDCD9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68" y="523022"/>
            <a:ext cx="6387190" cy="5445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3C1A0-C887-7319-AC77-3C6D4BE6CCA2}"/>
              </a:ext>
            </a:extLst>
          </p:cNvPr>
          <p:cNvSpPr txBox="1"/>
          <p:nvPr/>
        </p:nvSpPr>
        <p:spPr>
          <a:xfrm>
            <a:off x="8260154" y="5774813"/>
            <a:ext cx="3300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https://www.researchgate.net/figure/Random-forest-flowchart_fig4_366073347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87E28-6AEE-27D1-7775-FE2E3F9430F2}"/>
              </a:ext>
            </a:extLst>
          </p:cNvPr>
          <p:cNvSpPr txBox="1"/>
          <p:nvPr/>
        </p:nvSpPr>
        <p:spPr>
          <a:xfrm>
            <a:off x="513112" y="2725054"/>
            <a:ext cx="4566999" cy="147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800" dirty="0">
                <a:solidFill>
                  <a:schemeClr val="tx2"/>
                </a:solidFill>
              </a:rPr>
              <a:t>This flow chart explains what happens throughout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138117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3EB0E-43AB-6DFF-C403-8EB5291C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26" y="-606370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Bagging</a:t>
            </a: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056CAEB4-7464-83A8-9F4E-4DFC55BDCD9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68" y="512062"/>
            <a:ext cx="6387190" cy="5445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3C1A0-C887-7319-AC77-3C6D4BE6CCA2}"/>
              </a:ext>
            </a:extLst>
          </p:cNvPr>
          <p:cNvSpPr txBox="1"/>
          <p:nvPr/>
        </p:nvSpPr>
        <p:spPr>
          <a:xfrm>
            <a:off x="8260154" y="5774813"/>
            <a:ext cx="3300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https://www.researchgate.net/figure/Random-forest-flowchart_fig4_366073347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87E28-6AEE-27D1-7775-FE2E3F9430F2}"/>
              </a:ext>
            </a:extLst>
          </p:cNvPr>
          <p:cNvSpPr txBox="1"/>
          <p:nvPr/>
        </p:nvSpPr>
        <p:spPr>
          <a:xfrm>
            <a:off x="478862" y="1202359"/>
            <a:ext cx="4566999" cy="430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Bagging stands for Bootstrap Aggregation.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Bootstrapping consists of the random choice of subsets for each tree.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Aggregation is the combination of the prediction of each tree.</a:t>
            </a:r>
            <a:endParaRPr lang="en-US" sz="2800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Bootstrapping also returns an additional set called Out-Of-Bag set.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One of the ways of error prediction is the OOB error.	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DA847548-B071-3EF9-89A4-61522079C968}"/>
              </a:ext>
            </a:extLst>
          </p:cNvPr>
          <p:cNvSpPr/>
          <p:nvPr/>
        </p:nvSpPr>
        <p:spPr>
          <a:xfrm>
            <a:off x="6411310" y="4581052"/>
            <a:ext cx="1013988" cy="532128"/>
          </a:xfrm>
          <a:prstGeom prst="frame">
            <a:avLst>
              <a:gd name="adj1" fmla="val 638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BF7D12C7-22B2-A325-7EA0-93ADBD6EB7EF}"/>
              </a:ext>
            </a:extLst>
          </p:cNvPr>
          <p:cNvSpPr/>
          <p:nvPr/>
        </p:nvSpPr>
        <p:spPr>
          <a:xfrm>
            <a:off x="6413490" y="1975075"/>
            <a:ext cx="1013988" cy="532128"/>
          </a:xfrm>
          <a:prstGeom prst="frame">
            <a:avLst>
              <a:gd name="adj1" fmla="val 638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9D53DCA-93A9-3C50-88DB-1E891361EA28}"/>
              </a:ext>
            </a:extLst>
          </p:cNvPr>
          <p:cNvCxnSpPr>
            <a:cxnSpLocks/>
            <a:stCxn id="7" idx="1"/>
            <a:endCxn id="3" idx="1"/>
          </p:cNvCxnSpPr>
          <p:nvPr/>
        </p:nvCxnSpPr>
        <p:spPr>
          <a:xfrm rot="10800000" flipV="1">
            <a:off x="6411310" y="2241138"/>
            <a:ext cx="2180" cy="2605977"/>
          </a:xfrm>
          <a:prstGeom prst="bentConnector3">
            <a:avLst>
              <a:gd name="adj1" fmla="val 30520459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1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3EB0E-43AB-6DFF-C403-8EB5291C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26" y="-606370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Best Split</a:t>
            </a: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056CAEB4-7464-83A8-9F4E-4DFC55BDCD9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68" y="512062"/>
            <a:ext cx="6387190" cy="5445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3C1A0-C887-7319-AC77-3C6D4BE6CCA2}"/>
              </a:ext>
            </a:extLst>
          </p:cNvPr>
          <p:cNvSpPr txBox="1"/>
          <p:nvPr/>
        </p:nvSpPr>
        <p:spPr>
          <a:xfrm>
            <a:off x="8260154" y="5774813"/>
            <a:ext cx="3300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https://www.researchgate.net/figure/Random-forest-flowchart_fig4_366073347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87E28-6AEE-27D1-7775-FE2E3F9430F2}"/>
              </a:ext>
            </a:extLst>
          </p:cNvPr>
          <p:cNvSpPr txBox="1"/>
          <p:nvPr/>
        </p:nvSpPr>
        <p:spPr>
          <a:xfrm>
            <a:off x="478863" y="1202359"/>
            <a:ext cx="4389290" cy="349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Splitting is done multiple times during the building of each tree.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The split is decided through a splitting criteria calculation for each feature variable.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</a:rPr>
              <a:t>Both Gini index and Entropy (information gain) can be used to as a splitting criteria.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70DF487-68B0-CF59-038C-F0FA23145FA0}"/>
              </a:ext>
            </a:extLst>
          </p:cNvPr>
          <p:cNvSpPr/>
          <p:nvPr/>
        </p:nvSpPr>
        <p:spPr>
          <a:xfrm>
            <a:off x="8836182" y="1068309"/>
            <a:ext cx="2553392" cy="4581053"/>
          </a:xfrm>
          <a:prstGeom prst="frame">
            <a:avLst>
              <a:gd name="adj1" fmla="val 93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BF6D8BA8-334D-1477-2039-5DA030586642}"/>
              </a:ext>
            </a:extLst>
          </p:cNvPr>
          <p:cNvSpPr/>
          <p:nvPr/>
        </p:nvSpPr>
        <p:spPr>
          <a:xfrm>
            <a:off x="6488264" y="3816626"/>
            <a:ext cx="882595" cy="437322"/>
          </a:xfrm>
          <a:prstGeom prst="frame">
            <a:avLst>
              <a:gd name="adj1" fmla="val 275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5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7255-B92A-F8AB-00EE-34D84160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21"/>
            <a:ext cx="5181600" cy="803718"/>
          </a:xfrm>
        </p:spPr>
        <p:txBody>
          <a:bodyPr/>
          <a:lstStyle/>
          <a:p>
            <a:r>
              <a:rPr lang="en-US" dirty="0"/>
              <a:t>Gini 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1439-6F18-D507-C5EB-367BF982E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7" y="993914"/>
            <a:ext cx="5181600" cy="518305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Formula:</a:t>
            </a:r>
          </a:p>
          <a:p>
            <a:endParaRPr lang="en-US" sz="2000" dirty="0"/>
          </a:p>
          <a:p>
            <a:r>
              <a:rPr lang="en-US" sz="2000" dirty="0"/>
              <a:t>Gini(left) here means the Gini impurity of the left child node, it is calculated this way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800" baseline="-25000" dirty="0"/>
              <a:t>	</a:t>
            </a:r>
            <a:r>
              <a:rPr lang="en-US" sz="1800" dirty="0"/>
              <a:t>	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AF3A02-BEC0-2132-9673-EA408B90E5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7534" y="2317276"/>
            <a:ext cx="4202927" cy="413772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6885521-E46D-F004-811D-00BC0841E24F}"/>
              </a:ext>
            </a:extLst>
          </p:cNvPr>
          <p:cNvSpPr txBox="1">
            <a:spLocks/>
          </p:cNvSpPr>
          <p:nvPr/>
        </p:nvSpPr>
        <p:spPr>
          <a:xfrm>
            <a:off x="6096000" y="993914"/>
            <a:ext cx="5181600" cy="80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EE52E5-0C4D-F5E8-04C6-DBFFE3E7D412}"/>
              </a:ext>
            </a:extLst>
          </p:cNvPr>
          <p:cNvSpPr txBox="1">
            <a:spLocks/>
          </p:cNvSpPr>
          <p:nvPr/>
        </p:nvSpPr>
        <p:spPr>
          <a:xfrm>
            <a:off x="6172200" y="99321"/>
            <a:ext cx="5181600" cy="80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Entropy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BEA3042-A82A-7310-8CE1-875ABD756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5573" y="3585439"/>
            <a:ext cx="1466850" cy="4953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573EA4-57DF-E6FC-3D0E-B5C5831AE805}"/>
              </a:ext>
            </a:extLst>
          </p:cNvPr>
          <p:cNvSpPr txBox="1">
            <a:spLocks/>
          </p:cNvSpPr>
          <p:nvPr/>
        </p:nvSpPr>
        <p:spPr>
          <a:xfrm>
            <a:off x="6172200" y="993914"/>
            <a:ext cx="5181600" cy="518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Formula: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Entropy(left) here means the information gain of the left child node, it is calculated this way:</a:t>
            </a:r>
          </a:p>
          <a:p>
            <a:pPr marL="0" indent="0">
              <a:buFont typeface="Avenir Next LT Pro" panose="020B0504020202020204" pitchFamily="34" charset="0"/>
              <a:buNone/>
            </a:pPr>
            <a:endParaRPr lang="en-US" sz="2000" dirty="0"/>
          </a:p>
          <a:p>
            <a:pPr marL="457200" lvl="1" indent="0">
              <a:buFont typeface="Avenir Next LT Pro" panose="020B0504020202020204" pitchFamily="34" charset="0"/>
              <a:buNone/>
            </a:pPr>
            <a:r>
              <a:rPr lang="en-US" sz="1800" baseline="-25000" dirty="0"/>
              <a:t>	</a:t>
            </a:r>
            <a:r>
              <a:rPr lang="en-US" sz="1800" dirty="0"/>
              <a:t>	</a:t>
            </a:r>
          </a:p>
          <a:p>
            <a:pPr marL="457200" lvl="1" indent="0">
              <a:buFont typeface="Avenir Next LT Pro" panose="020B0504020202020204" pitchFamily="34" charset="0"/>
              <a:buNone/>
            </a:pPr>
            <a:endParaRPr lang="en-US" sz="1800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7472542-1DFE-077E-49F6-1B44C2AC7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8590" y="3811362"/>
            <a:ext cx="2968819" cy="26937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47F4F9A-4479-BE82-7A15-C92803F259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32721" y="2398585"/>
            <a:ext cx="5460558" cy="2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1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34EB-29B8-BDB7-6E0F-5E0D5540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3857314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6D791E0-6D89-4DF2-A296-636079C49833}">
  <we:reference id="wa104381909" version="3.12.1.0" store="en-US" storeType="OMEX"/>
  <we:alternateReferences>
    <we:reference id="WA104381909" version="3.12.1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7970</TotalTime>
  <Words>1048</Words>
  <Application>Microsoft Office PowerPoint</Application>
  <PresentationFormat>Widescreen</PresentationFormat>
  <Paragraphs>149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Avenir Next LT Pro</vt:lpstr>
      <vt:lpstr>AvenirNext LT Pro Medium</vt:lpstr>
      <vt:lpstr>Rockwell</vt:lpstr>
      <vt:lpstr>Segoe UI</vt:lpstr>
      <vt:lpstr>ExploreVTI</vt:lpstr>
      <vt:lpstr>Random Forests</vt:lpstr>
      <vt:lpstr>Presentation Outline</vt:lpstr>
      <vt:lpstr>What is a Random Forest?</vt:lpstr>
      <vt:lpstr>Where would you use it?</vt:lpstr>
      <vt:lpstr>Flow Chart</vt:lpstr>
      <vt:lpstr>Bagging</vt:lpstr>
      <vt:lpstr>Best Split</vt:lpstr>
      <vt:lpstr>Gini index </vt:lpstr>
      <vt:lpstr>Evaluation</vt:lpstr>
      <vt:lpstr>Prediction Evaluation</vt:lpstr>
      <vt:lpstr>OOB-Error</vt:lpstr>
      <vt:lpstr>Accuracy, Precision, Recall, F1 Score </vt:lpstr>
      <vt:lpstr>ROC Curve, AUC</vt:lpstr>
      <vt:lpstr>Optimization</vt:lpstr>
      <vt:lpstr>Classifier Tuning</vt:lpstr>
      <vt:lpstr>Parallelization</vt:lpstr>
      <vt:lpstr>Parallelization</vt:lpstr>
      <vt:lpstr>Parallelization</vt:lpstr>
      <vt:lpstr>Parallelization</vt:lpstr>
      <vt:lpstr>Data Parallelization: Vertical data partitioning</vt:lpstr>
      <vt:lpstr>Data Parallelization: Data multiplexing</vt:lpstr>
      <vt:lpstr>PowerPoint Presentation</vt:lpstr>
      <vt:lpstr>Parallelization</vt:lpstr>
      <vt:lpstr>Task Parallelization: Training Parallelization</vt:lpstr>
      <vt:lpstr>Task Parallelization: Task Scheduling</vt:lpstr>
      <vt:lpstr>PRF vs RF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Slama, Yassine</dc:creator>
  <cp:lastModifiedBy>ben Slama, Yassine</cp:lastModifiedBy>
  <cp:revision>8</cp:revision>
  <dcterms:created xsi:type="dcterms:W3CDTF">2023-12-30T16:54:11Z</dcterms:created>
  <dcterms:modified xsi:type="dcterms:W3CDTF">2024-01-16T14:51:01Z</dcterms:modified>
</cp:coreProperties>
</file>