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304" r:id="rId5"/>
    <p:sldId id="308" r:id="rId6"/>
    <p:sldId id="273" r:id="rId7"/>
    <p:sldId id="283" r:id="rId8"/>
    <p:sldId id="311" r:id="rId9"/>
    <p:sldId id="293" r:id="rId10"/>
    <p:sldId id="274" r:id="rId11"/>
    <p:sldId id="302" r:id="rId12"/>
    <p:sldId id="301" r:id="rId13"/>
    <p:sldId id="313" r:id="rId14"/>
    <p:sldId id="303" r:id="rId15"/>
    <p:sldId id="305" r:id="rId16"/>
    <p:sldId id="300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93827" autoAdjust="0"/>
  </p:normalViewPr>
  <p:slideViewPr>
    <p:cSldViewPr>
      <p:cViewPr varScale="1">
        <p:scale>
          <a:sx n="69" d="100"/>
          <a:sy n="69" d="100"/>
        </p:scale>
        <p:origin x="9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amilo Fajardo Casas" userId="S::dfajardo@bancolombia.com.co::8d1ad43a-b56c-4ca4-8b29-9606ff772463" providerId="AD" clId="Web-{91FEFDFA-FCFD-82FB-1DCA-7884972B1C96}"/>
    <pc:docChg chg="addSld delSld modSld">
      <pc:chgData name="Daniel Camilo Fajardo Casas" userId="S::dfajardo@bancolombia.com.co::8d1ad43a-b56c-4ca4-8b29-9606ff772463" providerId="AD" clId="Web-{91FEFDFA-FCFD-82FB-1DCA-7884972B1C96}" dt="2018-08-30T14:00:34.438" v="18"/>
      <pc:docMkLst>
        <pc:docMk/>
      </pc:docMkLst>
      <pc:sldChg chg="modSp">
        <pc:chgData name="Daniel Camilo Fajardo Casas" userId="S::dfajardo@bancolombia.com.co::8d1ad43a-b56c-4ca4-8b29-9606ff772463" providerId="AD" clId="Web-{91FEFDFA-FCFD-82FB-1DCA-7884972B1C96}" dt="2018-08-30T13:59:55.577" v="13" actId="20577"/>
        <pc:sldMkLst>
          <pc:docMk/>
          <pc:sldMk cId="1101364188" sldId="283"/>
        </pc:sldMkLst>
        <pc:spChg chg="mod">
          <ac:chgData name="Daniel Camilo Fajardo Casas" userId="S::dfajardo@bancolombia.com.co::8d1ad43a-b56c-4ca4-8b29-9606ff772463" providerId="AD" clId="Web-{91FEFDFA-FCFD-82FB-1DCA-7884972B1C96}" dt="2018-08-30T13:59:55.577" v="13" actId="20577"/>
          <ac:spMkLst>
            <pc:docMk/>
            <pc:sldMk cId="1101364188" sldId="283"/>
            <ac:spMk id="2" creationId="{00000000-0000-0000-0000-000000000000}"/>
          </ac:spMkLst>
        </pc:spChg>
      </pc:sldChg>
      <pc:sldChg chg="addSp delSp modSp">
        <pc:chgData name="Daniel Camilo Fajardo Casas" userId="S::dfajardo@bancolombia.com.co::8d1ad43a-b56c-4ca4-8b29-9606ff772463" providerId="AD" clId="Web-{91FEFDFA-FCFD-82FB-1DCA-7884972B1C96}" dt="2018-08-30T13:58:48.715" v="4" actId="14100"/>
        <pc:sldMkLst>
          <pc:docMk/>
          <pc:sldMk cId="3453556878" sldId="301"/>
        </pc:sldMkLst>
        <pc:spChg chg="del">
          <ac:chgData name="Daniel Camilo Fajardo Casas" userId="S::dfajardo@bancolombia.com.co::8d1ad43a-b56c-4ca4-8b29-9606ff772463" providerId="AD" clId="Web-{91FEFDFA-FCFD-82FB-1DCA-7884972B1C96}" dt="2018-08-30T13:58:33.559" v="0"/>
          <ac:spMkLst>
            <pc:docMk/>
            <pc:sldMk cId="3453556878" sldId="301"/>
            <ac:spMk id="11" creationId="{00000000-0000-0000-0000-000000000000}"/>
          </ac:spMkLst>
        </pc:spChg>
        <pc:picChg chg="add mod">
          <ac:chgData name="Daniel Camilo Fajardo Casas" userId="S::dfajardo@bancolombia.com.co::8d1ad43a-b56c-4ca4-8b29-9606ff772463" providerId="AD" clId="Web-{91FEFDFA-FCFD-82FB-1DCA-7884972B1C96}" dt="2018-08-30T13:58:48.715" v="4" actId="14100"/>
          <ac:picMkLst>
            <pc:docMk/>
            <pc:sldMk cId="3453556878" sldId="301"/>
            <ac:picMk id="3" creationId="{A629CA40-5AA3-423E-B6CA-8847C930AC57}"/>
          </ac:picMkLst>
        </pc:picChg>
        <pc:picChg chg="del">
          <ac:chgData name="Daniel Camilo Fajardo Casas" userId="S::dfajardo@bancolombia.com.co::8d1ad43a-b56c-4ca4-8b29-9606ff772463" providerId="AD" clId="Web-{91FEFDFA-FCFD-82FB-1DCA-7884972B1C96}" dt="2018-08-30T13:58:35.325" v="1"/>
          <ac:picMkLst>
            <pc:docMk/>
            <pc:sldMk cId="3453556878" sldId="301"/>
            <ac:picMk id="10" creationId="{00000000-0000-0000-0000-000000000000}"/>
          </ac:picMkLst>
        </pc:picChg>
      </pc:sldChg>
      <pc:sldChg chg="modSp">
        <pc:chgData name="Daniel Camilo Fajardo Casas" userId="S::dfajardo@bancolombia.com.co::8d1ad43a-b56c-4ca4-8b29-9606ff772463" providerId="AD" clId="Web-{91FEFDFA-FCFD-82FB-1DCA-7884972B1C96}" dt="2018-08-30T14:00:34.438" v="18"/>
        <pc:sldMkLst>
          <pc:docMk/>
          <pc:sldMk cId="24161540" sldId="305"/>
        </pc:sldMkLst>
        <pc:graphicFrameChg chg="mod modGraphic">
          <ac:chgData name="Daniel Camilo Fajardo Casas" userId="S::dfajardo@bancolombia.com.co::8d1ad43a-b56c-4ca4-8b29-9606ff772463" providerId="AD" clId="Web-{91FEFDFA-FCFD-82FB-1DCA-7884972B1C96}" dt="2018-08-30T14:00:34.438" v="18"/>
          <ac:graphicFrameMkLst>
            <pc:docMk/>
            <pc:sldMk cId="24161540" sldId="305"/>
            <ac:graphicFrameMk id="9" creationId="{00000000-0000-0000-0000-000000000000}"/>
          </ac:graphicFrameMkLst>
        </pc:graphicFrameChg>
      </pc:sldChg>
      <pc:sldChg chg="delSp add del replId">
        <pc:chgData name="Daniel Camilo Fajardo Casas" userId="S::dfajardo@bancolombia.com.co::8d1ad43a-b56c-4ca4-8b29-9606ff772463" providerId="AD" clId="Web-{91FEFDFA-FCFD-82FB-1DCA-7884972B1C96}" dt="2018-08-30T13:59:22.295" v="8"/>
        <pc:sldMkLst>
          <pc:docMk/>
          <pc:sldMk cId="774508956" sldId="312"/>
        </pc:sldMkLst>
        <pc:picChg chg="del">
          <ac:chgData name="Daniel Camilo Fajardo Casas" userId="S::dfajardo@bancolombia.com.co::8d1ad43a-b56c-4ca4-8b29-9606ff772463" providerId="AD" clId="Web-{91FEFDFA-FCFD-82FB-1DCA-7884972B1C96}" dt="2018-08-30T13:59:09.388" v="6"/>
          <ac:picMkLst>
            <pc:docMk/>
            <pc:sldMk cId="774508956" sldId="312"/>
            <ac:picMk id="3" creationId="{A629CA40-5AA3-423E-B6CA-8847C930AC57}"/>
          </ac:picMkLst>
        </pc:picChg>
      </pc:sldChg>
      <pc:sldChg chg="add">
        <pc:chgData name="Daniel Camilo Fajardo Casas" userId="S::dfajardo@bancolombia.com.co::8d1ad43a-b56c-4ca4-8b29-9606ff772463" providerId="AD" clId="Web-{91FEFDFA-FCFD-82FB-1DCA-7884972B1C96}" dt="2018-08-30T13:59:16.622" v="7"/>
        <pc:sldMkLst>
          <pc:docMk/>
          <pc:sldMk cId="4281832947" sldId="31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22BC-EC29-45EA-80DD-CD2D65F1D1B7}" type="datetimeFigureOut">
              <a:rPr lang="es-CO" smtClean="0"/>
              <a:pPr/>
              <a:t>30/08/2018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D38D0-7222-4C8A-B2F6-D5C89A0E57B1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783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26BAF-D390-479F-9785-BF435352187A}" type="slidenum">
              <a:rPr lang="es-CO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26BAF-D390-479F-9785-BF435352187A}" type="slidenum">
              <a:rPr lang="es-CO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D38D0-7222-4C8A-B2F6-D5C89A0E57B1}" type="slidenum">
              <a:rPr lang="es-CO" smtClean="0"/>
              <a:pPr/>
              <a:t>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288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26BAF-D390-479F-9785-BF435352187A}" type="slidenum">
              <a:rPr lang="es-CO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7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26BAF-D390-479F-9785-BF435352187A}" type="slidenum">
              <a:rPr lang="es-CO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4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026BAF-D390-479F-9785-BF435352187A}" type="slidenum">
              <a:rPr lang="es-CO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2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8D-F3F3-49B6-9105-F950B00DD1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5EC5-4EDB-4A83-9780-4E8B3C0555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5160-F869-4767-9FDD-380FC59E8E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457B-5839-42B3-9B03-DBC4EA6F93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DEF2-CBE0-4A45-BAEA-4D839C257C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D6C7-0024-4032-AC37-ADB39C6A53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B63B-51E1-46A5-8950-FCE64AB3BB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A20D-6677-4215-9F90-2AFE3E2E84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928C-FB48-4D4E-9F01-18636191C2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3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1BF1-6450-4C87-9F65-1ADEF33579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EC94-0A20-44A4-B984-7B2A2553F4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EB8687C-D25F-4EB7-9F13-B76ABBBB5D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8F54F4C-DF28-AB49-8D00-445D59FBAE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jpe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Hoja_de_c_lculo_de_Microsoft_Excel1.xlsx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wmf"/><Relationship Id="rId4" Type="http://schemas.openxmlformats.org/officeDocument/2006/relationships/image" Target="../media/image5.png"/><Relationship Id="rId9" Type="http://schemas.openxmlformats.org/officeDocument/2006/relationships/package" Target="../embeddings/Hoja_de_c_lculo_de_Microsoft_Excel2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55" y="0"/>
            <a:ext cx="9144000" cy="6858000"/>
          </a:xfrm>
          <a:prstGeom prst="rect">
            <a:avLst/>
          </a:prstGeom>
        </p:spPr>
      </p:pic>
      <p:sp>
        <p:nvSpPr>
          <p:cNvPr id="6" name="Rectangle 25"/>
          <p:cNvSpPr txBox="1">
            <a:spLocks noChangeArrowheads="1"/>
          </p:cNvSpPr>
          <p:nvPr/>
        </p:nvSpPr>
        <p:spPr>
          <a:xfrm>
            <a:off x="973136" y="1301745"/>
            <a:ext cx="6624736" cy="1254001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Desarrollo de servicios entrega  al CGM,</a:t>
            </a:r>
          </a:p>
          <a:p>
            <a:r>
              <a:rPr lang="es-CO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STERLING</a:t>
            </a:r>
          </a:p>
        </p:txBody>
      </p:sp>
      <p:sp>
        <p:nvSpPr>
          <p:cNvPr id="7" name="Rectangle 26"/>
          <p:cNvSpPr txBox="1">
            <a:spLocks noChangeArrowheads="1"/>
          </p:cNvSpPr>
          <p:nvPr/>
        </p:nvSpPr>
        <p:spPr>
          <a:xfrm>
            <a:off x="233772" y="3140968"/>
            <a:ext cx="8676456" cy="175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es-E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Entrega CGM – </a:t>
            </a:r>
            <a:endParaRPr lang="es-CO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s-CO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5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resentacion-banco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-396552" y="33681"/>
            <a:ext cx="4334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C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Plantilla de notificaciones</a:t>
            </a:r>
            <a:endParaRPr lang="es-ES" sz="2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3395" y="0"/>
            <a:ext cx="2160605" cy="1006884"/>
          </a:xfrm>
          <a:prstGeom prst="rect">
            <a:avLst/>
          </a:prstGeom>
        </p:spPr>
      </p:pic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="" xmlns:a16="http://schemas.microsoft.com/office/drawing/2014/main" id="{6BA8A4A5-670A-4C3C-AEDE-1303B5BD9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43" y="1295270"/>
            <a:ext cx="7228933" cy="44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presentacion-banco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-324544" y="0"/>
            <a:ext cx="6408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C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Horario de Alertamiento y </a:t>
            </a:r>
          </a:p>
          <a:p>
            <a:pPr marL="457031" lvl="1"/>
            <a:r>
              <a:rPr lang="es-C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Funcionamiento</a:t>
            </a:r>
            <a:endParaRPr lang="es-ES" sz="2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18903"/>
              </p:ext>
            </p:extLst>
          </p:nvPr>
        </p:nvGraphicFramePr>
        <p:xfrm>
          <a:off x="251520" y="2169478"/>
          <a:ext cx="856895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i="1" dirty="0"/>
                        <a:t>Horario de Alertamiento del servicio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7 X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i="1" dirty="0"/>
                        <a:t>Horario de promesa del servicio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>
                          <a:solidFill>
                            <a:schemeClr val="tx1"/>
                          </a:solidFill>
                        </a:rPr>
                        <a:t>7 X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dirty="0"/>
                        <a:t>Ventana de Mantenimiento </a:t>
                      </a:r>
                      <a:r>
                        <a:rPr lang="es-CO" sz="2000" i="1" dirty="0"/>
                        <a:t>del servicio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2-am  4 am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dirty="0"/>
                        <a:t>Cierre del 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Lunes – Domingo</a:t>
                      </a:r>
                      <a:r>
                        <a:rPr lang="es-CO" sz="1800" baseline="0" dirty="0">
                          <a:solidFill>
                            <a:schemeClr val="tx1"/>
                          </a:solidFill>
                        </a:rPr>
                        <a:t> 03:00 am – 03:30 am&gt;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3395" y="0"/>
            <a:ext cx="2160605" cy="10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0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resentacion-banc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-540568" y="0"/>
            <a:ext cx="3312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r"/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Documentación</a:t>
            </a:r>
            <a:endParaRPr lang="es-E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3395" y="0"/>
            <a:ext cx="2160605" cy="1006884"/>
          </a:xfrm>
          <a:prstGeom prst="rect">
            <a:avLst/>
          </a:prstGeom>
        </p:spPr>
      </p:pic>
      <p:graphicFrame>
        <p:nvGraphicFramePr>
          <p:cNvPr id="9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34614"/>
              </p:ext>
            </p:extLst>
          </p:nvPr>
        </p:nvGraphicFramePr>
        <p:xfrm>
          <a:off x="395536" y="1916832"/>
          <a:ext cx="8280920" cy="339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800" b="0" i="1" dirty="0">
                          <a:solidFill>
                            <a:schemeClr val="tx1"/>
                          </a:solidFill>
                        </a:rPr>
                        <a:t>Manual de soporte infraestructura</a:t>
                      </a:r>
                      <a:endParaRPr lang="es-CO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i="1" dirty="0"/>
                        <a:t>Matriz de</a:t>
                      </a:r>
                      <a:r>
                        <a:rPr lang="es-CO" sz="1800" i="1" baseline="0" dirty="0"/>
                        <a:t> contactos y notificaciones</a:t>
                      </a:r>
                      <a:endParaRPr lang="es-CO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http://wikiti/wikiti/index.php/Archivo:Contactos_y_Notificaciones_Sterling.xlsx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0168">
                <a:tc>
                  <a:txBody>
                    <a:bodyPr/>
                    <a:lstStyle/>
                    <a:p>
                      <a:r>
                        <a:rPr lang="es-CO" sz="1800" i="1" dirty="0"/>
                        <a:t>Archivo Maestro de Monitoreo (AMM)</a:t>
                      </a:r>
                      <a:endParaRPr lang="es-CO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1.AMM                                2. AMM New </a:t>
                      </a:r>
                      <a:r>
                        <a:rPr lang="es-CO" sz="1800" b="0" i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Relic</a:t>
                      </a:r>
                      <a:r>
                        <a:rPr lang="es-CO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CO" sz="1800" b="0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i="1" dirty="0"/>
                        <a:t>Manual</a:t>
                      </a:r>
                      <a:r>
                        <a:rPr lang="es-CO" sz="1800" i="1" baseline="0" dirty="0"/>
                        <a:t> de soporte aplicación</a:t>
                      </a:r>
                      <a:endParaRPr lang="es-CO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http://wikiti/wikiti/index.php/STI._Sistema_integrador_transaccional_-_STI_-_Manual_de_soporte_y_operaci%C3%B3n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i="1" dirty="0"/>
                        <a:t>Manual</a:t>
                      </a:r>
                      <a:r>
                        <a:rPr lang="es-CO" sz="1800" i="1" baseline="0" dirty="0"/>
                        <a:t> de usuario</a:t>
                      </a:r>
                      <a:endParaRPr lang="es-CO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http://wikiti/wikiti/index.php/Manual_de_usuario_-_STI_-_STI._Sistema_integrador_transaccional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676836"/>
              </p:ext>
            </p:extLst>
          </p:nvPr>
        </p:nvGraphicFramePr>
        <p:xfrm>
          <a:off x="3657600" y="32849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Hoja de cálculo" showAsIcon="1" r:id="rId6" imgW="914400" imgH="771480" progId="Excel.Sheet.12">
                  <p:embed/>
                </p:oleObj>
              </mc:Choice>
              <mc:Fallback>
                <p:oleObj name="Hoja de cálculo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7600" y="32849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89148"/>
              </p:ext>
            </p:extLst>
          </p:nvPr>
        </p:nvGraphicFramePr>
        <p:xfrm>
          <a:off x="7315200" y="328498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Hoja de cálculo" showAsIcon="1" r:id="rId9" imgW="914400" imgH="771480" progId="Excel.Sheet.12">
                  <p:embed/>
                </p:oleObj>
              </mc:Choice>
              <mc:Fallback>
                <p:oleObj name="Hoja de cálculo" showAsIcon="1" r:id="rId9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15200" y="328498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presentacion-banc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411760" y="2276872"/>
            <a:ext cx="4752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ctr"/>
            <a:r>
              <a:rPr lang="es-CO" sz="4800" dirty="0">
                <a:solidFill>
                  <a:srgbClr val="4F81B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Gracias!!!!!</a:t>
            </a:r>
            <a:endParaRPr lang="es-ES" sz="4800" b="1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3395" y="0"/>
            <a:ext cx="2160605" cy="10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7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 txBox="1">
            <a:spLocks noChangeArrowheads="1"/>
          </p:cNvSpPr>
          <p:nvPr/>
        </p:nvSpPr>
        <p:spPr>
          <a:xfrm>
            <a:off x="827584" y="908720"/>
            <a:ext cx="7344816" cy="52565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3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2" action="ppaction://hlinksldjump"/>
              </a:rPr>
              <a:t>Objetivo de la presentación</a:t>
            </a:r>
            <a:endParaRPr lang="es-CO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3" action="ppaction://hlinksldjump"/>
              </a:rPr>
              <a:t>Descripción</a:t>
            </a:r>
            <a:endParaRPr lang="es-CO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85725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lphaLcParenR"/>
            </a:pPr>
            <a:r>
              <a:rPr lang="es-CO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4" action="ppaction://hlinksldjump"/>
              </a:rPr>
              <a:t>¿Qué se monitorea? </a:t>
            </a:r>
            <a:endParaRPr lang="es-CO" sz="1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5" action="ppaction://hlinksldjump"/>
              </a:rPr>
              <a:t>Diagrama de Componentes</a:t>
            </a:r>
            <a:endParaRPr lang="es-CO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6" action="ppaction://hlinksldjump"/>
              </a:rPr>
              <a:t>Diagrama de Telecomunicaciones </a:t>
            </a:r>
            <a:endParaRPr lang="es-CO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7" action="ppaction://hlinksldjump"/>
              </a:rPr>
              <a:t>Matriz de Escalamiento</a:t>
            </a:r>
            <a:endParaRPr lang="es-CO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6" action="ppaction://hlinksldjump"/>
              </a:rPr>
              <a:t>Escalamiento en USD</a:t>
            </a:r>
            <a:endParaRPr lang="es-CO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8" action="ppaction://hlinksldjump"/>
              </a:rPr>
              <a:t>Plantilla de Notificaciones</a:t>
            </a:r>
            <a:endParaRPr lang="es-CO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9" action="ppaction://hlinksldjump"/>
              </a:rPr>
              <a:t>Horario de Alertamiento y Funcionamiento</a:t>
            </a:r>
            <a:endParaRPr lang="es-CO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CO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10" action="ppaction://hlinksldjump"/>
              </a:rPr>
              <a:t>Documentación</a:t>
            </a:r>
            <a:endParaRPr lang="es-CO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s-CO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s-CO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s-CO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s-E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1 Rectángulo"/>
          <p:cNvSpPr/>
          <p:nvPr/>
        </p:nvSpPr>
        <p:spPr>
          <a:xfrm>
            <a:off x="-108520" y="260648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ES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CONTENIDO</a:t>
            </a:r>
            <a:endParaRPr lang="es-ES" sz="2000" b="1" kern="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5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-396552" y="41777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r"/>
            <a:r>
              <a:rPr lang="es-ES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Objetivo Presentación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395" y="0"/>
            <a:ext cx="2160605" cy="100688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5536" y="1988840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Oficializar la entrega de la Aplicación Sterling a las diferentes áreas e iniciar el monitoreo oficial desde el Centro de Gestión y Monitoreo (CGM).</a:t>
            </a:r>
          </a:p>
        </p:txBody>
      </p:sp>
    </p:spTree>
    <p:extLst>
      <p:ext uri="{BB962C8B-B14F-4D97-AF65-F5344CB8AC3E}">
        <p14:creationId xmlns:p14="http://schemas.microsoft.com/office/powerpoint/2010/main" val="134047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presentacion-banc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-468560" y="44624"/>
            <a:ext cx="7740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C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Descripción Landing Zone</a:t>
            </a:r>
            <a:endParaRPr lang="es-ES" sz="20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51520" y="1315469"/>
            <a:ext cx="8404974" cy="489364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s-US" sz="2400" b="1" dirty="0"/>
              <a:t>¿Qué hace y como beneficia al cliente y/o usuario?</a:t>
            </a:r>
          </a:p>
          <a:p>
            <a:pPr algn="just"/>
            <a:r>
              <a:rPr lang="es-US" sz="2000" dirty="0"/>
              <a:t>Aplicación que se encarga de la trasferencia de archivos entre servidores internos y externos, facilita la entrega de información entre los procesos. </a:t>
            </a:r>
          </a:p>
          <a:p>
            <a:pPr algn="just"/>
            <a:endParaRPr lang="es-CO" sz="2400" b="1" dirty="0"/>
          </a:p>
          <a:p>
            <a:pPr algn="just"/>
            <a:r>
              <a:rPr lang="es-CO" sz="2400" b="1" dirty="0"/>
              <a:t>¿Quién lo utiliza?</a:t>
            </a:r>
          </a:p>
          <a:p>
            <a:pPr algn="just"/>
            <a:r>
              <a:rPr lang="es-CO" sz="2000" dirty="0"/>
              <a:t>Se usa desde el área de tecnología por los analistas de las VTI.</a:t>
            </a:r>
          </a:p>
          <a:p>
            <a:pPr algn="just"/>
            <a:endParaRPr lang="es-CO" sz="2400" b="1" dirty="0">
              <a:solidFill>
                <a:srgbClr val="FF0000"/>
              </a:solidFill>
            </a:endParaRPr>
          </a:p>
          <a:p>
            <a:pPr algn="just"/>
            <a:r>
              <a:rPr lang="es-CO" sz="2400" b="1" dirty="0"/>
              <a:t>¿Cuántos usuarios lo utilizan?</a:t>
            </a:r>
          </a:p>
          <a:p>
            <a:pPr algn="just"/>
            <a:r>
              <a:rPr lang="es-CO" sz="2000" dirty="0"/>
              <a:t>Aproximadamente 1000.  (los usuarios que hoy utilizan TAC)</a:t>
            </a:r>
          </a:p>
          <a:p>
            <a:pPr algn="just"/>
            <a:endParaRPr lang="es-US" sz="2400" b="1" dirty="0"/>
          </a:p>
          <a:p>
            <a:pPr algn="just"/>
            <a:r>
              <a:rPr lang="es-US" sz="2400" b="1" dirty="0"/>
              <a:t>¿Cómo se impacta al cliente o usuario final cuando falla el servicio? </a:t>
            </a:r>
          </a:p>
          <a:p>
            <a:pPr algn="just"/>
            <a:r>
              <a:rPr lang="es-CO" sz="2000" dirty="0"/>
              <a:t>No se podrán realizar transmisiones de archivos y los procesos asociados fallarán. </a:t>
            </a:r>
            <a:endParaRPr lang="es-CO" sz="2600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3395" y="0"/>
            <a:ext cx="2160605" cy="10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6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resentacion-banc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3395" y="0"/>
            <a:ext cx="2160605" cy="100688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8161" y="72555"/>
            <a:ext cx="2880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¿Qué se monitorea?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03197" y="6309320"/>
            <a:ext cx="4521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Para mayor detalle remitirse a los AMM’s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67544" y="1372397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realiza monitoreo mediante una API que ofrece la aplicación, a través de esta se puede vigilar en estado de los siguientes aspectos:</a:t>
            </a:r>
          </a:p>
          <a:p>
            <a:endParaRPr lang="es-CO" dirty="0"/>
          </a:p>
          <a:p>
            <a:pPr marL="342900" indent="-342900">
              <a:buAutoNum type="arabicPeriod"/>
            </a:pPr>
            <a:r>
              <a:rPr lang="es-CO" dirty="0"/>
              <a:t>Solicitudes a la aplicación: llamados mediante colas MQ, solicitudes de entrada y salida. </a:t>
            </a:r>
          </a:p>
          <a:p>
            <a:pPr marL="342900" indent="-342900">
              <a:buAutoNum type="arabicPeriod"/>
            </a:pPr>
            <a:r>
              <a:rPr lang="es-CO" dirty="0"/>
              <a:t>Comunicación de la plataforma: Adaptadores de protocolo, estado de las conexiones y de las transmisiones. </a:t>
            </a:r>
          </a:p>
          <a:p>
            <a:pPr marL="342900" indent="-342900">
              <a:buAutoNum type="arabicPeriod"/>
            </a:pPr>
            <a:r>
              <a:rPr lang="es-CO" dirty="0"/>
              <a:t>Estado de la plataforma: monitoreo del servidor, almacenamiento y funcionamiento de los procesos. </a:t>
            </a:r>
          </a:p>
        </p:txBody>
      </p:sp>
    </p:spTree>
    <p:extLst>
      <p:ext uri="{BB962C8B-B14F-4D97-AF65-F5344CB8AC3E}">
        <p14:creationId xmlns:p14="http://schemas.microsoft.com/office/powerpoint/2010/main" val="263409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="" xmlns:a16="http://schemas.microsoft.com/office/drawing/2014/main" id="{D402AB56-F7DE-44EF-B309-E0379236B978}"/>
              </a:ext>
            </a:extLst>
          </p:cNvPr>
          <p:cNvSpPr/>
          <p:nvPr/>
        </p:nvSpPr>
        <p:spPr>
          <a:xfrm>
            <a:off x="683568" y="1484784"/>
            <a:ext cx="3744416" cy="46085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 descr="presentacion-banc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-1188640" y="28550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r"/>
            <a:r>
              <a:rPr lang="es-C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Diagrama de Componentes</a:t>
            </a:r>
            <a:endParaRPr lang="es-ES" sz="2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3395" y="0"/>
            <a:ext cx="2160605" cy="1006884"/>
          </a:xfrm>
          <a:prstGeom prst="rect">
            <a:avLst/>
          </a:prstGeom>
        </p:spPr>
      </p:pic>
      <p:pic>
        <p:nvPicPr>
          <p:cNvPr id="22" name="Imagen 21" descr="D:\DOCUMENTOS\Gerencia Arq. Sln\03 - PMO27227 - MFT Manager File Transfer\Diseño\Vista_Fisica_MFT_06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0" y="688062"/>
            <a:ext cx="8962931" cy="5332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41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presentacion-banc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-396552" y="26292"/>
            <a:ext cx="4392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C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Matriz de Escalamiento</a:t>
            </a:r>
            <a:endParaRPr lang="es-ES" sz="2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3395" y="0"/>
            <a:ext cx="2160605" cy="1006884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="" xmlns:a16="http://schemas.microsoft.com/office/drawing/2014/main" id="{6F8FD5CA-BDDC-4E8F-A8DF-52B31C0D1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45845"/>
              </p:ext>
            </p:extLst>
          </p:nvPr>
        </p:nvGraphicFramePr>
        <p:xfrm>
          <a:off x="539552" y="2331720"/>
          <a:ext cx="777686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81">
                  <a:extLst>
                    <a:ext uri="{9D8B030D-6E8A-4147-A177-3AD203B41FA5}">
                      <a16:colId xmlns="" xmlns:a16="http://schemas.microsoft.com/office/drawing/2014/main" val="3710828625"/>
                    </a:ext>
                  </a:extLst>
                </a:gridCol>
                <a:gridCol w="1110981">
                  <a:extLst>
                    <a:ext uri="{9D8B030D-6E8A-4147-A177-3AD203B41FA5}">
                      <a16:colId xmlns="" xmlns:a16="http://schemas.microsoft.com/office/drawing/2014/main" val="2539557526"/>
                    </a:ext>
                  </a:extLst>
                </a:gridCol>
                <a:gridCol w="1110981">
                  <a:extLst>
                    <a:ext uri="{9D8B030D-6E8A-4147-A177-3AD203B41FA5}">
                      <a16:colId xmlns="" xmlns:a16="http://schemas.microsoft.com/office/drawing/2014/main" val="3370577580"/>
                    </a:ext>
                  </a:extLst>
                </a:gridCol>
                <a:gridCol w="1110981">
                  <a:extLst>
                    <a:ext uri="{9D8B030D-6E8A-4147-A177-3AD203B41FA5}">
                      <a16:colId xmlns="" xmlns:a16="http://schemas.microsoft.com/office/drawing/2014/main" val="2613314713"/>
                    </a:ext>
                  </a:extLst>
                </a:gridCol>
                <a:gridCol w="1110981">
                  <a:extLst>
                    <a:ext uri="{9D8B030D-6E8A-4147-A177-3AD203B41FA5}">
                      <a16:colId xmlns="" xmlns:a16="http://schemas.microsoft.com/office/drawing/2014/main" val="740242272"/>
                    </a:ext>
                  </a:extLst>
                </a:gridCol>
                <a:gridCol w="1110981">
                  <a:extLst>
                    <a:ext uri="{9D8B030D-6E8A-4147-A177-3AD203B41FA5}">
                      <a16:colId xmlns="" xmlns:a16="http://schemas.microsoft.com/office/drawing/2014/main" val="2029866036"/>
                    </a:ext>
                  </a:extLst>
                </a:gridCol>
                <a:gridCol w="1110981">
                  <a:extLst>
                    <a:ext uri="{9D8B030D-6E8A-4147-A177-3AD203B41FA5}">
                      <a16:colId xmlns="" xmlns:a16="http://schemas.microsoft.com/office/drawing/2014/main" val="298755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200" dirty="0"/>
                        <a:t>Analista Solucionador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CO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CO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Cuenta de Correo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CO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Horario de atención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CO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Grupo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Elemento de Configuración</a:t>
                      </a:r>
                    </a:p>
                    <a:p>
                      <a:pPr marL="0" algn="l" defTabSz="457200" rtl="0" eaLnBrk="1" latinLnBrk="0" hangingPunct="1"/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CO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Cartelera </a:t>
                      </a:r>
                      <a:r>
                        <a:rPr lang="es-CO" sz="12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Stanby</a:t>
                      </a:r>
                      <a:endParaRPr lang="es-CO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36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400" dirty="0" err="1"/>
                        <a:t>Stanby</a:t>
                      </a:r>
                      <a:r>
                        <a:rPr lang="es-CO" sz="1400" dirty="0"/>
                        <a:t> Integración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3115332927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Soporte y Calidad Desarrollo Servicios Desarrollo Servicios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Sterling File Gateway_AW1205001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 err="1"/>
                        <a:t>Stanby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err="1"/>
                        <a:t>dllo</a:t>
                      </a:r>
                      <a:r>
                        <a:rPr lang="es-CO" sz="1800" dirty="0"/>
                        <a:t> de Servicios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462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73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presentacion-banco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-756592" y="41777"/>
            <a:ext cx="3923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 algn="r"/>
            <a:r>
              <a:rPr lang="es-C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Escalamiento en USD</a:t>
            </a:r>
            <a:endParaRPr lang="es-ES" sz="2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17227"/>
              </p:ext>
            </p:extLst>
          </p:nvPr>
        </p:nvGraphicFramePr>
        <p:xfrm>
          <a:off x="755576" y="2204864"/>
          <a:ext cx="765606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5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000" b="0" i="1" dirty="0">
                          <a:solidFill>
                            <a:schemeClr val="tx1"/>
                          </a:solidFill>
                        </a:rPr>
                        <a:t>Área de incidente</a:t>
                      </a:r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Falla </a:t>
                      </a:r>
                      <a:r>
                        <a:rPr lang="es-CO" sz="1800" dirty="0" err="1">
                          <a:solidFill>
                            <a:schemeClr val="tx1"/>
                          </a:solidFill>
                        </a:rPr>
                        <a:t>Aplicacion</a:t>
                      </a:r>
                      <a:endParaRPr lang="es-CO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i="1" dirty="0"/>
                        <a:t>Grupo a escalar en USD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Soporte y Calidad Desarrollo Servicios Desarrollo Servicios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i="1" dirty="0"/>
                        <a:t>Elemento de configuración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Sterling File Gateway_AW1205001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000" i="1" dirty="0"/>
                        <a:t>Síntoma</a:t>
                      </a:r>
                      <a:endParaRPr lang="es-C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>
                          <a:effectLst/>
                        </a:rPr>
                        <a:t>SW_ERROR DE CONFIGURACION </a:t>
                      </a:r>
                      <a:endParaRPr lang="es-CO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3395" y="0"/>
            <a:ext cx="2160605" cy="10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5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resentacion-banco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-396552" y="33681"/>
            <a:ext cx="4334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31" lvl="1"/>
            <a:r>
              <a:rPr lang="es-C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Plantilla de notificaciones</a:t>
            </a:r>
            <a:endParaRPr lang="es-ES" sz="2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3395" y="0"/>
            <a:ext cx="2160605" cy="1006884"/>
          </a:xfrm>
          <a:prstGeom prst="rect">
            <a:avLst/>
          </a:prstGeom>
        </p:spPr>
      </p:pic>
      <p:pic>
        <p:nvPicPr>
          <p:cNvPr id="3" name="Imagen 3" descr="Imagen que contiene captura de pantalla&#10;&#10;Descripción generada con confianza muy alta">
            <a:extLst>
              <a:ext uri="{FF2B5EF4-FFF2-40B4-BE49-F238E27FC236}">
                <a16:creationId xmlns="" xmlns:a16="http://schemas.microsoft.com/office/drawing/2014/main" id="{A629CA40-5AA3-423E-B6CA-8847C930A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10" y="1091582"/>
            <a:ext cx="7099539" cy="461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5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B131BFF6E1544DA85AD9F1C9CC773F" ma:contentTypeVersion="4" ma:contentTypeDescription="Crear nuevo documento." ma:contentTypeScope="" ma:versionID="aa1606918aa188bac79b1a9e6f788792">
  <xsd:schema xmlns:xsd="http://www.w3.org/2001/XMLSchema" xmlns:xs="http://www.w3.org/2001/XMLSchema" xmlns:p="http://schemas.microsoft.com/office/2006/metadata/properties" xmlns:ns2="c988bae6-b5c8-45e1-8884-02ec9f9f9ac7" xmlns:ns3="92ed4aa4-5a66-4066-9985-36842f001a65" targetNamespace="http://schemas.microsoft.com/office/2006/metadata/properties" ma:root="true" ma:fieldsID="746252efb62d7b5157e95d9eddca1409" ns2:_="" ns3:_="">
    <xsd:import namespace="c988bae6-b5c8-45e1-8884-02ec9f9f9ac7"/>
    <xsd:import namespace="92ed4aa4-5a66-4066-9985-36842f001a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8bae6-b5c8-45e1-8884-02ec9f9f9a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d4aa4-5a66-4066-9985-36842f001a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B5D2FB-BF94-430B-838C-91EFBF8C036E}">
  <ds:schemaRefs>
    <ds:schemaRef ds:uri="http://purl.org/dc/dcmitype/"/>
    <ds:schemaRef ds:uri="92ed4aa4-5a66-4066-9985-36842f001a6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988bae6-b5c8-45e1-8884-02ec9f9f9ac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54E31EE-04BD-4351-9F50-532F9D773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88bae6-b5c8-45e1-8884-02ec9f9f9ac7"/>
    <ds:schemaRef ds:uri="92ed4aa4-5a66-4066-9985-36842f001a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486C70-A2F1-4940-92B3-8C061F48D8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437</Words>
  <Application>Microsoft Office PowerPoint</Application>
  <PresentationFormat>Presentación en pantalla (4:3)</PresentationFormat>
  <Paragraphs>92</Paragraphs>
  <Slides>13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Office Theme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Grupo Bancolombia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Camilo Rpo S</dc:creator>
  <cp:lastModifiedBy>Daniel Camilo Fajardo Casas</cp:lastModifiedBy>
  <cp:revision>263</cp:revision>
  <dcterms:created xsi:type="dcterms:W3CDTF">2012-06-28T19:35:19Z</dcterms:created>
  <dcterms:modified xsi:type="dcterms:W3CDTF">2018-08-30T14:11:59Z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0x01010025B131BFF6E1544DA85AD9F1C9CC773F</vt:lpwstr>
  </property>
</Properties>
</file>