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304" r:id="rId3"/>
    <p:sldId id="303" r:id="rId4"/>
    <p:sldId id="305" r:id="rId5"/>
    <p:sldId id="306" r:id="rId6"/>
    <p:sldId id="307" r:id="rId7"/>
    <p:sldId id="308" r:id="rId8"/>
    <p:sldId id="309" r:id="rId9"/>
    <p:sldId id="285" r:id="rId10"/>
    <p:sldId id="284" r:id="rId11"/>
    <p:sldId id="286" r:id="rId12"/>
    <p:sldId id="297" r:id="rId13"/>
    <p:sldId id="287" r:id="rId14"/>
    <p:sldId id="289" r:id="rId15"/>
    <p:sldId id="298" r:id="rId16"/>
    <p:sldId id="300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B142A-7A08-4AB5-B44E-770F0790EB0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DE351-C28A-435D-BBBC-C6BF3A016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7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58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écision 2"/>
          <p:cNvSpPr/>
          <p:nvPr userDrawn="1"/>
        </p:nvSpPr>
        <p:spPr>
          <a:xfrm>
            <a:off x="11700676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4" name="Décision 2"/>
          <p:cNvSpPr/>
          <p:nvPr userDrawn="1"/>
        </p:nvSpPr>
        <p:spPr>
          <a:xfrm>
            <a:off x="11840214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3A8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5" name="Décision 2"/>
          <p:cNvSpPr/>
          <p:nvPr userDrawn="1"/>
        </p:nvSpPr>
        <p:spPr>
          <a:xfrm>
            <a:off x="11960882" y="6387680"/>
            <a:ext cx="120668" cy="381001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2" name="Décision 2"/>
          <p:cNvSpPr/>
          <p:nvPr userDrawn="1"/>
        </p:nvSpPr>
        <p:spPr>
          <a:xfrm>
            <a:off x="973" y="-120"/>
            <a:ext cx="700630" cy="159785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7324 h 7324"/>
              <a:gd name="connsiteX1" fmla="*/ 0 w 10000"/>
              <a:gd name="connsiteY1" fmla="*/ 591 h 7324"/>
              <a:gd name="connsiteX2" fmla="*/ 5280 w 10000"/>
              <a:gd name="connsiteY2" fmla="*/ 0 h 7324"/>
              <a:gd name="connsiteX3" fmla="*/ 10000 w 10000"/>
              <a:gd name="connsiteY3" fmla="*/ 2324 h 7324"/>
              <a:gd name="connsiteX4" fmla="*/ 0 w 10000"/>
              <a:gd name="connsiteY4" fmla="*/ 7324 h 7324"/>
              <a:gd name="connsiteX0" fmla="*/ 0 w 10000"/>
              <a:gd name="connsiteY0" fmla="*/ 9348 h 9348"/>
              <a:gd name="connsiteX1" fmla="*/ 0 w 10000"/>
              <a:gd name="connsiteY1" fmla="*/ 155 h 9348"/>
              <a:gd name="connsiteX2" fmla="*/ 6284 w 10000"/>
              <a:gd name="connsiteY2" fmla="*/ 0 h 9348"/>
              <a:gd name="connsiteX3" fmla="*/ 10000 w 10000"/>
              <a:gd name="connsiteY3" fmla="*/ 2521 h 9348"/>
              <a:gd name="connsiteX4" fmla="*/ 0 w 10000"/>
              <a:gd name="connsiteY4" fmla="*/ 9348 h 9348"/>
              <a:gd name="connsiteX0" fmla="*/ 0 w 10000"/>
              <a:gd name="connsiteY0" fmla="*/ 10029 h 10029"/>
              <a:gd name="connsiteX1" fmla="*/ 0 w 10000"/>
              <a:gd name="connsiteY1" fmla="*/ 0 h 10029"/>
              <a:gd name="connsiteX2" fmla="*/ 6284 w 10000"/>
              <a:gd name="connsiteY2" fmla="*/ 29 h 10029"/>
              <a:gd name="connsiteX3" fmla="*/ 10000 w 10000"/>
              <a:gd name="connsiteY3" fmla="*/ 2726 h 10029"/>
              <a:gd name="connsiteX4" fmla="*/ 0 w 10000"/>
              <a:gd name="connsiteY4" fmla="*/ 10029 h 10029"/>
              <a:gd name="connsiteX0" fmla="*/ 0 w 10000"/>
              <a:gd name="connsiteY0" fmla="*/ 10000 h 10000"/>
              <a:gd name="connsiteX1" fmla="*/ 0 w 10000"/>
              <a:gd name="connsiteY1" fmla="*/ 41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 w 10000"/>
              <a:gd name="connsiteY1" fmla="*/ 6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9994 h 9994"/>
              <a:gd name="connsiteX1" fmla="*/ 20 w 10000"/>
              <a:gd name="connsiteY1" fmla="*/ 0 h 9994"/>
              <a:gd name="connsiteX2" fmla="*/ 6284 w 10000"/>
              <a:gd name="connsiteY2" fmla="*/ 0 h 9994"/>
              <a:gd name="connsiteX3" fmla="*/ 10000 w 10000"/>
              <a:gd name="connsiteY3" fmla="*/ 2691 h 9994"/>
              <a:gd name="connsiteX4" fmla="*/ 0 w 10000"/>
              <a:gd name="connsiteY4" fmla="*/ 9994 h 9994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3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0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9992"/>
              <a:gd name="connsiteY0" fmla="*/ 10003 h 10003"/>
              <a:gd name="connsiteX1" fmla="*/ 13 w 9992"/>
              <a:gd name="connsiteY1" fmla="*/ 0 h 10003"/>
              <a:gd name="connsiteX2" fmla="*/ 6284 w 9992"/>
              <a:gd name="connsiteY2" fmla="*/ 0 h 10003"/>
              <a:gd name="connsiteX3" fmla="*/ 9992 w 9992"/>
              <a:gd name="connsiteY3" fmla="*/ 2700 h 10003"/>
              <a:gd name="connsiteX4" fmla="*/ 0 w 9992"/>
              <a:gd name="connsiteY4" fmla="*/ 10003 h 10003"/>
              <a:gd name="connsiteX0" fmla="*/ 0 w 10000"/>
              <a:gd name="connsiteY0" fmla="*/ 11065 h 11065"/>
              <a:gd name="connsiteX1" fmla="*/ 13 w 10000"/>
              <a:gd name="connsiteY1" fmla="*/ 1065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1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4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6 h 11066"/>
              <a:gd name="connsiteX1" fmla="*/ 7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  <a:gd name="connsiteX0" fmla="*/ 0 w 10000"/>
              <a:gd name="connsiteY0" fmla="*/ 11066 h 11066"/>
              <a:gd name="connsiteX1" fmla="*/ 1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066">
                <a:moveTo>
                  <a:pt x="0" y="11066"/>
                </a:moveTo>
                <a:cubicBezTo>
                  <a:pt x="7" y="7734"/>
                  <a:pt x="6" y="3332"/>
                  <a:pt x="13" y="0"/>
                </a:cubicBezTo>
                <a:lnTo>
                  <a:pt x="4815" y="1"/>
                </a:lnTo>
                <a:lnTo>
                  <a:pt x="10000" y="3765"/>
                </a:lnTo>
                <a:lnTo>
                  <a:pt x="0" y="11066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>
          <a:xfrm>
            <a:off x="712800" y="1188000"/>
            <a:ext cx="10908000" cy="5112000"/>
          </a:xfrm>
        </p:spPr>
        <p:txBody>
          <a:bodyPr/>
          <a:lstStyle>
            <a:lvl3pPr>
              <a:defRPr>
                <a:solidFill>
                  <a:srgbClr val="535252"/>
                </a:solidFill>
              </a:defRPr>
            </a:lvl3pPr>
            <a:lvl5pPr>
              <a:defRPr>
                <a:solidFill>
                  <a:srgbClr val="53525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fr-FR" smtClean="0"/>
              <a:t>Formation H330 n°2 - Les bases du NLP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13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81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2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2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89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1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78039"/>
            <a:ext cx="10058400" cy="4491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1406F1-75DF-4457-98AF-F963FD2593C4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14804-8941-4B50-9F32-C9744A15519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17117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6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Traitement du langage  approches séquentielles et génératives, partie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7280" y="4599432"/>
            <a:ext cx="10058400" cy="1644613"/>
          </a:xfrm>
        </p:spPr>
        <p:txBody>
          <a:bodyPr>
            <a:normAutofit/>
          </a:bodyPr>
          <a:lstStyle/>
          <a:p>
            <a:r>
              <a:rPr lang="fr-FR" sz="3800" dirty="0" smtClean="0"/>
              <a:t>Gautier </a:t>
            </a:r>
            <a:r>
              <a:rPr lang="fr-FR" sz="3800" dirty="0" smtClean="0"/>
              <a:t>Durantin</a:t>
            </a:r>
          </a:p>
          <a:p>
            <a:r>
              <a:rPr lang="fr-FR" sz="3800" dirty="0" smtClean="0"/>
              <a:t>Gautier.durantin@e-i.com</a:t>
            </a:r>
            <a:endParaRPr lang="fr-FR" sz="3800" dirty="0" smtClean="0"/>
          </a:p>
          <a:p>
            <a:endParaRPr lang="fr-FR" sz="9600" dirty="0"/>
          </a:p>
          <a:p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05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Seq2Seq disséqué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00518" y="2340401"/>
            <a:ext cx="2617693" cy="475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ENCODER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6" name="Connecteur droit avec flèche 5"/>
          <p:cNvCxnSpPr>
            <a:endCxn id="4" idx="0"/>
          </p:cNvCxnSpPr>
          <p:nvPr/>
        </p:nvCxnSpPr>
        <p:spPr>
          <a:xfrm>
            <a:off x="3209364" y="1686409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449209" y="1286038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live</a:t>
            </a:r>
            <a:endParaRPr lang="fr-FR" i="1" dirty="0"/>
          </a:p>
        </p:txBody>
      </p:sp>
      <p:cxnSp>
        <p:nvCxnSpPr>
          <p:cNvPr id="11" name="Connecteur droit avec flèche 10"/>
          <p:cNvCxnSpPr>
            <a:stCxn id="4" idx="3"/>
          </p:cNvCxnSpPr>
          <p:nvPr/>
        </p:nvCxnSpPr>
        <p:spPr>
          <a:xfrm>
            <a:off x="4518211" y="2578182"/>
            <a:ext cx="824753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miro.medium.com/max/600/1*8GcdjBU5TAP36itWBcZ6i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0711" y="3715798"/>
            <a:ext cx="57150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342964" y="2318326"/>
            <a:ext cx="2617693" cy="475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DECODER</a:t>
            </a: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651809" y="1686409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46785" y="1309015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j   habite   a   </a:t>
            </a:r>
            <a:r>
              <a:rPr lang="fr-FR" i="1" dirty="0" err="1" smtClean="0"/>
              <a:t>toulouse</a:t>
            </a:r>
            <a:endParaRPr lang="fr-FR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449209" y="3457826"/>
            <a:ext cx="372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in</a:t>
            </a:r>
            <a:endParaRPr lang="fr-FR" i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651809" y="2830298"/>
            <a:ext cx="1" cy="65399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313867" y="1309015"/>
            <a:ext cx="3429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Phases d’encodage : un RNN encode la représentation de la séquence d’entrée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Phase de </a:t>
            </a:r>
            <a:r>
              <a:rPr lang="fr-FR" dirty="0" err="1" smtClean="0"/>
              <a:t>decodage</a:t>
            </a:r>
            <a:r>
              <a:rPr lang="fr-FR" dirty="0" smtClean="0"/>
              <a:t> : un RNN prédit la suite de la séquence de sortie en fonction du </a:t>
            </a:r>
            <a:r>
              <a:rPr lang="fr-FR" dirty="0" err="1" smtClean="0"/>
              <a:t>token</a:t>
            </a:r>
            <a:r>
              <a:rPr lang="fr-FR" dirty="0" smtClean="0"/>
              <a:t> courant. </a:t>
            </a:r>
            <a:r>
              <a:rPr lang="fr-FR" b="1" dirty="0" smtClean="0"/>
              <a:t>Ce RNN est initialisé à l’aide de l’encodeur.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Problème : </a:t>
            </a:r>
            <a:r>
              <a:rPr lang="fr-FR" dirty="0" smtClean="0">
                <a:solidFill>
                  <a:srgbClr val="FF0000"/>
                </a:solidFill>
              </a:rPr>
              <a:t>L’encodeur ne transmet qu’un seul vecteur de contexte au décodeur. Ce vecteur a la charge de représenter l’intégralité de la séquence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avec attention</a:t>
            </a:r>
            <a:endParaRPr lang="fr-FR" dirty="0"/>
          </a:p>
        </p:txBody>
      </p:sp>
      <p:pic>
        <p:nvPicPr>
          <p:cNvPr id="2050" name="Picture 2" descr="https://miro.medium.com/max/600/1*JrxKsw2LYU9emkM-jR13u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" y="2533930"/>
            <a:ext cx="571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600/1*KD1xANybFo4EC2V2unn3R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24330"/>
            <a:ext cx="57150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0" y="6434850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Source : J </a:t>
            </a:r>
            <a:r>
              <a:rPr lang="fr-FR" b="1" dirty="0" err="1" smtClean="0">
                <a:solidFill>
                  <a:schemeClr val="bg1"/>
                </a:solidFill>
              </a:rPr>
              <a:t>Alammar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méthodes Seq2Seq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08094"/>
            <a:ext cx="10058400" cy="38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Traduction : input = phrase en langue A , </a:t>
            </a:r>
            <a:r>
              <a:rPr lang="fr-FR" dirty="0" err="1" smtClean="0"/>
              <a:t>target</a:t>
            </a:r>
            <a:r>
              <a:rPr lang="fr-FR" dirty="0" smtClean="0"/>
              <a:t> = phrase en langue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Question </a:t>
            </a:r>
            <a:r>
              <a:rPr lang="fr-FR" dirty="0" err="1" smtClean="0"/>
              <a:t>answering</a:t>
            </a:r>
            <a:r>
              <a:rPr lang="fr-FR" dirty="0" smtClean="0"/>
              <a:t> (QA) : input = question , </a:t>
            </a:r>
            <a:r>
              <a:rPr lang="fr-FR" dirty="0" err="1" smtClean="0"/>
              <a:t>target</a:t>
            </a:r>
            <a:r>
              <a:rPr lang="fr-FR" dirty="0" smtClean="0"/>
              <a:t> = réponse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Résumé automatique : input = texte long , </a:t>
            </a:r>
            <a:r>
              <a:rPr lang="fr-FR" dirty="0" err="1" smtClean="0"/>
              <a:t>target</a:t>
            </a:r>
            <a:r>
              <a:rPr lang="fr-FR" dirty="0" smtClean="0"/>
              <a:t> = texte court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Auto-encodage : input = texte , </a:t>
            </a:r>
            <a:r>
              <a:rPr lang="fr-FR" dirty="0" err="1" smtClean="0"/>
              <a:t>target</a:t>
            </a:r>
            <a:r>
              <a:rPr lang="fr-FR" dirty="0" smtClean="0"/>
              <a:t> = texte identique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Augmentation de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Plongements lexicaux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Perspectives : architectures Transformer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6434850"/>
            <a:ext cx="58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Source : J </a:t>
            </a:r>
            <a:r>
              <a:rPr lang="fr-FR" b="1" dirty="0" err="1" smtClean="0">
                <a:solidFill>
                  <a:schemeClr val="bg1"/>
                </a:solidFill>
              </a:rPr>
              <a:t>Alammar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42" y="1359799"/>
            <a:ext cx="7454434" cy="48533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40618" y="2061882"/>
            <a:ext cx="191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Encoder sans récurrence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580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2" y="1376209"/>
            <a:ext cx="8029015" cy="48819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2698467"/>
            <a:ext cx="1918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Pas de récurrence, pas de dépendance entre les </a:t>
            </a:r>
            <a:r>
              <a:rPr lang="fr-FR" b="1" dirty="0" err="1" smtClean="0"/>
              <a:t>tokens</a:t>
            </a:r>
            <a:r>
              <a:rPr lang="fr-FR" b="1" dirty="0" smtClean="0"/>
              <a:t> (= </a:t>
            </a:r>
            <a:r>
              <a:rPr lang="fr-FR" b="1" dirty="0" err="1" smtClean="0"/>
              <a:t>parallélisable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8785413" y="2804286"/>
            <a:ext cx="102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</a:t>
            </a:r>
            <a:r>
              <a:rPr lang="fr-FR" b="1" dirty="0" smtClean="0"/>
              <a:t>e</a:t>
            </a:r>
          </a:p>
          <a:p>
            <a:pPr algn="ctr"/>
            <a:r>
              <a:rPr lang="fr-FR" b="1" dirty="0" smtClean="0"/>
              <a:t>mange</a:t>
            </a:r>
          </a:p>
          <a:p>
            <a:pPr algn="ctr"/>
            <a:r>
              <a:rPr lang="fr-FR" b="1" dirty="0" smtClean="0"/>
              <a:t>une</a:t>
            </a:r>
          </a:p>
          <a:p>
            <a:pPr algn="ctr"/>
            <a:r>
              <a:rPr lang="fr-FR" b="1" dirty="0"/>
              <a:t>d</a:t>
            </a:r>
            <a:r>
              <a:rPr lang="fr-FR" b="1" dirty="0" smtClean="0"/>
              <a:t>inde</a:t>
            </a:r>
          </a:p>
          <a:p>
            <a:pPr algn="ctr"/>
            <a:r>
              <a:rPr lang="fr-FR" b="1" dirty="0"/>
              <a:t>e</a:t>
            </a:r>
            <a:r>
              <a:rPr lang="fr-FR" b="1" dirty="0" smtClean="0"/>
              <a:t>n</a:t>
            </a:r>
          </a:p>
          <a:p>
            <a:pPr algn="ctr"/>
            <a:r>
              <a:rPr lang="fr-FR" b="1" dirty="0" smtClean="0"/>
              <a:t>pyjama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892118" y="2804286"/>
            <a:ext cx="102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j</a:t>
            </a:r>
            <a:r>
              <a:rPr lang="fr-FR" b="1" dirty="0" smtClean="0"/>
              <a:t>e</a:t>
            </a:r>
          </a:p>
          <a:p>
            <a:pPr algn="ctr"/>
            <a:r>
              <a:rPr lang="fr-FR" b="1" dirty="0" smtClean="0"/>
              <a:t>mange</a:t>
            </a:r>
          </a:p>
          <a:p>
            <a:pPr algn="ctr"/>
            <a:r>
              <a:rPr lang="fr-FR" b="1" dirty="0" smtClean="0"/>
              <a:t>une</a:t>
            </a:r>
          </a:p>
          <a:p>
            <a:pPr algn="ctr"/>
            <a:r>
              <a:rPr lang="fr-FR" b="1" dirty="0"/>
              <a:t>d</a:t>
            </a:r>
            <a:r>
              <a:rPr lang="fr-FR" b="1" dirty="0" smtClean="0"/>
              <a:t>inde</a:t>
            </a:r>
          </a:p>
          <a:p>
            <a:pPr algn="ctr"/>
            <a:r>
              <a:rPr lang="fr-FR" b="1" dirty="0"/>
              <a:t>e</a:t>
            </a:r>
            <a:r>
              <a:rPr lang="fr-FR" b="1" dirty="0" smtClean="0"/>
              <a:t>n</a:t>
            </a: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pyjama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668436" y="3817207"/>
            <a:ext cx="1223682" cy="5037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592235" y="3002280"/>
            <a:ext cx="1299883" cy="131870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668436" y="3299012"/>
            <a:ext cx="1264023" cy="10219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9592235" y="3550920"/>
            <a:ext cx="1299883" cy="77006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9628095" y="4175795"/>
            <a:ext cx="1264023" cy="1152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9742395" y="4320989"/>
            <a:ext cx="1149723" cy="113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1365" y="1326776"/>
            <a:ext cx="5091953" cy="496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 </a:t>
            </a:r>
            <a:r>
              <a:rPr lang="fr-FR" dirty="0" err="1" smtClean="0"/>
              <a:t>is</a:t>
            </a:r>
            <a:r>
              <a:rPr lang="fr-FR" dirty="0" smtClean="0"/>
              <a:t> all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– self attention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025" y="1506070"/>
            <a:ext cx="3128434" cy="46235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9459" y="1631576"/>
            <a:ext cx="1609353" cy="44980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093" y="1326776"/>
            <a:ext cx="5243448" cy="49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718202" cy="8514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BERT (</a:t>
            </a:r>
            <a:r>
              <a:rPr lang="fr-FR" dirty="0" err="1" smtClean="0"/>
              <a:t>Bidirectional</a:t>
            </a:r>
            <a:r>
              <a:rPr lang="fr-FR" dirty="0" smtClean="0"/>
              <a:t> </a:t>
            </a:r>
            <a:r>
              <a:rPr lang="fr-FR" dirty="0" err="1" smtClean="0"/>
              <a:t>Encoders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Transformers)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3377640"/>
            <a:ext cx="8533504" cy="25730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06824" y="1272988"/>
            <a:ext cx="1100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 module de Self Attention peut ne pas servir à tous les usages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/>
              <a:t>Je parle à mon oncle en pyjama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i="1" dirty="0" smtClean="0"/>
              <a:t>Mon oncle me parle en pyjama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Plusieurs modèles de self attention sont entraînés en parallèle : c’est le </a:t>
            </a:r>
            <a:r>
              <a:rPr lang="fr-FR" b="1" i="1" dirty="0" smtClean="0"/>
              <a:t>multi-</a:t>
            </a:r>
            <a:r>
              <a:rPr lang="fr-FR" b="1" i="1" dirty="0" err="1" smtClean="0"/>
              <a:t>head</a:t>
            </a:r>
            <a:r>
              <a:rPr lang="fr-FR" b="1" i="1" dirty="0" smtClean="0"/>
              <a:t>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Embeddings</a:t>
            </a:r>
            <a:r>
              <a:rPr lang="fr-FR" b="1" i="1" dirty="0" smtClean="0"/>
              <a:t> utilisés par BERT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4795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BERT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771" y="1138086"/>
            <a:ext cx="10579417" cy="457121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9599" y="5645327"/>
            <a:ext cx="1129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 minimum : 12 couches dans le transformer, 768 dimensions d’</a:t>
            </a:r>
            <a:r>
              <a:rPr lang="fr-FR" dirty="0" err="1" smtClean="0"/>
              <a:t>embedding</a:t>
            </a:r>
            <a:r>
              <a:rPr lang="fr-FR" dirty="0" smtClean="0"/>
              <a:t> en sortie, 12 têtes d’attention = 124M de paramètres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Embeddings</a:t>
            </a:r>
            <a:r>
              <a:rPr lang="fr-FR" dirty="0" smtClean="0"/>
              <a:t> classiques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Word2Vec (2012)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1" y="1378039"/>
            <a:ext cx="4809864" cy="44910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Un réseau à deux couches permet de générer des représentations vectorielles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On nomme ces représentations Word </a:t>
            </a:r>
            <a:r>
              <a:rPr lang="fr-FR" dirty="0" err="1" smtClean="0"/>
              <a:t>embeddings</a:t>
            </a:r>
            <a:r>
              <a:rPr lang="fr-FR" dirty="0" smtClean="0"/>
              <a:t> ou plongements lexicaux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Deux variantes du Word2Vec existent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CBOW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 smtClean="0"/>
              <a:t>skipgram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44" y="1589828"/>
            <a:ext cx="5987806" cy="3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Word2Vec - CBOW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1" y="2551289"/>
            <a:ext cx="4809864" cy="33178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CBOW: </a:t>
            </a:r>
            <a:r>
              <a:rPr lang="fr-FR" dirty="0" err="1" smtClean="0"/>
              <a:t>Continuous</a:t>
            </a:r>
            <a:r>
              <a:rPr lang="fr-FR" dirty="0" smtClean="0"/>
              <a:t> Bag of </a:t>
            </a:r>
            <a:r>
              <a:rPr lang="fr-FR" dirty="0" err="1" smtClean="0"/>
              <a:t>Words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On prédit un mot à partir de son contexte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je </a:t>
            </a:r>
            <a:r>
              <a:rPr lang="fr-FR" i="1" u="sng" dirty="0" smtClean="0">
                <a:solidFill>
                  <a:srgbClr val="00B050"/>
                </a:solidFill>
              </a:rPr>
              <a:t>mange une </a:t>
            </a:r>
            <a:r>
              <a:rPr lang="fr-FR" i="1" dirty="0" smtClean="0">
                <a:solidFill>
                  <a:srgbClr val="FF0000"/>
                </a:solidFill>
              </a:rPr>
              <a:t>pomme</a:t>
            </a:r>
            <a:r>
              <a:rPr lang="fr-FR" i="1" dirty="0" smtClean="0"/>
              <a:t> </a:t>
            </a:r>
            <a:r>
              <a:rPr lang="fr-FR" i="1" u="sng" dirty="0" smtClean="0">
                <a:solidFill>
                  <a:srgbClr val="00B050"/>
                </a:solidFill>
              </a:rPr>
              <a:t>en dessert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68" y="2391105"/>
            <a:ext cx="5683319" cy="22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Word2Vec - </a:t>
            </a:r>
            <a:r>
              <a:rPr lang="fr-FR" dirty="0" err="1" smtClean="0"/>
              <a:t>Skipgram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1" y="2551289"/>
            <a:ext cx="4809864" cy="331780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On prédit un mot du contexte à partir du </a:t>
            </a:r>
            <a:r>
              <a:rPr lang="fr-FR" dirty="0" err="1" smtClean="0"/>
              <a:t>token</a:t>
            </a:r>
            <a:r>
              <a:rPr lang="fr-FR" dirty="0" smtClean="0"/>
              <a:t> central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je </a:t>
            </a:r>
            <a:r>
              <a:rPr lang="fr-FR" i="1" u="sng" dirty="0" smtClean="0">
                <a:solidFill>
                  <a:srgbClr val="00B050"/>
                </a:solidFill>
              </a:rPr>
              <a:t>mange une </a:t>
            </a:r>
            <a:r>
              <a:rPr lang="fr-FR" i="1" dirty="0" smtClean="0">
                <a:solidFill>
                  <a:srgbClr val="FF0000"/>
                </a:solidFill>
              </a:rPr>
              <a:t>pomme</a:t>
            </a:r>
            <a:r>
              <a:rPr lang="fr-FR" i="1" dirty="0" smtClean="0"/>
              <a:t> </a:t>
            </a:r>
            <a:r>
              <a:rPr lang="fr-FR" i="1" u="sng" dirty="0" smtClean="0">
                <a:solidFill>
                  <a:srgbClr val="00B050"/>
                </a:solidFill>
              </a:rPr>
              <a:t>en dessert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64" y="1702930"/>
            <a:ext cx="6294947" cy="38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435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Improving</a:t>
            </a:r>
            <a:r>
              <a:rPr lang="fr-FR" dirty="0" smtClean="0"/>
              <a:t> Word </a:t>
            </a:r>
            <a:r>
              <a:rPr lang="fr-FR" dirty="0" err="1" smtClean="0"/>
              <a:t>Representations</a:t>
            </a:r>
            <a:r>
              <a:rPr lang="fr-FR" dirty="0" smtClean="0"/>
              <a:t> via Global </a:t>
            </a:r>
            <a:r>
              <a:rPr lang="fr-FR" dirty="0" err="1" smtClean="0"/>
              <a:t>Context</a:t>
            </a:r>
            <a:r>
              <a:rPr lang="fr-FR" dirty="0"/>
              <a:t> </a:t>
            </a:r>
            <a:r>
              <a:rPr lang="fr-FR" dirty="0" smtClean="0"/>
              <a:t>and Multiple Word Prototypes (2012)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625599"/>
            <a:ext cx="5653476" cy="4243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On réalise un </a:t>
            </a:r>
            <a:r>
              <a:rPr lang="fr-FR" dirty="0" err="1" smtClean="0"/>
              <a:t>clustering</a:t>
            </a:r>
            <a:r>
              <a:rPr lang="fr-FR" dirty="0" smtClean="0"/>
              <a:t> sur l’ensemble des contextes afin de maintenir une notion de contexte global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Un nouveau modèle est entraîné avec une nouvelle représentation du </a:t>
            </a:r>
            <a:r>
              <a:rPr lang="fr-FR" dirty="0" err="1" smtClean="0"/>
              <a:t>token</a:t>
            </a:r>
            <a:r>
              <a:rPr lang="fr-FR" dirty="0" smtClean="0"/>
              <a:t> dans chaque cluster (i.e. si </a:t>
            </a:r>
            <a:r>
              <a:rPr lang="fr-FR" i="1" dirty="0" err="1" smtClean="0"/>
              <a:t>bank</a:t>
            </a:r>
            <a:r>
              <a:rPr lang="fr-FR" dirty="0" smtClean="0"/>
              <a:t> est proche du cluster 1, il sera tagué bank_1,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On obtient des prototypes multiples pour un </a:t>
            </a:r>
            <a:r>
              <a:rPr lang="fr-FR" dirty="0" err="1" smtClean="0"/>
              <a:t>token</a:t>
            </a:r>
            <a:r>
              <a:rPr lang="fr-FR" dirty="0" smtClean="0"/>
              <a:t> donné, permettant de maintenir des représentations différentes (gestion de la polysémie)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87" y="1851662"/>
            <a:ext cx="4168393" cy="32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14489"/>
            <a:ext cx="10058400" cy="1083733"/>
          </a:xfrm>
        </p:spPr>
        <p:txBody>
          <a:bodyPr>
            <a:normAutofit/>
          </a:bodyPr>
          <a:lstStyle/>
          <a:p>
            <a:r>
              <a:rPr lang="fr-FR" dirty="0" err="1" smtClean="0"/>
              <a:t>Glove</a:t>
            </a:r>
            <a:r>
              <a:rPr lang="fr-FR" dirty="0" smtClean="0"/>
              <a:t> (2014)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460978"/>
            <a:ext cx="5653476" cy="34081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Plutôt que des clusters, on utilise les </a:t>
            </a:r>
            <a:r>
              <a:rPr lang="fr-FR" dirty="0" err="1" smtClean="0"/>
              <a:t>co-occurrences</a:t>
            </a:r>
            <a:r>
              <a:rPr lang="fr-FR" dirty="0" smtClean="0"/>
              <a:t> des </a:t>
            </a:r>
            <a:r>
              <a:rPr lang="fr-FR" dirty="0" err="1" smtClean="0"/>
              <a:t>tokens</a:t>
            </a:r>
            <a:r>
              <a:rPr lang="fr-FR" dirty="0" smtClean="0"/>
              <a:t> pour guider l’apprentissage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Cela permet d’avoir une représentation proche du corpus, et de limiter la quantité de données nécessaire pour l’apprentissage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944" y="1833468"/>
            <a:ext cx="4332088" cy="3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0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14489"/>
            <a:ext cx="10058400" cy="1083733"/>
          </a:xfrm>
        </p:spPr>
        <p:txBody>
          <a:bodyPr>
            <a:normAutofit/>
          </a:bodyPr>
          <a:lstStyle/>
          <a:p>
            <a:r>
              <a:rPr lang="fr-FR" dirty="0" err="1" smtClean="0"/>
              <a:t>FastText</a:t>
            </a:r>
            <a:r>
              <a:rPr lang="fr-FR" dirty="0" smtClean="0"/>
              <a:t> (2016)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460978"/>
            <a:ext cx="5653476" cy="34081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Utilisation des </a:t>
            </a:r>
            <a:r>
              <a:rPr lang="fr-FR" dirty="0" err="1" smtClean="0"/>
              <a:t>subwords</a:t>
            </a:r>
            <a:r>
              <a:rPr lang="fr-FR" dirty="0" smtClean="0"/>
              <a:t> </a:t>
            </a:r>
            <a:r>
              <a:rPr lang="fr-FR" dirty="0" err="1" smtClean="0"/>
              <a:t>units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Cela permet d’avoir une représentation proche pour des mots contenant une faute d’orthographe, ou un mot n’existant pas dans le vocabulaire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04" y="2494505"/>
            <a:ext cx="4234613" cy="16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Méthodes Seq2Seq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3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534</Words>
  <Application>Microsoft Office PowerPoint</Application>
  <PresentationFormat>Grand écran</PresentationFormat>
  <Paragraphs>84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Swis721 BT Roman</vt:lpstr>
      <vt:lpstr>Wingdings</vt:lpstr>
      <vt:lpstr>Rétrospective</vt:lpstr>
      <vt:lpstr>Traitement du langage  approches séquentielles et génératives, partie II</vt:lpstr>
      <vt:lpstr>Embeddings classiques</vt:lpstr>
      <vt:lpstr>Word2Vec (2012)</vt:lpstr>
      <vt:lpstr>Word2Vec - CBOW</vt:lpstr>
      <vt:lpstr>Word2Vec - Skipgram</vt:lpstr>
      <vt:lpstr>Improving Word Representations via Global Context and Multiple Word Prototypes (2012)</vt:lpstr>
      <vt:lpstr>Glove (2014)</vt:lpstr>
      <vt:lpstr>FastText (2016)</vt:lpstr>
      <vt:lpstr>Méthodes Seq2Seq</vt:lpstr>
      <vt:lpstr>Seq2Seq disséqué</vt:lpstr>
      <vt:lpstr>Modèles avec attention</vt:lpstr>
      <vt:lpstr>Utilisation des méthodes Seq2Seq</vt:lpstr>
      <vt:lpstr>Perspectives : architectures Transformer</vt:lpstr>
      <vt:lpstr>Attention is all you need</vt:lpstr>
      <vt:lpstr>Attention is all you need</vt:lpstr>
      <vt:lpstr>Attention is all you need – self attention</vt:lpstr>
      <vt:lpstr>BERT (Bidirectional Encoders from Transformers)</vt:lpstr>
      <vt:lpstr>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traitement automatique du langage naturel (TALN ou NLP)</dc:title>
  <dc:creator>DURANTIN Gautier (PRESTA EXT)</dc:creator>
  <cp:lastModifiedBy>DURANTIN Gautier (PRESTA EXT)</cp:lastModifiedBy>
  <cp:revision>43</cp:revision>
  <dcterms:created xsi:type="dcterms:W3CDTF">2019-12-15T13:11:36Z</dcterms:created>
  <dcterms:modified xsi:type="dcterms:W3CDTF">2021-12-01T15:35:30Z</dcterms:modified>
</cp:coreProperties>
</file>