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775" r:id="rId6"/>
    <p:sldId id="260" r:id="rId7"/>
    <p:sldId id="261" r:id="rId8"/>
    <p:sldId id="274" r:id="rId9"/>
    <p:sldId id="262" r:id="rId10"/>
    <p:sldId id="270" r:id="rId11"/>
    <p:sldId id="263" r:id="rId12"/>
    <p:sldId id="264" r:id="rId13"/>
    <p:sldId id="267" r:id="rId14"/>
    <p:sldId id="268" r:id="rId15"/>
    <p:sldId id="269"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e0efab63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e0efab63b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e0efab63b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e0efab63b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e0efab63b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7e0efab63b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OTvRGCmQ35oXbf5HEe70rL6czHS3PJf5/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dirty="0"/>
              <a:t>Project 2: Implementation of Breadth First Search (BFS) algorithm for a Point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an Individual project.</a:t>
            </a:r>
          </a:p>
          <a:p>
            <a:pPr marL="0" lvl="0" indent="0" algn="ctr" rtl="0">
              <a:lnSpc>
                <a:spcPct val="90000"/>
              </a:lnSpc>
              <a:spcBef>
                <a:spcPts val="0"/>
              </a:spcBef>
              <a:spcAft>
                <a:spcPts val="0"/>
              </a:spcAft>
              <a:buClr>
                <a:schemeClr val="dk1"/>
              </a:buClr>
              <a:buSzPts val="2400"/>
              <a:buNone/>
            </a:pPr>
            <a:r>
              <a:rPr lang="en-US" dirty="0"/>
              <a:t>Due Date – March 7th,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Trial Map</a:t>
            </a:r>
            <a:endParaRPr/>
          </a:p>
        </p:txBody>
      </p:sp>
      <p:pic>
        <p:nvPicPr>
          <p:cNvPr id="187" name="Google Shape;187;p27"/>
          <p:cNvPicPr preferRelativeResize="0"/>
          <p:nvPr/>
        </p:nvPicPr>
        <p:blipFill>
          <a:blip r:embed="rId3">
            <a:alphaModFix/>
          </a:blip>
          <a:stretch>
            <a:fillRect/>
          </a:stretch>
        </p:blipFill>
        <p:spPr>
          <a:xfrm>
            <a:off x="3492186" y="745614"/>
            <a:ext cx="7632326" cy="4077700"/>
          </a:xfrm>
          <a:prstGeom prst="rect">
            <a:avLst/>
          </a:prstGeom>
          <a:noFill/>
          <a:ln>
            <a:noFill/>
          </a:ln>
        </p:spPr>
      </p:pic>
      <p:sp>
        <p:nvSpPr>
          <p:cNvPr id="2" name="TextBox 1">
            <a:extLst>
              <a:ext uri="{FF2B5EF4-FFF2-40B4-BE49-F238E27FC236}">
                <a16:creationId xmlns:a16="http://schemas.microsoft.com/office/drawing/2014/main" id="{7AA335A1-6453-413E-A73B-F1F95CC1CFDE}"/>
              </a:ext>
            </a:extLst>
          </p:cNvPr>
          <p:cNvSpPr txBox="1"/>
          <p:nvPr/>
        </p:nvSpPr>
        <p:spPr>
          <a:xfrm>
            <a:off x="808259" y="5259208"/>
            <a:ext cx="10546477" cy="923330"/>
          </a:xfrm>
          <a:prstGeom prst="rect">
            <a:avLst/>
          </a:prstGeom>
          <a:noFill/>
        </p:spPr>
        <p:txBody>
          <a:bodyPr wrap="none" rtlCol="0">
            <a:spAutoFit/>
          </a:bodyPr>
          <a:lstStyle/>
          <a:p>
            <a:r>
              <a:rPr lang="en-US" sz="1800" b="1" dirty="0">
                <a:solidFill>
                  <a:schemeClr val="tx1"/>
                </a:solidFill>
              </a:rPr>
              <a:t>How to define obstacle using Use Half planes and semi-algebraic models    </a:t>
            </a:r>
          </a:p>
          <a:p>
            <a:r>
              <a:rPr lang="en-US" sz="1800" b="1" dirty="0">
                <a:solidFill>
                  <a:schemeClr val="tx1"/>
                </a:solidFill>
              </a:rPr>
              <a:t>   for square:  point (</a:t>
            </a:r>
            <a:r>
              <a:rPr lang="en-US" sz="1800" b="1" dirty="0" err="1">
                <a:solidFill>
                  <a:schemeClr val="tx1"/>
                </a:solidFill>
              </a:rPr>
              <a:t>x,y</a:t>
            </a:r>
            <a:r>
              <a:rPr lang="en-US" sz="1800" b="1" dirty="0">
                <a:solidFill>
                  <a:schemeClr val="tx1"/>
                </a:solidFill>
              </a:rPr>
              <a:t>) is in the obstacle space if       </a:t>
            </a:r>
            <a:r>
              <a:rPr lang="en-US" sz="1800" dirty="0">
                <a:solidFill>
                  <a:schemeClr val="tx1"/>
                </a:solidFill>
              </a:rPr>
              <a:t>x&gt;=90 and x&lt;= 110 and y&gt;=40 and y&lt;=60  </a:t>
            </a:r>
          </a:p>
          <a:p>
            <a:r>
              <a:rPr lang="en-US" sz="1800" b="1" dirty="0">
                <a:solidFill>
                  <a:schemeClr val="tx1"/>
                </a:solidFill>
              </a:rPr>
              <a:t>   for circle:     point (</a:t>
            </a:r>
            <a:r>
              <a:rPr lang="en-US" sz="1800" b="1" dirty="0" err="1">
                <a:solidFill>
                  <a:schemeClr val="tx1"/>
                </a:solidFill>
              </a:rPr>
              <a:t>x,y</a:t>
            </a:r>
            <a:r>
              <a:rPr lang="en-US" sz="1800" b="1" dirty="0">
                <a:solidFill>
                  <a:schemeClr val="tx1"/>
                </a:solidFill>
              </a:rPr>
              <a:t>) is in the obstacle space if     </a:t>
            </a:r>
            <a:r>
              <a:rPr lang="en-US" sz="1800" dirty="0">
                <a:solidFill>
                  <a:schemeClr val="tx1"/>
                </a:solidFill>
              </a:rPr>
              <a:t>(x-160)^2+(y-50)^2 &lt; 15^2</a:t>
            </a:r>
          </a:p>
        </p:txBody>
      </p:sp>
      <p:sp>
        <p:nvSpPr>
          <p:cNvPr id="7" name="TextBox 6">
            <a:extLst>
              <a:ext uri="{FF2B5EF4-FFF2-40B4-BE49-F238E27FC236}">
                <a16:creationId xmlns:a16="http://schemas.microsoft.com/office/drawing/2014/main" id="{5C5B1AFC-20BE-4921-A7AB-2D07DD501C91}"/>
              </a:ext>
            </a:extLst>
          </p:cNvPr>
          <p:cNvSpPr txBox="1"/>
          <p:nvPr/>
        </p:nvSpPr>
        <p:spPr>
          <a:xfrm>
            <a:off x="8028064" y="3354460"/>
            <a:ext cx="914400" cy="369332"/>
          </a:xfrm>
          <a:prstGeom prst="rect">
            <a:avLst/>
          </a:prstGeom>
          <a:noFill/>
        </p:spPr>
        <p:txBody>
          <a:bodyPr wrap="square" rtlCol="0">
            <a:spAutoFit/>
          </a:bodyPr>
          <a:lstStyle/>
          <a:p>
            <a:r>
              <a:rPr lang="en-US" sz="1800" dirty="0">
                <a:solidFill>
                  <a:schemeClr val="tx1"/>
                </a:solidFill>
              </a:rPr>
              <a:t>50</a:t>
            </a:r>
          </a:p>
        </p:txBody>
      </p:sp>
      <p:cxnSp>
        <p:nvCxnSpPr>
          <p:cNvPr id="6" name="Straight Connector 5">
            <a:extLst>
              <a:ext uri="{FF2B5EF4-FFF2-40B4-BE49-F238E27FC236}">
                <a16:creationId xmlns:a16="http://schemas.microsoft.com/office/drawing/2014/main" id="{DF6E0272-D8AE-4572-A47E-41B6F1C0EDFB}"/>
              </a:ext>
            </a:extLst>
          </p:cNvPr>
          <p:cNvCxnSpPr/>
          <p:nvPr/>
        </p:nvCxnSpPr>
        <p:spPr>
          <a:xfrm flipH="1">
            <a:off x="3699909" y="2027683"/>
            <a:ext cx="531925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4736E28-432F-4F9F-AEC2-73702A0B5B55}"/>
              </a:ext>
            </a:extLst>
          </p:cNvPr>
          <p:cNvSpPr txBox="1"/>
          <p:nvPr/>
        </p:nvSpPr>
        <p:spPr>
          <a:xfrm>
            <a:off x="6641199" y="1659408"/>
            <a:ext cx="914400" cy="369332"/>
          </a:xfrm>
          <a:prstGeom prst="rect">
            <a:avLst/>
          </a:prstGeom>
          <a:noFill/>
        </p:spPr>
        <p:txBody>
          <a:bodyPr wrap="square" rtlCol="0">
            <a:spAutoFit/>
          </a:bodyPr>
          <a:lstStyle/>
          <a:p>
            <a:r>
              <a:rPr lang="en-US" sz="1800" dirty="0">
                <a:solidFill>
                  <a:schemeClr val="tx1"/>
                </a:solidFill>
              </a:rPr>
              <a:t>160</a:t>
            </a:r>
          </a:p>
        </p:txBody>
      </p:sp>
      <p:cxnSp>
        <p:nvCxnSpPr>
          <p:cNvPr id="4" name="Straight Arrow Connector 3">
            <a:extLst>
              <a:ext uri="{FF2B5EF4-FFF2-40B4-BE49-F238E27FC236}">
                <a16:creationId xmlns:a16="http://schemas.microsoft.com/office/drawing/2014/main" id="{224AD0B1-DB5E-432A-BF86-B6C1A8220035}"/>
              </a:ext>
            </a:extLst>
          </p:cNvPr>
          <p:cNvCxnSpPr>
            <a:cxnSpLocks/>
          </p:cNvCxnSpPr>
          <p:nvPr/>
        </p:nvCxnSpPr>
        <p:spPr>
          <a:xfrm>
            <a:off x="3626774" y="4376800"/>
            <a:ext cx="94419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217F294-BCCE-49D5-9187-F02C205B3132}"/>
              </a:ext>
            </a:extLst>
          </p:cNvPr>
          <p:cNvCxnSpPr>
            <a:cxnSpLocks/>
          </p:cNvCxnSpPr>
          <p:nvPr/>
        </p:nvCxnSpPr>
        <p:spPr>
          <a:xfrm flipV="1">
            <a:off x="3659836" y="3570217"/>
            <a:ext cx="0" cy="8168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AA1A539-BB44-4D31-A061-83BA0DC046FB}"/>
              </a:ext>
            </a:extLst>
          </p:cNvPr>
          <p:cNvSpPr txBox="1"/>
          <p:nvPr/>
        </p:nvSpPr>
        <p:spPr>
          <a:xfrm>
            <a:off x="4098873" y="4017654"/>
            <a:ext cx="688363" cy="307777"/>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5924BFEC-E175-4FA6-91E2-DF4DFAA8F451}"/>
              </a:ext>
            </a:extLst>
          </p:cNvPr>
          <p:cNvSpPr txBox="1"/>
          <p:nvPr/>
        </p:nvSpPr>
        <p:spPr>
          <a:xfrm>
            <a:off x="3282592" y="3449222"/>
            <a:ext cx="688363" cy="307777"/>
          </a:xfrm>
          <a:prstGeom prst="rect">
            <a:avLst/>
          </a:prstGeom>
          <a:noFill/>
        </p:spPr>
        <p:txBody>
          <a:bodyPr wrap="square" rtlCol="0">
            <a:spAutoFit/>
          </a:bodyPr>
          <a:lstStyle/>
          <a:p>
            <a:r>
              <a:rPr lang="en-US" dirty="0"/>
              <a:t>y</a:t>
            </a:r>
          </a:p>
        </p:txBody>
      </p:sp>
      <p:cxnSp>
        <p:nvCxnSpPr>
          <p:cNvPr id="13" name="Straight Arrow Connector 12">
            <a:extLst>
              <a:ext uri="{FF2B5EF4-FFF2-40B4-BE49-F238E27FC236}">
                <a16:creationId xmlns:a16="http://schemas.microsoft.com/office/drawing/2014/main" id="{42A63124-3074-44C0-87C6-C4F00E38B42B}"/>
              </a:ext>
            </a:extLst>
          </p:cNvPr>
          <p:cNvCxnSpPr/>
          <p:nvPr/>
        </p:nvCxnSpPr>
        <p:spPr>
          <a:xfrm>
            <a:off x="2784293" y="4192090"/>
            <a:ext cx="769537"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E26AD9-DD46-4A25-B0B7-A3C9C07CE8F2}"/>
              </a:ext>
            </a:extLst>
          </p:cNvPr>
          <p:cNvSpPr txBox="1"/>
          <p:nvPr/>
        </p:nvSpPr>
        <p:spPr>
          <a:xfrm>
            <a:off x="1413201" y="4029726"/>
            <a:ext cx="1430853" cy="369332"/>
          </a:xfrm>
          <a:prstGeom prst="rect">
            <a:avLst/>
          </a:prstGeom>
          <a:noFill/>
        </p:spPr>
        <p:txBody>
          <a:bodyPr wrap="square" rtlCol="0">
            <a:spAutoFit/>
          </a:bodyPr>
          <a:lstStyle/>
          <a:p>
            <a:r>
              <a:rPr lang="en-US" sz="1800" dirty="0"/>
              <a:t>Origin: (0,0)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1) Define the actions in a mathematical format</a:t>
            </a:r>
            <a:endParaRPr/>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Use can use the same data structure from project 1 to store the node information</a:t>
            </a:r>
            <a:r>
              <a:rPr lang="en-US">
                <a:solidFill>
                  <a:schemeClr val="tx1"/>
                </a:solidFill>
              </a:rPr>
              <a:t>. </a:t>
            </a:r>
          </a:p>
          <a:p>
            <a:pPr marL="228600" lvl="0" indent="-228600" algn="l" rtl="0">
              <a:lnSpc>
                <a:spcPct val="90000"/>
              </a:lnSpc>
              <a:spcBef>
                <a:spcPts val="0"/>
              </a:spcBef>
              <a:spcAft>
                <a:spcPts val="0"/>
              </a:spcAft>
              <a:buClr>
                <a:schemeClr val="dk1"/>
              </a:buClr>
              <a:buSzPts val="2800"/>
              <a:buChar char="•"/>
            </a:pPr>
            <a:r>
              <a:rPr lang="en-US"/>
              <a:t>Write 8 subfunctions, one for each action. The output of each subfunction is the state of a new node after taking the associated action. </a:t>
            </a:r>
          </a:p>
          <a:p>
            <a:pPr marL="228600" lvl="0" indent="-50800" algn="l" rtl="0">
              <a:lnSpc>
                <a:spcPct val="90000"/>
              </a:lnSpc>
              <a:spcBef>
                <a:spcPts val="1000"/>
              </a:spcBef>
              <a:spcAft>
                <a:spcPts val="0"/>
              </a:spcAft>
              <a:buClr>
                <a:schemeClr val="dk1"/>
              </a:buClr>
              <a:buSzPts val="2800"/>
              <a:buNone/>
            </a:pPr>
            <a:endParaRPr lang="en-US" dirty="0"/>
          </a:p>
        </p:txBody>
      </p:sp>
      <p:sp>
        <p:nvSpPr>
          <p:cNvPr id="5" name="TextBox 4">
            <a:extLst>
              <a:ext uri="{FF2B5EF4-FFF2-40B4-BE49-F238E27FC236}">
                <a16:creationId xmlns:a16="http://schemas.microsoft.com/office/drawing/2014/main" id="{5B54538C-C7B4-4BA2-8F55-6958D8C1CEBB}"/>
              </a:ext>
            </a:extLst>
          </p:cNvPr>
          <p:cNvSpPr txBox="1"/>
          <p:nvPr/>
        </p:nvSpPr>
        <p:spPr>
          <a:xfrm>
            <a:off x="1014573" y="5527721"/>
            <a:ext cx="6762964" cy="353943"/>
          </a:xfrm>
          <a:prstGeom prst="rect">
            <a:avLst/>
          </a:prstGeom>
          <a:noFill/>
        </p:spPr>
        <p:txBody>
          <a:bodyPr wrap="square">
            <a:spAutoFit/>
          </a:bodyPr>
          <a:lstStyle/>
          <a:p>
            <a:pPr marL="0" lvl="0" indent="0" algn="ctr" rtl="0">
              <a:lnSpc>
                <a:spcPct val="100000"/>
              </a:lnSpc>
              <a:spcBef>
                <a:spcPts val="1000"/>
              </a:spcBef>
              <a:spcAft>
                <a:spcPts val="0"/>
              </a:spcAft>
              <a:buClr>
                <a:schemeClr val="dk1"/>
              </a:buClr>
              <a:buSzPts val="1960"/>
              <a:buNone/>
            </a:pPr>
            <a:r>
              <a:rPr lang="en-US" sz="1700" b="1" dirty="0"/>
              <a:t>Action sets= {(1,0), (-1,0), (0,1), (0,-1), (1,1), (-1,1),(1,-1),(-1,-1)}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2) Find mathematical representation of free space</a:t>
            </a:r>
            <a:endParaRPr/>
          </a:p>
        </p:txBody>
      </p:sp>
      <p:sp>
        <p:nvSpPr>
          <p:cNvPr id="148" name="Google Shape;148;p21"/>
          <p:cNvSpPr txBox="1">
            <a:spLocks noGrp="1"/>
          </p:cNvSpPr>
          <p:nvPr>
            <p:ph type="body" idx="1"/>
          </p:nvPr>
        </p:nvSpPr>
        <p:spPr>
          <a:xfrm>
            <a:off x="838200" y="1690697"/>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dirty="0"/>
              <a:t>Use Half planes and semi-algebraic models </a:t>
            </a:r>
            <a:r>
              <a:rPr lang="en-US" dirty="0"/>
              <a:t>to represent the obstacle 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Step 3) Generate the graph</a:t>
            </a:r>
            <a:endParaRPr dirty="0"/>
          </a:p>
        </p:txBody>
      </p:sp>
      <p:sp>
        <p:nvSpPr>
          <p:cNvPr id="3" name="Text Placeholder 2">
            <a:extLst>
              <a:ext uri="{FF2B5EF4-FFF2-40B4-BE49-F238E27FC236}">
                <a16:creationId xmlns:a16="http://schemas.microsoft.com/office/drawing/2014/main" id="{C3371611-6E67-47E0-96CA-4ABDBE17506D}"/>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F7C7C95-AE3F-42C2-A1C3-A34B39B33641}"/>
              </a:ext>
            </a:extLst>
          </p:cNvPr>
          <p:cNvPicPr>
            <a:picLocks noChangeAspect="1"/>
          </p:cNvPicPr>
          <p:nvPr/>
        </p:nvPicPr>
        <p:blipFill>
          <a:blip r:embed="rId3"/>
          <a:stretch>
            <a:fillRect/>
          </a:stretch>
        </p:blipFill>
        <p:spPr>
          <a:xfrm>
            <a:off x="635370" y="1825625"/>
            <a:ext cx="10515600" cy="1781175"/>
          </a:xfrm>
          <a:prstGeom prst="rect">
            <a:avLst/>
          </a:prstGeom>
        </p:spPr>
      </p:pic>
      <p:pic>
        <p:nvPicPr>
          <p:cNvPr id="10" name="Picture 9">
            <a:extLst>
              <a:ext uri="{FF2B5EF4-FFF2-40B4-BE49-F238E27FC236}">
                <a16:creationId xmlns:a16="http://schemas.microsoft.com/office/drawing/2014/main" id="{F6BEDB53-FB2D-4DAB-95BB-1E9511CCB3FE}"/>
              </a:ext>
            </a:extLst>
          </p:cNvPr>
          <p:cNvPicPr>
            <a:picLocks noChangeAspect="1"/>
          </p:cNvPicPr>
          <p:nvPr/>
        </p:nvPicPr>
        <p:blipFill>
          <a:blip r:embed="rId4"/>
          <a:stretch>
            <a:fillRect/>
          </a:stretch>
        </p:blipFill>
        <p:spPr>
          <a:xfrm>
            <a:off x="6984630" y="3429000"/>
            <a:ext cx="4572000" cy="3038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46272"/>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Step 4) Find the optimal path</a:t>
            </a:r>
            <a:br>
              <a:rPr lang="en-US" dirty="0"/>
            </a:br>
            <a:r>
              <a:rPr lang="en-US" dirty="0"/>
              <a:t>(Backtracking)</a:t>
            </a:r>
            <a:endParaRPr dirty="0"/>
          </a:p>
        </p:txBody>
      </p:sp>
      <p:sp>
        <p:nvSpPr>
          <p:cNvPr id="174" name="Google Shape;174;p25"/>
          <p:cNvSpPr txBox="1">
            <a:spLocks noGrp="1"/>
          </p:cNvSpPr>
          <p:nvPr>
            <p:ph type="body" idx="1"/>
          </p:nvPr>
        </p:nvSpPr>
        <p:spPr>
          <a:xfrm>
            <a:off x="838200" y="1880377"/>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Write a subfunction that compares the current node with the goal node and return TRUE if they are equal.</a:t>
            </a:r>
            <a:endParaRPr dirty="0"/>
          </a:p>
          <a:p>
            <a:pPr marL="228600" lvl="0" indent="-228600" algn="l" rtl="0">
              <a:lnSpc>
                <a:spcPct val="90000"/>
              </a:lnSpc>
              <a:spcBef>
                <a:spcPts val="1000"/>
              </a:spcBef>
              <a:spcAft>
                <a:spcPts val="0"/>
              </a:spcAft>
              <a:buClr>
                <a:schemeClr val="dk1"/>
              </a:buClr>
              <a:buSzPts val="2800"/>
              <a:buChar char="•"/>
            </a:pPr>
            <a:r>
              <a:rPr lang="en-US" dirty="0"/>
              <a:t>While generating each new node this subfunction should be called</a:t>
            </a:r>
            <a:endParaRPr dirty="0"/>
          </a:p>
          <a:p>
            <a:pPr marL="228600" lvl="0" indent="-228600" algn="l" rtl="0">
              <a:lnSpc>
                <a:spcPct val="90000"/>
              </a:lnSpc>
              <a:spcBef>
                <a:spcPts val="1000"/>
              </a:spcBef>
              <a:spcAft>
                <a:spcPts val="0"/>
              </a:spcAft>
              <a:buClr>
                <a:schemeClr val="dk1"/>
              </a:buClr>
              <a:buSzPts val="2800"/>
              <a:buChar char="•"/>
            </a:pPr>
            <a:r>
              <a:rPr lang="en-US" dirty="0"/>
              <a:t>Write a subfunction that once the goal node is reached, using the child and parent relationship, it backtracks from the goal node to initial node and outputs all the intermediate nodes.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59603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5) Represent the optimal path</a:t>
            </a:r>
            <a:endParaRPr/>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Show optimal path generation animation between start and goal point using a simple graphical interface. You need to show both the node exploration as well as the optimal path generated.</a:t>
            </a:r>
            <a:endParaRPr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r>
              <a:rPr lang="en-US" b="1" i="1" u="sng" dirty="0"/>
              <a:t>The visualization of (exploration and optimal path) should start only after the exploration is complete and optimal path is found.</a:t>
            </a:r>
          </a:p>
          <a:p>
            <a:pPr marL="0" lvl="0" indent="0" algn="l" rtl="0">
              <a:lnSpc>
                <a:spcPct val="90000"/>
              </a:lnSpc>
              <a:spcBef>
                <a:spcPts val="0"/>
              </a:spcBef>
              <a:spcAft>
                <a:spcPts val="0"/>
              </a:spcAft>
              <a:buNone/>
            </a:pPr>
            <a:endParaRPr lang="en-US" b="1" i="1" u="sng" dirty="0"/>
          </a:p>
          <a:p>
            <a:pPr marL="0" lvl="0" indent="0" algn="l" rtl="0">
              <a:lnSpc>
                <a:spcPct val="90000"/>
              </a:lnSpc>
              <a:spcBef>
                <a:spcPts val="0"/>
              </a:spcBef>
              <a:spcAft>
                <a:spcPts val="0"/>
              </a:spcAft>
              <a:buNone/>
            </a:pPr>
            <a:r>
              <a:rPr lang="en-US" dirty="0"/>
              <a:t>Note: A separate document will be provided later this coming week to describe this step</a:t>
            </a:r>
            <a:endParaRPr dirty="0"/>
          </a:p>
          <a:p>
            <a:pPr marL="0" lvl="0" indent="0" algn="l" rtl="0">
              <a:lnSpc>
                <a:spcPct val="90000"/>
              </a:lnSpc>
              <a:spcBef>
                <a:spcPts val="10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Final Map (towards submission)</a:t>
            </a:r>
            <a:endParaRPr/>
          </a:p>
        </p:txBody>
      </p:sp>
      <p:pic>
        <p:nvPicPr>
          <p:cNvPr id="3" name="Picture 2" descr="Diagram, engineering drawing&#10;&#10;Description automatically generated">
            <a:extLst>
              <a:ext uri="{FF2B5EF4-FFF2-40B4-BE49-F238E27FC236}">
                <a16:creationId xmlns:a16="http://schemas.microsoft.com/office/drawing/2014/main" id="{F7768C21-D50B-4916-ADCC-0004B32A8BD1}"/>
              </a:ext>
            </a:extLst>
          </p:cNvPr>
          <p:cNvPicPr>
            <a:picLocks noChangeAspect="1"/>
          </p:cNvPicPr>
          <p:nvPr/>
        </p:nvPicPr>
        <p:blipFill rotWithShape="1">
          <a:blip r:embed="rId3"/>
          <a:srcRect l="2549"/>
          <a:stretch/>
        </p:blipFill>
        <p:spPr>
          <a:xfrm>
            <a:off x="1202077" y="1377845"/>
            <a:ext cx="8768774" cy="5480155"/>
          </a:xfrm>
          <a:prstGeom prst="rect">
            <a:avLst/>
          </a:prstGeom>
        </p:spPr>
      </p:pic>
      <p:cxnSp>
        <p:nvCxnSpPr>
          <p:cNvPr id="4" name="Straight Arrow Connector 3">
            <a:extLst>
              <a:ext uri="{FF2B5EF4-FFF2-40B4-BE49-F238E27FC236}">
                <a16:creationId xmlns:a16="http://schemas.microsoft.com/office/drawing/2014/main" id="{6B030DE3-0051-4A20-BD93-0088FADF9FCC}"/>
              </a:ext>
            </a:extLst>
          </p:cNvPr>
          <p:cNvCxnSpPr/>
          <p:nvPr/>
        </p:nvCxnSpPr>
        <p:spPr>
          <a:xfrm>
            <a:off x="972766" y="5471886"/>
            <a:ext cx="1160834" cy="4644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056BCB6-D5D1-48A6-87EE-12665BAA5C1C}"/>
              </a:ext>
            </a:extLst>
          </p:cNvPr>
          <p:cNvSpPr txBox="1"/>
          <p:nvPr/>
        </p:nvSpPr>
        <p:spPr>
          <a:xfrm>
            <a:off x="236306" y="5110823"/>
            <a:ext cx="965771" cy="369332"/>
          </a:xfrm>
          <a:prstGeom prst="rect">
            <a:avLst/>
          </a:prstGeom>
          <a:noFill/>
        </p:spPr>
        <p:txBody>
          <a:bodyPr wrap="square" rtlCol="0">
            <a:spAutoFit/>
          </a:bodyPr>
          <a:lstStyle/>
          <a:p>
            <a:r>
              <a:rPr lang="en-US" sz="1800" dirty="0"/>
              <a:t>Origin</a:t>
            </a:r>
          </a:p>
        </p:txBody>
      </p:sp>
      <p:cxnSp>
        <p:nvCxnSpPr>
          <p:cNvPr id="7" name="Straight Arrow Connector 6">
            <a:extLst>
              <a:ext uri="{FF2B5EF4-FFF2-40B4-BE49-F238E27FC236}">
                <a16:creationId xmlns:a16="http://schemas.microsoft.com/office/drawing/2014/main" id="{DA6BC2CF-0AE1-434D-B192-6A3DEB8834A0}"/>
              </a:ext>
            </a:extLst>
          </p:cNvPr>
          <p:cNvCxnSpPr>
            <a:cxnSpLocks/>
          </p:cNvCxnSpPr>
          <p:nvPr/>
        </p:nvCxnSpPr>
        <p:spPr>
          <a:xfrm>
            <a:off x="4745167" y="6652630"/>
            <a:ext cx="53329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1CD82BB-3A19-48AB-8979-A05B622F0E65}"/>
              </a:ext>
            </a:extLst>
          </p:cNvPr>
          <p:cNvSpPr txBox="1"/>
          <p:nvPr/>
        </p:nvSpPr>
        <p:spPr>
          <a:xfrm>
            <a:off x="5278457" y="6467964"/>
            <a:ext cx="965771" cy="369332"/>
          </a:xfrm>
          <a:prstGeom prst="rect">
            <a:avLst/>
          </a:prstGeom>
          <a:noFill/>
        </p:spPr>
        <p:txBody>
          <a:bodyPr wrap="square" rtlCol="0">
            <a:spAutoFit/>
          </a:bodyPr>
          <a:lstStyle/>
          <a:p>
            <a:r>
              <a:rPr lang="en-US" sz="1800" dirty="0"/>
              <a:t>x</a:t>
            </a:r>
          </a:p>
        </p:txBody>
      </p:sp>
      <p:cxnSp>
        <p:nvCxnSpPr>
          <p:cNvPr id="11" name="Straight Arrow Connector 10">
            <a:extLst>
              <a:ext uri="{FF2B5EF4-FFF2-40B4-BE49-F238E27FC236}">
                <a16:creationId xmlns:a16="http://schemas.microsoft.com/office/drawing/2014/main" id="{3B95E49D-AAA4-4851-9555-1145F32190E2}"/>
              </a:ext>
            </a:extLst>
          </p:cNvPr>
          <p:cNvCxnSpPr>
            <a:cxnSpLocks/>
          </p:cNvCxnSpPr>
          <p:nvPr/>
        </p:nvCxnSpPr>
        <p:spPr>
          <a:xfrm flipV="1">
            <a:off x="571555" y="3429000"/>
            <a:ext cx="0" cy="85029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8232E8-4F27-40BB-8554-D54EE8FA06D6}"/>
              </a:ext>
            </a:extLst>
          </p:cNvPr>
          <p:cNvSpPr txBox="1"/>
          <p:nvPr/>
        </p:nvSpPr>
        <p:spPr>
          <a:xfrm>
            <a:off x="217095" y="3073685"/>
            <a:ext cx="965771" cy="369332"/>
          </a:xfrm>
          <a:prstGeom prst="rect">
            <a:avLst/>
          </a:prstGeom>
          <a:noFill/>
        </p:spPr>
        <p:txBody>
          <a:bodyPr wrap="square" rtlCol="0">
            <a:spAutoFit/>
          </a:bodyPr>
          <a:lstStyle/>
          <a:p>
            <a:r>
              <a:rPr lang="en-US" sz="1800" dirty="0"/>
              <a: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Deliverables </a:t>
            </a:r>
            <a:endParaRPr/>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ReadMe.txt (Describing how to run the code in a txt format)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Source files for</a:t>
            </a:r>
            <a:endParaRPr dirty="0"/>
          </a:p>
          <a:p>
            <a:pPr marL="800100" lvl="1">
              <a:buSzPts val="2400"/>
            </a:pPr>
            <a:r>
              <a:rPr lang="en-US" dirty="0"/>
              <a:t>BFS_point.py</a:t>
            </a:r>
          </a:p>
          <a:p>
            <a:pPr marL="800100" lvl="1">
              <a:buSzPts val="2400"/>
            </a:pPr>
            <a:r>
              <a:rPr lang="en-US" dirty="0"/>
              <a:t>GitHub repository link in the URL submission</a:t>
            </a:r>
          </a:p>
          <a:p>
            <a:pPr marL="800100" lvl="1">
              <a:buSzPts val="2400"/>
            </a:pPr>
            <a:r>
              <a:rPr lang="en-US" dirty="0"/>
              <a:t>Video recording (start and goal point can be random)</a:t>
            </a:r>
          </a:p>
          <a:p>
            <a:pPr marL="800100" lvl="1">
              <a:buSzPts val="2400"/>
            </a:pPr>
            <a:endParaRPr lang="en-US" dirty="0"/>
          </a:p>
          <a:p>
            <a:pPr marL="457200" lvl="1" indent="0">
              <a:buSzPts val="2400"/>
              <a:buNone/>
            </a:pPr>
            <a:r>
              <a:rPr lang="en-US" dirty="0"/>
              <a:t>Note: The code should accept start and goal points from the user</a:t>
            </a:r>
          </a:p>
          <a:p>
            <a:pPr marL="457200" lvl="1" indent="0">
              <a:buSzPts val="2400"/>
              <a:buNone/>
            </a:pPr>
            <a:endParaRPr lang="en-US" dirty="0"/>
          </a:p>
          <a:p>
            <a:pPr marL="800100" lvl="1">
              <a:buSzPts val="2400"/>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14"/>
          <p:cNvPicPr preferRelativeResize="0"/>
          <p:nvPr/>
        </p:nvPicPr>
        <p:blipFill rotWithShape="1">
          <a:blip r:embed="rId3">
            <a:alphaModFix/>
          </a:blip>
          <a:srcRect/>
          <a:stretch/>
        </p:blipFill>
        <p:spPr>
          <a:xfrm>
            <a:off x="1616766" y="846139"/>
            <a:ext cx="9144000" cy="6041571"/>
          </a:xfrm>
          <a:prstGeom prst="rect">
            <a:avLst/>
          </a:prstGeom>
          <a:noFill/>
          <a:ln>
            <a:noFill/>
          </a:ln>
        </p:spPr>
      </p:pic>
      <p:sp>
        <p:nvSpPr>
          <p:cNvPr id="99" name="Google Shape;99;p14"/>
          <p:cNvSpPr txBox="1"/>
          <p:nvPr/>
        </p:nvSpPr>
        <p:spPr>
          <a:xfrm>
            <a:off x="3591058"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txBox="1"/>
          <p:nvPr/>
        </p:nvSpPr>
        <p:spPr>
          <a:xfrm>
            <a:off x="6313330" y="562984"/>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txBox="1"/>
          <p:nvPr/>
        </p:nvSpPr>
        <p:spPr>
          <a:xfrm>
            <a:off x="7712638"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txBox="1"/>
          <p:nvPr/>
        </p:nvSpPr>
        <p:spPr>
          <a:xfrm>
            <a:off x="9079892"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5"/>
          <p:cNvPicPr preferRelativeResize="0"/>
          <p:nvPr/>
        </p:nvPicPr>
        <p:blipFill>
          <a:blip r:embed="rId3">
            <a:alphaModFix/>
          </a:blip>
          <a:stretch>
            <a:fillRect/>
          </a:stretch>
        </p:blipFill>
        <p:spPr>
          <a:xfrm>
            <a:off x="1529171" y="402825"/>
            <a:ext cx="8447675" cy="6335750"/>
          </a:xfrm>
          <a:prstGeom prst="rect">
            <a:avLst/>
          </a:prstGeom>
          <a:noFill/>
          <a:ln>
            <a:noFill/>
          </a:ln>
        </p:spPr>
      </p:pic>
      <p:sp>
        <p:nvSpPr>
          <p:cNvPr id="108" name="Google Shape;108;p15"/>
          <p:cNvSpPr txBox="1"/>
          <p:nvPr/>
        </p:nvSpPr>
        <p:spPr>
          <a:xfrm>
            <a:off x="3869950" y="34342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9" name="Google Shape;109;p15"/>
          <p:cNvSpPr/>
          <p:nvPr/>
        </p:nvSpPr>
        <p:spPr>
          <a:xfrm>
            <a:off x="3807850" y="3392650"/>
            <a:ext cx="2271900" cy="50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869950" y="33580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Perform the actions and generate new nodes</a:t>
            </a:r>
            <a:endParaRPr dirty="0">
              <a:latin typeface="Calibri"/>
              <a:ea typeface="Calibri"/>
              <a:cs typeface="Calibri"/>
              <a:sym typeface="Calibri"/>
            </a:endParaRPr>
          </a:p>
        </p:txBody>
      </p:sp>
      <p:sp>
        <p:nvSpPr>
          <p:cNvPr id="3" name="Rectangle 2">
            <a:extLst>
              <a:ext uri="{FF2B5EF4-FFF2-40B4-BE49-F238E27FC236}">
                <a16:creationId xmlns:a16="http://schemas.microsoft.com/office/drawing/2014/main" id="{9F7ABBE6-C86B-444E-9CAC-89D76E9FC43B}"/>
              </a:ext>
            </a:extLst>
          </p:cNvPr>
          <p:cNvSpPr/>
          <p:nvPr/>
        </p:nvSpPr>
        <p:spPr>
          <a:xfrm>
            <a:off x="3807850" y="6127423"/>
            <a:ext cx="2271900" cy="61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node with it's corresponding information to the data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6"/>
          <p:cNvPicPr preferRelativeResize="0"/>
          <p:nvPr/>
        </p:nvPicPr>
        <p:blipFill>
          <a:blip r:embed="rId3">
            <a:alphaModFix/>
          </a:blip>
          <a:stretch>
            <a:fillRect/>
          </a:stretch>
        </p:blipFill>
        <p:spPr>
          <a:xfrm>
            <a:off x="4776866" y="588837"/>
            <a:ext cx="7772400" cy="582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A0A269-3FDA-4309-BC56-3A0A1656DF82}" type="slidenum">
              <a:rPr lang="en-US" smtClean="0"/>
              <a:t>5</a:t>
            </a:fld>
            <a:endParaRPr lang="en-US"/>
          </a:p>
        </p:txBody>
      </p:sp>
      <p:pic>
        <p:nvPicPr>
          <p:cNvPr id="491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854" b="10443"/>
          <a:stretch/>
        </p:blipFill>
        <p:spPr bwMode="auto">
          <a:xfrm>
            <a:off x="2502072" y="1900719"/>
            <a:ext cx="7327004" cy="31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1524000" y="605433"/>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3200" b="1" dirty="0">
                <a:solidFill>
                  <a:srgbClr val="0070C0"/>
                </a:solidFill>
              </a:rPr>
              <a:t>Basic pseudo code for tree/graph search</a:t>
            </a:r>
          </a:p>
        </p:txBody>
      </p:sp>
    </p:spTree>
    <p:extLst>
      <p:ext uri="{BB962C8B-B14F-4D97-AF65-F5344CB8AC3E}">
        <p14:creationId xmlns:p14="http://schemas.microsoft.com/office/powerpoint/2010/main" val="311507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Project 2 Description</a:t>
            </a:r>
            <a:endParaRPr/>
          </a:p>
        </p:txBody>
      </p:sp>
      <p:sp>
        <p:nvSpPr>
          <p:cNvPr id="121" name="Google Shape;121;p17"/>
          <p:cNvSpPr txBox="1">
            <a:spLocks noGrp="1"/>
          </p:cNvSpPr>
          <p:nvPr>
            <p:ph type="body" idx="1"/>
          </p:nvPr>
        </p:nvSpPr>
        <p:spPr>
          <a:xfrm>
            <a:off x="1023050" y="1578655"/>
            <a:ext cx="10515600" cy="5052759"/>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just" rtl="0">
              <a:lnSpc>
                <a:spcPct val="100000"/>
              </a:lnSpc>
              <a:spcBef>
                <a:spcPts val="1000"/>
              </a:spcBef>
              <a:spcAft>
                <a:spcPts val="0"/>
              </a:spcAft>
              <a:buClr>
                <a:schemeClr val="dk1"/>
              </a:buClr>
              <a:buSzPts val="1960"/>
              <a:buNone/>
            </a:pPr>
            <a:endParaRPr sz="1960" b="1" dirty="0"/>
          </a:p>
          <a:p>
            <a:pPr marL="0" lvl="0" indent="0" algn="just" rtl="0">
              <a:lnSpc>
                <a:spcPct val="100000"/>
              </a:lnSpc>
              <a:spcBef>
                <a:spcPts val="1000"/>
              </a:spcBef>
              <a:spcAft>
                <a:spcPts val="0"/>
              </a:spcAft>
              <a:buClr>
                <a:schemeClr val="dk1"/>
              </a:buClr>
              <a:buSzPts val="1960"/>
              <a:buNone/>
            </a:pPr>
            <a:endParaRPr lang="en-US" sz="1960" b="1" dirty="0"/>
          </a:p>
          <a:p>
            <a:pPr marL="0" lvl="0" indent="0" algn="just" rtl="0">
              <a:lnSpc>
                <a:spcPct val="100000"/>
              </a:lnSpc>
              <a:spcBef>
                <a:spcPts val="1000"/>
              </a:spcBef>
              <a:spcAft>
                <a:spcPts val="0"/>
              </a:spcAft>
              <a:buClr>
                <a:schemeClr val="dk1"/>
              </a:buClr>
              <a:buSzPts val="1960"/>
              <a:buNone/>
            </a:pPr>
            <a:r>
              <a:rPr lang="en-US" sz="1960" b="1" dirty="0"/>
              <a:t>Project Assumption: </a:t>
            </a:r>
            <a:r>
              <a:rPr lang="en-US" sz="1960" dirty="0"/>
              <a:t>Workspace is an 8 connected space, that means now you can move the robot in up, down, left, right &amp; diagonally between up-left, up-right, down-left and down-right directions. </a:t>
            </a:r>
          </a:p>
          <a:p>
            <a:pPr marL="0" lvl="0" indent="0" algn="just" rtl="0">
              <a:lnSpc>
                <a:spcPct val="100000"/>
              </a:lnSpc>
              <a:spcBef>
                <a:spcPts val="1000"/>
              </a:spcBef>
              <a:spcAft>
                <a:spcPts val="0"/>
              </a:spcAft>
              <a:buClr>
                <a:schemeClr val="dk1"/>
              </a:buClr>
              <a:buSzPts val="1960"/>
              <a:buNone/>
            </a:pPr>
            <a:endParaRPr sz="1960" b="1" dirty="0"/>
          </a:p>
          <a:p>
            <a:pPr marL="0" lvl="0" indent="0" algn="ctr" rtl="0">
              <a:lnSpc>
                <a:spcPct val="100000"/>
              </a:lnSpc>
              <a:spcBef>
                <a:spcPts val="1000"/>
              </a:spcBef>
              <a:spcAft>
                <a:spcPts val="0"/>
              </a:spcAft>
              <a:buClr>
                <a:schemeClr val="dk1"/>
              </a:buClr>
              <a:buSzPts val="1960"/>
              <a:buNone/>
            </a:pPr>
            <a:r>
              <a:rPr lang="en-US" b="1" dirty="0"/>
              <a:t>Action sets= {(1,0), (-1,0), (0,1), (0,-1), (1,1), (-1,1),(1,-1),(-1,-1)}</a:t>
            </a:r>
            <a:endParaRPr b="1" dirty="0"/>
          </a:p>
          <a:p>
            <a:pPr marL="228600" lvl="0" indent="-10414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p:txBody>
      </p:sp>
      <p:pic>
        <p:nvPicPr>
          <p:cNvPr id="3" name="Picture 2">
            <a:extLst>
              <a:ext uri="{FF2B5EF4-FFF2-40B4-BE49-F238E27FC236}">
                <a16:creationId xmlns:a16="http://schemas.microsoft.com/office/drawing/2014/main" id="{D97299BB-0338-4157-AA7A-E8D1954A415B}"/>
              </a:ext>
            </a:extLst>
          </p:cNvPr>
          <p:cNvPicPr>
            <a:picLocks noChangeAspect="1"/>
          </p:cNvPicPr>
          <p:nvPr/>
        </p:nvPicPr>
        <p:blipFill>
          <a:blip r:embed="rId3"/>
          <a:stretch>
            <a:fillRect/>
          </a:stretch>
        </p:blipFill>
        <p:spPr>
          <a:xfrm>
            <a:off x="3994850" y="1416602"/>
            <a:ext cx="4572000" cy="3038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960"/>
              <a:buFont typeface="Arial"/>
              <a:buNone/>
            </a:pPr>
            <a:endParaRPr sz="1960" b="1" dirty="0"/>
          </a:p>
          <a:p>
            <a:pPr marL="0" lvl="0" indent="0" algn="just" rtl="0">
              <a:lnSpc>
                <a:spcPct val="100000"/>
              </a:lnSpc>
              <a:spcBef>
                <a:spcPts val="1000"/>
              </a:spcBef>
              <a:spcAft>
                <a:spcPts val="0"/>
              </a:spcAft>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a:t>
            </a:r>
            <a:endParaRPr sz="1960" dirty="0">
              <a:solidFill>
                <a:schemeClr val="tx1"/>
              </a:solidFill>
            </a:endParaRPr>
          </a:p>
          <a:p>
            <a:pPr marL="0" lvl="0" indent="0" algn="just" rtl="0">
              <a:lnSpc>
                <a:spcPct val="100000"/>
              </a:lnSpc>
              <a:spcBef>
                <a:spcPts val="1000"/>
              </a:spcBef>
              <a:spcAft>
                <a:spcPts val="0"/>
              </a:spcAft>
              <a:buNone/>
            </a:pPr>
            <a:r>
              <a:rPr lang="en-US" sz="1960" dirty="0"/>
              <a:t>2) Implement BFS or Dijkstra’s Algorithm to find a path between start and end point on a given map for a point robot (radius = 0; clearance = 0).</a:t>
            </a:r>
          </a:p>
          <a:p>
            <a:pPr marL="0" lvl="0" indent="0" algn="just" rtl="0">
              <a:lnSpc>
                <a:spcPct val="100000"/>
              </a:lnSpc>
              <a:spcBef>
                <a:spcPts val="1000"/>
              </a:spcBef>
              <a:spcAft>
                <a:spcPts val="0"/>
              </a:spcAft>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a:t>
            </a:r>
            <a:endParaRPr lang="en-US"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Project 2 Description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E7F2-EF25-4554-96A5-A9FDCEC3E78C}"/>
              </a:ext>
            </a:extLst>
          </p:cNvPr>
          <p:cNvSpPr>
            <a:spLocks noGrp="1"/>
          </p:cNvSpPr>
          <p:nvPr>
            <p:ph type="title"/>
          </p:nvPr>
        </p:nvSpPr>
        <p:spPr/>
        <p:txBody>
          <a:bodyPr/>
          <a:lstStyle/>
          <a:p>
            <a:pPr algn="ctr"/>
            <a:r>
              <a:rPr lang="en-US" dirty="0"/>
              <a:t>Visualization</a:t>
            </a:r>
          </a:p>
        </p:txBody>
      </p:sp>
      <p:sp>
        <p:nvSpPr>
          <p:cNvPr id="4" name="Rectangle 3">
            <a:extLst>
              <a:ext uri="{FF2B5EF4-FFF2-40B4-BE49-F238E27FC236}">
                <a16:creationId xmlns:a16="http://schemas.microsoft.com/office/drawing/2014/main" id="{78818505-802A-407A-B012-81236FBF7A27}"/>
              </a:ext>
            </a:extLst>
          </p:cNvPr>
          <p:cNvSpPr/>
          <p:nvPr/>
        </p:nvSpPr>
        <p:spPr>
          <a:xfrm>
            <a:off x="3048000" y="3167390"/>
            <a:ext cx="6096000" cy="523220"/>
          </a:xfrm>
          <a:prstGeom prst="rect">
            <a:avLst/>
          </a:prstGeom>
        </p:spPr>
        <p:txBody>
          <a:bodyPr>
            <a:spAutoFit/>
          </a:bodyPr>
          <a:lstStyle/>
          <a:p>
            <a:r>
              <a:rPr lang="en-US" dirty="0">
                <a:hlinkClick r:id="rId2"/>
              </a:rPr>
              <a:t>https://drive.google.com/file/d/1OTvRGCmQ35oXbf5HEe70rL6czHS3PJf5/view</a:t>
            </a:r>
            <a:endParaRPr lang="en-US" dirty="0"/>
          </a:p>
        </p:txBody>
      </p:sp>
    </p:spTree>
    <p:extLst>
      <p:ext uri="{BB962C8B-B14F-4D97-AF65-F5344CB8AC3E}">
        <p14:creationId xmlns:p14="http://schemas.microsoft.com/office/powerpoint/2010/main" val="42564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Follow a similar approach as used in Project 1, to explore the nodes on the given obstacle map.</a:t>
            </a:r>
            <a:endParaRPr/>
          </a:p>
          <a:p>
            <a:pPr marL="457200" lvl="0" indent="-342900" algn="l" rtl="0">
              <a:spcBef>
                <a:spcPts val="0"/>
              </a:spcBef>
              <a:spcAft>
                <a:spcPts val="0"/>
              </a:spcAft>
              <a:buSzPts val="1800"/>
              <a:buChar char="•"/>
            </a:pPr>
            <a:r>
              <a:rPr lang="en-US"/>
              <a:t>Use the 8-action space method as described in the following slides.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This exercise is for your reference. You do not need to submit any codes for this. This is not graded.</a:t>
            </a:r>
            <a:endParaRPr/>
          </a:p>
        </p:txBody>
      </p:sp>
      <p:sp>
        <p:nvSpPr>
          <p:cNvPr id="136" name="Google Shape;136;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0) Practice BFS on Trial map</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746</Words>
  <Application>Microsoft Office PowerPoint</Application>
  <PresentationFormat>Widescreen</PresentationFormat>
  <Paragraphs>84</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Project 2: Implementation of Breadth First Search (BFS) algorithm for a Point Robot</vt:lpstr>
      <vt:lpstr>PowerPoint Presentation</vt:lpstr>
      <vt:lpstr>PowerPoint Presentation</vt:lpstr>
      <vt:lpstr>PowerPoint Presentation</vt:lpstr>
      <vt:lpstr>PowerPoint Presentation</vt:lpstr>
      <vt:lpstr>Project 2 Description</vt:lpstr>
      <vt:lpstr>Project 2 Description</vt:lpstr>
      <vt:lpstr>Visualization</vt:lpstr>
      <vt:lpstr>Step 0) Practice BFS on Trial map</vt:lpstr>
      <vt:lpstr>Trial Map</vt:lpstr>
      <vt:lpstr>Step 1) Define the actions in a mathematical format</vt:lpstr>
      <vt:lpstr>Step 2) Find mathematical representation of free space</vt:lpstr>
      <vt:lpstr>Step 3) Generate the graph</vt:lpstr>
      <vt:lpstr>Step 4) Find the optimal path (Backtracking)</vt:lpstr>
      <vt:lpstr>Step 5) Represent the optimal path</vt:lpstr>
      <vt:lpstr>Final Map (towards submission)</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Monfaredi, Reza</cp:lastModifiedBy>
  <cp:revision>29</cp:revision>
  <dcterms:modified xsi:type="dcterms:W3CDTF">2021-02-26T04:06:00Z</dcterms:modified>
</cp:coreProperties>
</file>