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923" r:id="rId3"/>
    <p:sldId id="257" r:id="rId4"/>
    <p:sldId id="933" r:id="rId5"/>
    <p:sldId id="926" r:id="rId6"/>
    <p:sldId id="867" r:id="rId7"/>
    <p:sldId id="263" r:id="rId8"/>
    <p:sldId id="264" r:id="rId9"/>
    <p:sldId id="268" r:id="rId10"/>
    <p:sldId id="269" r:id="rId11"/>
    <p:sldId id="258" r:id="rId12"/>
    <p:sldId id="265" r:id="rId13"/>
    <p:sldId id="259" r:id="rId14"/>
    <p:sldId id="273" r:id="rId15"/>
    <p:sldId id="270" r:id="rId16"/>
    <p:sldId id="271" r:id="rId17"/>
    <p:sldId id="272" r:id="rId18"/>
    <p:sldId id="274" r:id="rId19"/>
    <p:sldId id="924" r:id="rId20"/>
    <p:sldId id="925" r:id="rId21"/>
    <p:sldId id="927" r:id="rId22"/>
    <p:sldId id="928" r:id="rId23"/>
    <p:sldId id="932" r:id="rId24"/>
    <p:sldId id="267" r:id="rId25"/>
    <p:sldId id="929" r:id="rId26"/>
    <p:sldId id="93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208F-F2D0-4E61-BB45-118805DCC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BAFF6-F357-4BE6-BC87-559F2B014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421C3-C181-4566-BC8B-48879896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E47EB-896E-4521-87E5-98D4BF3A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C16C7-7D21-47BA-9EA6-5E3A4F4E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2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9A19-9F28-4889-952A-DC1E012A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F08BA-C596-4E71-A6C4-EA2C8D6F5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63EB2-9DA1-4AF5-8523-D1D6A600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233D-A544-46A8-ADCF-836B42E7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9CB53-6FF9-4F5B-A1D9-E14DA15E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7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3CD20-7302-4427-9CA6-73B6232A4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FF6AC-2DD1-4BD0-8466-C42746009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BEC5C-D216-4E1F-96B5-A6FB5063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D712F-6AF9-4975-9897-23878AB3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28188-3D58-46B9-B824-F86B8D48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4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3E7D-AFBE-477E-A0A4-49A9AFE3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8B82-085E-4FC2-AE2E-04A1A4E32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6CCD1-D167-49CC-A240-CA4FC5BB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FC0A3-5595-482C-BC18-D48E4E09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EFF70-4EAE-4FDD-9C9E-665EB532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7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E383-DE75-48DE-8D53-10736F1E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93CF0-6967-402D-8120-4B57A3B3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E694C-205F-4CEB-8187-78970633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067C-D4C1-47EC-9E0F-A35E8821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F3EA-2A82-44F5-9613-97B8927F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2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386B-BE72-43A6-92D4-3200AFD7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DC58-AD91-4ECA-92EF-0654CC8CC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18F3C-AF43-42D7-BA7C-EA54FDFE0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E8A38-D14D-4376-B788-617EA3B0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001AB-0D19-4586-B310-39841389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534D0-B3E5-456C-991A-598D4B43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8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86DB-5E1A-4D76-8C88-A74BC533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EAF54-BCF9-4AD5-B75A-C541EB7FF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6EEE7-9063-4AE3-8079-3A416F0A7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D2C02-49CA-4568-B4F9-1C6B6B891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AD65F-C785-4050-B7A0-A534B8CF4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0D046-C6FD-46DE-98F2-4C3D8648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89E14-5B75-4DE2-A8F6-6EFA3B3F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83E4D-93B0-4AAC-841E-A468AB20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1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B4A1-23CA-436E-8561-6922D4BF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51FA8-737D-4DE8-B368-9AAC65CB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9B21F-5ABD-405F-BA0A-6009FDA7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BD5B7-BFA3-42DD-A15E-8691B423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1FB72-1C6C-48BE-99A7-63A1620F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86237-D048-4680-8BD1-2489D5C7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86D04-74CF-4608-B330-B855439D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1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4419-0DC1-4696-B21F-916EFDEB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380FB-8DBC-4B33-AFFF-4F79C55DE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E59C9-C799-4138-BA2A-392C04FA0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152B3-D0B1-4535-A111-86ED298E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A4AA9-5473-4851-B008-7D7CF003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0B52D-A8A1-4271-8CAE-233C0C21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4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A9B5-07ED-4F5E-B113-0E7480FD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2A63-BC1C-40AA-A52C-0038CD4D7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5C02E-3EAF-4F72-A8E0-A36AB7EAF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BA9B4-CD5E-4623-AB6C-D69427F4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A06D0-3787-4EDF-9DD7-72D4188A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CB694-DC42-44F9-B6C7-F9C7422B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0CBAE-B080-44D6-8CF4-389A70C5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ED85-1418-4533-9DE0-3216BFC5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80DE7-BB83-4B5E-B48D-B4C90C94F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6708-449E-4809-ABE4-FA84D04A34E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F5372-6431-46EF-8132-A8D60480D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004F1-AA93-4856-8772-BC72B9220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nswers.ros.org/question/40627/how-do-i-set-the-inital-pose-of-a-robot-in-gazebo/" TargetMode="External"/><Relationship Id="rId2" Type="http://schemas.openxmlformats.org/officeDocument/2006/relationships/hyperlink" Target="http://wiki.ros.org/ROS/Tutorials/WritingPublisherSubscriber%28python%2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azebosim.org/tutorials?tut=ros_roslaunch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0BDF-AE7F-41A1-B1AB-5E9AEE693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3-Phase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A0509-EDF0-430B-A5F8-8EE1C0730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3592" y="3669150"/>
            <a:ext cx="608481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Implementation of A* algorithm on a differential drive (non-holonomic) </a:t>
            </a:r>
            <a:r>
              <a:rPr lang="en-US" dirty="0" err="1"/>
              <a:t>TurtleBot</a:t>
            </a:r>
            <a:r>
              <a:rPr lang="en-US" dirty="0"/>
              <a:t> robot</a:t>
            </a:r>
            <a:br>
              <a:rPr lang="en-US" dirty="0"/>
            </a:br>
            <a:r>
              <a:rPr lang="en-US" dirty="0"/>
              <a:t>(In groups of two)</a:t>
            </a:r>
          </a:p>
          <a:p>
            <a:endParaRPr lang="en-US" dirty="0"/>
          </a:p>
          <a:p>
            <a:r>
              <a:rPr lang="en-US" dirty="0"/>
              <a:t>Deadline – April 25th, 11.59PM</a:t>
            </a:r>
          </a:p>
        </p:txBody>
      </p:sp>
    </p:spTree>
    <p:extLst>
      <p:ext uri="{BB962C8B-B14F-4D97-AF65-F5344CB8AC3E}">
        <p14:creationId xmlns:p14="http://schemas.microsoft.com/office/powerpoint/2010/main" val="39386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7777-BE77-4F5E-88DF-4CFD2B38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1) Write a subfunction for non-holonomic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E3DA-57FE-41B0-B38C-20A566C1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subfunction will take two arguments (Rotational velocity of the left wheel and right wheel) and return the new coordinate of the robot, i.e. (</a:t>
            </a:r>
            <a:r>
              <a:rPr lang="en-US" dirty="0" err="1"/>
              <a:t>x,y</a:t>
            </a:r>
            <a:r>
              <a:rPr lang="en-US" dirty="0"/>
              <a:t>, theta). Where x and y are the translational coordinate of the robot and theta shows the orientation of the robot with respect to axis x.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sample is provided in the python file. You may choose to modify the function or implement your own.</a:t>
            </a:r>
          </a:p>
        </p:txBody>
      </p:sp>
    </p:spTree>
    <p:extLst>
      <p:ext uri="{BB962C8B-B14F-4D97-AF65-F5344CB8AC3E}">
        <p14:creationId xmlns:p14="http://schemas.microsoft.com/office/powerpoint/2010/main" val="275978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040D-5175-4728-A8C0-1F8CF918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Differential Drive Constraints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D34147-C58D-4EBC-A403-5F9441821E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1135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For this project you consider the robot as a non-holonomic robot, which means the robot cannot move in y-direction independently.</a:t>
                </a:r>
              </a:p>
              <a:p>
                <a:pPr algn="just"/>
                <a:r>
                  <a:rPr lang="en-US" dirty="0"/>
                  <a:t>You will have to define smooth moves for the robot by providing left and right wheel velocities. The time for each move will have to be fixed.</a:t>
                </a:r>
              </a:p>
              <a:p>
                <a:pPr algn="just"/>
                <a:r>
                  <a:rPr lang="en-US" dirty="0"/>
                  <a:t>The equations for differential drive robot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marL="0" indent="0" algn="ctr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D34147-C58D-4EBC-A403-5F9441821E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11351"/>
              </a:xfrm>
              <a:blipFill>
                <a:blip r:embed="rId2"/>
                <a:stretch>
                  <a:fillRect l="-1043" t="-198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57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Differential Drive Constraints (Continued..)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are the velocities in x and y directions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are left and right wheel velocities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 wheel radius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the distance between two wheels</a:t>
                </a:r>
              </a:p>
              <a:p>
                <a:r>
                  <a:rPr lang="en-US" dirty="0"/>
                  <a:t>From the velocity equations we can calculate the distance travelled and angle covered in each time step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You can refer python file for the equations.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72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B8CF-C310-4A23-A562-AC6E99C9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Drive Constraints (Continued..)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8E68AF-26E4-42F8-803B-DA39F779C0D6}"/>
              </a:ext>
            </a:extLst>
          </p:cNvPr>
          <p:cNvSpPr/>
          <p:nvPr/>
        </p:nvSpPr>
        <p:spPr>
          <a:xfrm>
            <a:off x="838200" y="6169709"/>
            <a:ext cx="10757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figure shows various curvatures obtained by changing left and right wheel velocities.</a:t>
            </a:r>
          </a:p>
          <a:p>
            <a:pPr algn="just"/>
            <a:r>
              <a:rPr lang="en-US" dirty="0"/>
              <a:t> 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4044D48D-3711-4269-BFC7-5B5EE60DC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281" y="1825625"/>
            <a:ext cx="8043437" cy="4206059"/>
          </a:xfrm>
        </p:spPr>
      </p:pic>
    </p:spTree>
    <p:extLst>
      <p:ext uri="{BB962C8B-B14F-4D97-AF65-F5344CB8AC3E}">
        <p14:creationId xmlns:p14="http://schemas.microsoft.com/office/powerpoint/2010/main" val="3974046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BA65-90F3-4404-B2C1-018AC093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3700"/>
              <a:t>Step 2) Modify the map to consider the geometry of the rigid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6895-3803-48D8-8077-E83095029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Dimensions of the robot is available in the datasheet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center circle is (0,0).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408059-5328-489E-BC59-C8851754F6DD}"/>
              </a:ext>
            </a:extLst>
          </p:cNvPr>
          <p:cNvCxnSpPr>
            <a:cxnSpLocks/>
          </p:cNvCxnSpPr>
          <p:nvPr/>
        </p:nvCxnSpPr>
        <p:spPr>
          <a:xfrm>
            <a:off x="4163627" y="3429000"/>
            <a:ext cx="4696288" cy="68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797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F3EA-77E2-4A4C-913B-8DEADF47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3) Generate the tree using non-holonomic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DAF62-13EF-42A7-BF7F-7165242F9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configuration space as a 3 dimensional space.</a:t>
            </a:r>
          </a:p>
          <a:p>
            <a:r>
              <a:rPr lang="en-US" dirty="0"/>
              <a:t>Follow the same step from Project 3- Phase 2  to check for duplicate nodes (consider threshold as per your own need, but make sure the 8-action space is not violated).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CB572AC-CE80-4EED-8273-BB9A52DE1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82" y="3693848"/>
            <a:ext cx="5665245" cy="316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59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2544-81C8-4196-8351-F0E4283B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4) Display the tree in the configuration 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D166-58CB-4E39-AB11-03014C06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curve that address the non-holonomic constraints to connect the new node to previous nodes and display it on the Map.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6C88E-B626-42C5-A71B-8E464D75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132" y="2828955"/>
            <a:ext cx="3644704" cy="3663920"/>
          </a:xfrm>
          <a:prstGeom prst="rect">
            <a:avLst/>
          </a:prstGeom>
        </p:spPr>
      </p:pic>
      <p:pic>
        <p:nvPicPr>
          <p:cNvPr id="5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306F0557-C40C-4686-8D07-65DB16465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2828955"/>
            <a:ext cx="3829050" cy="381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74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F1FD-C59A-408B-8BDC-3811C4A8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5) implement A* search algorithm to search the tree and to find the optimal path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9BBF4-F419-44A3-AFEB-071F89D7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Euclidean distance as a heuristic function.</a:t>
            </a:r>
          </a:p>
          <a:p>
            <a:r>
              <a:rPr lang="en-US" dirty="0"/>
              <a:t>Note - You must define a reasonable threshold value for the distance to the goal point. Due to the limited number of moves, the robot cannot reach the exact goal location, so to terminate the program a threshold distance must be defined.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5E702-40FD-46CA-8FE3-2C04A5C952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795" y="4111821"/>
            <a:ext cx="3015428" cy="24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44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20FD-80D0-4CDC-A8D6-A301CF52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6) Display the optimal path in the 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7E6578-DBA3-41C2-A720-367F0364B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6523" r="29817" b="11893"/>
          <a:stretch/>
        </p:blipFill>
        <p:spPr>
          <a:xfrm>
            <a:off x="3498153" y="2605331"/>
            <a:ext cx="5973673" cy="3955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DC51C4-610C-4FD2-BF5D-2D760FF3168C}"/>
              </a:ext>
            </a:extLst>
          </p:cNvPr>
          <p:cNvSpPr txBox="1"/>
          <p:nvPr/>
        </p:nvSpPr>
        <p:spPr>
          <a:xfrm>
            <a:off x="1562470" y="1748876"/>
            <a:ext cx="780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plot the final path, you can use ‘</a:t>
            </a:r>
            <a:r>
              <a:rPr lang="en-US" b="1" dirty="0"/>
              <a:t>quiver’ </a:t>
            </a:r>
            <a:r>
              <a:rPr lang="en-US" dirty="0"/>
              <a:t>function as shown in </a:t>
            </a:r>
            <a:r>
              <a:rPr lang="en-US" b="1" dirty="0" err="1"/>
              <a:t>plot_curve</a:t>
            </a:r>
            <a:r>
              <a:rPr lang="en-US" b="1" dirty="0"/>
              <a:t> </a:t>
            </a:r>
            <a:r>
              <a:rPr lang="en-US" dirty="0"/>
              <a:t>in the</a:t>
            </a:r>
          </a:p>
          <a:p>
            <a:r>
              <a:rPr lang="en-US" dirty="0"/>
              <a:t> shared python file (plot.py).</a:t>
            </a:r>
          </a:p>
        </p:txBody>
      </p:sp>
    </p:spTree>
    <p:extLst>
      <p:ext uri="{BB962C8B-B14F-4D97-AF65-F5344CB8AC3E}">
        <p14:creationId xmlns:p14="http://schemas.microsoft.com/office/powerpoint/2010/main" val="350552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30D8-703E-42DA-9E1A-23047844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Submission – one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14D91-7840-402B-8553-90F923A5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 start point (bottom left) and end point (top right) such that almost all the nodes on the map are being explored.</a:t>
            </a:r>
          </a:p>
          <a:p>
            <a:r>
              <a:rPr lang="en-US" dirty="0"/>
              <a:t>Decide the clearance and wheel RPM’s on your own.</a:t>
            </a:r>
          </a:p>
          <a:p>
            <a:r>
              <a:rPr lang="en-US" dirty="0"/>
              <a:t>Mention all the user inputs in the ReadMe.</a:t>
            </a:r>
          </a:p>
        </p:txBody>
      </p:sp>
    </p:spTree>
    <p:extLst>
      <p:ext uri="{BB962C8B-B14F-4D97-AF65-F5344CB8AC3E}">
        <p14:creationId xmlns:p14="http://schemas.microsoft.com/office/powerpoint/2010/main" val="283568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4598B-9D44-4729-9E3D-F81D5639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633F23-8754-4136-A798-04D098B68936}"/>
              </a:ext>
            </a:extLst>
          </p:cNvPr>
          <p:cNvSpPr txBox="1">
            <a:spLocks/>
          </p:cNvSpPr>
          <p:nvPr/>
        </p:nvSpPr>
        <p:spPr>
          <a:xfrm>
            <a:off x="577675" y="-1150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Project3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355935-3289-44AB-B8C2-029C2382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91271"/>
            <a:ext cx="9144000" cy="6041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BD5DFD-14A0-4422-AE9F-7981FD4F34D5}"/>
              </a:ext>
            </a:extLst>
          </p:cNvPr>
          <p:cNvSpPr txBox="1"/>
          <p:nvPr/>
        </p:nvSpPr>
        <p:spPr>
          <a:xfrm>
            <a:off x="3493606" y="740979"/>
            <a:ext cx="1177158" cy="5811838"/>
          </a:xfrm>
          <a:prstGeom prst="rect">
            <a:avLst/>
          </a:prstGeom>
          <a:solidFill>
            <a:schemeClr val="accent1">
              <a:lumMod val="40000"/>
              <a:lumOff val="60000"/>
              <a:alpha val="8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19B84D-77D2-4A98-9DF3-8D275B442939}"/>
              </a:ext>
            </a:extLst>
          </p:cNvPr>
          <p:cNvSpPr txBox="1"/>
          <p:nvPr/>
        </p:nvSpPr>
        <p:spPr>
          <a:xfrm>
            <a:off x="4860751" y="740979"/>
            <a:ext cx="1177158" cy="5811838"/>
          </a:xfrm>
          <a:prstGeom prst="rect">
            <a:avLst/>
          </a:prstGeom>
          <a:solidFill>
            <a:schemeClr val="accent1">
              <a:lumMod val="40000"/>
              <a:lumOff val="60000"/>
              <a:alpha val="8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615E7C-E160-4693-A142-F4E7A44190D8}"/>
              </a:ext>
            </a:extLst>
          </p:cNvPr>
          <p:cNvSpPr txBox="1"/>
          <p:nvPr/>
        </p:nvSpPr>
        <p:spPr>
          <a:xfrm>
            <a:off x="7639353" y="765148"/>
            <a:ext cx="1177158" cy="5811838"/>
          </a:xfrm>
          <a:prstGeom prst="rect">
            <a:avLst/>
          </a:prstGeom>
          <a:solidFill>
            <a:schemeClr val="accent1">
              <a:lumMod val="40000"/>
              <a:lumOff val="60000"/>
              <a:alpha val="8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F4F475-C253-4034-A2B4-4FE801F4A1B2}"/>
              </a:ext>
            </a:extLst>
          </p:cNvPr>
          <p:cNvSpPr txBox="1"/>
          <p:nvPr/>
        </p:nvSpPr>
        <p:spPr>
          <a:xfrm>
            <a:off x="8994088" y="765148"/>
            <a:ext cx="1177158" cy="5811838"/>
          </a:xfrm>
          <a:prstGeom prst="rect">
            <a:avLst/>
          </a:prstGeom>
          <a:solidFill>
            <a:schemeClr val="accent1">
              <a:lumMod val="40000"/>
              <a:lumOff val="60000"/>
              <a:alpha val="8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92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3FBA-6AAB-4296-B08F-77EA6DA6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7A1D-EDC9-40EC-A6F6-160FD9F3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Simulate the path planning implementation on Gazebo. </a:t>
            </a:r>
          </a:p>
          <a:p>
            <a:pPr algn="just">
              <a:buFontTx/>
              <a:buChar char="-"/>
            </a:pPr>
            <a:r>
              <a:rPr lang="en-US" dirty="0"/>
              <a:t>Gazebo environment has been provided for the map (</a:t>
            </a:r>
            <a:r>
              <a:rPr lang="en-US" dirty="0" err="1"/>
              <a:t>map.world</a:t>
            </a:r>
            <a:r>
              <a:rPr lang="en-US" dirty="0"/>
              <a:t> file)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43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0E4A2C6-2B20-4F84-9676-D0C5DD3F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Important pointers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EA5CCF-88FA-411B-ABFC-9ACAFA16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To run the simulation in ROS, you should have everything wrapped in only one launch file.</a:t>
            </a:r>
          </a:p>
          <a:p>
            <a:r>
              <a:rPr lang="en-US" dirty="0"/>
              <a:t>Make note of the coordinate system in Gazebo, and the position of the origin. Input will be based on the coordinates in Gazebo.</a:t>
            </a:r>
          </a:p>
          <a:p>
            <a:r>
              <a:rPr lang="en-US" dirty="0"/>
              <a:t>User input should be from Terminal.</a:t>
            </a:r>
          </a:p>
          <a:p>
            <a:r>
              <a:rPr lang="en-US" dirty="0"/>
              <a:t>Only one person has to submit the final zip folder. Mention the other teammates in the comments section.</a:t>
            </a:r>
          </a:p>
          <a:p>
            <a:r>
              <a:rPr lang="en-US" dirty="0"/>
              <a:t>Mention the GitHub Repository's link in the comments section as well.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85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3FBA-6AAB-4296-B08F-77EA6DA6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Helpful links for ROS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7A1D-EDC9-40EC-A6F6-160FD9F3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Writing a publisher/subscriber node – </a:t>
            </a:r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http://wiki.ros.org/ROS/Tutorials/WritingPublisherSubscriber%28python%29</a:t>
            </a:r>
            <a:endParaRPr lang="en-US" dirty="0"/>
          </a:p>
          <a:p>
            <a:pPr algn="just"/>
            <a:r>
              <a:rPr lang="en-US" dirty="0"/>
              <a:t>Initialize robot pose - </a:t>
            </a:r>
            <a:r>
              <a:rPr lang="en-US" dirty="0">
                <a:hlinkClick r:id="rId3"/>
              </a:rPr>
              <a:t>https://answers.ros.org/question/40627/how-do-i-set-the-inital-pose-of-a-robot-in-gazebo/</a:t>
            </a:r>
            <a:endParaRPr lang="en-US" dirty="0"/>
          </a:p>
          <a:p>
            <a:pPr algn="just"/>
            <a:r>
              <a:rPr lang="en-US" dirty="0"/>
              <a:t>Load custom Gazebo environment/ Creating ROS package - </a:t>
            </a:r>
            <a:r>
              <a:rPr lang="en-US" dirty="0">
                <a:hlinkClick r:id="rId4"/>
              </a:rPr>
              <a:t>http://gazebosim.org/tutorials?tut=ros_roslaunch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75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C6DD-E83F-40C3-BC97-6FCBE2C0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8BF3E-6BF9-4A2A-BD69-2623077B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submission will be in two parts.</a:t>
            </a:r>
          </a:p>
          <a:p>
            <a:r>
              <a:rPr lang="en-US" dirty="0"/>
              <a:t>The Zip file should have two different folders </a:t>
            </a:r>
            <a:r>
              <a:rPr lang="en-US"/>
              <a:t>for each part.</a:t>
            </a:r>
          </a:p>
        </p:txBody>
      </p:sp>
    </p:spTree>
    <p:extLst>
      <p:ext uri="{BB962C8B-B14F-4D97-AF65-F5344CB8AC3E}">
        <p14:creationId xmlns:p14="http://schemas.microsoft.com/office/powerpoint/2010/main" val="461978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68E6-E58F-4A3C-AE05-9E496D2D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Submission Details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B6503-D8C9-4F76-9183-E580BD81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required to submit a zip file with the file structure as shown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proj3_groupnumber_simulationSoftware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code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simulation video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readme.txt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GitHub Link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53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040D-5175-4728-A8C0-1F8CF918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Submission Details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4147-C58D-4EBC-A403-5F9441821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1351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There is weightage w.r.t to following instruction for folder name, directory structure, one launch file(ROS)/script (VREP) etc.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035716-3EE4-483F-86FC-95A8CD2D5B1A}"/>
              </a:ext>
            </a:extLst>
          </p:cNvPr>
          <p:cNvSpPr txBox="1">
            <a:spLocks/>
          </p:cNvSpPr>
          <p:nvPr/>
        </p:nvSpPr>
        <p:spPr>
          <a:xfrm>
            <a:off x="82932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 code</a:t>
            </a:r>
          </a:p>
          <a:p>
            <a:r>
              <a:rPr lang="en-US" dirty="0"/>
              <a:t>GitHub (one repository link only) and ReadMe</a:t>
            </a:r>
          </a:p>
          <a:p>
            <a:r>
              <a:rPr lang="en-US" dirty="0"/>
              <a:t>Simulation results (video of the simulation)</a:t>
            </a:r>
          </a:p>
          <a:p>
            <a:pPr>
              <a:buFontTx/>
              <a:buChar char="-"/>
            </a:pPr>
            <a:r>
              <a:rPr lang="en-US" dirty="0"/>
              <a:t>‘Video1’</a:t>
            </a:r>
          </a:p>
          <a:p>
            <a:pPr>
              <a:buFontTx/>
              <a:buChar char="-"/>
            </a:pPr>
            <a:r>
              <a:rPr lang="en-US" dirty="0"/>
              <a:t>‘Video2’</a:t>
            </a:r>
          </a:p>
          <a:p>
            <a:pPr marL="0" indent="0">
              <a:buNone/>
            </a:pPr>
            <a:r>
              <a:rPr lang="en-US" dirty="0"/>
              <a:t>* Details for the videos are mentioned in the next slides</a:t>
            </a:r>
          </a:p>
        </p:txBody>
      </p:sp>
    </p:spTree>
    <p:extLst>
      <p:ext uri="{BB962C8B-B14F-4D97-AF65-F5344CB8AC3E}">
        <p14:creationId xmlns:p14="http://schemas.microsoft.com/office/powerpoint/2010/main" val="253666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E0DA6-03C2-4401-A447-A30FA4D94929}"/>
              </a:ext>
            </a:extLst>
          </p:cNvPr>
          <p:cNvSpPr txBox="1"/>
          <p:nvPr/>
        </p:nvSpPr>
        <p:spPr>
          <a:xfrm>
            <a:off x="7075503" y="2396971"/>
            <a:ext cx="39157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approximate start point is shown in red and goal point is shown in green.</a:t>
            </a:r>
          </a:p>
          <a:p>
            <a:r>
              <a:rPr lang="en-US" dirty="0"/>
              <a:t>The video should show the </a:t>
            </a:r>
            <a:r>
              <a:rPr lang="en-US" dirty="0" err="1"/>
              <a:t>Turtlebot</a:t>
            </a:r>
            <a:r>
              <a:rPr lang="en-US" dirty="0"/>
              <a:t> motion in Gazebo environment for these points.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the points by your best judgment along with other user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are not required to implement a controller, this will be open-loop and hence, it is okay if the robot does not follow the exact waypoints.</a:t>
            </a:r>
          </a:p>
          <a:p>
            <a:endParaRPr lang="en-US" dirty="0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63E61240-F5FF-4B28-85CD-CE91CA43C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5591"/>
            <a:ext cx="5257800" cy="5241109"/>
          </a:xfrm>
        </p:spPr>
      </p:pic>
    </p:spTree>
    <p:extLst>
      <p:ext uri="{BB962C8B-B14F-4D97-AF65-F5344CB8AC3E}">
        <p14:creationId xmlns:p14="http://schemas.microsoft.com/office/powerpoint/2010/main" val="83379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3FBA-6AAB-4296-B08F-77EA6DA6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7A1D-EDC9-40EC-A6F6-160FD9F3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Navigate a differential drive robot (</a:t>
            </a:r>
            <a:r>
              <a:rPr lang="en-US" dirty="0" err="1"/>
              <a:t>TurtleBot</a:t>
            </a:r>
            <a:r>
              <a:rPr lang="en-US" dirty="0"/>
              <a:t> 2 / </a:t>
            </a:r>
            <a:r>
              <a:rPr lang="en-US" dirty="0" err="1"/>
              <a:t>TurtleBot</a:t>
            </a:r>
            <a:r>
              <a:rPr lang="en-US" dirty="0"/>
              <a:t> 3) in a given map environment from a given start point to a given goal point.</a:t>
            </a:r>
          </a:p>
          <a:p>
            <a:pPr algn="just"/>
            <a:r>
              <a:rPr lang="en-US" dirty="0"/>
              <a:t>Consider differential drive constraints while implementing the A* algorithm, with 8 set of action space 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2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12DF79-DEE3-4942-AAC4-BF179C53C20D}"/>
              </a:ext>
            </a:extLst>
          </p:cNvPr>
          <p:cNvCxnSpPr>
            <a:cxnSpLocks/>
          </p:cNvCxnSpPr>
          <p:nvPr/>
        </p:nvCxnSpPr>
        <p:spPr>
          <a:xfrm flipH="1">
            <a:off x="6042977" y="2990215"/>
            <a:ext cx="13335" cy="37719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636B9E2-2996-4E66-B779-BB3261F67DA4}"/>
              </a:ext>
            </a:extLst>
          </p:cNvPr>
          <p:cNvSpPr/>
          <p:nvPr/>
        </p:nvSpPr>
        <p:spPr>
          <a:xfrm>
            <a:off x="5343842" y="1006475"/>
            <a:ext cx="1323340" cy="489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8D1C2A5-2CCE-4B93-861D-6243CDE20376}"/>
              </a:ext>
            </a:extLst>
          </p:cNvPr>
          <p:cNvSpPr/>
          <p:nvPr/>
        </p:nvSpPr>
        <p:spPr>
          <a:xfrm>
            <a:off x="3153092" y="1677670"/>
            <a:ext cx="5826760" cy="70548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Get the 1) start and goal points from the user; 2) the velocity information; 3) Clearance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73419-D21F-4F14-853E-58435FA3FB91}"/>
              </a:ext>
            </a:extLst>
          </p:cNvPr>
          <p:cNvSpPr/>
          <p:nvPr/>
        </p:nvSpPr>
        <p:spPr>
          <a:xfrm>
            <a:off x="3889389" y="4244112"/>
            <a:ext cx="4422770" cy="664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Select a data structure type to store open and visited nodes </a:t>
            </a:r>
            <a:r>
              <a:rPr lang="en-US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and add </a:t>
            </a:r>
            <a:r>
              <a:rPr lang="en-US" sz="1800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start node 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07F108-7E53-4629-81BF-ED7ABC1B5EAA}"/>
              </a:ext>
            </a:extLst>
          </p:cNvPr>
          <p:cNvSpPr/>
          <p:nvPr/>
        </p:nvSpPr>
        <p:spPr>
          <a:xfrm>
            <a:off x="3859847" y="2553970"/>
            <a:ext cx="4380230" cy="62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Define the action set and obstacle space by mathematical equations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65BD4C-D8A7-4738-9239-13AF2BEBCD8E}"/>
              </a:ext>
            </a:extLst>
          </p:cNvPr>
          <p:cNvCxnSpPr>
            <a:cxnSpLocks/>
          </p:cNvCxnSpPr>
          <p:nvPr/>
        </p:nvCxnSpPr>
        <p:spPr>
          <a:xfrm>
            <a:off x="6060124" y="4908322"/>
            <a:ext cx="3175" cy="23812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C9630-8F4C-4525-84BD-CA5668196B21}"/>
              </a:ext>
            </a:extLst>
          </p:cNvPr>
          <p:cNvSpPr/>
          <p:nvPr/>
        </p:nvSpPr>
        <p:spPr>
          <a:xfrm>
            <a:off x="4162451" y="3358562"/>
            <a:ext cx="3992880" cy="664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Visualize the  free space and obstacle space by ploting lines and curves  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3B4471-7DA3-44DD-A7D9-CD6057BBBB83}"/>
              </a:ext>
            </a:extLst>
          </p:cNvPr>
          <p:cNvCxnSpPr>
            <a:cxnSpLocks/>
          </p:cNvCxnSpPr>
          <p:nvPr/>
        </p:nvCxnSpPr>
        <p:spPr>
          <a:xfrm flipH="1">
            <a:off x="6053137" y="2211760"/>
            <a:ext cx="13335" cy="37719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A3C16B-4FFB-4A99-BD65-2B82C94919AC}"/>
              </a:ext>
            </a:extLst>
          </p:cNvPr>
          <p:cNvCxnSpPr>
            <a:cxnSpLocks/>
          </p:cNvCxnSpPr>
          <p:nvPr/>
        </p:nvCxnSpPr>
        <p:spPr>
          <a:xfrm flipH="1">
            <a:off x="6010102" y="1325911"/>
            <a:ext cx="13335" cy="37719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B4D73E-9B86-47D4-973E-6871E112C7BC}"/>
              </a:ext>
            </a:extLst>
          </p:cNvPr>
          <p:cNvCxnSpPr>
            <a:cxnSpLocks/>
          </p:cNvCxnSpPr>
          <p:nvPr/>
        </p:nvCxnSpPr>
        <p:spPr>
          <a:xfrm flipH="1">
            <a:off x="6042977" y="3867838"/>
            <a:ext cx="13335" cy="37719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29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69183D-7138-424F-B009-CB0E25DDEE72}"/>
              </a:ext>
            </a:extLst>
          </p:cNvPr>
          <p:cNvCxnSpPr>
            <a:cxnSpLocks/>
          </p:cNvCxnSpPr>
          <p:nvPr/>
        </p:nvCxnSpPr>
        <p:spPr>
          <a:xfrm>
            <a:off x="5856609" y="615114"/>
            <a:ext cx="3175" cy="23812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143653-7A0E-4FF4-AA29-E11E635421A5}"/>
              </a:ext>
            </a:extLst>
          </p:cNvPr>
          <p:cNvCxnSpPr>
            <a:cxnSpLocks/>
          </p:cNvCxnSpPr>
          <p:nvPr/>
        </p:nvCxnSpPr>
        <p:spPr>
          <a:xfrm>
            <a:off x="5813124" y="2920356"/>
            <a:ext cx="3175" cy="23812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2">
            <a:extLst>
              <a:ext uri="{FF2B5EF4-FFF2-40B4-BE49-F238E27FC236}">
                <a16:creationId xmlns:a16="http://schemas.microsoft.com/office/drawing/2014/main" id="{B80BB465-389B-45F8-92D0-25711FD577D6}"/>
              </a:ext>
            </a:extLst>
          </p:cNvPr>
          <p:cNvSpPr txBox="1"/>
          <p:nvPr/>
        </p:nvSpPr>
        <p:spPr>
          <a:xfrm>
            <a:off x="2828396" y="2011472"/>
            <a:ext cx="481330" cy="49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31FD0-AD58-400E-AF6A-07A3CA338295}"/>
              </a:ext>
            </a:extLst>
          </p:cNvPr>
          <p:cNvSpPr/>
          <p:nvPr/>
        </p:nvSpPr>
        <p:spPr>
          <a:xfrm>
            <a:off x="4051497" y="858626"/>
            <a:ext cx="3947783" cy="664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Pop the new parent node from the </a:t>
            </a:r>
            <a:r>
              <a:rPr lang="en-US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en-US" sz="1800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pen list using A* method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54B27FDB-A16E-43AF-BCB1-B177B5161B88}"/>
              </a:ext>
            </a:extLst>
          </p:cNvPr>
          <p:cNvSpPr/>
          <p:nvPr/>
        </p:nvSpPr>
        <p:spPr>
          <a:xfrm>
            <a:off x="3741289" y="1742863"/>
            <a:ext cx="4170680" cy="12134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Parent Node (popped node) is the goal node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FA9A4C-CC9D-4238-B3C2-F953B7C5A03B}"/>
              </a:ext>
            </a:extLst>
          </p:cNvPr>
          <p:cNvSpPr/>
          <p:nvPr/>
        </p:nvSpPr>
        <p:spPr>
          <a:xfrm>
            <a:off x="1478471" y="3447746"/>
            <a:ext cx="2541270" cy="664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Update the cost and the parent node if necessary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56">
            <a:extLst>
              <a:ext uri="{FF2B5EF4-FFF2-40B4-BE49-F238E27FC236}">
                <a16:creationId xmlns:a16="http://schemas.microsoft.com/office/drawing/2014/main" id="{406C9ACA-D014-43E2-BAEE-A5C8D9512ADE}"/>
              </a:ext>
            </a:extLst>
          </p:cNvPr>
          <p:cNvSpPr txBox="1"/>
          <p:nvPr/>
        </p:nvSpPr>
        <p:spPr>
          <a:xfrm>
            <a:off x="5944197" y="2844270"/>
            <a:ext cx="455295" cy="494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3ECA7-F2D9-4C5E-A957-1D35DCEB82E2}"/>
              </a:ext>
            </a:extLst>
          </p:cNvPr>
          <p:cNvCxnSpPr>
            <a:cxnSpLocks/>
          </p:cNvCxnSpPr>
          <p:nvPr/>
        </p:nvCxnSpPr>
        <p:spPr>
          <a:xfrm>
            <a:off x="3857472" y="3625475"/>
            <a:ext cx="706120" cy="127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65BD4C-D8A7-4738-9239-13AF2BEBCD8E}"/>
              </a:ext>
            </a:extLst>
          </p:cNvPr>
          <p:cNvCxnSpPr>
            <a:cxnSpLocks/>
          </p:cNvCxnSpPr>
          <p:nvPr/>
        </p:nvCxnSpPr>
        <p:spPr>
          <a:xfrm>
            <a:off x="5838559" y="1528223"/>
            <a:ext cx="3175" cy="23812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0E1EC1-8BD4-47A1-866A-2B2C232A530B}"/>
              </a:ext>
            </a:extLst>
          </p:cNvPr>
          <p:cNvCxnSpPr>
            <a:cxnSpLocks/>
          </p:cNvCxnSpPr>
          <p:nvPr/>
        </p:nvCxnSpPr>
        <p:spPr>
          <a:xfrm>
            <a:off x="921895" y="2355952"/>
            <a:ext cx="2849374" cy="0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11509FE-3BD0-4E92-896F-595A67BE8E80}"/>
              </a:ext>
            </a:extLst>
          </p:cNvPr>
          <p:cNvSpPr/>
          <p:nvPr/>
        </p:nvSpPr>
        <p:spPr>
          <a:xfrm>
            <a:off x="4560779" y="3165591"/>
            <a:ext cx="2541270" cy="664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Apply the (next) action to the parent node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02D6CC-0A9C-4AFB-AE80-C0673E49E53C}"/>
              </a:ext>
            </a:extLst>
          </p:cNvPr>
          <p:cNvCxnSpPr>
            <a:cxnSpLocks/>
          </p:cNvCxnSpPr>
          <p:nvPr/>
        </p:nvCxnSpPr>
        <p:spPr>
          <a:xfrm>
            <a:off x="5800809" y="3820026"/>
            <a:ext cx="3175" cy="23812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CECD60-B6A4-4CC3-8F12-406DD8EC3882}"/>
              </a:ext>
            </a:extLst>
          </p:cNvPr>
          <p:cNvCxnSpPr>
            <a:cxnSpLocks/>
          </p:cNvCxnSpPr>
          <p:nvPr/>
        </p:nvCxnSpPr>
        <p:spPr>
          <a:xfrm>
            <a:off x="7109121" y="3272936"/>
            <a:ext cx="2162295" cy="18625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6">
            <a:extLst>
              <a:ext uri="{FF2B5EF4-FFF2-40B4-BE49-F238E27FC236}">
                <a16:creationId xmlns:a16="http://schemas.microsoft.com/office/drawing/2014/main" id="{ACC9E96A-B6B8-4773-AA9D-DA121CDB36B2}"/>
              </a:ext>
            </a:extLst>
          </p:cNvPr>
          <p:cNvSpPr txBox="1"/>
          <p:nvPr/>
        </p:nvSpPr>
        <p:spPr>
          <a:xfrm>
            <a:off x="6956751" y="2785466"/>
            <a:ext cx="262437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ll actions applied then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C1C583-E97C-4045-BE07-B4A1F6EA6AB5}"/>
              </a:ext>
            </a:extLst>
          </p:cNvPr>
          <p:cNvCxnSpPr>
            <a:cxnSpLocks/>
          </p:cNvCxnSpPr>
          <p:nvPr/>
        </p:nvCxnSpPr>
        <p:spPr>
          <a:xfrm flipH="1">
            <a:off x="9256426" y="1236961"/>
            <a:ext cx="47900" cy="2050965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3192ED-6C8C-47B7-830F-AA7EF90F1DD5}"/>
              </a:ext>
            </a:extLst>
          </p:cNvPr>
          <p:cNvCxnSpPr>
            <a:cxnSpLocks/>
          </p:cNvCxnSpPr>
          <p:nvPr/>
        </p:nvCxnSpPr>
        <p:spPr>
          <a:xfrm>
            <a:off x="8027233" y="1236961"/>
            <a:ext cx="1292083" cy="12239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0E384EDF-56B7-4816-8F32-982111570AFE}"/>
              </a:ext>
            </a:extLst>
          </p:cNvPr>
          <p:cNvSpPr/>
          <p:nvPr/>
        </p:nvSpPr>
        <p:spPr>
          <a:xfrm>
            <a:off x="4069289" y="4053638"/>
            <a:ext cx="3462655" cy="10629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Child Node already exists in the visited list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37">
            <a:extLst>
              <a:ext uri="{FF2B5EF4-FFF2-40B4-BE49-F238E27FC236}">
                <a16:creationId xmlns:a16="http://schemas.microsoft.com/office/drawing/2014/main" id="{1EEDA9D6-E124-4A92-8087-25754B609AF2}"/>
              </a:ext>
            </a:extLst>
          </p:cNvPr>
          <p:cNvSpPr txBox="1"/>
          <p:nvPr/>
        </p:nvSpPr>
        <p:spPr>
          <a:xfrm>
            <a:off x="7465904" y="5540808"/>
            <a:ext cx="481330" cy="49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EA1DEB-2783-4080-B991-303258B14DEF}"/>
              </a:ext>
            </a:extLst>
          </p:cNvPr>
          <p:cNvSpPr/>
          <p:nvPr/>
        </p:nvSpPr>
        <p:spPr>
          <a:xfrm>
            <a:off x="1351355" y="5388550"/>
            <a:ext cx="2446592" cy="10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Add new node to the open list and visited list and plot action curve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5">
            <a:extLst>
              <a:ext uri="{FF2B5EF4-FFF2-40B4-BE49-F238E27FC236}">
                <a16:creationId xmlns:a16="http://schemas.microsoft.com/office/drawing/2014/main" id="{28DF277F-A275-4DBD-B6B1-692366DF53F8}"/>
              </a:ext>
            </a:extLst>
          </p:cNvPr>
          <p:cNvSpPr txBox="1"/>
          <p:nvPr/>
        </p:nvSpPr>
        <p:spPr>
          <a:xfrm>
            <a:off x="3010744" y="4232073"/>
            <a:ext cx="481330" cy="49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DC5911C-C1A2-4E3C-8620-E4E61200F69F}"/>
              </a:ext>
            </a:extLst>
          </p:cNvPr>
          <p:cNvSpPr/>
          <p:nvPr/>
        </p:nvSpPr>
        <p:spPr>
          <a:xfrm>
            <a:off x="4156919" y="5364278"/>
            <a:ext cx="3272790" cy="11074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Node is in the obstacle space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86542C-8547-497C-B5C6-01E46931B0A7}"/>
              </a:ext>
            </a:extLst>
          </p:cNvPr>
          <p:cNvCxnSpPr>
            <a:cxnSpLocks/>
          </p:cNvCxnSpPr>
          <p:nvPr/>
        </p:nvCxnSpPr>
        <p:spPr>
          <a:xfrm>
            <a:off x="2598379" y="4588308"/>
            <a:ext cx="1487170" cy="0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526669-978E-4BF9-AEE3-A7B03932722B}"/>
              </a:ext>
            </a:extLst>
          </p:cNvPr>
          <p:cNvCxnSpPr>
            <a:cxnSpLocks/>
          </p:cNvCxnSpPr>
          <p:nvPr/>
        </p:nvCxnSpPr>
        <p:spPr>
          <a:xfrm>
            <a:off x="5799029" y="5131233"/>
            <a:ext cx="3175" cy="23812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7">
            <a:extLst>
              <a:ext uri="{FF2B5EF4-FFF2-40B4-BE49-F238E27FC236}">
                <a16:creationId xmlns:a16="http://schemas.microsoft.com/office/drawing/2014/main" id="{BE981E23-F2B2-4BB8-BBF3-015A90EBD6EA}"/>
              </a:ext>
            </a:extLst>
          </p:cNvPr>
          <p:cNvSpPr txBox="1"/>
          <p:nvPr/>
        </p:nvSpPr>
        <p:spPr>
          <a:xfrm>
            <a:off x="3834142" y="5541014"/>
            <a:ext cx="451485" cy="49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CA9602-8250-4685-8788-020F1FBAC7AE}"/>
              </a:ext>
            </a:extLst>
          </p:cNvPr>
          <p:cNvCxnSpPr>
            <a:cxnSpLocks/>
          </p:cNvCxnSpPr>
          <p:nvPr/>
        </p:nvCxnSpPr>
        <p:spPr>
          <a:xfrm>
            <a:off x="6768414" y="5917238"/>
            <a:ext cx="1487170" cy="0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6C717C-370F-4850-B0D8-6E382130871B}"/>
              </a:ext>
            </a:extLst>
          </p:cNvPr>
          <p:cNvCxnSpPr>
            <a:cxnSpLocks/>
          </p:cNvCxnSpPr>
          <p:nvPr/>
        </p:nvCxnSpPr>
        <p:spPr>
          <a:xfrm>
            <a:off x="2624361" y="4122295"/>
            <a:ext cx="0" cy="461583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E55C3D-4B93-4CF8-BADC-E75FC91CC9B8}"/>
              </a:ext>
            </a:extLst>
          </p:cNvPr>
          <p:cNvCxnSpPr>
            <a:cxnSpLocks/>
          </p:cNvCxnSpPr>
          <p:nvPr/>
        </p:nvCxnSpPr>
        <p:spPr>
          <a:xfrm flipH="1" flipV="1">
            <a:off x="3794824" y="5904547"/>
            <a:ext cx="395198" cy="1269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550B15-097A-4B51-88EC-149AFBEFE6F4}"/>
              </a:ext>
            </a:extLst>
          </p:cNvPr>
          <p:cNvCxnSpPr>
            <a:cxnSpLocks/>
          </p:cNvCxnSpPr>
          <p:nvPr/>
        </p:nvCxnSpPr>
        <p:spPr>
          <a:xfrm>
            <a:off x="7102049" y="3631193"/>
            <a:ext cx="1166890" cy="0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D858FF-E158-41FB-8D03-ED74B17BA881}"/>
              </a:ext>
            </a:extLst>
          </p:cNvPr>
          <p:cNvCxnSpPr>
            <a:cxnSpLocks/>
          </p:cNvCxnSpPr>
          <p:nvPr/>
        </p:nvCxnSpPr>
        <p:spPr>
          <a:xfrm flipH="1">
            <a:off x="8246271" y="3631193"/>
            <a:ext cx="15357" cy="2294300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CCBB0-D372-4C12-B9E7-0E26BB0DB17E}"/>
              </a:ext>
            </a:extLst>
          </p:cNvPr>
          <p:cNvCxnSpPr>
            <a:cxnSpLocks/>
          </p:cNvCxnSpPr>
          <p:nvPr/>
        </p:nvCxnSpPr>
        <p:spPr>
          <a:xfrm>
            <a:off x="939383" y="2340489"/>
            <a:ext cx="0" cy="4405085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076C672-6822-44B6-A59B-A8FDC5BA5C95}"/>
              </a:ext>
            </a:extLst>
          </p:cNvPr>
          <p:cNvCxnSpPr>
            <a:cxnSpLocks/>
          </p:cNvCxnSpPr>
          <p:nvPr/>
        </p:nvCxnSpPr>
        <p:spPr>
          <a:xfrm flipH="1">
            <a:off x="1161649" y="3232525"/>
            <a:ext cx="25280" cy="2835648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8C1824-AB0F-40F4-AA9C-6D8D3A2D879A}"/>
              </a:ext>
            </a:extLst>
          </p:cNvPr>
          <p:cNvCxnSpPr>
            <a:cxnSpLocks/>
          </p:cNvCxnSpPr>
          <p:nvPr/>
        </p:nvCxnSpPr>
        <p:spPr>
          <a:xfrm flipH="1" flipV="1">
            <a:off x="1179434" y="3232525"/>
            <a:ext cx="3408476" cy="20504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C990BC9-2CA1-4FB8-A79F-6AB28D7115F6}"/>
              </a:ext>
            </a:extLst>
          </p:cNvPr>
          <p:cNvCxnSpPr>
            <a:cxnSpLocks/>
          </p:cNvCxnSpPr>
          <p:nvPr/>
        </p:nvCxnSpPr>
        <p:spPr>
          <a:xfrm>
            <a:off x="1174289" y="6052128"/>
            <a:ext cx="30279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10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FEFE566-5BD8-401D-B1B3-9830FD837E9D}"/>
              </a:ext>
            </a:extLst>
          </p:cNvPr>
          <p:cNvSpPr/>
          <p:nvPr/>
        </p:nvSpPr>
        <p:spPr>
          <a:xfrm>
            <a:off x="2346276" y="3597883"/>
            <a:ext cx="1081197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C87685-EB48-4712-B2F9-56E67E65A401}"/>
              </a:ext>
            </a:extLst>
          </p:cNvPr>
          <p:cNvCxnSpPr>
            <a:cxnSpLocks/>
          </p:cNvCxnSpPr>
          <p:nvPr/>
        </p:nvCxnSpPr>
        <p:spPr>
          <a:xfrm>
            <a:off x="2869076" y="232425"/>
            <a:ext cx="1" cy="32992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BF80A3-F18E-4EF9-AD13-0A765B8AC51D}"/>
              </a:ext>
            </a:extLst>
          </p:cNvPr>
          <p:cNvCxnSpPr>
            <a:cxnSpLocks/>
          </p:cNvCxnSpPr>
          <p:nvPr/>
        </p:nvCxnSpPr>
        <p:spPr>
          <a:xfrm>
            <a:off x="2898305" y="1982374"/>
            <a:ext cx="0" cy="3048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6019F54B-6DC0-4100-92C7-E886030363FF}"/>
              </a:ext>
            </a:extLst>
          </p:cNvPr>
          <p:cNvSpPr/>
          <p:nvPr/>
        </p:nvSpPr>
        <p:spPr>
          <a:xfrm>
            <a:off x="1508063" y="2293982"/>
            <a:ext cx="2786919" cy="95384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Reached to the start node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1F02FC-430D-4F44-879C-4199B6AB0C7C}"/>
              </a:ext>
            </a:extLst>
          </p:cNvPr>
          <p:cNvCxnSpPr>
            <a:cxnSpLocks/>
          </p:cNvCxnSpPr>
          <p:nvPr/>
        </p:nvCxnSpPr>
        <p:spPr>
          <a:xfrm>
            <a:off x="2886875" y="3249335"/>
            <a:ext cx="0" cy="36194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28F16-36BB-4115-8475-43768B0125F7}"/>
              </a:ext>
            </a:extLst>
          </p:cNvPr>
          <p:cNvCxnSpPr>
            <a:cxnSpLocks/>
          </p:cNvCxnSpPr>
          <p:nvPr/>
        </p:nvCxnSpPr>
        <p:spPr>
          <a:xfrm>
            <a:off x="4280895" y="2759473"/>
            <a:ext cx="1713671" cy="0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39C8DD-28A3-445A-B999-9DACAADECEC2}"/>
              </a:ext>
            </a:extLst>
          </p:cNvPr>
          <p:cNvSpPr txBox="1"/>
          <p:nvPr/>
        </p:nvSpPr>
        <p:spPr>
          <a:xfrm>
            <a:off x="2929957" y="321822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1D090A-8C72-493F-8D0F-FADB94272ACD}"/>
              </a:ext>
            </a:extLst>
          </p:cNvPr>
          <p:cNvCxnSpPr>
            <a:cxnSpLocks/>
          </p:cNvCxnSpPr>
          <p:nvPr/>
        </p:nvCxnSpPr>
        <p:spPr>
          <a:xfrm flipV="1">
            <a:off x="5983136" y="858994"/>
            <a:ext cx="0" cy="1917310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926E7D-62DE-4ED7-AB70-91B943F49F99}"/>
              </a:ext>
            </a:extLst>
          </p:cNvPr>
          <p:cNvCxnSpPr>
            <a:cxnSpLocks/>
          </p:cNvCxnSpPr>
          <p:nvPr/>
        </p:nvCxnSpPr>
        <p:spPr>
          <a:xfrm flipH="1" flipV="1">
            <a:off x="5313953" y="856905"/>
            <a:ext cx="680613" cy="2014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402BB0-B80E-49F4-AF1E-82DDDD53867F}"/>
              </a:ext>
            </a:extLst>
          </p:cNvPr>
          <p:cNvSpPr txBox="1"/>
          <p:nvPr/>
        </p:nvSpPr>
        <p:spPr>
          <a:xfrm>
            <a:off x="4876477" y="237331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396B70-D1B2-494F-9D02-296ACDF304D4}"/>
              </a:ext>
            </a:extLst>
          </p:cNvPr>
          <p:cNvSpPr/>
          <p:nvPr/>
        </p:nvSpPr>
        <p:spPr>
          <a:xfrm>
            <a:off x="673941" y="1460861"/>
            <a:ext cx="4462598" cy="510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the color for each curve on the path during the back tracking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66A97F-793F-46AD-9742-4C39F2EC9FE0}"/>
              </a:ext>
            </a:extLst>
          </p:cNvPr>
          <p:cNvCxnSpPr>
            <a:cxnSpLocks/>
          </p:cNvCxnSpPr>
          <p:nvPr/>
        </p:nvCxnSpPr>
        <p:spPr>
          <a:xfrm flipH="1">
            <a:off x="2879940" y="1099154"/>
            <a:ext cx="13870" cy="37755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72FC915-47A0-4A62-B469-69C7ABE15AE3}"/>
              </a:ext>
            </a:extLst>
          </p:cNvPr>
          <p:cNvSpPr/>
          <p:nvPr/>
        </p:nvSpPr>
        <p:spPr>
          <a:xfrm>
            <a:off x="700081" y="559925"/>
            <a:ext cx="4613872" cy="620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Back track from the goal node to start node using child/parent information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5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A822-CE86-4A81-9773-EC87E71B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Inputs from the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FC36-1514-4E9A-8520-301667F5A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Your code must take following values from the user:</a:t>
            </a:r>
          </a:p>
          <a:p>
            <a:pPr algn="just"/>
            <a:endParaRPr lang="en-US" dirty="0"/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Start Point Co-ordinates (3-element vector – x, y, theta)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Goal Point Co-ordinates (2-element vector – x, y) 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Wheel RPMs (2-element vector) =&gt; Two possible values for the wheel RPMs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Clearance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Note: To simplify path explored, final orientation input is not required.</a:t>
            </a:r>
          </a:p>
        </p:txBody>
      </p:sp>
    </p:spTree>
    <p:extLst>
      <p:ext uri="{BB962C8B-B14F-4D97-AF65-F5344CB8AC3E}">
        <p14:creationId xmlns:p14="http://schemas.microsoft.com/office/powerpoint/2010/main" val="165810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A822-CE86-4A81-9773-EC87E71B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Parameters to be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FC36-1514-4E9A-8520-301667F5A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code must take the following parameters into consideration:</a:t>
            </a:r>
          </a:p>
          <a:p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Robot Diameter (from the datasheet)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Wheel Distance –L (to be computed using the datasheet)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that, these parameters are not defined by the user. These are the parameters you need to consider while developing the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parameters should be referred from the python file.</a:t>
            </a:r>
          </a:p>
        </p:txBody>
      </p:sp>
    </p:spTree>
    <p:extLst>
      <p:ext uri="{BB962C8B-B14F-4D97-AF65-F5344CB8AC3E}">
        <p14:creationId xmlns:p14="http://schemas.microsoft.com/office/powerpoint/2010/main" val="215789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3FBA-6AAB-4296-B08F-77EA6DA6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description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7A1D-EDC9-40EC-A6F6-160FD9F3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Let the two RPMs provided by the user are RPM1 and RPM2 (shown in next slides). Then the action space for the A* algorithm are: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[0, RPM1]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[RPM1, 0]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[RPM1, RPM1]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[0, RPM2]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[RPM2, 0]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[RPM2, RPM2]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[RPM1, RPM2]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[RPM2, RPM1]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Here the first element corresponds to the left wheel revolution per minute (RPM) and the second element corresponds to the right wheel RPM.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Example: </a:t>
            </a:r>
            <a:r>
              <a:rPr lang="fr-FR" b="0" i="0" dirty="0">
                <a:effectLst/>
                <a:latin typeface="Courier New" panose="02070309020205020404" pitchFamily="49" charset="0"/>
              </a:rPr>
              <a:t>actions=[[50,50],[50,0],[0,50],[50,100],[100,50],[100,100],[0,100],[100,0]] 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8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1461</Words>
  <Application>Microsoft Office PowerPoint</Application>
  <PresentationFormat>Widescreen</PresentationFormat>
  <Paragraphs>162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Office Theme</vt:lpstr>
      <vt:lpstr>Project 3-Phase 3 </vt:lpstr>
      <vt:lpstr>PowerPoint Presentation</vt:lpstr>
      <vt:lpstr>Project description</vt:lpstr>
      <vt:lpstr>PowerPoint Presentation</vt:lpstr>
      <vt:lpstr>PowerPoint Presentation</vt:lpstr>
      <vt:lpstr>PowerPoint Presentation</vt:lpstr>
      <vt:lpstr>Inputs from the User</vt:lpstr>
      <vt:lpstr>Parameters to be Defined</vt:lpstr>
      <vt:lpstr>Project description (Continued..)</vt:lpstr>
      <vt:lpstr>Step 1) Write a subfunction for non-holonomic constraints</vt:lpstr>
      <vt:lpstr>Differential Drive Constraints </vt:lpstr>
      <vt:lpstr>Differential Drive Constraints (Continued..)</vt:lpstr>
      <vt:lpstr>Differential Drive Constraints (Continued..) </vt:lpstr>
      <vt:lpstr>Step 2) Modify the map to consider the geometry of the rigid robot</vt:lpstr>
      <vt:lpstr>Step 3) Generate the tree using non-holonomic constraints</vt:lpstr>
      <vt:lpstr>Step 4) Display the tree in the configuration space </vt:lpstr>
      <vt:lpstr>Step 5) implement A* search algorithm to search the tree and to find the optimal path </vt:lpstr>
      <vt:lpstr>Step 6) Display the optimal path in the map</vt:lpstr>
      <vt:lpstr>Video Submission – one video</vt:lpstr>
      <vt:lpstr>Part 2 description</vt:lpstr>
      <vt:lpstr>Important pointers</vt:lpstr>
      <vt:lpstr>Helpful links for ROS </vt:lpstr>
      <vt:lpstr>Submission</vt:lpstr>
      <vt:lpstr>Submission Details Part 1</vt:lpstr>
      <vt:lpstr>Submission Details Part 2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3-Phase 3 </dc:title>
  <dc:creator>Sanket Goyal</dc:creator>
  <cp:lastModifiedBy> </cp:lastModifiedBy>
  <cp:revision>12</cp:revision>
  <dcterms:created xsi:type="dcterms:W3CDTF">2020-03-16T02:48:50Z</dcterms:created>
  <dcterms:modified xsi:type="dcterms:W3CDTF">2021-04-10T00:32:31Z</dcterms:modified>
</cp:coreProperties>
</file>