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2" r:id="rId9"/>
    <p:sldId id="261" r:id="rId10"/>
    <p:sldId id="263" r:id="rId11"/>
    <p:sldId id="268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9BF5-C611-31F1-B4B1-76E6F9AC2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6EEC0-1586-330F-B976-7B8402D11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F642B-2835-F4F6-EC6C-0B6EDFE1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CB92-C7F3-4702-A4E9-E1F482890C4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28005-E3D7-DDCA-D80F-2B40C1750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08B39-F488-4BBD-7306-55E71ED9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FB9B-BC10-4BE9-BE21-7512E223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0D9E-E04E-7E35-09AA-40645FCB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B4F52-2965-1C31-D07F-8FBCEB18B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78D22-1091-9398-E119-0CCE3EF5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CB92-C7F3-4702-A4E9-E1F482890C4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9106D-758F-C3B7-C667-B8A9D35D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9C62A-DE30-77C6-69FC-C7CAC51A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FB9B-BC10-4BE9-BE21-7512E223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9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5ED75E-A189-8EDA-2165-D72AC4E15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678E6-CA71-DCC0-B7E4-E688A2C8F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4C471-D65D-AA15-AD30-8C21D24FA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CB92-C7F3-4702-A4E9-E1F482890C4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F373D-EB10-B08E-DB81-241B7E5C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3DF59-752F-41FB-0267-A951E862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FB9B-BC10-4BE9-BE21-7512E223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16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FE7E-E351-C924-97A7-54192C62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AF1BD-AE8A-4430-325F-20CD11B63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307FE-ADC6-79F3-BA0D-DE0DAA37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CB92-C7F3-4702-A4E9-E1F482890C4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FCB7B-6D3D-DD14-11AB-9FE27FBB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EEF8-DE21-1120-47CC-92CECD10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FB9B-BC10-4BE9-BE21-7512E223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55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9602-8801-BE48-B004-8445819B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B89D4-F95C-6C6C-11A2-838F2E4FD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3BCD-AAB7-4819-3B3F-8958143C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CB92-C7F3-4702-A4E9-E1F482890C4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5711-1930-68F5-643F-83D64BC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86455-6EE1-418D-DA13-F7D450E1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FB9B-BC10-4BE9-BE21-7512E223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8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F738-897D-126A-EFF1-56CBB229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37A80-4C7F-3B58-C7B0-EB7B7308A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217C7-3D36-568D-6752-0A7A3BE33B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37FE4-2423-A077-B9D4-482758FC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CB92-C7F3-4702-A4E9-E1F482890C4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7DF7B-B52A-D134-8A3F-856F5201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22A16-F162-4DAB-013D-6A685010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FB9B-BC10-4BE9-BE21-7512E223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ADC1-0A58-34BF-96B9-E15E24A1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7A33D-F9C6-0A08-3C08-3C8D768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97C52-7439-922F-7DF8-7D447E862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4763D-3A5C-330B-C038-74EA7E099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39DBAF-7A6B-B01D-3610-7575836E7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FB5AA0-EFEE-7E80-EEB7-68CCBBC2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CB92-C7F3-4702-A4E9-E1F482890C4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7D2FC7-0C17-31D2-0CEF-B71056AC7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E681C-10FE-75D9-5191-7A70E877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FB9B-BC10-4BE9-BE21-7512E223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7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E185-9038-4B91-0C6D-43C5F339D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1A24A-BC24-3151-A7AA-81EC548F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CB92-C7F3-4702-A4E9-E1F482890C4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233A9-3173-DCDC-1423-C2BC6881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4E425-11A8-DC7F-D087-E1444D2C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FB9B-BC10-4BE9-BE21-7512E223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8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244839-0E1F-3251-3717-643D818C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CB92-C7F3-4702-A4E9-E1F482890C4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ADD0B-6F43-DB2E-12BA-3C50BEDD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BE4F7-0F44-3F2F-224C-7AAA2C18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FB9B-BC10-4BE9-BE21-7512E223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52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DE26-7298-4153-C9A5-776A2B4B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F7A4D-F389-7956-9EDD-AE39D9376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97C71-BBE2-DC3A-D000-5F6C434B4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AE7D3-BB93-8F6D-5986-6F2602D7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CB92-C7F3-4702-A4E9-E1F482890C4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B42FA-9B09-4665-51EB-891E4ABF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D76E8-B16F-1149-520F-88B36A1A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FB9B-BC10-4BE9-BE21-7512E223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7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E8DE-C4BC-7F18-62FA-2AD8EFA3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178542-D316-01CF-8337-91AFB57FE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5010C-A4C5-3D4B-466D-6E01462C0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B108A-67A9-247B-066E-23D9632C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BCB92-C7F3-4702-A4E9-E1F482890C4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A321A-234F-6CD2-C4CA-4490B0D6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DC3B8-9BFE-5BE9-EEF3-84ACC0CE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2FB9B-BC10-4BE9-BE21-7512E223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7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8634F-EEF1-07C4-9520-0C5A7E39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374B6-FD5E-5840-CFDA-29E330C8A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CC30D-35BE-8BB7-5197-FD65F1FBE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BCB92-C7F3-4702-A4E9-E1F482890C4A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4F1B8-71AE-2750-FC4C-0D9285B1E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1AD0B-BCB5-0B20-E7FF-B57B4FEB5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2FB9B-BC10-4BE9-BE21-7512E2233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3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hys.org/news/2016-06-automated-robot-scans-library-shelves.html" TargetMode="External"/><Relationship Id="rId2" Type="http://schemas.openxmlformats.org/officeDocument/2006/relationships/hyperlink" Target="https://www.lib.uchicago.edu/mansueto/tech/asr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3920-E7FF-6F55-CE21-3E55F5EC6F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Book Shelving Robot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76741-A965-254B-FAB8-B29E11FC4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Yoseph Kebede</a:t>
            </a:r>
          </a:p>
          <a:p>
            <a:r>
              <a:rPr lang="en-US" dirty="0"/>
              <a:t>ENPM 662: Intro to Robot Modeling – Fall 2022</a:t>
            </a:r>
          </a:p>
          <a:p>
            <a:r>
              <a:rPr lang="en-US" dirty="0"/>
              <a:t>Project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49AAE-F9CA-1860-B780-359B109B1A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59" y="140905"/>
            <a:ext cx="4127000" cy="981458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8E06F7A-16DD-174C-9DD9-D4B9B25CC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638800"/>
            <a:ext cx="5800725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1" descr="Slow and Steady Wins The Race">
            <a:extLst>
              <a:ext uri="{FF2B5EF4-FFF2-40B4-BE49-F238E27FC236}">
                <a16:creationId xmlns:a16="http://schemas.microsoft.com/office/drawing/2014/main" id="{72EC63E5-3A0C-FC8E-8A58-E107D39FC21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624" y="5150344"/>
            <a:ext cx="2730260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95D4D9-E255-8527-ED66-A17D07FC736C}"/>
              </a:ext>
            </a:extLst>
          </p:cNvPr>
          <p:cNvSpPr txBox="1"/>
          <p:nvPr/>
        </p:nvSpPr>
        <p:spPr>
          <a:xfrm>
            <a:off x="957532" y="5357004"/>
            <a:ext cx="330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Submitted to: Dr. Reza </a:t>
            </a:r>
            <a:r>
              <a:rPr lang="en-US" dirty="0" err="1"/>
              <a:t>Monfaredi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2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F28D-E799-FDB4-5476-D7DEF8FD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E5CCE-760C-0EE0-E844-6142636F8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4532" cy="4351338"/>
          </a:xfrm>
        </p:spPr>
        <p:txBody>
          <a:bodyPr/>
          <a:lstStyle/>
          <a:p>
            <a:r>
              <a:rPr lang="en-US" dirty="0"/>
              <a:t>Proved implementation Jacobian in controlling one joint (end effector) to control rest links</a:t>
            </a:r>
          </a:p>
          <a:p>
            <a:r>
              <a:rPr lang="en-US" dirty="0"/>
              <a:t>Need to consider complex algorithms that can handle singularity efficiently than simple algorithms that restrict testing</a:t>
            </a:r>
          </a:p>
          <a:p>
            <a:r>
              <a:rPr lang="en-US" dirty="0"/>
              <a:t>Simple implementations make difference, so idea should be pursued in future.</a:t>
            </a:r>
          </a:p>
        </p:txBody>
      </p:sp>
      <p:pic>
        <p:nvPicPr>
          <p:cNvPr id="5122" name="Picture 2" descr="Blank directional signs over sunny blue sky Close up blank street name signs placard over clear blue sky Decisions Stock Photo">
            <a:extLst>
              <a:ext uri="{FF2B5EF4-FFF2-40B4-BE49-F238E27FC236}">
                <a16:creationId xmlns:a16="http://schemas.microsoft.com/office/drawing/2014/main" id="{9CF41187-0139-EDD8-FBFA-025CD3A14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732" y="1492370"/>
            <a:ext cx="3234906" cy="323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AF2FF0-B076-0F60-8F9B-8709CA0647AC}"/>
              </a:ext>
            </a:extLst>
          </p:cNvPr>
          <p:cNvSpPr txBox="1"/>
          <p:nvPr/>
        </p:nvSpPr>
        <p:spPr>
          <a:xfrm>
            <a:off x="8143336" y="4973215"/>
            <a:ext cx="384019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https://www.istockphoto.com/photo/blank-directional-signs-over-sunny-blue-sky-gm1405291088-457245885?utm_source=unsplash&amp;utm_medium=affiliate&amp;utm_campaign=srp_photos_top&amp;utm_content=https%3A%2F%2Funsplash.com%2Fs%2Fphotos%2Fconclusion&amp;utm_term=conclusion%3A%3A%3A</a:t>
            </a:r>
          </a:p>
        </p:txBody>
      </p:sp>
    </p:spTree>
    <p:extLst>
      <p:ext uri="{BB962C8B-B14F-4D97-AF65-F5344CB8AC3E}">
        <p14:creationId xmlns:p14="http://schemas.microsoft.com/office/powerpoint/2010/main" val="39624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AEDEB0-7C3D-F589-DC76-262F6B2F1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A7B4FEA-78A1-566F-1791-BDCE9DDF69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Special thanks to:</a:t>
            </a:r>
          </a:p>
          <a:p>
            <a:r>
              <a:rPr lang="en-US" dirty="0"/>
              <a:t>Dr. Reza</a:t>
            </a:r>
          </a:p>
          <a:p>
            <a:r>
              <a:rPr lang="en-US" dirty="0"/>
              <a:t>Adarsh and Pavan</a:t>
            </a:r>
          </a:p>
        </p:txBody>
      </p:sp>
    </p:spTree>
    <p:extLst>
      <p:ext uri="{BB962C8B-B14F-4D97-AF65-F5344CB8AC3E}">
        <p14:creationId xmlns:p14="http://schemas.microsoft.com/office/powerpoint/2010/main" val="2258501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C5CD-1F07-A043-67DC-58F80F0A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D1A2F-C1AA-383B-CF80-40163E663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University of Chicago Library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The Joe and Rika Mansueto Library - The University of Chicago Library. (n.d.). Retrieved November 7, 2022, 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https://www.lib.uchicago.edu/mansueto/tech/asrs/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Phys.org (2016, June 2).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Automated robot that scans library shelves using laser mapping and radio tags can ensure no book is misplaced again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Phys.org. Retrieved November 7, 2022, from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https://phys.org/news/2016-06-automated-robot-scans-library-shelves.html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79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F1D9-F894-0210-8363-63878F106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B82AC-7095-861E-DDD0-9DA73691E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reference and other computation details here</a:t>
            </a:r>
          </a:p>
        </p:txBody>
      </p:sp>
    </p:spTree>
    <p:extLst>
      <p:ext uri="{BB962C8B-B14F-4D97-AF65-F5344CB8AC3E}">
        <p14:creationId xmlns:p14="http://schemas.microsoft.com/office/powerpoint/2010/main" val="1869084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D6F2-5EC8-67A3-7E0D-5061E8CA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E17E0-AAA6-E696-53FB-B4D3DDF60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Hypothesis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Challenges</a:t>
            </a:r>
          </a:p>
          <a:p>
            <a:r>
              <a:rPr lang="en-US" dirty="0"/>
              <a:t>Results and Discussion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Appendix</a:t>
            </a:r>
          </a:p>
        </p:txBody>
      </p:sp>
      <p:pic>
        <p:nvPicPr>
          <p:cNvPr id="4098" name="Picture 2" descr="New York Public Library (New York City) - All You Need to Know BEFORE You Go">
            <a:extLst>
              <a:ext uri="{FF2B5EF4-FFF2-40B4-BE49-F238E27FC236}">
                <a16:creationId xmlns:a16="http://schemas.microsoft.com/office/drawing/2014/main" id="{C59C42BA-6043-2BEA-F5D8-CB96EADB7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06" y="917755"/>
            <a:ext cx="6684753" cy="445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9511AD-5B70-72B2-0074-16408DBA2664}"/>
              </a:ext>
            </a:extLst>
          </p:cNvPr>
          <p:cNvSpPr txBox="1"/>
          <p:nvPr/>
        </p:nvSpPr>
        <p:spPr>
          <a:xfrm>
            <a:off x="5068271" y="5496000"/>
            <a:ext cx="65663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https://www.tripadvisor.com/Attraction_Review-g60763-d116236-Reviews-New_York_Public_Library-New_York_City_New_York.html</a:t>
            </a:r>
          </a:p>
        </p:txBody>
      </p:sp>
    </p:spTree>
    <p:extLst>
      <p:ext uri="{BB962C8B-B14F-4D97-AF65-F5344CB8AC3E}">
        <p14:creationId xmlns:p14="http://schemas.microsoft.com/office/powerpoint/2010/main" val="315064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F6A6-D3A2-3771-066B-80063DC0D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394E23-FAAD-D2D8-BC00-D2D76C26EF83}"/>
              </a:ext>
            </a:extLst>
          </p:cNvPr>
          <p:cNvSpPr txBox="1"/>
          <p:nvPr/>
        </p:nvSpPr>
        <p:spPr>
          <a:xfrm>
            <a:off x="3719423" y="1229023"/>
            <a:ext cx="473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69120D-4722-3326-62C9-0CB97D870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024" y="1690688"/>
            <a:ext cx="789173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Goal: Project aims at utilizing robots to simplify mundane tasks</a:t>
            </a:r>
          </a:p>
          <a:p>
            <a:r>
              <a:rPr lang="en-US" dirty="0"/>
              <a:t>Case study: Making book selection accessible for everyone</a:t>
            </a:r>
          </a:p>
          <a:p>
            <a:r>
              <a:rPr lang="en-US" dirty="0"/>
              <a:t>Objective: Easy to assemble and configurable for libraries with high capacity than finance</a:t>
            </a:r>
          </a:p>
          <a:p>
            <a:r>
              <a:rPr lang="en-US" dirty="0"/>
              <a:t>Approach: Provide a velocity vector only to end effector to control 8 </a:t>
            </a:r>
            <a:r>
              <a:rPr lang="en-US" dirty="0" err="1"/>
              <a:t>DoF</a:t>
            </a:r>
            <a:r>
              <a:rPr lang="en-US" dirty="0"/>
              <a:t> or more via Inverse Kinematics</a:t>
            </a:r>
          </a:p>
          <a:p>
            <a:r>
              <a:rPr lang="en-US" dirty="0"/>
              <a:t>Display: Use Simulation in ROS to demo practicality</a:t>
            </a:r>
          </a:p>
          <a:p>
            <a:r>
              <a:rPr lang="en-US" dirty="0"/>
              <a:t>Future: Analyze end result and assess application</a:t>
            </a:r>
          </a:p>
        </p:txBody>
      </p:sp>
      <p:pic>
        <p:nvPicPr>
          <p:cNvPr id="1030" name="Picture 6" descr="Girl in a library  Library Stock Photo">
            <a:extLst>
              <a:ext uri="{FF2B5EF4-FFF2-40B4-BE49-F238E27FC236}">
                <a16:creationId xmlns:a16="http://schemas.microsoft.com/office/drawing/2014/main" id="{A1F094B0-661A-1AED-B4D4-4ACC82BE6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332" y="646981"/>
            <a:ext cx="3215893" cy="526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50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D354-3548-0817-4076-ED6D9A50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43D55-C945-70F0-0B6A-520999624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132" y="1721142"/>
            <a:ext cx="664090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Public libraries not funded as service</a:t>
            </a:r>
          </a:p>
          <a:p>
            <a:pPr lvl="1"/>
            <a:r>
              <a:rPr lang="en-US" dirty="0"/>
              <a:t>1.32 billion times visited in 2017 (imls.gov)</a:t>
            </a:r>
          </a:p>
          <a:p>
            <a:r>
              <a:rPr lang="en-US" dirty="0"/>
              <a:t>Current implementations</a:t>
            </a:r>
          </a:p>
          <a:p>
            <a:pPr lvl="1"/>
            <a:r>
              <a:rPr lang="en-US" dirty="0"/>
              <a:t>Autonomous robot, and huge library systems</a:t>
            </a:r>
          </a:p>
          <a:p>
            <a:r>
              <a:rPr lang="en-US" dirty="0"/>
              <a:t>Work strain on the staff (shelving/aligning)</a:t>
            </a:r>
          </a:p>
          <a:p>
            <a:r>
              <a:rPr lang="en-US" dirty="0"/>
              <a:t>Not everyone can access all rows of the shelves</a:t>
            </a:r>
          </a:p>
          <a:p>
            <a:pPr lvl="1"/>
            <a:r>
              <a:rPr lang="en-US" dirty="0"/>
              <a:t>Tall shelves, disabilities </a:t>
            </a:r>
          </a:p>
          <a:p>
            <a:r>
              <a:rPr lang="en-US" dirty="0"/>
              <a:t>Finding the book you want can be daunting</a:t>
            </a:r>
          </a:p>
          <a:p>
            <a:r>
              <a:rPr lang="en-US" dirty="0"/>
              <a:t>Who’s been lost finding a book in </a:t>
            </a:r>
            <a:r>
              <a:rPr lang="en-US" dirty="0" err="1"/>
              <a:t>Mckeldin</a:t>
            </a:r>
            <a:r>
              <a:rPr lang="en-US" dirty="0"/>
              <a:t>?</a:t>
            </a:r>
          </a:p>
        </p:txBody>
      </p:sp>
      <p:pic>
        <p:nvPicPr>
          <p:cNvPr id="4" name="Picture 2" descr="McKeldin Library, 7th Floor | College park, College park maryland,  University of maryland">
            <a:extLst>
              <a:ext uri="{FF2B5EF4-FFF2-40B4-BE49-F238E27FC236}">
                <a16:creationId xmlns:a16="http://schemas.microsoft.com/office/drawing/2014/main" id="{108E6896-76BA-3530-C0BD-7B142145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91" y="3522813"/>
            <a:ext cx="3710796" cy="278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4F2404-70BB-A3C7-2FC6-47CED5937D89}"/>
              </a:ext>
            </a:extLst>
          </p:cNvPr>
          <p:cNvSpPr txBox="1"/>
          <p:nvPr/>
        </p:nvSpPr>
        <p:spPr>
          <a:xfrm>
            <a:off x="7975681" y="6343111"/>
            <a:ext cx="4088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Mckelding</a:t>
            </a:r>
            <a:r>
              <a:rPr lang="en-US" sz="1200" dirty="0"/>
              <a:t> 7</a:t>
            </a:r>
            <a:r>
              <a:rPr lang="en-US" sz="1200" baseline="30000" dirty="0"/>
              <a:t>th</a:t>
            </a:r>
            <a:r>
              <a:rPr lang="en-US" sz="1200" dirty="0"/>
              <a:t> floor</a:t>
            </a:r>
          </a:p>
          <a:p>
            <a:r>
              <a:rPr lang="en-US" sz="1200" dirty="0"/>
              <a:t>https://www.pinterest.com/pin/53761789271240651/</a:t>
            </a:r>
          </a:p>
        </p:txBody>
      </p:sp>
      <p:pic>
        <p:nvPicPr>
          <p:cNvPr id="3074" name="Picture 2" descr="Automated robot that scans library shelves using laser mapping and radio tags can ensure no book is misplaced again">
            <a:extLst>
              <a:ext uri="{FF2B5EF4-FFF2-40B4-BE49-F238E27FC236}">
                <a16:creationId xmlns:a16="http://schemas.microsoft.com/office/drawing/2014/main" id="{8379EBA2-6251-05FF-1A2F-9922DDF0B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139" y="261938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8927BC-40C8-5569-8797-1ADE2A348438}"/>
              </a:ext>
            </a:extLst>
          </p:cNvPr>
          <p:cNvSpPr txBox="1"/>
          <p:nvPr/>
        </p:nvSpPr>
        <p:spPr>
          <a:xfrm>
            <a:off x="8291139" y="1793875"/>
            <a:ext cx="370560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AuRoSS</a:t>
            </a:r>
            <a:r>
              <a:rPr lang="en-US" dirty="0"/>
              <a:t> - </a:t>
            </a:r>
            <a:r>
              <a:rPr lang="en-US" sz="1100" dirty="0"/>
              <a:t>https://phys.org/news/2016-06-automated-robot-scans-library-shelves.html</a:t>
            </a:r>
            <a:endParaRPr lang="en-US" dirty="0"/>
          </a:p>
        </p:txBody>
      </p:sp>
      <p:pic>
        <p:nvPicPr>
          <p:cNvPr id="3076" name="Picture 4" descr="Helmut Jahn's rendering of a cross-section of the Joe and Rika Mansueto Library">
            <a:extLst>
              <a:ext uri="{FF2B5EF4-FFF2-40B4-BE49-F238E27FC236}">
                <a16:creationId xmlns:a16="http://schemas.microsoft.com/office/drawing/2014/main" id="{FE24EB67-B198-C77B-832A-D5BFCC95E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494" y="107714"/>
            <a:ext cx="2711223" cy="1355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03EEBA-016F-9316-C955-D2BF5CA391FB}"/>
              </a:ext>
            </a:extLst>
          </p:cNvPr>
          <p:cNvSpPr txBox="1"/>
          <p:nvPr/>
        </p:nvSpPr>
        <p:spPr>
          <a:xfrm>
            <a:off x="5776355" y="1504903"/>
            <a:ext cx="2088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Univ of Chicago –</a:t>
            </a:r>
          </a:p>
          <a:p>
            <a:r>
              <a:rPr lang="en-US" sz="1200" dirty="0"/>
              <a:t>Joe and Rika Mansueto Library</a:t>
            </a:r>
          </a:p>
        </p:txBody>
      </p:sp>
    </p:spTree>
    <p:extLst>
      <p:ext uri="{BB962C8B-B14F-4D97-AF65-F5344CB8AC3E}">
        <p14:creationId xmlns:p14="http://schemas.microsoft.com/office/powerpoint/2010/main" val="15793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84A0F-DAC9-E9DF-6125-286892898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5BFC4-C302-5619-4F03-DC3C8D07C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773866"/>
            <a:ext cx="6416615" cy="4351338"/>
          </a:xfrm>
        </p:spPr>
        <p:txBody>
          <a:bodyPr/>
          <a:lstStyle/>
          <a:p>
            <a:r>
              <a:rPr lang="en-US" dirty="0"/>
              <a:t>Proposing a book shelving robot</a:t>
            </a:r>
          </a:p>
          <a:p>
            <a:r>
              <a:rPr lang="en-US" dirty="0"/>
              <a:t>8 </a:t>
            </a:r>
            <a:r>
              <a:rPr lang="en-US" dirty="0" err="1"/>
              <a:t>DoF</a:t>
            </a:r>
            <a:r>
              <a:rPr lang="en-US" dirty="0"/>
              <a:t> Robot, </a:t>
            </a:r>
            <a:r>
              <a:rPr lang="en-US" dirty="0" err="1"/>
              <a:t>Teleoperable</a:t>
            </a:r>
            <a:endParaRPr lang="en-US" dirty="0"/>
          </a:p>
          <a:p>
            <a:r>
              <a:rPr lang="en-US" dirty="0"/>
              <a:t>Takes user input </a:t>
            </a:r>
          </a:p>
          <a:p>
            <a:pPr lvl="1"/>
            <a:r>
              <a:rPr lang="en-US" dirty="0"/>
              <a:t>User provides book location (</a:t>
            </a:r>
            <a:r>
              <a:rPr lang="en-US" dirty="0" err="1"/>
              <a:t>Eg</a:t>
            </a:r>
            <a:r>
              <a:rPr lang="en-US" dirty="0"/>
              <a:t> F6-Ch)</a:t>
            </a:r>
          </a:p>
          <a:p>
            <a:pPr lvl="2"/>
            <a:r>
              <a:rPr lang="en-US" dirty="0"/>
              <a:t>E.g. F6-Ch &lt; Fiction 6 (Sci-Fi) Author last name</a:t>
            </a:r>
          </a:p>
          <a:p>
            <a:pPr lvl="3"/>
            <a:r>
              <a:rPr lang="en-US" dirty="0"/>
              <a:t>Translates to location on shelf for robot to extract</a:t>
            </a:r>
          </a:p>
          <a:p>
            <a:r>
              <a:rPr lang="en-US" dirty="0"/>
              <a:t>Extracts book on plate and provide to user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747FD-4957-2B34-A6D6-195175C8A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495" y="1655689"/>
            <a:ext cx="4867119" cy="35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62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CF18-D55E-977C-B662-14788F9AA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179D8-D477-70F7-B3FA-7D8ED93D1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4" y="962983"/>
            <a:ext cx="7417279" cy="4351338"/>
          </a:xfrm>
        </p:spPr>
        <p:txBody>
          <a:bodyPr/>
          <a:lstStyle/>
          <a:p>
            <a:r>
              <a:rPr lang="en-US" dirty="0"/>
              <a:t>Inverse Kinematics</a:t>
            </a:r>
          </a:p>
          <a:p>
            <a:pPr lvl="1"/>
            <a:r>
              <a:rPr lang="en-US" dirty="0"/>
              <a:t>Velocity Command to Angular speed for each link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1641A8-7ECF-4AC3-7993-614AD85DB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151159"/>
              </p:ext>
            </p:extLst>
          </p:nvPr>
        </p:nvGraphicFramePr>
        <p:xfrm>
          <a:off x="2216031" y="2215986"/>
          <a:ext cx="5231920" cy="4414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852">
                  <a:extLst>
                    <a:ext uri="{9D8B030D-6E8A-4147-A177-3AD203B41FA5}">
                      <a16:colId xmlns:a16="http://schemas.microsoft.com/office/drawing/2014/main" val="996145881"/>
                    </a:ext>
                  </a:extLst>
                </a:gridCol>
                <a:gridCol w="983411">
                  <a:extLst>
                    <a:ext uri="{9D8B030D-6E8A-4147-A177-3AD203B41FA5}">
                      <a16:colId xmlns:a16="http://schemas.microsoft.com/office/drawing/2014/main" val="236901735"/>
                    </a:ext>
                  </a:extLst>
                </a:gridCol>
                <a:gridCol w="1216325">
                  <a:extLst>
                    <a:ext uri="{9D8B030D-6E8A-4147-A177-3AD203B41FA5}">
                      <a16:colId xmlns:a16="http://schemas.microsoft.com/office/drawing/2014/main" val="255826688"/>
                    </a:ext>
                  </a:extLst>
                </a:gridCol>
                <a:gridCol w="948906">
                  <a:extLst>
                    <a:ext uri="{9D8B030D-6E8A-4147-A177-3AD203B41FA5}">
                      <a16:colId xmlns:a16="http://schemas.microsoft.com/office/drawing/2014/main" val="1368241940"/>
                    </a:ext>
                  </a:extLst>
                </a:gridCol>
                <a:gridCol w="1202426">
                  <a:extLst>
                    <a:ext uri="{9D8B030D-6E8A-4147-A177-3AD203B41FA5}">
                      <a16:colId xmlns:a16="http://schemas.microsoft.com/office/drawing/2014/main" val="3034113941"/>
                    </a:ext>
                  </a:extLst>
                </a:gridCol>
              </a:tblGrid>
              <a:tr h="295538">
                <a:tc>
                  <a:txBody>
                    <a:bodyPr/>
                    <a:lstStyle/>
                    <a:p>
                      <a:r>
                        <a:rPr lang="en-US" dirty="0"/>
                        <a:t>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alpha(deg)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d(mm)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theta(deg)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81250"/>
                  </a:ext>
                </a:extLst>
              </a:tr>
              <a:tr h="29553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d_1(t)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98889"/>
                  </a:ext>
                </a:extLst>
              </a:tr>
              <a:tr h="51719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Theta2(t)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870376"/>
                  </a:ext>
                </a:extLst>
              </a:tr>
              <a:tr h="29553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d_3(t)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139582"/>
                  </a:ext>
                </a:extLst>
              </a:tr>
              <a:tr h="51719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Theta4(t)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40475"/>
                  </a:ext>
                </a:extLst>
              </a:tr>
              <a:tr h="51719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Theta5(t)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498718"/>
                  </a:ext>
                </a:extLst>
              </a:tr>
              <a:tr h="517191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Theta6(t)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263984"/>
                  </a:ext>
                </a:extLst>
              </a:tr>
              <a:tr h="295538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399188"/>
                  </a:ext>
                </a:extLst>
              </a:tr>
              <a:tr h="517191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Theta8(t)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9034"/>
                  </a:ext>
                </a:extLst>
              </a:tr>
              <a:tr h="295538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4237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B69E94-4D44-EE46-44DA-DCF3A924A2D3}"/>
              </a:ext>
            </a:extLst>
          </p:cNvPr>
          <p:cNvSpPr txBox="1"/>
          <p:nvPr/>
        </p:nvSpPr>
        <p:spPr>
          <a:xfrm>
            <a:off x="8954219" y="2406770"/>
            <a:ext cx="284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 of robot frames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7EE168-2C6E-6B21-2840-FFC6FB2A8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951" y="2939751"/>
            <a:ext cx="4663847" cy="34978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FBD095-EF2D-CB0E-22B3-79B62C900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299" y="99540"/>
            <a:ext cx="2560679" cy="228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19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F4766-65CE-B87C-4C79-7545CDE08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E004-2F33-472A-5ADA-D75A6EC4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868" y="1690688"/>
            <a:ext cx="10515600" cy="4351338"/>
          </a:xfrm>
        </p:spPr>
        <p:txBody>
          <a:bodyPr/>
          <a:lstStyle/>
          <a:p>
            <a:r>
              <a:rPr lang="en-US" dirty="0"/>
              <a:t>Used 1</a:t>
            </a:r>
            <a:r>
              <a:rPr lang="en-US" baseline="30000" dirty="0"/>
              <a:t>st</a:t>
            </a:r>
            <a:r>
              <a:rPr lang="en-US" dirty="0"/>
              <a:t> method to compute Jacobian for 7 </a:t>
            </a:r>
            <a:r>
              <a:rPr lang="en-US" dirty="0" err="1"/>
              <a:t>DoF</a:t>
            </a:r>
            <a:r>
              <a:rPr lang="en-US" dirty="0"/>
              <a:t> system</a:t>
            </a:r>
          </a:p>
          <a:p>
            <a:r>
              <a:rPr lang="en-US" dirty="0"/>
              <a:t>Received velocity input from keyboard </a:t>
            </a:r>
          </a:p>
          <a:p>
            <a:r>
              <a:rPr lang="en-US" dirty="0"/>
              <a:t>Then performed inverse kinematics to</a:t>
            </a:r>
          </a:p>
          <a:p>
            <a:pPr lvl="1"/>
            <a:r>
              <a:rPr lang="en-US" dirty="0"/>
              <a:t>Obtain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5BB69-4189-2314-8BEB-6BC390CFF8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4" t="8236" r="-3362" b="-8236"/>
          <a:stretch/>
        </p:blipFill>
        <p:spPr bwMode="auto">
          <a:xfrm>
            <a:off x="8825870" y="1124459"/>
            <a:ext cx="3174259" cy="1403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6">
                <a:extLst>
                  <a:ext uri="{FF2B5EF4-FFF2-40B4-BE49-F238E27FC236}">
                    <a16:creationId xmlns:a16="http://schemas.microsoft.com/office/drawing/2014/main" id="{4B8F448F-2159-9F4D-B6C7-9E1966A74F69}"/>
                  </a:ext>
                </a:extLst>
              </p:cNvPr>
              <p:cNvSpPr txBox="1"/>
              <p:nvPr/>
            </p:nvSpPr>
            <p:spPr>
              <a:xfrm>
                <a:off x="8330429" y="2527541"/>
                <a:ext cx="3398431" cy="28383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000" dirty="0"/>
                  <a:t>Step 1: Calculate</a:t>
                </a:r>
                <a14:m>
                  <m:oMath xmlns:m="http://schemas.openxmlformats.org/officeDocument/2006/math">
                    <m:r>
                      <a:rPr lang="en-US" sz="3000" b="0" i="0" dirty="0" smtClean="0">
                        <a:latin typeface="Cambria Math"/>
                      </a:rPr>
                      <m:t> </m:t>
                    </m:r>
                    <m:sPre>
                      <m:sPrePr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sz="3000" b="0" i="1" smtClean="0">
                            <a:latin typeface="Cambria Math"/>
                          </a:rPr>
                          <m:t>0</m:t>
                        </m:r>
                      </m:sup>
                      <m:e>
                        <m:sPre>
                          <m:sPrePr>
                            <m:ctrlPr>
                              <a:rPr lang="en-US" sz="3000" i="1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>
                            <m:r>
                              <a:rPr lang="en-US" sz="3000" b="0" i="1" smtClean="0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sz="3000" b="0" i="1" smtClean="0">
                                <a:latin typeface="Cambria Math"/>
                              </a:rPr>
                              <m:t>𝑇</m:t>
                            </m:r>
                          </m:e>
                        </m:sPre>
                      </m:e>
                    </m:sPre>
                  </m:oMath>
                </a14:m>
                <a:endParaRPr lang="en-US" sz="3000" dirty="0"/>
              </a:p>
              <a:p>
                <a:r>
                  <a:rPr lang="en-US" sz="3000" dirty="0"/>
                  <a:t>Step 2: Calculate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/>
                          </a:rPr>
                          <m:t> </m:t>
                        </m:r>
                        <m:r>
                          <a:rPr lang="en-US" sz="3200" b="0" i="1"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en-US" sz="3200" b="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3000" dirty="0"/>
              </a:p>
              <a:p>
                <a:r>
                  <a:rPr lang="en-US" sz="3000" dirty="0"/>
                  <a:t>Step 3: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z="30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3000" dirty="0"/>
              </a:p>
              <a:p>
                <a:r>
                  <a:rPr lang="en-US" sz="3000" dirty="0"/>
                  <a:t>Step 4: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sz="3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3000" dirty="0"/>
              </a:p>
              <a:p>
                <a:r>
                  <a:rPr lang="en-US" sz="3000" dirty="0"/>
                  <a:t>Step 5: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sz="3000" b="0" i="1" smtClean="0">
                            <a:latin typeface="Cambria Math"/>
                          </a:rPr>
                          <m:t> </m:t>
                        </m:r>
                      </m:sub>
                    </m:sSub>
                  </m:oMath>
                </a14:m>
                <a:endParaRPr lang="en-US" sz="30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6">
                <a:extLst>
                  <a:ext uri="{FF2B5EF4-FFF2-40B4-BE49-F238E27FC236}">
                    <a16:creationId xmlns:a16="http://schemas.microsoft.com/office/drawing/2014/main" id="{4B8F448F-2159-9F4D-B6C7-9E1966A74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429" y="2527541"/>
                <a:ext cx="3398431" cy="2838341"/>
              </a:xfrm>
              <a:prstGeom prst="rect">
                <a:avLst/>
              </a:prstGeom>
              <a:blipFill>
                <a:blip r:embed="rId3"/>
                <a:stretch>
                  <a:fillRect l="-4309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44528E4-4475-4F0A-BFF2-8E02C775E2DF}"/>
                  </a:ext>
                </a:extLst>
              </p:cNvPr>
              <p:cNvSpPr/>
              <p:nvPr/>
            </p:nvSpPr>
            <p:spPr>
              <a:xfrm>
                <a:off x="6307816" y="2256917"/>
                <a:ext cx="1513556" cy="4494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25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50" i="1" dirty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250" dirty="0"/>
                  <a:t>=(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25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50" i="1" dirty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25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25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50" i="1" dirty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25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25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50" i="1" dirty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2250" dirty="0"/>
                  <a:t>) 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44528E4-4475-4F0A-BFF2-8E02C775E2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816" y="2256917"/>
                <a:ext cx="1513556" cy="449418"/>
              </a:xfrm>
              <a:prstGeom prst="rect">
                <a:avLst/>
              </a:prstGeom>
              <a:blipFill>
                <a:blip r:embed="rId4"/>
                <a:stretch>
                  <a:fillRect l="-806" t="-5405" r="-4032" b="-28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rved Up Arrow 39">
            <a:extLst>
              <a:ext uri="{FF2B5EF4-FFF2-40B4-BE49-F238E27FC236}">
                <a16:creationId xmlns:a16="http://schemas.microsoft.com/office/drawing/2014/main" id="{C1FE9F4C-8D71-463B-BF95-4F376C44330B}"/>
              </a:ext>
            </a:extLst>
          </p:cNvPr>
          <p:cNvSpPr/>
          <p:nvPr/>
        </p:nvSpPr>
        <p:spPr>
          <a:xfrm rot="2376601">
            <a:off x="5781210" y="3570036"/>
            <a:ext cx="1652021" cy="65712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32">
                <a:extLst>
                  <a:ext uri="{FF2B5EF4-FFF2-40B4-BE49-F238E27FC236}">
                    <a16:creationId xmlns:a16="http://schemas.microsoft.com/office/drawing/2014/main" id="{09214E1F-C8BE-4BB7-BAF9-3A800DB8882A}"/>
                  </a:ext>
                </a:extLst>
              </p:cNvPr>
              <p:cNvSpPr txBox="1"/>
              <p:nvPr/>
            </p:nvSpPr>
            <p:spPr>
              <a:xfrm>
                <a:off x="6564304" y="3109794"/>
                <a:ext cx="61946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p>
                          <m:r>
                            <a:rPr lang="en-US" sz="21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100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32">
                <a:extLst>
                  <a:ext uri="{FF2B5EF4-FFF2-40B4-BE49-F238E27FC236}">
                    <a16:creationId xmlns:a16="http://schemas.microsoft.com/office/drawing/2014/main" id="{09214E1F-C8BE-4BB7-BAF9-3A800DB88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04" y="3109794"/>
                <a:ext cx="619464" cy="415498"/>
              </a:xfrm>
              <a:prstGeom prst="rect">
                <a:avLst/>
              </a:prstGeom>
              <a:blipFill>
                <a:blip r:embed="rId5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0FA294-5642-456F-BCE1-B089589115E1}"/>
                  </a:ext>
                </a:extLst>
              </p:cNvPr>
              <p:cNvSpPr/>
              <p:nvPr/>
            </p:nvSpPr>
            <p:spPr>
              <a:xfrm>
                <a:off x="2003022" y="3164579"/>
                <a:ext cx="2078454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25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50" i="1" dirty="0">
                            <a:latin typeface="Cambria Math"/>
                          </a:rPr>
                          <m:t>𝑞</m:t>
                        </m:r>
                      </m:e>
                    </m:acc>
                  </m:oMath>
                </a14:m>
                <a:r>
                  <a:rPr lang="en-US" sz="2250" dirty="0"/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2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sz="22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5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2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sz="2250" i="1"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50" dirty="0"/>
                  <a:t>, 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5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2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5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sz="2250" i="1">
                            <a:latin typeface="Cambria Math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50" dirty="0"/>
                  <a:t>) 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0FA294-5642-456F-BCE1-B08958911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022" y="3164579"/>
                <a:ext cx="2078454" cy="438582"/>
              </a:xfrm>
              <a:prstGeom prst="rect">
                <a:avLst/>
              </a:prstGeom>
              <a:blipFill>
                <a:blip r:embed="rId6"/>
                <a:stretch>
                  <a:fillRect l="-587" t="-8333" r="-2933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9859C4C-4B8F-CC62-B6E7-7364EC7DB57D}"/>
              </a:ext>
            </a:extLst>
          </p:cNvPr>
          <p:cNvSpPr/>
          <p:nvPr/>
        </p:nvSpPr>
        <p:spPr>
          <a:xfrm>
            <a:off x="1037770" y="4374180"/>
            <a:ext cx="1691677" cy="9575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Teleop</a:t>
            </a:r>
            <a:r>
              <a:rPr lang="en-US" dirty="0"/>
              <a:t> Keyboard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24638D-D304-82BB-0466-5AD5C7A51EF2}"/>
              </a:ext>
            </a:extLst>
          </p:cNvPr>
          <p:cNvCxnSpPr/>
          <p:nvPr/>
        </p:nvCxnSpPr>
        <p:spPr>
          <a:xfrm>
            <a:off x="215660" y="4796287"/>
            <a:ext cx="7073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C060F2F-6A62-1990-3B25-B7746155EF0B}"/>
              </a:ext>
            </a:extLst>
          </p:cNvPr>
          <p:cNvSpPr txBox="1"/>
          <p:nvPr/>
        </p:nvSpPr>
        <p:spPr>
          <a:xfrm>
            <a:off x="214533" y="437418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433085-9159-D9E0-3C34-814D75985ADF}"/>
              </a:ext>
            </a:extLst>
          </p:cNvPr>
          <p:cNvCxnSpPr>
            <a:cxnSpLocks/>
          </p:cNvCxnSpPr>
          <p:nvPr/>
        </p:nvCxnSpPr>
        <p:spPr>
          <a:xfrm>
            <a:off x="2824741" y="4852946"/>
            <a:ext cx="1036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73E5BA-5E73-4B52-4BEE-747DDE00D3BA}"/>
                  </a:ext>
                </a:extLst>
              </p:cNvPr>
              <p:cNvSpPr/>
              <p:nvPr/>
            </p:nvSpPr>
            <p:spPr>
              <a:xfrm>
                <a:off x="2729447" y="4444604"/>
                <a:ext cx="1255957" cy="4675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 dirty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1200" dirty="0"/>
                  <a:t>=(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 dirty="0">
                            <a:latin typeface="Cambria Math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 dirty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2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 dirty="0">
                            <a:latin typeface="Cambria Math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1200" dirty="0"/>
                  <a:t>,theta, pinch speed) </a:t>
                </a: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73E5BA-5E73-4B52-4BEE-747DDE00D3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447" y="4444604"/>
                <a:ext cx="1255957" cy="467500"/>
              </a:xfrm>
              <a:prstGeom prst="rect">
                <a:avLst/>
              </a:prstGeom>
              <a:blipFill>
                <a:blip r:embed="rId7"/>
                <a:stretch>
                  <a:fillRect l="-48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5A9A50C-D7EE-360B-DC91-22C178FF3A74}"/>
              </a:ext>
            </a:extLst>
          </p:cNvPr>
          <p:cNvSpPr txBox="1"/>
          <p:nvPr/>
        </p:nvSpPr>
        <p:spPr>
          <a:xfrm>
            <a:off x="2847789" y="4898525"/>
            <a:ext cx="1001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/</a:t>
            </a:r>
            <a:r>
              <a:rPr lang="en-US" sz="1400" dirty="0" err="1"/>
              <a:t>vel_cmd</a:t>
            </a:r>
            <a:endParaRPr lang="en-US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85C14D4-E68C-089F-F672-FA734AD0C215}"/>
              </a:ext>
            </a:extLst>
          </p:cNvPr>
          <p:cNvSpPr/>
          <p:nvPr/>
        </p:nvSpPr>
        <p:spPr>
          <a:xfrm>
            <a:off x="3953503" y="4568226"/>
            <a:ext cx="1314548" cy="734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Sub_pub</a:t>
            </a:r>
            <a:r>
              <a:rPr lang="en-US" sz="1200" dirty="0"/>
              <a:t> node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217FBB-9BAD-8F28-994B-9FBA6482FD2E}"/>
              </a:ext>
            </a:extLst>
          </p:cNvPr>
          <p:cNvSpPr txBox="1"/>
          <p:nvPr/>
        </p:nvSpPr>
        <p:spPr>
          <a:xfrm>
            <a:off x="3562708" y="5349045"/>
            <a:ext cx="2745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Subscribes to /</a:t>
            </a:r>
            <a:r>
              <a:rPr lang="en-US" sz="1200" dirty="0" err="1"/>
              <a:t>vel_cmd</a:t>
            </a:r>
            <a:r>
              <a:rPr lang="en-US" sz="1200" dirty="0"/>
              <a:t>, converts to links translation and rotation value, publishes to controllers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881143-C032-986B-A76B-BC3D544E5265}"/>
              </a:ext>
            </a:extLst>
          </p:cNvPr>
          <p:cNvSpPr/>
          <p:nvPr/>
        </p:nvSpPr>
        <p:spPr>
          <a:xfrm>
            <a:off x="6307815" y="4483614"/>
            <a:ext cx="1522282" cy="787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joint controllers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A9CAFC-46F0-C5B2-2668-F5B489553E40}"/>
              </a:ext>
            </a:extLst>
          </p:cNvPr>
          <p:cNvCxnSpPr>
            <a:endCxn id="21" idx="1"/>
          </p:cNvCxnSpPr>
          <p:nvPr/>
        </p:nvCxnSpPr>
        <p:spPr>
          <a:xfrm flipV="1">
            <a:off x="5359982" y="4877395"/>
            <a:ext cx="947833" cy="2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3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1802-3CD6-B85D-B813-5E4A7BD3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EEB7A-6B75-8F47-3016-47AB693D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1174" cy="4351338"/>
          </a:xfrm>
        </p:spPr>
        <p:txBody>
          <a:bodyPr/>
          <a:lstStyle/>
          <a:p>
            <a:r>
              <a:rPr lang="en-US" dirty="0"/>
              <a:t>Simulation was 60% accurate</a:t>
            </a:r>
          </a:p>
          <a:p>
            <a:pPr lvl="1"/>
            <a:r>
              <a:rPr lang="en-US" dirty="0"/>
              <a:t>Existence of multiple joints and simplification on joint control hindered expected performance</a:t>
            </a:r>
          </a:p>
          <a:p>
            <a:r>
              <a:rPr lang="en-US" dirty="0"/>
              <a:t>More work needs be done to make algorithm efficient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B14B5-2BD6-7B4E-751A-8D37935F0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331" y="1601649"/>
            <a:ext cx="4662271" cy="352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55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19CD-9823-B018-B50D-8545EEA8B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3860" cy="4351338"/>
          </a:xfrm>
        </p:spPr>
        <p:txBody>
          <a:bodyPr/>
          <a:lstStyle/>
          <a:p>
            <a:r>
              <a:rPr lang="en-US" dirty="0"/>
              <a:t>Complicated CAD Design</a:t>
            </a:r>
          </a:p>
          <a:p>
            <a:r>
              <a:rPr lang="en-US" dirty="0"/>
              <a:t>Simple IK conversion method used for 8+ </a:t>
            </a:r>
            <a:r>
              <a:rPr lang="en-US" dirty="0" err="1"/>
              <a:t>DoF</a:t>
            </a:r>
            <a:endParaRPr lang="en-US" dirty="0"/>
          </a:p>
          <a:p>
            <a:pPr lvl="1"/>
            <a:r>
              <a:rPr lang="en-US" dirty="0"/>
              <a:t>Robot configuration needed to get simplified to 7 </a:t>
            </a:r>
            <a:r>
              <a:rPr lang="en-US" dirty="0" err="1"/>
              <a:t>DoF</a:t>
            </a:r>
            <a:r>
              <a:rPr lang="en-US" dirty="0"/>
              <a:t> to perform simple Jacobian computation, but hindered realistic simulation</a:t>
            </a:r>
          </a:p>
          <a:p>
            <a:r>
              <a:rPr lang="en-US" dirty="0"/>
              <a:t>Project goals were broader than estimated time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0F9224-4F8E-61E7-5D33-67BD25A2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pic>
        <p:nvPicPr>
          <p:cNvPr id="2052" name="Picture 4" descr="toddler's standing in front of beige concrete stair">
            <a:extLst>
              <a:ext uri="{FF2B5EF4-FFF2-40B4-BE49-F238E27FC236}">
                <a16:creationId xmlns:a16="http://schemas.microsoft.com/office/drawing/2014/main" id="{27AB326D-C101-DA91-8B30-5975EB94C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002" y="1690688"/>
            <a:ext cx="5720140" cy="322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278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6847</TotalTime>
  <Words>808</Words>
  <Application>Microsoft Office PowerPoint</Application>
  <PresentationFormat>Widescreen</PresentationFormat>
  <Paragraphs>142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Office Theme</vt:lpstr>
      <vt:lpstr>Book Shelving Robot</vt:lpstr>
      <vt:lpstr>Outline</vt:lpstr>
      <vt:lpstr>Intro</vt:lpstr>
      <vt:lpstr>Motivation</vt:lpstr>
      <vt:lpstr>Hypothesis</vt:lpstr>
      <vt:lpstr>Methodology</vt:lpstr>
      <vt:lpstr>Methodology (cont…)</vt:lpstr>
      <vt:lpstr>Results and Discussion</vt:lpstr>
      <vt:lpstr>Challenges</vt:lpstr>
      <vt:lpstr>Conclusion</vt:lpstr>
      <vt:lpstr>Questions?</vt:lpstr>
      <vt:lpstr>References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 Shelving Robot</dc:title>
  <dc:creator>Yoseph Ayele Kebede</dc:creator>
  <cp:lastModifiedBy>Yoseph Ayele Kebede</cp:lastModifiedBy>
  <cp:revision>5</cp:revision>
  <dcterms:created xsi:type="dcterms:W3CDTF">2022-12-05T22:56:02Z</dcterms:created>
  <dcterms:modified xsi:type="dcterms:W3CDTF">2022-12-10T17:03:48Z</dcterms:modified>
</cp:coreProperties>
</file>