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4"/>
  </p:sldMasterIdLst>
  <p:sldIdLst>
    <p:sldId id="257"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355"/>
    <a:srgbClr val="697F9F"/>
    <a:srgbClr val="546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312" y="10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4DD16-0D33-49FA-84B6-3401789BDE8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172274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DD16-0D33-49FA-84B6-3401789BDE8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17193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DD16-0D33-49FA-84B6-3401789BDE8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201871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4DD16-0D33-49FA-84B6-3401789BDE8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238130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4DD16-0D33-49FA-84B6-3401789BDE8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210832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4DD16-0D33-49FA-84B6-3401789BDE8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126646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4DD16-0D33-49FA-84B6-3401789BDE8B}"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94802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4DD16-0D33-49FA-84B6-3401789BDE8B}"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5630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4DD16-0D33-49FA-84B6-3401789BDE8B}"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228572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8B4DD16-0D33-49FA-84B6-3401789BDE8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354945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8B4DD16-0D33-49FA-84B6-3401789BDE8B}"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17E7-C2DD-405B-BEDD-47A4B78C0EF6}" type="slidenum">
              <a:rPr lang="en-US" smtClean="0"/>
              <a:t>‹#›</a:t>
            </a:fld>
            <a:endParaRPr lang="en-US"/>
          </a:p>
        </p:txBody>
      </p:sp>
    </p:spTree>
    <p:extLst>
      <p:ext uri="{BB962C8B-B14F-4D97-AF65-F5344CB8AC3E}">
        <p14:creationId xmlns:p14="http://schemas.microsoft.com/office/powerpoint/2010/main" val="10528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8B4DD16-0D33-49FA-84B6-3401789BDE8B}" type="datetimeFigureOut">
              <a:rPr lang="en-US" smtClean="0"/>
              <a:t>11/27/2022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DD017E7-C2DD-405B-BEDD-47A4B78C0EF6}" type="slidenum">
              <a:rPr lang="en-US" smtClean="0"/>
              <a:t>‹#›</a:t>
            </a:fld>
            <a:endParaRPr lang="en-US"/>
          </a:p>
        </p:txBody>
      </p:sp>
    </p:spTree>
    <p:extLst>
      <p:ext uri="{BB962C8B-B14F-4D97-AF65-F5344CB8AC3E}">
        <p14:creationId xmlns:p14="http://schemas.microsoft.com/office/powerpoint/2010/main" val="1984613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B746A343-A916-4A50-AA92-47BEA608212F}"/>
              </a:ext>
            </a:extLst>
          </p:cNvPr>
          <p:cNvSpPr/>
          <p:nvPr/>
        </p:nvSpPr>
        <p:spPr>
          <a:xfrm>
            <a:off x="0" y="-1681"/>
            <a:ext cx="43891199" cy="632626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A3F895-75F2-496F-A217-37E78165685F}"/>
              </a:ext>
            </a:extLst>
          </p:cNvPr>
          <p:cNvSpPr txBox="1"/>
          <p:nvPr/>
        </p:nvSpPr>
        <p:spPr>
          <a:xfrm>
            <a:off x="1002283" y="0"/>
            <a:ext cx="36660964" cy="3477875"/>
          </a:xfrm>
          <a:prstGeom prst="rect">
            <a:avLst/>
          </a:prstGeom>
          <a:noFill/>
        </p:spPr>
        <p:txBody>
          <a:bodyPr wrap="square" rtlCol="0">
            <a:spAutoFit/>
          </a:bodyPr>
          <a:lstStyle/>
          <a:p>
            <a:pPr algn="ctr"/>
            <a:r>
              <a:rPr lang="en-US" sz="11000" dirty="0">
                <a:solidFill>
                  <a:schemeClr val="bg1"/>
                </a:solidFill>
                <a:latin typeface="Bahnschrift SemiLight SemiConde" panose="020B0502040204020203" pitchFamily="34" charset="0"/>
              </a:rPr>
              <a:t> Embedded System Performance Research : Raspberry pi Image processing using OpenCV</a:t>
            </a:r>
          </a:p>
        </p:txBody>
      </p:sp>
      <p:sp>
        <p:nvSpPr>
          <p:cNvPr id="2" name="TextBox 1">
            <a:extLst>
              <a:ext uri="{FF2B5EF4-FFF2-40B4-BE49-F238E27FC236}">
                <a16:creationId xmlns:a16="http://schemas.microsoft.com/office/drawing/2014/main" id="{4AE6C2C6-EEBA-414D-BAC5-773E2DC51148}"/>
              </a:ext>
            </a:extLst>
          </p:cNvPr>
          <p:cNvSpPr txBox="1"/>
          <p:nvPr/>
        </p:nvSpPr>
        <p:spPr>
          <a:xfrm>
            <a:off x="914396" y="7475769"/>
            <a:ext cx="42446464" cy="4832092"/>
          </a:xfrm>
          <a:prstGeom prst="rect">
            <a:avLst/>
          </a:prstGeom>
          <a:noFill/>
          <a:ln>
            <a:solidFill>
              <a:schemeClr val="tx1"/>
            </a:solidFill>
          </a:ln>
        </p:spPr>
        <p:txBody>
          <a:bodyPr wrap="square" rtlCol="0">
            <a:spAutoFit/>
          </a:bodyPr>
          <a:lstStyle/>
          <a:p>
            <a:r>
              <a:rPr lang="en-US" sz="4400" dirty="0"/>
              <a:t>Because of the increase in technology of software and hardware devices, there have been breakthroughs on how single board computer devices run on a operating systems. With the help of the Linux community, there are different flavors of operating systems that can be put into computers such as </a:t>
            </a:r>
            <a:r>
              <a:rPr lang="en-US" sz="4400" dirty="0" err="1"/>
              <a:t>TinyOS</a:t>
            </a:r>
            <a:r>
              <a:rPr lang="en-US" sz="4400" dirty="0"/>
              <a:t>, </a:t>
            </a:r>
            <a:r>
              <a:rPr lang="en-US" sz="4400" dirty="0" err="1"/>
              <a:t>ChromeOS</a:t>
            </a:r>
            <a:r>
              <a:rPr lang="en-US" sz="4400" dirty="0"/>
              <a:t> and </a:t>
            </a:r>
            <a:r>
              <a:rPr lang="en-US" sz="4400" dirty="0" err="1"/>
              <a:t>RaspbianOS</a:t>
            </a:r>
            <a:r>
              <a:rPr lang="en-US" sz="4400" dirty="0"/>
              <a:t>. In this project, we introduce raspberry pi model b with 1gb ram to use for image processing. For the purpose of this project, we will be using OpenCV, a open-source software that provides tools for image processing. Raspberry pi OS, previously called </a:t>
            </a:r>
            <a:r>
              <a:rPr lang="en-US" sz="4400" dirty="0" err="1"/>
              <a:t>RaspbianOS</a:t>
            </a:r>
            <a:r>
              <a:rPr lang="en-US" sz="4400" dirty="0"/>
              <a:t>, has a large community following for people interested in tinkering, designing and prototyping  . Specifically, the task is to implement image processing techniques from OpenCV and study the performance with the hardware that we have. Furthermore, utilizing the programing language, Python, for rapid prototyping on the single board computer. Linux terminal was also used to update software that was loaded into the board to current standards. With this in mind, this project aims to enhance the what can be done using single board computers and shows how powerful these devices can become. </a:t>
            </a:r>
          </a:p>
        </p:txBody>
      </p:sp>
      <p:sp>
        <p:nvSpPr>
          <p:cNvPr id="26" name="TextBox 25">
            <a:extLst>
              <a:ext uri="{FF2B5EF4-FFF2-40B4-BE49-F238E27FC236}">
                <a16:creationId xmlns:a16="http://schemas.microsoft.com/office/drawing/2014/main" id="{49DA4B1B-D91F-4436-A5E5-D870C55E3CAD}"/>
              </a:ext>
            </a:extLst>
          </p:cNvPr>
          <p:cNvSpPr txBox="1"/>
          <p:nvPr/>
        </p:nvSpPr>
        <p:spPr>
          <a:xfrm>
            <a:off x="4106279" y="3510940"/>
            <a:ext cx="27838727" cy="2400657"/>
          </a:xfrm>
          <a:prstGeom prst="rect">
            <a:avLst/>
          </a:prstGeom>
          <a:noFill/>
        </p:spPr>
        <p:txBody>
          <a:bodyPr wrap="square" lIns="91440" tIns="45720" rIns="91440" bIns="45720" rtlCol="0" anchor="t">
            <a:spAutoFit/>
          </a:bodyPr>
          <a:lstStyle/>
          <a:p>
            <a:pPr algn="ctr"/>
            <a:r>
              <a:rPr lang="en-US" sz="5000" dirty="0">
                <a:solidFill>
                  <a:schemeClr val="bg1"/>
                </a:solidFill>
                <a:latin typeface="Bahnschrift SemiLight SemiConde"/>
              </a:rPr>
              <a:t>Jose Soto-Covarrubias, Bruce Chua, Cedrik Jay Toledo, Tomik Baghramian, Dr. Mohamed El-</a:t>
            </a:r>
            <a:r>
              <a:rPr lang="en-US" sz="5000" dirty="0" err="1">
                <a:solidFill>
                  <a:schemeClr val="bg1"/>
                </a:solidFill>
                <a:latin typeface="Bahnschrift SemiLight SemiConde"/>
              </a:rPr>
              <a:t>Hadedy</a:t>
            </a:r>
            <a:endParaRPr lang="en-US" sz="5000" dirty="0">
              <a:solidFill>
                <a:schemeClr val="bg1"/>
              </a:solidFill>
              <a:latin typeface="Bahnschrift SemiLight SemiConde"/>
            </a:endParaRPr>
          </a:p>
          <a:p>
            <a:pPr algn="ctr"/>
            <a:r>
              <a:rPr lang="en-US" sz="5000" dirty="0">
                <a:solidFill>
                  <a:schemeClr val="bg1"/>
                </a:solidFill>
                <a:latin typeface="Bahnschrift SemiLight SemiConde"/>
              </a:rPr>
              <a:t>Electrical and Computer Engineering Department at California State Polytechnic University, Pomona</a:t>
            </a:r>
          </a:p>
          <a:p>
            <a:pPr algn="ctr"/>
            <a:r>
              <a:rPr lang="en-US" sz="5000" dirty="0">
                <a:solidFill>
                  <a:schemeClr val="bg1"/>
                </a:solidFill>
                <a:latin typeface="Bahnschrift SemiLight SemiConde"/>
              </a:rPr>
              <a:t>Contact:  jls1@cpp.edu, bpchua@cpp.edu, ctoledo@cpp.edu, baghramian@cpp.edu  mealy@cpp.edu </a:t>
            </a:r>
          </a:p>
        </p:txBody>
      </p:sp>
      <p:pic>
        <p:nvPicPr>
          <p:cNvPr id="68" name="Picture 67" descr="A picture containing text, accessory, sign, colorful&#10;&#10;Description automatically generated">
            <a:extLst>
              <a:ext uri="{FF2B5EF4-FFF2-40B4-BE49-F238E27FC236}">
                <a16:creationId xmlns:a16="http://schemas.microsoft.com/office/drawing/2014/main" id="{7BD0B5FE-8601-4E46-B32C-1E7F30F12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5462" y="530959"/>
            <a:ext cx="5523455" cy="5529551"/>
          </a:xfrm>
          <a:prstGeom prst="rect">
            <a:avLst/>
          </a:prstGeom>
        </p:spPr>
      </p:pic>
      <p:sp>
        <p:nvSpPr>
          <p:cNvPr id="94" name="Rectangle 93">
            <a:extLst>
              <a:ext uri="{FF2B5EF4-FFF2-40B4-BE49-F238E27FC236}">
                <a16:creationId xmlns:a16="http://schemas.microsoft.com/office/drawing/2014/main" id="{B1F7B067-C127-4117-992A-07C476782098}"/>
              </a:ext>
              <a:ext uri="{C183D7F6-B498-43B3-948B-1728B52AA6E4}">
                <adec:decorative xmlns:adec="http://schemas.microsoft.com/office/drawing/2017/decorative" val="1"/>
              </a:ext>
            </a:extLst>
          </p:cNvPr>
          <p:cNvSpPr/>
          <p:nvPr/>
        </p:nvSpPr>
        <p:spPr>
          <a:xfrm>
            <a:off x="914396" y="6610289"/>
            <a:ext cx="42446464" cy="81651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Abstract</a:t>
            </a:r>
          </a:p>
        </p:txBody>
      </p:sp>
      <p:sp>
        <p:nvSpPr>
          <p:cNvPr id="95" name="TextBox 94">
            <a:extLst>
              <a:ext uri="{FF2B5EF4-FFF2-40B4-BE49-F238E27FC236}">
                <a16:creationId xmlns:a16="http://schemas.microsoft.com/office/drawing/2014/main" id="{1CABBE7A-6356-4AB0-85FA-44739438AD8E}"/>
              </a:ext>
            </a:extLst>
          </p:cNvPr>
          <p:cNvSpPr txBox="1"/>
          <p:nvPr/>
        </p:nvSpPr>
        <p:spPr>
          <a:xfrm>
            <a:off x="29939219" y="26282847"/>
            <a:ext cx="13421642" cy="6247864"/>
          </a:xfrm>
          <a:prstGeom prst="rect">
            <a:avLst/>
          </a:prstGeom>
          <a:noFill/>
          <a:ln>
            <a:solidFill>
              <a:schemeClr val="tx1"/>
            </a:solidFill>
          </a:ln>
        </p:spPr>
        <p:txBody>
          <a:bodyPr wrap="square" rtlCol="0">
            <a:spAutoFit/>
          </a:bodyPr>
          <a:lstStyle/>
          <a:p>
            <a:r>
              <a:rPr lang="en-US" sz="4000" dirty="0"/>
              <a:t>In conclusion, the implementation operating system onto a single board computer was a success. When viewing the images processed using OpenCV built in functions, original image was processed in a variety of ways and saved onto the board. However, performance review was not complete success. OpenCV can also run C++ language to see if processes ran quicker. Due to limited time, hardware limitations, and insufficient research, C language implementation was not successfully. Ultimately, the project can be expanded by having more ram to run other software such as Visual Studio Code</a:t>
            </a:r>
          </a:p>
        </p:txBody>
      </p:sp>
      <p:sp>
        <p:nvSpPr>
          <p:cNvPr id="96" name="Rectangle 95">
            <a:extLst>
              <a:ext uri="{FF2B5EF4-FFF2-40B4-BE49-F238E27FC236}">
                <a16:creationId xmlns:a16="http://schemas.microsoft.com/office/drawing/2014/main" id="{D05DA515-7AE7-41B8-9DA4-01CF53AF619F}"/>
              </a:ext>
              <a:ext uri="{C183D7F6-B498-43B3-948B-1728B52AA6E4}">
                <adec:decorative xmlns:adec="http://schemas.microsoft.com/office/drawing/2017/decorative" val="1"/>
              </a:ext>
            </a:extLst>
          </p:cNvPr>
          <p:cNvSpPr/>
          <p:nvPr/>
        </p:nvSpPr>
        <p:spPr>
          <a:xfrm>
            <a:off x="29939219" y="25442631"/>
            <a:ext cx="13421641" cy="8402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Conclusion</a:t>
            </a:r>
          </a:p>
        </p:txBody>
      </p:sp>
      <p:sp>
        <p:nvSpPr>
          <p:cNvPr id="104" name="Rectangle 103">
            <a:extLst>
              <a:ext uri="{FF2B5EF4-FFF2-40B4-BE49-F238E27FC236}">
                <a16:creationId xmlns:a16="http://schemas.microsoft.com/office/drawing/2014/main" id="{F428826B-FB31-4719-A79D-46F4E752B0F4}"/>
              </a:ext>
              <a:ext uri="{C183D7F6-B498-43B3-948B-1728B52AA6E4}">
                <adec:decorative xmlns:adec="http://schemas.microsoft.com/office/drawing/2017/decorative" val="1"/>
              </a:ext>
            </a:extLst>
          </p:cNvPr>
          <p:cNvSpPr/>
          <p:nvPr/>
        </p:nvSpPr>
        <p:spPr>
          <a:xfrm>
            <a:off x="15422504" y="13604405"/>
            <a:ext cx="27466413" cy="84049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Images Processed</a:t>
            </a:r>
          </a:p>
        </p:txBody>
      </p:sp>
      <p:sp>
        <p:nvSpPr>
          <p:cNvPr id="107" name="TextBox 106">
            <a:extLst>
              <a:ext uri="{FF2B5EF4-FFF2-40B4-BE49-F238E27FC236}">
                <a16:creationId xmlns:a16="http://schemas.microsoft.com/office/drawing/2014/main" id="{486466DA-423F-4F70-BA12-930713468F4D}"/>
              </a:ext>
            </a:extLst>
          </p:cNvPr>
          <p:cNvSpPr txBox="1"/>
          <p:nvPr/>
        </p:nvSpPr>
        <p:spPr>
          <a:xfrm>
            <a:off x="995957" y="14931732"/>
            <a:ext cx="13421639" cy="7540526"/>
          </a:xfrm>
          <a:prstGeom prst="rect">
            <a:avLst/>
          </a:prstGeom>
          <a:noFill/>
          <a:ln>
            <a:solidFill>
              <a:schemeClr val="tx1"/>
            </a:solidFill>
          </a:ln>
        </p:spPr>
        <p:txBody>
          <a:bodyPr wrap="square" rtlCol="0">
            <a:spAutoFit/>
          </a:bodyPr>
          <a:lstStyle/>
          <a:p>
            <a:r>
              <a:rPr lang="en-US" altLang="ja-JP" sz="4400" dirty="0">
                <a:effectLst/>
                <a:ea typeface="MS PGothic" panose="020B0600070205080204" pitchFamily="34" charset="-128"/>
              </a:rPr>
              <a:t>Digital image processing is the alteration of images through the use of digital computers. The uses for image processing ranges from entertainment, medicine, remote sensing, and geological mapping. Images can be manipulated through enhancement, restoration, analysis, and compression. Unfortunately, there is single board computer shortage for raspberry pi. The price found online are not what the hardware designers wanted but can be found at a reasonable price with patience and time. OpenCV was used for its highly regarded image processing software that is often used with raspberry pi. </a:t>
            </a:r>
            <a:endParaRPr lang="en-US" altLang="ja-JP" sz="4400" dirty="0">
              <a:ea typeface="MS PGothic" panose="020B0600070205080204" pitchFamily="34" charset="-128"/>
            </a:endParaRPr>
          </a:p>
        </p:txBody>
      </p:sp>
      <p:sp>
        <p:nvSpPr>
          <p:cNvPr id="108" name="Rectangle 107">
            <a:extLst>
              <a:ext uri="{FF2B5EF4-FFF2-40B4-BE49-F238E27FC236}">
                <a16:creationId xmlns:a16="http://schemas.microsoft.com/office/drawing/2014/main" id="{FCFC982C-F756-43AC-B843-4A3785A5A0B3}"/>
              </a:ext>
              <a:ext uri="{C183D7F6-B498-43B3-948B-1728B52AA6E4}">
                <adec:decorative xmlns:adec="http://schemas.microsoft.com/office/drawing/2017/decorative" val="1"/>
              </a:ext>
            </a:extLst>
          </p:cNvPr>
          <p:cNvSpPr/>
          <p:nvPr/>
        </p:nvSpPr>
        <p:spPr>
          <a:xfrm>
            <a:off x="995956" y="13604405"/>
            <a:ext cx="13421640" cy="814379"/>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Introduction</a:t>
            </a:r>
          </a:p>
        </p:txBody>
      </p:sp>
      <p:sp>
        <p:nvSpPr>
          <p:cNvPr id="109" name="TextBox 108">
            <a:extLst>
              <a:ext uri="{FF2B5EF4-FFF2-40B4-BE49-F238E27FC236}">
                <a16:creationId xmlns:a16="http://schemas.microsoft.com/office/drawing/2014/main" id="{945DB504-6D40-4023-9DBA-0F0DD7B0A8C7}"/>
              </a:ext>
            </a:extLst>
          </p:cNvPr>
          <p:cNvSpPr txBox="1"/>
          <p:nvPr/>
        </p:nvSpPr>
        <p:spPr>
          <a:xfrm>
            <a:off x="995957" y="24318804"/>
            <a:ext cx="13421639" cy="3785652"/>
          </a:xfrm>
          <a:prstGeom prst="rect">
            <a:avLst/>
          </a:prstGeom>
          <a:noFill/>
          <a:ln>
            <a:solidFill>
              <a:schemeClr val="tx1"/>
            </a:solidFill>
          </a:ln>
        </p:spPr>
        <p:txBody>
          <a:bodyPr wrap="square" lIns="91440" tIns="45720" rIns="91440" bIns="45720" rtlCol="0" anchor="t">
            <a:spAutoFit/>
          </a:bodyPr>
          <a:lstStyle/>
          <a:p>
            <a:r>
              <a:rPr lang="en-US" altLang="ja-JP" sz="4000" dirty="0">
                <a:ea typeface="MS PGothic"/>
              </a:rPr>
              <a:t>The Raspberry Pi 3 model B has a quad core 1.2GHz 64-bit CPU, 1GB of RAM, 100 Base Ethernet, 4 USB 2.0 ports, and a HDMI port. The boot device that is being used is a </a:t>
            </a:r>
            <a:r>
              <a:rPr lang="en-US" altLang="ja-JP" sz="4000" dirty="0" err="1">
                <a:ea typeface="MS PGothic"/>
              </a:rPr>
              <a:t>Sandisk</a:t>
            </a:r>
            <a:r>
              <a:rPr lang="en-US" altLang="ja-JP" sz="4000" dirty="0">
                <a:ea typeface="MS PGothic"/>
              </a:rPr>
              <a:t> micro </a:t>
            </a:r>
            <a:r>
              <a:rPr lang="en-US" altLang="ja-JP" sz="4000" dirty="0" err="1">
                <a:ea typeface="MS PGothic"/>
              </a:rPr>
              <a:t>sd</a:t>
            </a:r>
            <a:r>
              <a:rPr lang="en-US" altLang="ja-JP" sz="4000" dirty="0">
                <a:ea typeface="MS PGothic"/>
              </a:rPr>
              <a:t> card with a storage of 64gb. The operating system that the single board computer will use is Raspberry Pi OS(Previously known as Raspbian).</a:t>
            </a:r>
          </a:p>
        </p:txBody>
      </p:sp>
      <p:sp>
        <p:nvSpPr>
          <p:cNvPr id="110" name="Rectangle 109">
            <a:extLst>
              <a:ext uri="{FF2B5EF4-FFF2-40B4-BE49-F238E27FC236}">
                <a16:creationId xmlns:a16="http://schemas.microsoft.com/office/drawing/2014/main" id="{009B1AE1-F3C3-4D2A-B20F-B2FADD870630}"/>
              </a:ext>
              <a:ext uri="{C183D7F6-B498-43B3-948B-1728B52AA6E4}">
                <adec:decorative xmlns:adec="http://schemas.microsoft.com/office/drawing/2017/decorative" val="1"/>
              </a:ext>
            </a:extLst>
          </p:cNvPr>
          <p:cNvSpPr/>
          <p:nvPr/>
        </p:nvSpPr>
        <p:spPr>
          <a:xfrm>
            <a:off x="995956" y="23550255"/>
            <a:ext cx="13421640" cy="814379"/>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Bahnschrift SemiLight SemiConde" panose="020B0502040204020203" pitchFamily="34" charset="0"/>
              </a:rPr>
              <a:t>Hardware</a:t>
            </a:r>
          </a:p>
        </p:txBody>
      </p:sp>
      <p:sp>
        <p:nvSpPr>
          <p:cNvPr id="53" name="TextBox 52">
            <a:extLst>
              <a:ext uri="{FF2B5EF4-FFF2-40B4-BE49-F238E27FC236}">
                <a16:creationId xmlns:a16="http://schemas.microsoft.com/office/drawing/2014/main" id="{05EDCCBA-6CB5-474C-A1FD-72ABF952B1D1}"/>
              </a:ext>
            </a:extLst>
          </p:cNvPr>
          <p:cNvSpPr txBox="1"/>
          <p:nvPr/>
        </p:nvSpPr>
        <p:spPr>
          <a:xfrm>
            <a:off x="17512250" y="24788803"/>
            <a:ext cx="7518513" cy="630942"/>
          </a:xfrm>
          <a:prstGeom prst="rect">
            <a:avLst/>
          </a:prstGeom>
          <a:noFill/>
        </p:spPr>
        <p:txBody>
          <a:bodyPr wrap="square" rtlCol="0">
            <a:spAutoFit/>
          </a:bodyPr>
          <a:lstStyle/>
          <a:p>
            <a:pPr algn="ctr"/>
            <a:r>
              <a:rPr lang="en-US" sz="3500" dirty="0"/>
              <a:t>Original jpg image that was used</a:t>
            </a:r>
          </a:p>
        </p:txBody>
      </p:sp>
      <p:pic>
        <p:nvPicPr>
          <p:cNvPr id="5" name="Picture 4" descr="A person holding a basketball&#10;&#10;Description automatically generated with medium confidence">
            <a:extLst>
              <a:ext uri="{FF2B5EF4-FFF2-40B4-BE49-F238E27FC236}">
                <a16:creationId xmlns:a16="http://schemas.microsoft.com/office/drawing/2014/main" id="{70F68C66-DDC9-511E-1E1B-7B6E259D2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3355" y="14590234"/>
            <a:ext cx="6796305" cy="10175683"/>
          </a:xfrm>
          <a:prstGeom prst="rect">
            <a:avLst/>
          </a:prstGeom>
        </p:spPr>
      </p:pic>
      <p:pic>
        <p:nvPicPr>
          <p:cNvPr id="7" name="Picture 6" descr="A person holding a basketball&#10;&#10;Description automatically generated with medium confidence">
            <a:extLst>
              <a:ext uri="{FF2B5EF4-FFF2-40B4-BE49-F238E27FC236}">
                <a16:creationId xmlns:a16="http://schemas.microsoft.com/office/drawing/2014/main" id="{C9051BE6-2CA2-AE6D-0F95-9E08D13EC5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7336" y="25669331"/>
            <a:ext cx="4128438" cy="6181252"/>
          </a:xfrm>
          <a:prstGeom prst="rect">
            <a:avLst/>
          </a:prstGeom>
        </p:spPr>
      </p:pic>
      <p:pic>
        <p:nvPicPr>
          <p:cNvPr id="9" name="Picture 8" descr="A person holding a basketball&#10;&#10;Description automatically generated with low confidence">
            <a:extLst>
              <a:ext uri="{FF2B5EF4-FFF2-40B4-BE49-F238E27FC236}">
                <a16:creationId xmlns:a16="http://schemas.microsoft.com/office/drawing/2014/main" id="{F8A0D214-C1FD-3685-3545-7B40D74FAE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14402" y="25591263"/>
            <a:ext cx="4232721" cy="6337389"/>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2357186A-2C97-BCF2-345C-D4D2E0986E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88462" y="16653515"/>
            <a:ext cx="4677454" cy="7003260"/>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A7FF958E-B5C6-E30E-BDDC-77F8DF8B70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11479" y="16546995"/>
            <a:ext cx="4677454" cy="7003260"/>
          </a:xfrm>
          <a:prstGeom prst="rect">
            <a:avLst/>
          </a:prstGeom>
        </p:spPr>
      </p:pic>
      <p:sp>
        <p:nvSpPr>
          <p:cNvPr id="18" name="TextBox 17">
            <a:extLst>
              <a:ext uri="{FF2B5EF4-FFF2-40B4-BE49-F238E27FC236}">
                <a16:creationId xmlns:a16="http://schemas.microsoft.com/office/drawing/2014/main" id="{7FF616C0-9EB2-DE2C-7994-596F83C03F1E}"/>
              </a:ext>
            </a:extLst>
          </p:cNvPr>
          <p:cNvSpPr txBox="1"/>
          <p:nvPr/>
        </p:nvSpPr>
        <p:spPr>
          <a:xfrm>
            <a:off x="15712298" y="31946212"/>
            <a:ext cx="7518513" cy="630942"/>
          </a:xfrm>
          <a:prstGeom prst="rect">
            <a:avLst/>
          </a:prstGeom>
          <a:noFill/>
        </p:spPr>
        <p:txBody>
          <a:bodyPr wrap="square" rtlCol="0">
            <a:spAutoFit/>
          </a:bodyPr>
          <a:lstStyle/>
          <a:p>
            <a:pPr algn="ctr"/>
            <a:r>
              <a:rPr lang="en-US" sz="3500" dirty="0"/>
              <a:t>Grey scale image</a:t>
            </a:r>
          </a:p>
        </p:txBody>
      </p:sp>
      <p:sp>
        <p:nvSpPr>
          <p:cNvPr id="20" name="TextBox 19">
            <a:extLst>
              <a:ext uri="{FF2B5EF4-FFF2-40B4-BE49-F238E27FC236}">
                <a16:creationId xmlns:a16="http://schemas.microsoft.com/office/drawing/2014/main" id="{36EC0449-1E06-8229-21E1-BC8729E67F39}"/>
              </a:ext>
            </a:extLst>
          </p:cNvPr>
          <p:cNvSpPr txBox="1"/>
          <p:nvPr/>
        </p:nvSpPr>
        <p:spPr>
          <a:xfrm>
            <a:off x="21024658" y="31917494"/>
            <a:ext cx="7518513" cy="630942"/>
          </a:xfrm>
          <a:prstGeom prst="rect">
            <a:avLst/>
          </a:prstGeom>
          <a:noFill/>
        </p:spPr>
        <p:txBody>
          <a:bodyPr wrap="square" rtlCol="0">
            <a:spAutoFit/>
          </a:bodyPr>
          <a:lstStyle/>
          <a:p>
            <a:pPr algn="ctr"/>
            <a:r>
              <a:rPr lang="en-US" sz="3500" dirty="0"/>
              <a:t>Blurred image</a:t>
            </a:r>
          </a:p>
        </p:txBody>
      </p:sp>
      <p:sp>
        <p:nvSpPr>
          <p:cNvPr id="21" name="TextBox 20">
            <a:extLst>
              <a:ext uri="{FF2B5EF4-FFF2-40B4-BE49-F238E27FC236}">
                <a16:creationId xmlns:a16="http://schemas.microsoft.com/office/drawing/2014/main" id="{5A942544-51DE-8F7C-0458-7D91BA275736}"/>
              </a:ext>
            </a:extLst>
          </p:cNvPr>
          <p:cNvSpPr txBox="1"/>
          <p:nvPr/>
        </p:nvSpPr>
        <p:spPr>
          <a:xfrm>
            <a:off x="29846949" y="23663544"/>
            <a:ext cx="7518513" cy="630942"/>
          </a:xfrm>
          <a:prstGeom prst="rect">
            <a:avLst/>
          </a:prstGeom>
          <a:noFill/>
        </p:spPr>
        <p:txBody>
          <a:bodyPr wrap="square" rtlCol="0">
            <a:spAutoFit/>
          </a:bodyPr>
          <a:lstStyle/>
          <a:p>
            <a:pPr algn="ctr"/>
            <a:r>
              <a:rPr lang="en-US" sz="3500" dirty="0"/>
              <a:t>Grey threshold image</a:t>
            </a:r>
          </a:p>
        </p:txBody>
      </p:sp>
      <p:sp>
        <p:nvSpPr>
          <p:cNvPr id="22" name="TextBox 21">
            <a:extLst>
              <a:ext uri="{FF2B5EF4-FFF2-40B4-BE49-F238E27FC236}">
                <a16:creationId xmlns:a16="http://schemas.microsoft.com/office/drawing/2014/main" id="{B74B215E-040B-6F26-AFD4-5A27844E04A8}"/>
              </a:ext>
            </a:extLst>
          </p:cNvPr>
          <p:cNvSpPr txBox="1"/>
          <p:nvPr/>
        </p:nvSpPr>
        <p:spPr>
          <a:xfrm>
            <a:off x="37285213" y="23770064"/>
            <a:ext cx="5683951" cy="630942"/>
          </a:xfrm>
          <a:prstGeom prst="rect">
            <a:avLst/>
          </a:prstGeom>
          <a:noFill/>
        </p:spPr>
        <p:txBody>
          <a:bodyPr wrap="square" rtlCol="0">
            <a:spAutoFit/>
          </a:bodyPr>
          <a:lstStyle/>
          <a:p>
            <a:pPr algn="ctr"/>
            <a:r>
              <a:rPr lang="en-US" sz="3500" dirty="0"/>
              <a:t>Color put back into grey scale</a:t>
            </a:r>
          </a:p>
        </p:txBody>
      </p:sp>
      <p:pic>
        <p:nvPicPr>
          <p:cNvPr id="27" name="Picture 26">
            <a:extLst>
              <a:ext uri="{FF2B5EF4-FFF2-40B4-BE49-F238E27FC236}">
                <a16:creationId xmlns:a16="http://schemas.microsoft.com/office/drawing/2014/main" id="{C8A4F148-6065-3172-50BB-0A9310017DC5}"/>
              </a:ext>
            </a:extLst>
          </p:cNvPr>
          <p:cNvPicPr>
            <a:picLocks noChangeAspect="1"/>
          </p:cNvPicPr>
          <p:nvPr/>
        </p:nvPicPr>
        <p:blipFill>
          <a:blip r:embed="rId8"/>
          <a:stretch>
            <a:fillRect/>
          </a:stretch>
        </p:blipFill>
        <p:spPr>
          <a:xfrm>
            <a:off x="825906" y="28614062"/>
            <a:ext cx="3534268" cy="3934374"/>
          </a:xfrm>
          <a:prstGeom prst="rect">
            <a:avLst/>
          </a:prstGeom>
        </p:spPr>
      </p:pic>
      <p:pic>
        <p:nvPicPr>
          <p:cNvPr id="29" name="Picture 28">
            <a:extLst>
              <a:ext uri="{FF2B5EF4-FFF2-40B4-BE49-F238E27FC236}">
                <a16:creationId xmlns:a16="http://schemas.microsoft.com/office/drawing/2014/main" id="{7F08696D-9A45-6EF0-A080-ACF289A17FA3}"/>
              </a:ext>
            </a:extLst>
          </p:cNvPr>
          <p:cNvPicPr>
            <a:picLocks noChangeAspect="1"/>
          </p:cNvPicPr>
          <p:nvPr/>
        </p:nvPicPr>
        <p:blipFill>
          <a:blip r:embed="rId9"/>
          <a:stretch>
            <a:fillRect/>
          </a:stretch>
        </p:blipFill>
        <p:spPr>
          <a:xfrm>
            <a:off x="7870181" y="28375897"/>
            <a:ext cx="5914589" cy="4201257"/>
          </a:xfrm>
          <a:prstGeom prst="rect">
            <a:avLst/>
          </a:prstGeom>
        </p:spPr>
      </p:pic>
    </p:spTree>
    <p:extLst>
      <p:ext uri="{BB962C8B-B14F-4D97-AF65-F5344CB8AC3E}">
        <p14:creationId xmlns:p14="http://schemas.microsoft.com/office/powerpoint/2010/main" val="1243417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AD304D7AD6E84DBB292F9287FC7E06" ma:contentTypeVersion="7" ma:contentTypeDescription="Create a new document." ma:contentTypeScope="" ma:versionID="d3b84a660db91cd7b4f435bf93d502a9">
  <xsd:schema xmlns:xsd="http://www.w3.org/2001/XMLSchema" xmlns:xs="http://www.w3.org/2001/XMLSchema" xmlns:p="http://schemas.microsoft.com/office/2006/metadata/properties" xmlns:ns3="e88e8a6b-a8f1-4a60-8413-421030fa7b85" xmlns:ns4="65a3cb62-3a34-48e7-8fd5-61a44feecf63" targetNamespace="http://schemas.microsoft.com/office/2006/metadata/properties" ma:root="true" ma:fieldsID="7766be37d253af7dcb2b05e4c089f7f0" ns3:_="" ns4:_="">
    <xsd:import namespace="e88e8a6b-a8f1-4a60-8413-421030fa7b85"/>
    <xsd:import namespace="65a3cb62-3a34-48e7-8fd5-61a44feecf6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8e8a6b-a8f1-4a60-8413-421030fa7b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5a3cb62-3a34-48e7-8fd5-61a44feecf6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033505-494A-4D11-9FFC-903C03A432AA}">
  <ds:schemaRefs>
    <ds:schemaRef ds:uri="http://schemas.microsoft.com/sharepoint/v3/contenttype/forms"/>
  </ds:schemaRefs>
</ds:datastoreItem>
</file>

<file path=customXml/itemProps2.xml><?xml version="1.0" encoding="utf-8"?>
<ds:datastoreItem xmlns:ds="http://schemas.openxmlformats.org/officeDocument/2006/customXml" ds:itemID="{10BB761C-80B9-479D-A263-0177E4B5FE9A}">
  <ds:schemaRefs>
    <ds:schemaRef ds:uri="65a3cb62-3a34-48e7-8fd5-61a44feecf63"/>
    <ds:schemaRef ds:uri="http://schemas.microsoft.com/office/2006/metadata/properties"/>
    <ds:schemaRef ds:uri="http://purl.org/dc/elements/1.1/"/>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www.w3.org/XML/1998/namespace"/>
    <ds:schemaRef ds:uri="e88e8a6b-a8f1-4a60-8413-421030fa7b85"/>
    <ds:schemaRef ds:uri="http://purl.org/dc/terms/"/>
  </ds:schemaRefs>
</ds:datastoreItem>
</file>

<file path=customXml/itemProps3.xml><?xml version="1.0" encoding="utf-8"?>
<ds:datastoreItem xmlns:ds="http://schemas.openxmlformats.org/officeDocument/2006/customXml" ds:itemID="{5618A345-06CA-44FD-83F2-3725DEA8B5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8e8a6b-a8f1-4a60-8413-421030fa7b85"/>
    <ds:schemaRef ds:uri="65a3cb62-3a34-48e7-8fd5-61a44feecf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696</TotalTime>
  <Words>582</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 SemiLight SemiConde</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D. Le</dc:creator>
  <cp:lastModifiedBy>Jose L. Soto-Covarrubias</cp:lastModifiedBy>
  <cp:revision>7</cp:revision>
  <cp:lastPrinted>2021-05-16T09:16:26Z</cp:lastPrinted>
  <dcterms:created xsi:type="dcterms:W3CDTF">2021-05-16T01:15:01Z</dcterms:created>
  <dcterms:modified xsi:type="dcterms:W3CDTF">2022-11-28T04:58:12Z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0x0101005FAD304D7AD6E84DBB292F9287FC7E06</vt:lpwstr>
  </property>
</Properties>
</file>