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D Soto Rivera" initials="JDSR" lastIdx="2" clrIdx="0">
    <p:extLst>
      <p:ext uri="{19B8F6BF-5375-455C-9EA6-DF929625EA0E}">
        <p15:presenceInfo xmlns:p15="http://schemas.microsoft.com/office/powerpoint/2012/main" userId="0acbe8c9-df77-4803-8868-02be45b2ae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32"/>
    <p:restoredTop sz="94656"/>
  </p:normalViewPr>
  <p:slideViewPr>
    <p:cSldViewPr snapToGrid="0" snapToObjects="1">
      <p:cViewPr varScale="1">
        <p:scale>
          <a:sx n="107" d="100"/>
          <a:sy n="107" d="100"/>
        </p:scale>
        <p:origin x="210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10T02:31:21.724" idx="2">
    <p:pos x="987" y="54"/>
    <p:text>For now</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18645F-D46B-B147-8029-1D5473C1425E}" type="datetimeFigureOut">
              <a:rPr lang="en-US" smtClean="0"/>
              <a:t>4/10/18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4D1099-372E-D644-B972-1408EEE964EB}" type="slidenum">
              <a:rPr lang="en-US" smtClean="0"/>
              <a:t>‹#›</a:t>
            </a:fld>
            <a:endParaRPr lang="en-US"/>
          </a:p>
        </p:txBody>
      </p:sp>
    </p:spTree>
    <p:extLst>
      <p:ext uri="{BB962C8B-B14F-4D97-AF65-F5344CB8AC3E}">
        <p14:creationId xmlns:p14="http://schemas.microsoft.com/office/powerpoint/2010/main" val="42844827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D1099-372E-D644-B972-1408EEE964EB}" type="slidenum">
              <a:rPr lang="en-US" smtClean="0"/>
              <a:t>1</a:t>
            </a:fld>
            <a:endParaRPr lang="en-US"/>
          </a:p>
        </p:txBody>
      </p:sp>
    </p:spTree>
    <p:extLst>
      <p:ext uri="{BB962C8B-B14F-4D97-AF65-F5344CB8AC3E}">
        <p14:creationId xmlns:p14="http://schemas.microsoft.com/office/powerpoint/2010/main" val="2011010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24B29AC9-6E47-4743-99C4-5D850D6C0FCB}"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271689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4B29AC9-6E47-4743-99C4-5D850D6C0FCB}"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297439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4B29AC9-6E47-4743-99C4-5D850D6C0FCB}"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233834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4B29AC9-6E47-4743-99C4-5D850D6C0FCB}"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23544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24B29AC9-6E47-4743-99C4-5D850D6C0FCB}" type="datetimeFigureOut">
              <a:rPr lang="en-US" smtClean="0"/>
              <a:t>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2192541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24B29AC9-6E47-4743-99C4-5D850D6C0FCB}"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220057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24B29AC9-6E47-4743-99C4-5D850D6C0FCB}" type="datetimeFigureOut">
              <a:rPr lang="en-US" smtClean="0"/>
              <a:t>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20461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24B29AC9-6E47-4743-99C4-5D850D6C0FCB}" type="datetimeFigureOut">
              <a:rPr lang="en-US" smtClean="0"/>
              <a:t>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194770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29AC9-6E47-4743-99C4-5D850D6C0FCB}" type="datetimeFigureOut">
              <a:rPr lang="en-US" smtClean="0"/>
              <a:t>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1904798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4B29AC9-6E47-4743-99C4-5D850D6C0FCB}"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17134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4B29AC9-6E47-4743-99C4-5D850D6C0FCB}" type="datetimeFigureOut">
              <a:rPr lang="en-US" smtClean="0"/>
              <a:t>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2BD89-0533-4D4C-89E0-F761CD5ED9F6}" type="slidenum">
              <a:rPr lang="en-US" smtClean="0"/>
              <a:t>‹#›</a:t>
            </a:fld>
            <a:endParaRPr lang="en-US"/>
          </a:p>
        </p:txBody>
      </p:sp>
    </p:spTree>
    <p:extLst>
      <p:ext uri="{BB962C8B-B14F-4D97-AF65-F5344CB8AC3E}">
        <p14:creationId xmlns:p14="http://schemas.microsoft.com/office/powerpoint/2010/main" val="321038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29AC9-6E47-4743-99C4-5D850D6C0FCB}" type="datetimeFigureOut">
              <a:rPr lang="en-US" smtClean="0"/>
              <a:t>4/10/18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2BD89-0533-4D4C-89E0-F761CD5ED9F6}" type="slidenum">
              <a:rPr lang="en-US" smtClean="0"/>
              <a:t>‹#›</a:t>
            </a:fld>
            <a:endParaRPr lang="en-US"/>
          </a:p>
        </p:txBody>
      </p:sp>
    </p:spTree>
    <p:extLst>
      <p:ext uri="{BB962C8B-B14F-4D97-AF65-F5344CB8AC3E}">
        <p14:creationId xmlns:p14="http://schemas.microsoft.com/office/powerpoint/2010/main" val="2874582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iff"/><Relationship Id="rId13" Type="http://schemas.openxmlformats.org/officeDocument/2006/relationships/comments" Target="../comments/comment1.xml"/><Relationship Id="rId3" Type="http://schemas.openxmlformats.org/officeDocument/2006/relationships/image" Target="../media/image1.png"/><Relationship Id="rId7" Type="http://schemas.openxmlformats.org/officeDocument/2006/relationships/image" Target="../media/image5.tiff"/><Relationship Id="rId12" Type="http://schemas.openxmlformats.org/officeDocument/2006/relationships/image" Target="../media/image10.tif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721" y="435062"/>
            <a:ext cx="886148" cy="911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a:tailEnd/>
              </a14:hiddenLine>
            </a:ext>
          </a:extLst>
        </p:spPr>
      </p:pic>
      <p:pic>
        <p:nvPicPr>
          <p:cNvPr id="2" name="Picture 2">
            <a:extLst>
              <a:ext uri="{FF2B5EF4-FFF2-40B4-BE49-F238E27FC236}">
                <a16:creationId xmlns:a16="http://schemas.microsoft.com/office/drawing/2014/main" id="{EA1E326A-BA28-3541-9BB0-B11463EE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098" y="403580"/>
            <a:ext cx="890633" cy="841941"/>
          </a:xfrm>
          <a:prstGeom prst="rect">
            <a:avLst/>
          </a:prstGeom>
        </p:spPr>
      </p:pic>
      <p:graphicFrame>
        <p:nvGraphicFramePr>
          <p:cNvPr id="3" name="Table 3">
            <a:extLst>
              <a:ext uri="{FF2B5EF4-FFF2-40B4-BE49-F238E27FC236}">
                <a16:creationId xmlns:a16="http://schemas.microsoft.com/office/drawing/2014/main" id="{480DCA09-937B-2743-A331-BB0522A58160}"/>
              </a:ext>
            </a:extLst>
          </p:cNvPr>
          <p:cNvGraphicFramePr>
            <a:graphicFrameLocks noGrp="1"/>
          </p:cNvGraphicFramePr>
          <p:nvPr>
            <p:extLst>
              <p:ext uri="{D42A27DB-BD31-4B8C-83A1-F6EECF244321}">
                <p14:modId xmlns:p14="http://schemas.microsoft.com/office/powerpoint/2010/main" val="1699203015"/>
              </p:ext>
            </p:extLst>
          </p:nvPr>
        </p:nvGraphicFramePr>
        <p:xfrm>
          <a:off x="81955" y="890925"/>
          <a:ext cx="2909564" cy="732950"/>
        </p:xfrm>
        <a:graphic>
          <a:graphicData uri="http://schemas.openxmlformats.org/drawingml/2006/table">
            <a:tbl>
              <a:tblPr firstRow="1" bandRow="1">
                <a:tableStyleId>{2D5ABB26-0587-4C30-8999-92F81FD0307C}</a:tableStyleId>
              </a:tblPr>
              <a:tblGrid>
                <a:gridCol w="2909564">
                  <a:extLst>
                    <a:ext uri="{9D8B030D-6E8A-4147-A177-3AD203B41FA5}">
                      <a16:colId xmlns:a16="http://schemas.microsoft.com/office/drawing/2014/main" val="1064479287"/>
                    </a:ext>
                  </a:extLst>
                </a:gridCol>
              </a:tblGrid>
              <a:tr h="400687">
                <a:tc>
                  <a:txBody>
                    <a:bodyPr/>
                    <a:lstStyle/>
                    <a:p>
                      <a:pPr algn="ctr"/>
                      <a:endParaRPr lang="en-US" sz="1800" dirty="0"/>
                    </a:p>
                  </a:txBody>
                  <a:tcPr marT="41564" marB="41564"/>
                </a:tc>
                <a:extLst>
                  <a:ext uri="{0D108BD9-81ED-4DB2-BD59-A6C34878D82A}">
                    <a16:rowId xmlns:a16="http://schemas.microsoft.com/office/drawing/2014/main" val="1182095236"/>
                  </a:ext>
                </a:extLst>
              </a:tr>
              <a:tr h="332263">
                <a:tc>
                  <a:txBody>
                    <a:bodyPr/>
                    <a:lstStyle/>
                    <a:p>
                      <a:pPr algn="ctr"/>
                      <a:endParaRPr lang="en-US" sz="1100" dirty="0"/>
                    </a:p>
                  </a:txBody>
                  <a:tcPr marT="41564" marB="41564"/>
                </a:tc>
                <a:extLst>
                  <a:ext uri="{0D108BD9-81ED-4DB2-BD59-A6C34878D82A}">
                    <a16:rowId xmlns:a16="http://schemas.microsoft.com/office/drawing/2014/main" val="4286527086"/>
                  </a:ext>
                </a:extLst>
              </a:tr>
            </a:tbl>
          </a:graphicData>
        </a:graphic>
      </p:graphicFrame>
      <p:graphicFrame>
        <p:nvGraphicFramePr>
          <p:cNvPr id="8" name="Table 9">
            <a:extLst>
              <a:ext uri="{FF2B5EF4-FFF2-40B4-BE49-F238E27FC236}">
                <a16:creationId xmlns:a16="http://schemas.microsoft.com/office/drawing/2014/main" id="{96530816-2446-4344-8582-CCA30D0C4594}"/>
              </a:ext>
            </a:extLst>
          </p:cNvPr>
          <p:cNvGraphicFramePr>
            <a:graphicFrameLocks noGrp="1"/>
          </p:cNvGraphicFramePr>
          <p:nvPr>
            <p:extLst>
              <p:ext uri="{D42A27DB-BD31-4B8C-83A1-F6EECF244321}">
                <p14:modId xmlns:p14="http://schemas.microsoft.com/office/powerpoint/2010/main" val="2806336620"/>
              </p:ext>
            </p:extLst>
          </p:nvPr>
        </p:nvGraphicFramePr>
        <p:xfrm>
          <a:off x="2999155" y="1"/>
          <a:ext cx="2918632" cy="7223022"/>
        </p:xfrm>
        <a:graphic>
          <a:graphicData uri="http://schemas.openxmlformats.org/drawingml/2006/table">
            <a:tbl>
              <a:tblPr firstRow="1" bandRow="1">
                <a:tableStyleId>{5A111915-BE36-4E01-A7E5-04B1672EAD32}</a:tableStyleId>
              </a:tblPr>
              <a:tblGrid>
                <a:gridCol w="2918632">
                  <a:extLst>
                    <a:ext uri="{9D8B030D-6E8A-4147-A177-3AD203B41FA5}">
                      <a16:colId xmlns:a16="http://schemas.microsoft.com/office/drawing/2014/main" val="1690576665"/>
                    </a:ext>
                  </a:extLst>
                </a:gridCol>
              </a:tblGrid>
              <a:tr h="448873">
                <a:tc>
                  <a:txBody>
                    <a:bodyPr/>
                    <a:lstStyle/>
                    <a:p>
                      <a:r>
                        <a:rPr lang="es-ES_tradnl" sz="1400" i="1" dirty="0"/>
                        <a:t>Roles:</a:t>
                      </a:r>
                    </a:p>
                  </a:txBody>
                  <a:tcPr marL="100584" marR="100584"/>
                </a:tc>
                <a:extLst>
                  <a:ext uri="{0D108BD9-81ED-4DB2-BD59-A6C34878D82A}">
                    <a16:rowId xmlns:a16="http://schemas.microsoft.com/office/drawing/2014/main" val="3449066143"/>
                  </a:ext>
                </a:extLst>
              </a:tr>
              <a:tr h="1173449">
                <a:tc>
                  <a:txBody>
                    <a:bodyPr/>
                    <a:lstStyle/>
                    <a:p>
                      <a:pPr marL="0" marR="0">
                        <a:lnSpc>
                          <a:spcPct val="107000"/>
                        </a:lnSpc>
                        <a:spcBef>
                          <a:spcPts val="0"/>
                        </a:spcBef>
                        <a:spcAft>
                          <a:spcPts val="0"/>
                        </a:spcAft>
                      </a:pPr>
                      <a:r>
                        <a:rPr lang="en-US" sz="1200" u="sng" dirty="0">
                          <a:effectLst/>
                          <a:latin typeface="+mn-lt"/>
                          <a:ea typeface="Calibri" charset="0"/>
                        </a:rPr>
                        <a:t>Government:</a:t>
                      </a:r>
                    </a:p>
                    <a:p>
                      <a:pPr marL="0" marR="0">
                        <a:lnSpc>
                          <a:spcPct val="107000"/>
                        </a:lnSpc>
                        <a:spcBef>
                          <a:spcPts val="0"/>
                        </a:spcBef>
                        <a:spcAft>
                          <a:spcPts val="0"/>
                        </a:spcAft>
                      </a:pPr>
                      <a:r>
                        <a:rPr lang="en-US" sz="1100" b="0" i="0" u="none" strike="noStrike" kern="1200" dirty="0">
                          <a:solidFill>
                            <a:schemeClr val="tx1"/>
                          </a:solidFill>
                          <a:effectLst/>
                          <a:latin typeface="+mn-lt"/>
                          <a:ea typeface="+mn-ea"/>
                          <a:cs typeface="+mn-cs"/>
                        </a:rPr>
                        <a:t>MIT students in this environment will learn collaboration skills, data analysis skills, and how to build policy to effectively solve a country’s hardest problems . PRITS would be a good partner for this. </a:t>
                      </a:r>
                      <a:endParaRPr lang="en-US" sz="900" dirty="0">
                        <a:effectLst/>
                        <a:latin typeface="+mn-lt"/>
                        <a:ea typeface="Calibri" charset="0"/>
                      </a:endParaRPr>
                    </a:p>
                  </a:txBody>
                  <a:tcPr marL="100330" marR="100330" marT="34290" marB="34290"/>
                </a:tc>
                <a:extLst>
                  <a:ext uri="{0D108BD9-81ED-4DB2-BD59-A6C34878D82A}">
                    <a16:rowId xmlns:a16="http://schemas.microsoft.com/office/drawing/2014/main" val="1823743846"/>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u="sng" kern="1200" dirty="0" err="1">
                          <a:solidFill>
                            <a:schemeClr val="tx1"/>
                          </a:solidFill>
                          <a:latin typeface="+mn-lt"/>
                          <a:ea typeface="+mn-ea"/>
                          <a:cs typeface="+mn-cs"/>
                        </a:rPr>
                        <a:t>NGO’s</a:t>
                      </a:r>
                      <a:r>
                        <a:rPr lang="es-ES_tradnl" sz="1200" u="sng" kern="1200" dirty="0">
                          <a:solidFill>
                            <a:schemeClr val="tx1"/>
                          </a:solidFill>
                          <a:latin typeface="+mn-lt"/>
                          <a:ea typeface="+mn-ea"/>
                          <a:cs typeface="+mn-cs"/>
                        </a:rPr>
                        <a:t> &amp; Non-</a:t>
                      </a:r>
                      <a:r>
                        <a:rPr lang="es-ES_tradnl" sz="1200" u="sng" kern="1200" dirty="0" err="1">
                          <a:solidFill>
                            <a:schemeClr val="tx1"/>
                          </a:solidFill>
                          <a:latin typeface="+mn-lt"/>
                          <a:ea typeface="+mn-ea"/>
                          <a:cs typeface="+mn-cs"/>
                        </a:rPr>
                        <a:t>Profit</a:t>
                      </a:r>
                      <a:r>
                        <a:rPr lang="es-ES_tradnl" sz="1200" u="sng" kern="1200" dirty="0">
                          <a:solidFill>
                            <a:schemeClr val="tx1"/>
                          </a:solidFill>
                          <a:latin typeface="+mn-lt"/>
                          <a:ea typeface="+mn-ea"/>
                          <a:cs typeface="+mn-cs"/>
                        </a:rPr>
                        <a:t>:</a:t>
                      </a:r>
                    </a:p>
                    <a:p>
                      <a:pPr rtl="0"/>
                      <a:r>
                        <a:rPr lang="en-US" sz="1100" b="0" i="0" u="none" strike="noStrike" kern="1200" dirty="0">
                          <a:solidFill>
                            <a:schemeClr val="tx1"/>
                          </a:solidFill>
                          <a:effectLst/>
                          <a:latin typeface="+mn-lt"/>
                          <a:ea typeface="+mn-ea"/>
                          <a:cs typeface="+mn-cs"/>
                        </a:rPr>
                        <a:t>The Caribbean has been ravaged by the hurricanes and there are a lot of communities around the Caribbean that need help rebuilding and redesigning them. </a:t>
                      </a:r>
                    </a:p>
                    <a:p>
                      <a:pPr rtl="0"/>
                      <a:r>
                        <a:rPr lang="en-US" sz="1100" b="0" i="0" u="none" strike="noStrike" kern="1200" dirty="0">
                          <a:solidFill>
                            <a:schemeClr val="tx1"/>
                          </a:solidFill>
                          <a:effectLst/>
                          <a:latin typeface="+mn-lt"/>
                          <a:ea typeface="+mn-ea"/>
                          <a:cs typeface="+mn-cs"/>
                        </a:rPr>
                        <a:t>NGO’s are constantly understaffed and need any help that they can get. The Caribbean Science Foundation and Foundation for Puerto Rico would be good partners for this.</a:t>
                      </a:r>
                      <a:endParaRPr lang="es-ES_tradnl" sz="1100" u="sng" kern="1200" dirty="0">
                        <a:solidFill>
                          <a:schemeClr val="tx1"/>
                        </a:solidFill>
                        <a:latin typeface="+mn-lt"/>
                        <a:ea typeface="+mn-ea"/>
                        <a:cs typeface="+mn-cs"/>
                      </a:endParaRPr>
                    </a:p>
                  </a:txBody>
                  <a:tcPr marL="100584" marR="100584"/>
                </a:tc>
                <a:extLst>
                  <a:ext uri="{0D108BD9-81ED-4DB2-BD59-A6C34878D82A}">
                    <a16:rowId xmlns:a16="http://schemas.microsoft.com/office/drawing/2014/main" val="2128467832"/>
                  </a:ext>
                </a:extLst>
              </a:tr>
              <a:tr h="0">
                <a:tc>
                  <a:txBody>
                    <a:bodyPr/>
                    <a:lstStyle/>
                    <a:p>
                      <a:r>
                        <a:rPr lang="es-ES_tradnl" sz="1200" u="sng" kern="1200" dirty="0" err="1">
                          <a:solidFill>
                            <a:schemeClr val="tx1"/>
                          </a:solidFill>
                          <a:latin typeface="+mn-lt"/>
                          <a:ea typeface="+mn-ea"/>
                          <a:cs typeface="+mn-cs"/>
                        </a:rPr>
                        <a:t>Private</a:t>
                      </a:r>
                      <a:r>
                        <a:rPr lang="es-ES_tradnl" sz="1200" u="sng" kern="1200" dirty="0">
                          <a:solidFill>
                            <a:schemeClr val="tx1"/>
                          </a:solidFill>
                          <a:latin typeface="+mn-lt"/>
                          <a:ea typeface="+mn-ea"/>
                          <a:cs typeface="+mn-cs"/>
                        </a:rPr>
                        <a:t> </a:t>
                      </a:r>
                      <a:r>
                        <a:rPr lang="es-ES_tradnl" sz="1200" u="sng" kern="1200" dirty="0" err="1">
                          <a:solidFill>
                            <a:schemeClr val="tx1"/>
                          </a:solidFill>
                          <a:latin typeface="+mn-lt"/>
                          <a:ea typeface="+mn-ea"/>
                          <a:cs typeface="+mn-cs"/>
                        </a:rPr>
                        <a:t>Industry</a:t>
                      </a:r>
                      <a:r>
                        <a:rPr lang="es-ES_tradnl" sz="1200" u="sng" kern="1200" dirty="0">
                          <a:solidFill>
                            <a:schemeClr val="tx1"/>
                          </a:solidFill>
                          <a:latin typeface="+mn-lt"/>
                          <a:ea typeface="+mn-ea"/>
                          <a:cs typeface="+mn-cs"/>
                        </a:rPr>
                        <a:t>;</a:t>
                      </a:r>
                    </a:p>
                    <a:p>
                      <a:pPr rtl="0"/>
                      <a:r>
                        <a:rPr lang="en-US" sz="1100" b="0" i="0" u="none" strike="noStrike" kern="1200" dirty="0">
                          <a:solidFill>
                            <a:schemeClr val="tx1"/>
                          </a:solidFill>
                          <a:effectLst/>
                          <a:latin typeface="+mn-lt"/>
                          <a:ea typeface="+mn-ea"/>
                          <a:cs typeface="+mn-cs"/>
                        </a:rPr>
                        <a:t>Private industries in the Caribbean can benefit from hosting MIT students the same way any other private industry could. MIT students are brilliant creative students with innovative ideas. The students could benefit by seeing what is being implemented in the field and help expand their technical skills.</a:t>
                      </a:r>
                    </a:p>
                    <a:p>
                      <a:pPr rtl="0"/>
                      <a:r>
                        <a:rPr lang="en-US" sz="1100" b="0" i="0" u="none" strike="noStrike" kern="1200" dirty="0">
                          <a:solidFill>
                            <a:schemeClr val="tx1"/>
                          </a:solidFill>
                          <a:effectLst/>
                          <a:latin typeface="+mn-lt"/>
                          <a:ea typeface="+mn-ea"/>
                          <a:cs typeface="+mn-cs"/>
                        </a:rPr>
                        <a:t>Banco Popular or the Eastern Caribbean Central Bank could be valid partners.</a:t>
                      </a:r>
                      <a:br>
                        <a:rPr lang="en-US" sz="1200" dirty="0"/>
                      </a:br>
                      <a:endParaRPr lang="es-ES_tradnl" sz="1200" u="none" kern="1200" baseline="0" dirty="0">
                        <a:solidFill>
                          <a:schemeClr val="tx1"/>
                        </a:solidFill>
                        <a:latin typeface="+mn-lt"/>
                        <a:ea typeface="+mn-ea"/>
                        <a:cs typeface="+mn-cs"/>
                      </a:endParaRPr>
                    </a:p>
                  </a:txBody>
                  <a:tcPr marL="100584" marR="100584"/>
                </a:tc>
                <a:extLst>
                  <a:ext uri="{0D108BD9-81ED-4DB2-BD59-A6C34878D82A}">
                    <a16:rowId xmlns:a16="http://schemas.microsoft.com/office/drawing/2014/main" val="1561884699"/>
                  </a:ext>
                </a:extLst>
              </a:tr>
              <a:tr h="1578077">
                <a:tc>
                  <a:txBody>
                    <a:bodyPr/>
                    <a:lstStyle/>
                    <a:p>
                      <a:r>
                        <a:rPr lang="es-ES_tradnl" sz="1200" u="sng" baseline="0" dirty="0" err="1"/>
                        <a:t>Research</a:t>
                      </a:r>
                      <a:r>
                        <a:rPr lang="es-ES_tradnl" sz="1200" u="sng" baseline="0" dirty="0"/>
                        <a:t> @ </a:t>
                      </a:r>
                      <a:r>
                        <a:rPr lang="es-ES_tradnl" sz="1200" u="sng" baseline="0" dirty="0" err="1"/>
                        <a:t>Universities</a:t>
                      </a:r>
                      <a:r>
                        <a:rPr lang="es-ES_tradnl" sz="1200" u="sng" baseline="0" dirty="0"/>
                        <a:t>:</a:t>
                      </a:r>
                    </a:p>
                    <a:p>
                      <a:pPr rtl="0"/>
                      <a:r>
                        <a:rPr lang="en-US" sz="1050" b="0" i="0" u="none" strike="noStrike" kern="1200" dirty="0">
                          <a:solidFill>
                            <a:schemeClr val="tx1"/>
                          </a:solidFill>
                          <a:effectLst/>
                          <a:latin typeface="+mn-lt"/>
                          <a:ea typeface="+mn-ea"/>
                          <a:cs typeface="+mn-cs"/>
                        </a:rPr>
                        <a:t>MIT students will be able to tackle some of the hardest  research problems that Caribbean researchers are facing today. These research problems range from sustainable engineering to industrial engineering &amp; economics.</a:t>
                      </a:r>
                    </a:p>
                    <a:p>
                      <a:pPr rtl="0"/>
                      <a:endParaRPr lang="en-US" sz="1050" b="0" i="0" u="none" strike="noStrike" kern="1200" dirty="0">
                        <a:solidFill>
                          <a:schemeClr val="tx1"/>
                        </a:solidFill>
                        <a:effectLst/>
                        <a:latin typeface="+mn-lt"/>
                        <a:ea typeface="+mn-ea"/>
                        <a:cs typeface="+mn-cs"/>
                      </a:endParaRPr>
                    </a:p>
                    <a:p>
                      <a:pPr rtl="0"/>
                      <a:r>
                        <a:rPr lang="en-US" sz="1050" b="0" i="0" u="none" strike="noStrike" kern="1200">
                          <a:solidFill>
                            <a:schemeClr val="tx1"/>
                          </a:solidFill>
                          <a:effectLst/>
                          <a:latin typeface="+mn-lt"/>
                          <a:ea typeface="+mn-ea"/>
                          <a:cs typeface="+mn-cs"/>
                        </a:rPr>
                        <a:t>The University </a:t>
                      </a:r>
                      <a:r>
                        <a:rPr lang="en-US" sz="1050" b="0" i="0" u="none" strike="noStrike" kern="1200" dirty="0">
                          <a:solidFill>
                            <a:schemeClr val="tx1"/>
                          </a:solidFill>
                          <a:effectLst/>
                          <a:latin typeface="+mn-lt"/>
                          <a:ea typeface="+mn-ea"/>
                          <a:cs typeface="+mn-cs"/>
                        </a:rPr>
                        <a:t>of Puerto Rico and the the University Of West Indies Mona could be valid partners.</a:t>
                      </a:r>
                      <a:endParaRPr lang="en-US" sz="1050" b="0" dirty="0">
                        <a:effectLst/>
                      </a:endParaRPr>
                    </a:p>
                    <a:p>
                      <a:br>
                        <a:rPr lang="en-US" sz="1000" dirty="0"/>
                      </a:br>
                      <a:endParaRPr lang="es-ES_tradnl" sz="1000" u="sng" baseline="0" dirty="0"/>
                    </a:p>
                  </a:txBody>
                  <a:tcPr marL="100584" marR="100584"/>
                </a:tc>
                <a:extLst>
                  <a:ext uri="{0D108BD9-81ED-4DB2-BD59-A6C34878D82A}">
                    <a16:rowId xmlns:a16="http://schemas.microsoft.com/office/drawing/2014/main" val="10006"/>
                  </a:ext>
                </a:extLst>
              </a:tr>
            </a:tbl>
          </a:graphicData>
        </a:graphic>
      </p:graphicFrame>
      <p:graphicFrame>
        <p:nvGraphicFramePr>
          <p:cNvPr id="7" name="Table 9">
            <a:extLst>
              <a:ext uri="{FF2B5EF4-FFF2-40B4-BE49-F238E27FC236}">
                <a16:creationId xmlns:a16="http://schemas.microsoft.com/office/drawing/2014/main" id="{734903CE-DE51-ED47-8506-9A3A789DFB9B}"/>
              </a:ext>
            </a:extLst>
          </p:cNvPr>
          <p:cNvGraphicFramePr>
            <a:graphicFrameLocks noGrp="1"/>
          </p:cNvGraphicFramePr>
          <p:nvPr>
            <p:extLst>
              <p:ext uri="{D42A27DB-BD31-4B8C-83A1-F6EECF244321}">
                <p14:modId xmlns:p14="http://schemas.microsoft.com/office/powerpoint/2010/main" val="759469332"/>
              </p:ext>
            </p:extLst>
          </p:nvPr>
        </p:nvGraphicFramePr>
        <p:xfrm>
          <a:off x="-9770" y="1637730"/>
          <a:ext cx="3008923" cy="1932784"/>
        </p:xfrm>
        <a:graphic>
          <a:graphicData uri="http://schemas.openxmlformats.org/drawingml/2006/table">
            <a:tbl>
              <a:tblPr firstRow="1" bandRow="1">
                <a:tableStyleId>{5A111915-BE36-4E01-A7E5-04B1672EAD32}</a:tableStyleId>
              </a:tblPr>
              <a:tblGrid>
                <a:gridCol w="3008923">
                  <a:extLst>
                    <a:ext uri="{9D8B030D-6E8A-4147-A177-3AD203B41FA5}">
                      <a16:colId xmlns:a16="http://schemas.microsoft.com/office/drawing/2014/main" val="1690576665"/>
                    </a:ext>
                  </a:extLst>
                </a:gridCol>
              </a:tblGrid>
              <a:tr h="206027">
                <a:tc>
                  <a:txBody>
                    <a:bodyPr/>
                    <a:lstStyle/>
                    <a:p>
                      <a:r>
                        <a:rPr lang="es-ES_tradnl" sz="1200" noProof="0" dirty="0"/>
                        <a:t>MISTI </a:t>
                      </a:r>
                      <a:r>
                        <a:rPr lang="es-ES_tradnl" sz="1200" noProof="0" dirty="0" err="1"/>
                        <a:t>Caribbean</a:t>
                      </a:r>
                      <a:r>
                        <a:rPr lang="es-ES_tradnl" sz="1200" noProof="0" dirty="0"/>
                        <a:t> </a:t>
                      </a:r>
                      <a:endParaRPr lang="es-ES_tradnl" sz="1200" i="1" noProof="0" dirty="0"/>
                    </a:p>
                  </a:txBody>
                  <a:tcPr marL="100584" marR="100584" marT="34350" marB="34350"/>
                </a:tc>
                <a:extLst>
                  <a:ext uri="{0D108BD9-81ED-4DB2-BD59-A6C34878D82A}">
                    <a16:rowId xmlns:a16="http://schemas.microsoft.com/office/drawing/2014/main" val="1718792882"/>
                  </a:ext>
                </a:extLst>
              </a:tr>
              <a:tr h="1681204">
                <a:tc>
                  <a:txBody>
                    <a:bodyPr/>
                    <a:lstStyle/>
                    <a:p>
                      <a:r>
                        <a:rPr lang="en-US" sz="1100" b="0" i="0" kern="1200" dirty="0">
                          <a:solidFill>
                            <a:schemeClr val="tx1"/>
                          </a:solidFill>
                          <a:effectLst/>
                          <a:latin typeface="+mn-lt"/>
                          <a:ea typeface="+mn-ea"/>
                          <a:cs typeface="+mn-cs"/>
                        </a:rPr>
                        <a:t>The Caribbean is a paradise location with clear beaches, diverse wildlife and natural wonders. Unknown to many is that the Caribbean is also host to many manufacturing facilities, major international research and is very active in the environmentalist scene.  Students have wanted this program to exist for years and we believe that now is the right to implement it.</a:t>
                      </a:r>
                      <a:endParaRPr lang="en-US" sz="1100" dirty="0">
                        <a:effectLst/>
                        <a:latin typeface="+mn-lt"/>
                        <a:ea typeface="Calibri" charset="0"/>
                      </a:endParaRPr>
                    </a:p>
                  </a:txBody>
                  <a:tcPr marL="100330" marR="100330" marT="34290" marB="34290"/>
                </a:tc>
                <a:extLst>
                  <a:ext uri="{0D108BD9-81ED-4DB2-BD59-A6C34878D82A}">
                    <a16:rowId xmlns:a16="http://schemas.microsoft.com/office/drawing/2014/main" val="1823743846"/>
                  </a:ext>
                </a:extLst>
              </a:tr>
            </a:tbl>
          </a:graphicData>
        </a:graphic>
      </p:graphicFrame>
      <p:graphicFrame>
        <p:nvGraphicFramePr>
          <p:cNvPr id="16" name="Table 9">
            <a:extLst>
              <a:ext uri="{FF2B5EF4-FFF2-40B4-BE49-F238E27FC236}">
                <a16:creationId xmlns:a16="http://schemas.microsoft.com/office/drawing/2014/main" id="{DE932231-8D5D-B042-8306-AF235F80D291}"/>
              </a:ext>
            </a:extLst>
          </p:cNvPr>
          <p:cNvGraphicFramePr>
            <a:graphicFrameLocks noGrp="1"/>
          </p:cNvGraphicFramePr>
          <p:nvPr>
            <p:extLst>
              <p:ext uri="{D42A27DB-BD31-4B8C-83A1-F6EECF244321}">
                <p14:modId xmlns:p14="http://schemas.microsoft.com/office/powerpoint/2010/main" val="3645614391"/>
              </p:ext>
            </p:extLst>
          </p:nvPr>
        </p:nvGraphicFramePr>
        <p:xfrm>
          <a:off x="8881" y="3588162"/>
          <a:ext cx="3008921" cy="1905000"/>
        </p:xfrm>
        <a:graphic>
          <a:graphicData uri="http://schemas.openxmlformats.org/drawingml/2006/table">
            <a:tbl>
              <a:tblPr firstRow="1" bandRow="1">
                <a:tableStyleId>{5A111915-BE36-4E01-A7E5-04B1672EAD32}</a:tableStyleId>
              </a:tblPr>
              <a:tblGrid>
                <a:gridCol w="3008921">
                  <a:extLst>
                    <a:ext uri="{9D8B030D-6E8A-4147-A177-3AD203B41FA5}">
                      <a16:colId xmlns:a16="http://schemas.microsoft.com/office/drawing/2014/main" val="1690576665"/>
                    </a:ext>
                  </a:extLst>
                </a:gridCol>
              </a:tblGrid>
              <a:tr h="2369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200" noProof="0" dirty="0" err="1">
                          <a:latin typeface="+mn-lt"/>
                        </a:rPr>
                        <a:t>Student</a:t>
                      </a:r>
                      <a:r>
                        <a:rPr lang="es-ES_tradnl" sz="1200" noProof="0" dirty="0">
                          <a:latin typeface="+mn-lt"/>
                        </a:rPr>
                        <a:t> </a:t>
                      </a:r>
                      <a:r>
                        <a:rPr lang="es-ES_tradnl" sz="1200" noProof="0" dirty="0" err="1">
                          <a:latin typeface="+mn-lt"/>
                        </a:rPr>
                        <a:t>Interest</a:t>
                      </a:r>
                      <a:r>
                        <a:rPr lang="es-ES_tradnl" sz="1200" noProof="0" dirty="0">
                          <a:latin typeface="+mn-lt"/>
                        </a:rPr>
                        <a:t>:</a:t>
                      </a:r>
                      <a:endParaRPr lang="es-ES_tradnl" sz="1200" i="1" noProof="0" dirty="0"/>
                    </a:p>
                  </a:txBody>
                  <a:tcPr marL="100584" marR="100584"/>
                </a:tc>
                <a:extLst>
                  <a:ext uri="{0D108BD9-81ED-4DB2-BD59-A6C34878D82A}">
                    <a16:rowId xmlns:a16="http://schemas.microsoft.com/office/drawing/2014/main" val="1718792882"/>
                  </a:ext>
                </a:extLst>
              </a:tr>
              <a:tr h="1500756">
                <a:tc>
                  <a:txBody>
                    <a:bodyPr/>
                    <a:lstStyle/>
                    <a:p>
                      <a:pPr rtl="0"/>
                      <a:r>
                        <a:rPr lang="en-US" sz="1100" b="0" i="0" kern="1200" dirty="0">
                          <a:solidFill>
                            <a:schemeClr val="tx1"/>
                          </a:solidFill>
                          <a:effectLst/>
                          <a:latin typeface="+mn-lt"/>
                          <a:ea typeface="+mn-ea"/>
                          <a:cs typeface="+mn-cs"/>
                        </a:rPr>
                        <a:t>Students will be able to gain experience while working on relevant projects that can directly impact the community they are working in. Students will not only be able to experience a welcoming and vibrant culture, but also be able to positively impact the community they are experiencing.</a:t>
                      </a:r>
                    </a:p>
                    <a:p>
                      <a:br>
                        <a:rPr lang="en-US" sz="1200" dirty="0"/>
                      </a:br>
                      <a:endParaRPr lang="es-ES_tradnl" sz="1200" noProof="0" dirty="0">
                        <a:effectLst/>
                        <a:latin typeface="+mn-lt"/>
                        <a:ea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1823743846"/>
                  </a:ext>
                </a:extLst>
              </a:tr>
            </a:tbl>
          </a:graphicData>
        </a:graphic>
      </p:graphicFrame>
      <p:graphicFrame>
        <p:nvGraphicFramePr>
          <p:cNvPr id="18" name="Table 9">
            <a:extLst>
              <a:ext uri="{FF2B5EF4-FFF2-40B4-BE49-F238E27FC236}">
                <a16:creationId xmlns:a16="http://schemas.microsoft.com/office/drawing/2014/main" id="{7908C38D-2BDB-6E44-892B-4B70E8BDACA8}"/>
              </a:ext>
            </a:extLst>
          </p:cNvPr>
          <p:cNvGraphicFramePr>
            <a:graphicFrameLocks noGrp="1"/>
          </p:cNvGraphicFramePr>
          <p:nvPr>
            <p:extLst>
              <p:ext uri="{D42A27DB-BD31-4B8C-83A1-F6EECF244321}">
                <p14:modId xmlns:p14="http://schemas.microsoft.com/office/powerpoint/2010/main" val="938734624"/>
              </p:ext>
            </p:extLst>
          </p:nvPr>
        </p:nvGraphicFramePr>
        <p:xfrm>
          <a:off x="-10757" y="5236938"/>
          <a:ext cx="3016555" cy="1874520"/>
        </p:xfrm>
        <a:graphic>
          <a:graphicData uri="http://schemas.openxmlformats.org/drawingml/2006/table">
            <a:tbl>
              <a:tblPr firstRow="1" bandRow="1">
                <a:tableStyleId>{5A111915-BE36-4E01-A7E5-04B1672EAD32}</a:tableStyleId>
              </a:tblPr>
              <a:tblGrid>
                <a:gridCol w="3016555">
                  <a:extLst>
                    <a:ext uri="{9D8B030D-6E8A-4147-A177-3AD203B41FA5}">
                      <a16:colId xmlns:a16="http://schemas.microsoft.com/office/drawing/2014/main" val="1690576665"/>
                    </a:ext>
                  </a:extLst>
                </a:gridCol>
              </a:tblGrid>
              <a:tr h="0">
                <a:tc>
                  <a:txBody>
                    <a:bodyPr/>
                    <a:lstStyle/>
                    <a:p>
                      <a:r>
                        <a:rPr lang="es-ES_tradnl" sz="1200" noProof="0" dirty="0"/>
                        <a:t>MISTI </a:t>
                      </a:r>
                      <a:r>
                        <a:rPr lang="es-ES_tradnl" sz="1200" noProof="0" dirty="0" err="1"/>
                        <a:t>Caribbean</a:t>
                      </a:r>
                      <a:r>
                        <a:rPr lang="es-ES_tradnl" sz="1200" noProof="0" dirty="0"/>
                        <a:t> </a:t>
                      </a:r>
                      <a:r>
                        <a:rPr lang="es-ES_tradnl" sz="1200" noProof="0" dirty="0" err="1"/>
                        <a:t>Benefit</a:t>
                      </a:r>
                      <a:endParaRPr lang="es-ES_tradnl" sz="1200" i="1" noProof="0" dirty="0"/>
                    </a:p>
                  </a:txBody>
                  <a:tcPr marL="100584" marR="100584"/>
                </a:tc>
                <a:extLst>
                  <a:ext uri="{0D108BD9-81ED-4DB2-BD59-A6C34878D82A}">
                    <a16:rowId xmlns:a16="http://schemas.microsoft.com/office/drawing/2014/main" val="171879288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The Caribbean  is interested in MISTI Caribbean because through this program the islands of the Caribbean can promote STEM in the Caribbean islands, while attracting specialized talent to the island. MIT Students are resourceful innovators that brighten most environments that they are in and are craved in any work environment.</a:t>
                      </a:r>
                    </a:p>
                    <a:p>
                      <a:pPr marL="0" marR="0" lvl="0" indent="0" algn="l" defTabSz="457200" rtl="0" eaLnBrk="1" fontAlgn="auto" latinLnBrk="0" hangingPunct="1">
                        <a:lnSpc>
                          <a:spcPct val="100000"/>
                        </a:lnSpc>
                        <a:spcBef>
                          <a:spcPts val="0"/>
                        </a:spcBef>
                        <a:spcAft>
                          <a:spcPts val="0"/>
                        </a:spcAft>
                        <a:buClrTx/>
                        <a:buSzTx/>
                        <a:buFontTx/>
                        <a:buNone/>
                        <a:tabLst/>
                        <a:defRPr/>
                      </a:pPr>
                      <a:br>
                        <a:rPr lang="en-US" sz="1100" dirty="0"/>
                      </a:br>
                      <a:endParaRPr lang="es-ES_tradnl" sz="1100" kern="1200" noProof="0" dirty="0">
                        <a:solidFill>
                          <a:schemeClr val="tx1"/>
                        </a:solidFill>
                        <a:effectLst/>
                        <a:latin typeface="+mn-lt"/>
                        <a:ea typeface="+mn-ea"/>
                        <a:cs typeface="+mn-cs"/>
                      </a:endParaRPr>
                    </a:p>
                  </a:txBody>
                  <a:tcPr marL="100584" marR="100584"/>
                </a:tc>
                <a:extLst>
                  <a:ext uri="{0D108BD9-81ED-4DB2-BD59-A6C34878D82A}">
                    <a16:rowId xmlns:a16="http://schemas.microsoft.com/office/drawing/2014/main" val="1823743846"/>
                  </a:ext>
                </a:extLst>
              </a:tr>
            </a:tbl>
          </a:graphicData>
        </a:graphic>
      </p:graphicFrame>
      <p:graphicFrame>
        <p:nvGraphicFramePr>
          <p:cNvPr id="5" name="Table 9">
            <a:extLst>
              <a:ext uri="{FF2B5EF4-FFF2-40B4-BE49-F238E27FC236}">
                <a16:creationId xmlns:a16="http://schemas.microsoft.com/office/drawing/2014/main" id="{5EFF3633-2AA3-174C-8279-147FDCB4E2A1}"/>
              </a:ext>
            </a:extLst>
          </p:cNvPr>
          <p:cNvGraphicFramePr>
            <a:graphicFrameLocks noGrp="1"/>
          </p:cNvGraphicFramePr>
          <p:nvPr>
            <p:extLst>
              <p:ext uri="{D42A27DB-BD31-4B8C-83A1-F6EECF244321}">
                <p14:modId xmlns:p14="http://schemas.microsoft.com/office/powerpoint/2010/main" val="3329206852"/>
              </p:ext>
            </p:extLst>
          </p:nvPr>
        </p:nvGraphicFramePr>
        <p:xfrm>
          <a:off x="5931078" y="1"/>
          <a:ext cx="3212922" cy="4172455"/>
        </p:xfrm>
        <a:graphic>
          <a:graphicData uri="http://schemas.openxmlformats.org/drawingml/2006/table">
            <a:tbl>
              <a:tblPr firstRow="1" bandRow="1">
                <a:tableStyleId>{5A111915-BE36-4E01-A7E5-04B1672EAD32}</a:tableStyleId>
              </a:tblPr>
              <a:tblGrid>
                <a:gridCol w="3212922">
                  <a:extLst>
                    <a:ext uri="{9D8B030D-6E8A-4147-A177-3AD203B41FA5}">
                      <a16:colId xmlns:a16="http://schemas.microsoft.com/office/drawing/2014/main" val="1690576665"/>
                    </a:ext>
                  </a:extLst>
                </a:gridCol>
              </a:tblGrid>
              <a:tr h="187848">
                <a:tc>
                  <a:txBody>
                    <a:bodyPr/>
                    <a:lstStyle/>
                    <a:p>
                      <a:r>
                        <a:rPr lang="es-ES_tradnl" sz="1400" noProof="0" dirty="0"/>
                        <a:t>(</a:t>
                      </a:r>
                      <a:r>
                        <a:rPr lang="es-ES_tradnl" sz="1400" noProof="0" dirty="0" err="1"/>
                        <a:t>Potential</a:t>
                      </a:r>
                      <a:r>
                        <a:rPr lang="es-ES_tradnl" sz="1400" noProof="0" dirty="0"/>
                        <a:t>/</a:t>
                      </a:r>
                      <a:r>
                        <a:rPr lang="es-ES_tradnl" sz="1400" noProof="0" dirty="0" err="1"/>
                        <a:t>Interested</a:t>
                      </a:r>
                      <a:r>
                        <a:rPr lang="es-ES_tradnl" sz="1400" noProof="0" dirty="0"/>
                        <a:t>)</a:t>
                      </a:r>
                      <a:r>
                        <a:rPr lang="es-ES_tradnl" sz="1400" noProof="0" dirty="0" err="1"/>
                        <a:t>Partners</a:t>
                      </a:r>
                      <a:r>
                        <a:rPr lang="es-ES_tradnl" sz="1400" noProof="0" dirty="0"/>
                        <a:t>:</a:t>
                      </a:r>
                      <a:endParaRPr lang="es-ES_tradnl" sz="1400" i="1" noProof="0" dirty="0"/>
                    </a:p>
                  </a:txBody>
                  <a:tcPr marL="100584" marR="100584"/>
                </a:tc>
                <a:extLst>
                  <a:ext uri="{0D108BD9-81ED-4DB2-BD59-A6C34878D82A}">
                    <a16:rowId xmlns:a16="http://schemas.microsoft.com/office/drawing/2014/main" val="1718792882"/>
                  </a:ext>
                </a:extLst>
              </a:tr>
              <a:tr h="3867655">
                <a:tc>
                  <a: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s-ES_tradnl" sz="1200" u="none" kern="1200" noProof="0" dirty="0"/>
                    </a:p>
                  </a:txBody>
                  <a:tcPr marL="100584" marR="100584"/>
                </a:tc>
                <a:extLst>
                  <a:ext uri="{0D108BD9-81ED-4DB2-BD59-A6C34878D82A}">
                    <a16:rowId xmlns:a16="http://schemas.microsoft.com/office/drawing/2014/main" val="1823743846"/>
                  </a:ext>
                </a:extLst>
              </a:tr>
            </a:tbl>
          </a:graphicData>
        </a:graphic>
      </p:graphicFrame>
      <p:pic>
        <p:nvPicPr>
          <p:cNvPr id="1026" name="Picture 2" descr="https://lh4.googleusercontent.com/WwDQCcHASbw9dGxbWksPjol7MUyE2U6XZ2Ub6uwQ-NdEZ2sZHXKLw0PVv1ukYH-qh9Aha3dwp_mZdSohmAqUNw9ZGNlbZQk_IHavUfwQwqjf7P8JnBP5PXByAYyK7wlXMrImXS5i">
            <a:extLst>
              <a:ext uri="{FF2B5EF4-FFF2-40B4-BE49-F238E27FC236}">
                <a16:creationId xmlns:a16="http://schemas.microsoft.com/office/drawing/2014/main" id="{AB352072-1C84-034C-95F9-F26363EDCB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797" t="7753" r="56525" b="9579"/>
          <a:stretch/>
        </p:blipFill>
        <p:spPr bwMode="auto">
          <a:xfrm>
            <a:off x="7102601" y="1705507"/>
            <a:ext cx="869768" cy="9352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eFT1ut7pv6hOvJ6JMhczgPGZqMOIxoghHWUctpxJpFWq4IJVqDDcDgRPHnfYDkWiz0bmbnq8keJm-ib2UfhnDmMI5g54tYYIffutSmiWtHCTVz5D6pFk9fT4vecC1qvmjsTOVAtI">
            <a:extLst>
              <a:ext uri="{FF2B5EF4-FFF2-40B4-BE49-F238E27FC236}">
                <a16:creationId xmlns:a16="http://schemas.microsoft.com/office/drawing/2014/main" id="{465976C6-A63F-C848-9866-785115C4583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7284" b="-1717"/>
          <a:stretch/>
        </p:blipFill>
        <p:spPr bwMode="auto">
          <a:xfrm>
            <a:off x="8100324" y="1823278"/>
            <a:ext cx="764007" cy="7617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E88F2D5-B1C2-8141-98CB-ED4682466942}"/>
              </a:ext>
            </a:extLst>
          </p:cNvPr>
          <p:cNvPicPr>
            <a:picLocks noChangeAspect="1"/>
          </p:cNvPicPr>
          <p:nvPr/>
        </p:nvPicPr>
        <p:blipFill>
          <a:blip r:embed="rId7"/>
          <a:stretch>
            <a:fillRect/>
          </a:stretch>
        </p:blipFill>
        <p:spPr>
          <a:xfrm>
            <a:off x="6024776" y="1697212"/>
            <a:ext cx="1013897" cy="1013897"/>
          </a:xfrm>
          <a:prstGeom prst="rect">
            <a:avLst/>
          </a:prstGeom>
        </p:spPr>
      </p:pic>
      <p:pic>
        <p:nvPicPr>
          <p:cNvPr id="6" name="Picture 5">
            <a:extLst>
              <a:ext uri="{FF2B5EF4-FFF2-40B4-BE49-F238E27FC236}">
                <a16:creationId xmlns:a16="http://schemas.microsoft.com/office/drawing/2014/main" id="{F5962D6C-7BD6-2442-9FDC-2193CE26B7EE}"/>
              </a:ext>
            </a:extLst>
          </p:cNvPr>
          <p:cNvPicPr>
            <a:picLocks noChangeAspect="1"/>
          </p:cNvPicPr>
          <p:nvPr/>
        </p:nvPicPr>
        <p:blipFill>
          <a:blip r:embed="rId8"/>
          <a:stretch>
            <a:fillRect/>
          </a:stretch>
        </p:blipFill>
        <p:spPr>
          <a:xfrm>
            <a:off x="6038068" y="403580"/>
            <a:ext cx="886040" cy="1035133"/>
          </a:xfrm>
          <a:prstGeom prst="rect">
            <a:avLst/>
          </a:prstGeom>
        </p:spPr>
      </p:pic>
      <p:pic>
        <p:nvPicPr>
          <p:cNvPr id="9" name="Picture 8">
            <a:extLst>
              <a:ext uri="{FF2B5EF4-FFF2-40B4-BE49-F238E27FC236}">
                <a16:creationId xmlns:a16="http://schemas.microsoft.com/office/drawing/2014/main" id="{6396A77E-6372-B04F-9157-9D9E8C38FDEA}"/>
              </a:ext>
            </a:extLst>
          </p:cNvPr>
          <p:cNvPicPr>
            <a:picLocks noChangeAspect="1"/>
          </p:cNvPicPr>
          <p:nvPr/>
        </p:nvPicPr>
        <p:blipFill>
          <a:blip r:embed="rId9"/>
          <a:stretch>
            <a:fillRect/>
          </a:stretch>
        </p:blipFill>
        <p:spPr>
          <a:xfrm>
            <a:off x="6078602" y="2904301"/>
            <a:ext cx="845506" cy="1141433"/>
          </a:xfrm>
          <a:prstGeom prst="rect">
            <a:avLst/>
          </a:prstGeom>
        </p:spPr>
      </p:pic>
      <p:pic>
        <p:nvPicPr>
          <p:cNvPr id="1030" name="Picture 6" descr="https://lh4.googleusercontent.com/Un5h9Wydf8MSAwJU8BfT6XoHniVcTo3KrFyLf30LppOvlAGje9Z9qQ8C0uRe4T20HKY0MHQucKB35h4_MJss39ZP_wSWvSzWxM-n88AZvKdOUtoL3AWELhEnoyRviYkfp1wx-0qb">
            <a:extLst>
              <a:ext uri="{FF2B5EF4-FFF2-40B4-BE49-F238E27FC236}">
                <a16:creationId xmlns:a16="http://schemas.microsoft.com/office/drawing/2014/main" id="{CAA43E46-2205-8F40-ACE9-6B2D998BDD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20" y="43007"/>
            <a:ext cx="2509854" cy="15288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6097501-6A48-D34C-BA46-F11E2997393A}"/>
              </a:ext>
            </a:extLst>
          </p:cNvPr>
          <p:cNvPicPr>
            <a:picLocks noChangeAspect="1"/>
          </p:cNvPicPr>
          <p:nvPr/>
        </p:nvPicPr>
        <p:blipFill>
          <a:blip r:embed="rId11"/>
          <a:stretch>
            <a:fillRect/>
          </a:stretch>
        </p:blipFill>
        <p:spPr>
          <a:xfrm>
            <a:off x="7031098" y="3034476"/>
            <a:ext cx="1011258" cy="1011258"/>
          </a:xfrm>
          <a:prstGeom prst="rect">
            <a:avLst/>
          </a:prstGeom>
        </p:spPr>
      </p:pic>
      <p:pic>
        <p:nvPicPr>
          <p:cNvPr id="14" name="Picture 13">
            <a:extLst>
              <a:ext uri="{FF2B5EF4-FFF2-40B4-BE49-F238E27FC236}">
                <a16:creationId xmlns:a16="http://schemas.microsoft.com/office/drawing/2014/main" id="{A1CB6F0B-2557-1744-9590-F09AE697F376}"/>
              </a:ext>
            </a:extLst>
          </p:cNvPr>
          <p:cNvPicPr>
            <a:picLocks noChangeAspect="1"/>
          </p:cNvPicPr>
          <p:nvPr/>
        </p:nvPicPr>
        <p:blipFill>
          <a:blip r:embed="rId12"/>
          <a:stretch>
            <a:fillRect/>
          </a:stretch>
        </p:blipFill>
        <p:spPr>
          <a:xfrm>
            <a:off x="8100324" y="2992906"/>
            <a:ext cx="920188" cy="920188"/>
          </a:xfrm>
          <a:prstGeom prst="rect">
            <a:avLst/>
          </a:prstGeom>
        </p:spPr>
      </p:pic>
      <p:sp>
        <p:nvSpPr>
          <p:cNvPr id="10" name="TextBox 9">
            <a:extLst>
              <a:ext uri="{FF2B5EF4-FFF2-40B4-BE49-F238E27FC236}">
                <a16:creationId xmlns:a16="http://schemas.microsoft.com/office/drawing/2014/main" id="{72A98A27-DE23-224A-AF39-2BB4D8710439}"/>
              </a:ext>
            </a:extLst>
          </p:cNvPr>
          <p:cNvSpPr txBox="1"/>
          <p:nvPr/>
        </p:nvSpPr>
        <p:spPr>
          <a:xfrm>
            <a:off x="1091775" y="85906"/>
            <a:ext cx="474943" cy="276999"/>
          </a:xfrm>
          <a:prstGeom prst="rect">
            <a:avLst/>
          </a:prstGeom>
          <a:noFill/>
        </p:spPr>
        <p:txBody>
          <a:bodyPr wrap="square" rtlCol="0">
            <a:spAutoFit/>
          </a:bodyPr>
          <a:lstStyle/>
          <a:p>
            <a:r>
              <a:rPr lang="en-US" sz="1200" dirty="0">
                <a:solidFill>
                  <a:schemeClr val="accent5"/>
                </a:solidFill>
              </a:rPr>
              <a:t>APR</a:t>
            </a:r>
            <a:endParaRPr lang="en-US" dirty="0">
              <a:solidFill>
                <a:schemeClr val="accent5"/>
              </a:solidFill>
            </a:endParaRPr>
          </a:p>
        </p:txBody>
      </p:sp>
      <p:graphicFrame>
        <p:nvGraphicFramePr>
          <p:cNvPr id="22" name="Table 9">
            <a:extLst>
              <a:ext uri="{FF2B5EF4-FFF2-40B4-BE49-F238E27FC236}">
                <a16:creationId xmlns:a16="http://schemas.microsoft.com/office/drawing/2014/main" id="{C65F5D6C-83A6-9647-B4A3-EEBB2573F2A5}"/>
              </a:ext>
            </a:extLst>
          </p:cNvPr>
          <p:cNvGraphicFramePr>
            <a:graphicFrameLocks noGrp="1"/>
          </p:cNvGraphicFramePr>
          <p:nvPr>
            <p:extLst>
              <p:ext uri="{D42A27DB-BD31-4B8C-83A1-F6EECF244321}">
                <p14:modId xmlns:p14="http://schemas.microsoft.com/office/powerpoint/2010/main" val="1555863976"/>
              </p:ext>
            </p:extLst>
          </p:nvPr>
        </p:nvGraphicFramePr>
        <p:xfrm>
          <a:off x="5930266" y="4181829"/>
          <a:ext cx="3213734" cy="2785476"/>
        </p:xfrm>
        <a:graphic>
          <a:graphicData uri="http://schemas.openxmlformats.org/drawingml/2006/table">
            <a:tbl>
              <a:tblPr firstRow="1" bandRow="1">
                <a:tableStyleId>{5A111915-BE36-4E01-A7E5-04B1672EAD32}</a:tableStyleId>
              </a:tblPr>
              <a:tblGrid>
                <a:gridCol w="3213734">
                  <a:extLst>
                    <a:ext uri="{9D8B030D-6E8A-4147-A177-3AD203B41FA5}">
                      <a16:colId xmlns:a16="http://schemas.microsoft.com/office/drawing/2014/main" val="1690576665"/>
                    </a:ext>
                  </a:extLst>
                </a:gridCol>
              </a:tblGrid>
              <a:tr h="195496">
                <a:tc>
                  <a:txBody>
                    <a:bodyPr/>
                    <a:lstStyle/>
                    <a:p>
                      <a:r>
                        <a:rPr lang="es-ES_tradnl" sz="1400" noProof="0" dirty="0" err="1"/>
                        <a:t>Example</a:t>
                      </a:r>
                      <a:r>
                        <a:rPr lang="es-ES_tradnl" sz="1400" noProof="0" dirty="0"/>
                        <a:t> of </a:t>
                      </a:r>
                      <a:r>
                        <a:rPr lang="es-ES_tradnl" sz="1400" noProof="0" dirty="0" err="1"/>
                        <a:t>Partnerships</a:t>
                      </a:r>
                      <a:r>
                        <a:rPr lang="es-ES_tradnl" sz="1400" noProof="0" dirty="0"/>
                        <a:t>:</a:t>
                      </a:r>
                      <a:endParaRPr lang="es-ES_tradnl" sz="1400" i="1" noProof="0" dirty="0"/>
                    </a:p>
                  </a:txBody>
                  <a:tcPr marL="100584" marR="100584"/>
                </a:tc>
                <a:extLst>
                  <a:ext uri="{0D108BD9-81ED-4DB2-BD59-A6C34878D82A}">
                    <a16:rowId xmlns:a16="http://schemas.microsoft.com/office/drawing/2014/main" val="1718792882"/>
                  </a:ext>
                </a:extLst>
              </a:tr>
              <a:tr h="2480676">
                <a:tc>
                  <a: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s-ES_tradnl" sz="1200" u="none" kern="1200" noProof="0" dirty="0" err="1"/>
                        <a:t>Students</a:t>
                      </a:r>
                      <a:r>
                        <a:rPr lang="es-ES_tradnl" sz="1200" u="none" kern="1200" noProof="0" dirty="0"/>
                        <a:t> can </a:t>
                      </a:r>
                      <a:r>
                        <a:rPr lang="es-ES_tradnl" sz="1200" u="none" kern="1200" noProof="0" dirty="0" err="1"/>
                        <a:t>coordinate</a:t>
                      </a:r>
                      <a:r>
                        <a:rPr lang="es-ES_tradnl" sz="1200" u="none" kern="1200" noProof="0" dirty="0"/>
                        <a:t> </a:t>
                      </a:r>
                      <a:r>
                        <a:rPr lang="es-ES_tradnl" sz="1200" u="none" kern="1200" noProof="0" dirty="0" err="1"/>
                        <a:t>with</a:t>
                      </a:r>
                      <a:r>
                        <a:rPr lang="es-ES_tradnl" sz="1200" u="none" kern="1200" noProof="0" dirty="0"/>
                        <a:t> </a:t>
                      </a:r>
                      <a:r>
                        <a:rPr lang="es-ES_tradnl" sz="1200" u="none" kern="1200" noProof="0" dirty="0" err="1"/>
                        <a:t>the</a:t>
                      </a:r>
                      <a:r>
                        <a:rPr lang="es-ES_tradnl" sz="1200" u="none" kern="1200" noProof="0" dirty="0"/>
                        <a:t> Puerto Rico </a:t>
                      </a:r>
                      <a:r>
                        <a:rPr lang="es-ES_tradnl" sz="1200" u="none" kern="1200" noProof="0" dirty="0" err="1"/>
                        <a:t>Technology</a:t>
                      </a:r>
                      <a:r>
                        <a:rPr lang="es-ES_tradnl" sz="1200" u="none" kern="1200" noProof="0" dirty="0"/>
                        <a:t> </a:t>
                      </a:r>
                      <a:r>
                        <a:rPr lang="es-ES_tradnl" sz="1200" u="none" kern="1200" noProof="0" dirty="0" err="1"/>
                        <a:t>Service</a:t>
                      </a:r>
                      <a:r>
                        <a:rPr lang="es-ES_tradnl" sz="1200" u="none" kern="1200" noProof="0" dirty="0"/>
                        <a:t> to créate a </a:t>
                      </a:r>
                      <a:r>
                        <a:rPr lang="es-ES_tradnl" sz="1200" u="none" kern="1200" noProof="0" dirty="0" err="1"/>
                        <a:t>centralized</a:t>
                      </a:r>
                      <a:r>
                        <a:rPr lang="es-ES_tradnl" sz="1200" u="none" kern="1200" noProof="0" dirty="0"/>
                        <a:t> </a:t>
                      </a:r>
                      <a:r>
                        <a:rPr lang="es-ES_tradnl" sz="1200" u="none" kern="1200" noProof="0" dirty="0" err="1"/>
                        <a:t>governmental</a:t>
                      </a:r>
                      <a:r>
                        <a:rPr lang="es-ES_tradnl" sz="1200" u="none" kern="1200" noProof="0" dirty="0"/>
                        <a:t> data </a:t>
                      </a:r>
                      <a:r>
                        <a:rPr lang="es-ES_tradnl" sz="1200" u="none" kern="1200" noProof="0" dirty="0" err="1"/>
                        <a:t>bank</a:t>
                      </a:r>
                      <a:r>
                        <a:rPr lang="es-ES_tradnl" sz="1200" u="none" kern="1200" noProof="0" dirty="0"/>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s-ES_tradnl" sz="1200" u="none" kern="1200" noProof="0" dirty="0" err="1"/>
                        <a:t>Students</a:t>
                      </a:r>
                      <a:r>
                        <a:rPr lang="es-ES_tradnl" sz="1200" u="none" kern="1200" noProof="0" dirty="0"/>
                        <a:t> can </a:t>
                      </a:r>
                      <a:r>
                        <a:rPr lang="es-ES_tradnl" sz="1200" u="none" kern="1200" noProof="0" dirty="0" err="1"/>
                        <a:t>work</a:t>
                      </a:r>
                      <a:r>
                        <a:rPr lang="es-ES_tradnl" sz="1200" u="none" kern="1200" noProof="0" dirty="0"/>
                        <a:t> </a:t>
                      </a:r>
                      <a:r>
                        <a:rPr lang="es-ES_tradnl" sz="1200" u="none" kern="1200" noProof="0" dirty="0" err="1"/>
                        <a:t>together</a:t>
                      </a:r>
                      <a:r>
                        <a:rPr lang="es-ES_tradnl" sz="1200" u="none" kern="1200" noProof="0" dirty="0"/>
                        <a:t> </a:t>
                      </a:r>
                      <a:r>
                        <a:rPr lang="es-ES_tradnl" sz="1200" u="none" kern="1200" noProof="0" dirty="0" err="1"/>
                        <a:t>with</a:t>
                      </a:r>
                      <a:r>
                        <a:rPr lang="es-ES_tradnl" sz="1200" u="none" kern="1200" noProof="0" dirty="0"/>
                        <a:t> </a:t>
                      </a:r>
                      <a:r>
                        <a:rPr lang="es-ES_tradnl" sz="1200" u="none" kern="1200" noProof="0" dirty="0" err="1"/>
                        <a:t>the</a:t>
                      </a:r>
                      <a:r>
                        <a:rPr lang="es-ES_tradnl" sz="1200" u="none" kern="1200" noProof="0" dirty="0"/>
                        <a:t> </a:t>
                      </a:r>
                      <a:r>
                        <a:rPr lang="es-ES_tradnl" sz="1200" u="none" kern="1200" noProof="0" dirty="0" err="1"/>
                        <a:t>Caribbean</a:t>
                      </a:r>
                      <a:r>
                        <a:rPr lang="es-ES_tradnl" sz="1200" u="none" kern="1200" noProof="0" dirty="0"/>
                        <a:t> </a:t>
                      </a:r>
                      <a:r>
                        <a:rPr lang="es-ES_tradnl" sz="1200" u="none" kern="1200" noProof="0" dirty="0" err="1"/>
                        <a:t>Science</a:t>
                      </a:r>
                      <a:r>
                        <a:rPr lang="es-ES_tradnl" sz="1200" u="none" kern="1200" noProof="0" dirty="0"/>
                        <a:t> </a:t>
                      </a:r>
                      <a:r>
                        <a:rPr lang="es-ES_tradnl" sz="1200" u="none" kern="1200" noProof="0" dirty="0" err="1"/>
                        <a:t>Foundation’s</a:t>
                      </a:r>
                      <a:r>
                        <a:rPr lang="es-ES_tradnl" sz="1200" u="none" kern="1200" noProof="0" dirty="0"/>
                        <a:t> SPISE </a:t>
                      </a:r>
                      <a:r>
                        <a:rPr lang="es-ES_tradnl" sz="1200" u="none" kern="1200" noProof="0" dirty="0" err="1"/>
                        <a:t>program</a:t>
                      </a:r>
                      <a:r>
                        <a:rPr lang="es-ES_tradnl" sz="1200" u="none" kern="1200" noProof="0" dirty="0"/>
                        <a:t> to tutor </a:t>
                      </a:r>
                      <a:r>
                        <a:rPr lang="es-ES_tradnl" sz="1200" u="none" kern="1200" noProof="0" dirty="0" err="1"/>
                        <a:t>underprivilaged</a:t>
                      </a:r>
                      <a:r>
                        <a:rPr lang="es-ES_tradnl" sz="1200" u="none" kern="1200" noProof="0" dirty="0"/>
                        <a:t> </a:t>
                      </a:r>
                      <a:r>
                        <a:rPr lang="es-ES_tradnl" sz="1200" u="none" kern="1200" noProof="0" dirty="0" err="1"/>
                        <a:t>students</a:t>
                      </a:r>
                      <a:r>
                        <a:rPr lang="es-ES_tradnl" sz="1200" u="none" kern="1200" noProof="0" dirty="0"/>
                        <a:t> in STEM </a:t>
                      </a:r>
                      <a:r>
                        <a:rPr lang="es-ES_tradnl" sz="1200" u="none" kern="1200" noProof="0" dirty="0" err="1"/>
                        <a:t>fields</a:t>
                      </a:r>
                      <a:r>
                        <a:rPr lang="es-ES_tradnl" sz="1200" u="none" kern="1200" noProof="0" dirty="0"/>
                        <a:t> </a:t>
                      </a:r>
                      <a:r>
                        <a:rPr lang="es-ES_tradnl" sz="1200" u="none" kern="1200" noProof="0" dirty="0" err="1"/>
                        <a:t>over</a:t>
                      </a:r>
                      <a:r>
                        <a:rPr lang="es-ES_tradnl" sz="1200" u="none" kern="1200" noProof="0" dirty="0"/>
                        <a:t> a </a:t>
                      </a:r>
                      <a:r>
                        <a:rPr lang="es-ES_tradnl" sz="1200" u="none" kern="1200" noProof="0" dirty="0" err="1"/>
                        <a:t>summer</a:t>
                      </a:r>
                      <a:r>
                        <a:rPr lang="es-ES_tradnl" sz="1200" u="none" kern="1200" noProof="0" dirty="0"/>
                        <a: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s-ES_tradnl" sz="1200" u="none" kern="1200" noProof="0" dirty="0" err="1"/>
                        <a:t>Students</a:t>
                      </a:r>
                      <a:r>
                        <a:rPr lang="es-ES_tradnl" sz="1200" u="none" kern="1200" noProof="0" dirty="0"/>
                        <a:t> can </a:t>
                      </a:r>
                      <a:r>
                        <a:rPr lang="es-ES_tradnl" sz="1200" u="none" kern="1200" noProof="0" dirty="0" err="1"/>
                        <a:t>work</a:t>
                      </a:r>
                      <a:r>
                        <a:rPr lang="es-ES_tradnl" sz="1200" u="none" kern="1200" noProof="0" dirty="0"/>
                        <a:t> </a:t>
                      </a:r>
                      <a:r>
                        <a:rPr lang="es-ES_tradnl" sz="1200" u="none" kern="1200" noProof="0" dirty="0" err="1"/>
                        <a:t>together</a:t>
                      </a:r>
                      <a:r>
                        <a:rPr lang="es-ES_tradnl" sz="1200" u="none" kern="1200" noProof="0" dirty="0"/>
                        <a:t> </a:t>
                      </a:r>
                      <a:r>
                        <a:rPr lang="es-ES_tradnl" sz="1200" u="none" kern="1200" noProof="0" dirty="0" err="1"/>
                        <a:t>with</a:t>
                      </a:r>
                      <a:r>
                        <a:rPr lang="es-ES_tradnl" sz="1200" u="none" kern="1200" noProof="0" dirty="0"/>
                        <a:t> </a:t>
                      </a:r>
                      <a:r>
                        <a:rPr lang="es-ES_tradnl" sz="1200" u="none" kern="1200" noProof="0" dirty="0" err="1"/>
                        <a:t>the</a:t>
                      </a:r>
                      <a:r>
                        <a:rPr lang="es-ES_tradnl" sz="1200" u="none" kern="1200" noProof="0" dirty="0"/>
                        <a:t> </a:t>
                      </a:r>
                      <a:r>
                        <a:rPr lang="es-ES_tradnl" sz="1200" u="none" kern="1200" noProof="0" dirty="0" err="1"/>
                        <a:t>Urban</a:t>
                      </a:r>
                      <a:r>
                        <a:rPr lang="es-ES_tradnl" sz="1200" u="none" kern="1200" noProof="0" dirty="0"/>
                        <a:t> </a:t>
                      </a:r>
                      <a:r>
                        <a:rPr lang="es-ES_tradnl" sz="1200" u="none" kern="1200" noProof="0" dirty="0" err="1"/>
                        <a:t>Planning</a:t>
                      </a:r>
                      <a:r>
                        <a:rPr lang="es-ES_tradnl" sz="1200" u="none" kern="1200" noProof="0" dirty="0"/>
                        <a:t> </a:t>
                      </a:r>
                      <a:r>
                        <a:rPr lang="es-ES_tradnl" sz="1200" u="none" kern="1200" noProof="0" dirty="0" err="1"/>
                        <a:t>Development</a:t>
                      </a:r>
                      <a:r>
                        <a:rPr lang="es-ES_tradnl" sz="1200" u="none" kern="1200" noProof="0" dirty="0"/>
                        <a:t> Centers of Puerto Rico and Barbados to </a:t>
                      </a:r>
                      <a:r>
                        <a:rPr lang="es-ES_tradnl" sz="1200" u="none" kern="1200" noProof="0" dirty="0" err="1"/>
                        <a:t>make</a:t>
                      </a:r>
                      <a:r>
                        <a:rPr lang="es-ES_tradnl" sz="1200" u="none" kern="1200" noProof="0" dirty="0"/>
                        <a:t> </a:t>
                      </a:r>
                      <a:r>
                        <a:rPr lang="es-ES_tradnl" sz="1200" u="none" kern="1200" noProof="0" dirty="0" err="1"/>
                        <a:t>sure</a:t>
                      </a:r>
                      <a:r>
                        <a:rPr lang="es-ES_tradnl" sz="1200" u="none" kern="1200" noProof="0" dirty="0"/>
                        <a:t> </a:t>
                      </a:r>
                      <a:r>
                        <a:rPr lang="es-ES_tradnl" sz="1200" u="none" kern="1200" noProof="0" dirty="0" err="1"/>
                        <a:t>that</a:t>
                      </a:r>
                      <a:r>
                        <a:rPr lang="es-ES_tradnl" sz="1200" u="none" kern="1200" noProof="0" dirty="0"/>
                        <a:t> </a:t>
                      </a:r>
                      <a:r>
                        <a:rPr lang="es-ES_tradnl" sz="1200" u="none" kern="1200" noProof="0" dirty="0" err="1"/>
                        <a:t>these</a:t>
                      </a:r>
                      <a:r>
                        <a:rPr lang="es-ES_tradnl" sz="1200" u="none" kern="1200" noProof="0" dirty="0"/>
                        <a:t> </a:t>
                      </a:r>
                      <a:r>
                        <a:rPr lang="es-ES_tradnl" sz="1200" u="none" kern="1200" noProof="0" dirty="0" err="1"/>
                        <a:t>communities</a:t>
                      </a:r>
                      <a:r>
                        <a:rPr lang="es-ES_tradnl" sz="1200" u="none" kern="1200" noProof="0" dirty="0"/>
                        <a:t> are </a:t>
                      </a:r>
                      <a:r>
                        <a:rPr lang="es-ES_tradnl" sz="1200" u="none" kern="1200" noProof="0" dirty="0" err="1"/>
                        <a:t>built</a:t>
                      </a:r>
                      <a:r>
                        <a:rPr lang="es-ES_tradnl" sz="1200" u="none" kern="1200" noProof="0" dirty="0"/>
                        <a:t> </a:t>
                      </a:r>
                      <a:r>
                        <a:rPr lang="es-ES_tradnl" sz="1200" u="none" kern="1200" noProof="0" dirty="0" err="1"/>
                        <a:t>better</a:t>
                      </a:r>
                      <a:r>
                        <a:rPr lang="es-ES_tradnl" sz="1200" u="none" kern="1200" noProof="0" dirty="0"/>
                        <a:t> </a:t>
                      </a:r>
                      <a:r>
                        <a:rPr lang="es-ES_tradnl" sz="1200" u="none" kern="1200" noProof="0" dirty="0" err="1"/>
                        <a:t>than</a:t>
                      </a:r>
                      <a:r>
                        <a:rPr lang="es-ES_tradnl" sz="1200" u="none" kern="1200" noProof="0" dirty="0"/>
                        <a:t> </a:t>
                      </a:r>
                      <a:r>
                        <a:rPr lang="es-ES_tradnl" sz="1200" u="none" kern="1200" noProof="0" dirty="0" err="1"/>
                        <a:t>they</a:t>
                      </a:r>
                      <a:r>
                        <a:rPr lang="es-ES_tradnl" sz="1200" u="none" kern="1200" noProof="0" dirty="0"/>
                        <a:t> </a:t>
                      </a:r>
                      <a:r>
                        <a:rPr lang="es-ES_tradnl" sz="1200" u="none" kern="1200" noProof="0" dirty="0" err="1"/>
                        <a:t>were</a:t>
                      </a:r>
                      <a:r>
                        <a:rPr lang="es-ES_tradnl" sz="1200" u="none" kern="1200" noProof="0" dirty="0"/>
                        <a:t> </a:t>
                      </a:r>
                      <a:r>
                        <a:rPr lang="es-ES_tradnl" sz="1200" u="none" kern="1200" noProof="0" dirty="0" err="1"/>
                        <a:t>before</a:t>
                      </a:r>
                      <a:r>
                        <a:rPr lang="es-ES_tradnl" sz="1200" u="none" kern="1200" noProof="0"/>
                        <a:t>.</a:t>
                      </a:r>
                      <a:endParaRPr lang="es-ES_tradnl" sz="1200" u="none" kern="1200" noProof="0" dirty="0"/>
                    </a:p>
                  </a:txBody>
                  <a:tcPr marL="100584" marR="100584"/>
                </a:tc>
                <a:extLst>
                  <a:ext uri="{0D108BD9-81ED-4DB2-BD59-A6C34878D82A}">
                    <a16:rowId xmlns:a16="http://schemas.microsoft.com/office/drawing/2014/main" val="1823743846"/>
                  </a:ext>
                </a:extLst>
              </a:tr>
            </a:tbl>
          </a:graphicData>
        </a:graphic>
      </p:graphicFrame>
    </p:spTree>
    <p:extLst>
      <p:ext uri="{BB962C8B-B14F-4D97-AF65-F5344CB8AC3E}">
        <p14:creationId xmlns:p14="http://schemas.microsoft.com/office/powerpoint/2010/main" val="130870150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3927</TotalTime>
  <Words>476</Words>
  <Application>Microsoft Macintosh PowerPoint</Application>
  <PresentationFormat>On-screen Show (4:3)</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Enrique Perez</dc:creator>
  <cp:lastModifiedBy>Jose D Soto Rivera</cp:lastModifiedBy>
  <cp:revision>61</cp:revision>
  <dcterms:created xsi:type="dcterms:W3CDTF">2018-01-23T14:11:34Z</dcterms:created>
  <dcterms:modified xsi:type="dcterms:W3CDTF">2018-04-10T21:18:10Z</dcterms:modified>
</cp:coreProperties>
</file>