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71" r:id="rId4"/>
    <p:sldId id="36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71" r:id="rId26"/>
    <p:sldId id="370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>
      <p:cViewPr>
        <p:scale>
          <a:sx n="80" d="100"/>
          <a:sy n="80" d="100"/>
        </p:scale>
        <p:origin x="-1674" y="-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1D21-D0EA-40D6-9CAB-392C6E77739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18C3-7F9B-467D-AEFC-8A335C89D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6501" y="3147441"/>
            <a:ext cx="1110996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9370" y="3084702"/>
            <a:ext cx="244525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4163" y="1028827"/>
            <a:ext cx="7398384" cy="397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8545" y="3200476"/>
            <a:ext cx="194818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3776AB"/>
                </a:solidFill>
                <a:latin typeface="Eras Medium ITC"/>
                <a:cs typeface="Eras Medium ITC"/>
              </a:rPr>
              <a:t>Python</a:t>
            </a:r>
            <a:endParaRPr sz="4800">
              <a:latin typeface="Eras Medium ITC"/>
              <a:cs typeface="Eras Medium ITC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EEBB03"/>
                </a:solidFill>
                <a:latin typeface="Eras Medium ITC"/>
                <a:cs typeface="Eras Medium ITC"/>
              </a:rPr>
              <a:t>The Easy</a:t>
            </a:r>
            <a:r>
              <a:rPr sz="2400" spc="-90" dirty="0">
                <a:solidFill>
                  <a:srgbClr val="EEBB03"/>
                </a:solidFill>
                <a:latin typeface="Eras Medium ITC"/>
                <a:cs typeface="Eras Medium ITC"/>
              </a:rPr>
              <a:t> </a:t>
            </a:r>
            <a:r>
              <a:rPr sz="2400" spc="-5" dirty="0">
                <a:solidFill>
                  <a:srgbClr val="EEBB03"/>
                </a:solidFill>
                <a:latin typeface="Eras Medium ITC"/>
                <a:cs typeface="Eras Medium ITC"/>
              </a:rPr>
              <a:t>Way</a:t>
            </a:r>
            <a:endParaRPr sz="2400">
              <a:latin typeface="Eras Medium ITC"/>
              <a:cs typeface="Eras Medium IT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3009" y="1679498"/>
            <a:ext cx="1258265" cy="1325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4788" y="5710238"/>
            <a:ext cx="5815012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552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8000"/>
              </a:lnSpc>
              <a:buClrTx/>
              <a:buFontTx/>
              <a:buNone/>
            </a:pPr>
            <a:r>
              <a:rPr lang="en-US" altLang="en-US" sz="3200" b="1" dirty="0">
                <a:solidFill>
                  <a:srgbClr val="666699"/>
                </a:solidFill>
                <a:latin typeface="Calibri" charset="0"/>
              </a:rPr>
              <a:t>Prepared By : </a:t>
            </a:r>
            <a:r>
              <a:rPr lang="en-US" altLang="en-US" sz="3200" b="1" dirty="0" err="1" smtClean="0">
                <a:solidFill>
                  <a:srgbClr val="666699"/>
                </a:solidFill>
                <a:latin typeface="Calibri" charset="0"/>
              </a:rPr>
              <a:t>Jospheen</a:t>
            </a:r>
            <a:r>
              <a:rPr lang="en-US" altLang="en-US" sz="3200" b="1" dirty="0" smtClean="0">
                <a:solidFill>
                  <a:srgbClr val="666699"/>
                </a:solidFill>
                <a:latin typeface="Calibri" charset="0"/>
              </a:rPr>
              <a:t> </a:t>
            </a:r>
            <a:r>
              <a:rPr lang="en-US" altLang="en-US" sz="3200" b="1" dirty="0" smtClean="0">
                <a:solidFill>
                  <a:srgbClr val="666699"/>
                </a:solidFill>
                <a:latin typeface="Calibri" charset="0"/>
              </a:rPr>
              <a:t>Boles</a:t>
            </a:r>
            <a:endParaRPr lang="en-US" altLang="en-US" sz="3200" b="1" dirty="0">
              <a:solidFill>
                <a:srgbClr val="66669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66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</a:t>
            </a:r>
            <a:r>
              <a:rPr sz="2400" spc="5" dirty="0"/>
              <a:t>om</a:t>
            </a:r>
            <a:r>
              <a:rPr sz="2400" dirty="0"/>
              <a:t>paris</a:t>
            </a:r>
            <a:r>
              <a:rPr sz="2400" spc="5" dirty="0"/>
              <a:t>o</a:t>
            </a:r>
            <a:r>
              <a:rPr sz="2400" dirty="0"/>
              <a:t>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917" y="2060575"/>
            <a:ext cx="4836160" cy="216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700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==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equals</a:t>
            </a:r>
            <a:r>
              <a:rPr sz="1800" spc="-3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&gt;=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equals or </a:t>
            </a:r>
            <a:r>
              <a:rPr sz="1800" spc="-5" dirty="0">
                <a:latin typeface="Eras Medium ITC"/>
                <a:cs typeface="Eras Medium ITC"/>
              </a:rPr>
              <a:t>greater than</a:t>
            </a:r>
            <a:r>
              <a:rPr sz="1800" spc="-5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&lt;=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equals or </a:t>
            </a:r>
            <a:r>
              <a:rPr sz="1800" spc="-5" dirty="0">
                <a:latin typeface="Eras Medium ITC"/>
                <a:cs typeface="Eras Medium ITC"/>
              </a:rPr>
              <a:t>lesser than</a:t>
            </a:r>
            <a:r>
              <a:rPr sz="1800" spc="-6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83883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!=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</a:t>
            </a:r>
            <a:r>
              <a:rPr sz="1800" spc="-5" dirty="0">
                <a:latin typeface="Eras Medium ITC"/>
                <a:cs typeface="Eras Medium ITC"/>
              </a:rPr>
              <a:t>not </a:t>
            </a:r>
            <a:r>
              <a:rPr sz="1800" dirty="0">
                <a:latin typeface="Eras Medium ITC"/>
                <a:cs typeface="Eras Medium ITC"/>
              </a:rPr>
              <a:t>equals</a:t>
            </a:r>
            <a:r>
              <a:rPr sz="1800" spc="-2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6917" y="4503801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&lt;&gt;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5686" y="4529708"/>
            <a:ext cx="288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return True </a:t>
            </a:r>
            <a:r>
              <a:rPr sz="1800" dirty="0">
                <a:latin typeface="Eras Medium ITC"/>
                <a:cs typeface="Eras Medium ITC"/>
              </a:rPr>
              <a:t>if a </a:t>
            </a:r>
            <a:r>
              <a:rPr sz="1800" spc="-5" dirty="0">
                <a:latin typeface="Eras Medium ITC"/>
                <a:cs typeface="Eras Medium ITC"/>
              </a:rPr>
              <a:t>not </a:t>
            </a:r>
            <a:r>
              <a:rPr sz="1800" dirty="0">
                <a:latin typeface="Eras Medium ITC"/>
                <a:cs typeface="Eras Medium ITC"/>
              </a:rPr>
              <a:t>equals</a:t>
            </a:r>
            <a:r>
              <a:rPr sz="1800" spc="-8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917" y="5134813"/>
            <a:ext cx="385127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  <a:tabLst>
                <a:tab pos="774700" algn="l"/>
              </a:tabLst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&gt;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</a:t>
            </a:r>
            <a:r>
              <a:rPr sz="1800" spc="-5" dirty="0">
                <a:latin typeface="Eras Medium ITC"/>
                <a:cs typeface="Eras Medium ITC"/>
              </a:rPr>
              <a:t>greater than</a:t>
            </a:r>
            <a:r>
              <a:rPr sz="1800" spc="-5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6917" y="571875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&lt;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9298" y="5744667"/>
            <a:ext cx="290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lesser </a:t>
            </a:r>
            <a:r>
              <a:rPr sz="1800" spc="-5" dirty="0">
                <a:latin typeface="Eras Medium ITC"/>
                <a:cs typeface="Eras Medium ITC"/>
              </a:rPr>
              <a:t>than</a:t>
            </a:r>
            <a:r>
              <a:rPr sz="1800" spc="-9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5941" y="799541"/>
            <a:ext cx="2222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/>
                <a:cs typeface="Courier New"/>
              </a:rPr>
              <a:t>a </a:t>
            </a:r>
            <a:r>
              <a:rPr sz="3600" b="1" spc="-5" dirty="0">
                <a:latin typeface="Courier New"/>
                <a:cs typeface="Courier New"/>
              </a:rPr>
              <a:t>&lt;op&gt;</a:t>
            </a:r>
            <a:r>
              <a:rPr sz="3600" b="1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9600" y="1466214"/>
            <a:ext cx="76200" cy="362585"/>
          </a:xfrm>
          <a:custGeom>
            <a:avLst/>
            <a:gdLst/>
            <a:ahLst/>
            <a:cxnLst/>
            <a:rect l="l" t="t" r="r" b="b"/>
            <a:pathLst>
              <a:path w="76200" h="362585">
                <a:moveTo>
                  <a:pt x="42799" y="0"/>
                </a:moveTo>
                <a:lnTo>
                  <a:pt x="33274" y="0"/>
                </a:lnTo>
                <a:lnTo>
                  <a:pt x="33274" y="38100"/>
                </a:lnTo>
                <a:lnTo>
                  <a:pt x="42799" y="38100"/>
                </a:lnTo>
                <a:lnTo>
                  <a:pt x="42799" y="0"/>
                </a:lnTo>
                <a:close/>
              </a:path>
              <a:path w="76200" h="362585">
                <a:moveTo>
                  <a:pt x="42799" y="66675"/>
                </a:moveTo>
                <a:lnTo>
                  <a:pt x="33274" y="66675"/>
                </a:lnTo>
                <a:lnTo>
                  <a:pt x="33274" y="104775"/>
                </a:lnTo>
                <a:lnTo>
                  <a:pt x="42799" y="104775"/>
                </a:lnTo>
                <a:lnTo>
                  <a:pt x="42799" y="66675"/>
                </a:lnTo>
                <a:close/>
              </a:path>
              <a:path w="76200" h="362585">
                <a:moveTo>
                  <a:pt x="42799" y="133350"/>
                </a:moveTo>
                <a:lnTo>
                  <a:pt x="33274" y="133350"/>
                </a:lnTo>
                <a:lnTo>
                  <a:pt x="33274" y="171450"/>
                </a:lnTo>
                <a:lnTo>
                  <a:pt x="42799" y="171450"/>
                </a:lnTo>
                <a:lnTo>
                  <a:pt x="42799" y="133350"/>
                </a:lnTo>
                <a:close/>
              </a:path>
              <a:path w="76200" h="362585">
                <a:moveTo>
                  <a:pt x="42799" y="200025"/>
                </a:moveTo>
                <a:lnTo>
                  <a:pt x="33274" y="200025"/>
                </a:lnTo>
                <a:lnTo>
                  <a:pt x="33274" y="238125"/>
                </a:lnTo>
                <a:lnTo>
                  <a:pt x="42799" y="238125"/>
                </a:lnTo>
                <a:lnTo>
                  <a:pt x="42799" y="200025"/>
                </a:lnTo>
                <a:close/>
              </a:path>
              <a:path w="76200" h="362585">
                <a:moveTo>
                  <a:pt x="33274" y="286385"/>
                </a:moveTo>
                <a:lnTo>
                  <a:pt x="0" y="286385"/>
                </a:lnTo>
                <a:lnTo>
                  <a:pt x="38100" y="362585"/>
                </a:lnTo>
                <a:lnTo>
                  <a:pt x="69850" y="299085"/>
                </a:lnTo>
                <a:lnTo>
                  <a:pt x="33274" y="299085"/>
                </a:lnTo>
                <a:lnTo>
                  <a:pt x="33274" y="286385"/>
                </a:lnTo>
                <a:close/>
              </a:path>
              <a:path w="76200" h="362585">
                <a:moveTo>
                  <a:pt x="42799" y="266700"/>
                </a:moveTo>
                <a:lnTo>
                  <a:pt x="33274" y="266700"/>
                </a:lnTo>
                <a:lnTo>
                  <a:pt x="33274" y="299085"/>
                </a:lnTo>
                <a:lnTo>
                  <a:pt x="42799" y="299085"/>
                </a:lnTo>
                <a:lnTo>
                  <a:pt x="42799" y="266700"/>
                </a:lnTo>
                <a:close/>
              </a:path>
              <a:path w="76200" h="362585">
                <a:moveTo>
                  <a:pt x="76200" y="286385"/>
                </a:moveTo>
                <a:lnTo>
                  <a:pt x="42799" y="286385"/>
                </a:lnTo>
                <a:lnTo>
                  <a:pt x="42799" y="299085"/>
                </a:lnTo>
                <a:lnTo>
                  <a:pt x="69850" y="299085"/>
                </a:lnTo>
                <a:lnTo>
                  <a:pt x="76200" y="286385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44331" y="68072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726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==</a:t>
            </a:r>
            <a:r>
              <a:rPr sz="2400" spc="-75" dirty="0"/>
              <a:t> </a:t>
            </a:r>
            <a:r>
              <a:rPr sz="2400" dirty="0"/>
              <a:t>Examples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84846" y="68072"/>
            <a:ext cx="17805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Comparison</a:t>
            </a:r>
            <a:r>
              <a:rPr sz="1400" spc="-8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3222752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2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“2”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3771645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“True”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4320285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9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4869307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244" y="5417921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1673" y="1282953"/>
            <a:ext cx="3681095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When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using </a:t>
            </a: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== Python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assume</a:t>
            </a:r>
            <a:r>
              <a:rPr sz="1800" spc="-95" dirty="0">
                <a:solidFill>
                  <a:srgbClr val="404040"/>
                </a:solidFill>
                <a:latin typeface="Eras Medium ITC"/>
                <a:cs typeface="Eras Medium IT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that: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b="1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 </a:t>
            </a:r>
            <a:r>
              <a:rPr sz="1800" b="1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4003" y="3257550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4003" y="3806190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7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4003" y="4355083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4003" y="4903723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4003" y="5452668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098" y="3152012"/>
            <a:ext cx="300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Boolean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Operators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1517" y="3920490"/>
            <a:ext cx="314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99"/>
                </a:solidFill>
                <a:latin typeface="Eras Medium ITC"/>
                <a:cs typeface="Eras Medium ITC"/>
              </a:rPr>
              <a:t>Expression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(Logic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Gate)</a:t>
            </a:r>
            <a:r>
              <a:rPr sz="1600" spc="10" dirty="0">
                <a:solidFill>
                  <a:srgbClr val="FFFF00"/>
                </a:solidFill>
                <a:latin typeface="Eras Medium ITC"/>
                <a:cs typeface="Eras Medium ITC"/>
              </a:rPr>
              <a:t> </a:t>
            </a:r>
            <a:r>
              <a:rPr sz="1600" spc="-5" dirty="0">
                <a:solidFill>
                  <a:srgbClr val="FFFF99"/>
                </a:solidFill>
                <a:latin typeface="Eras Medium ITC"/>
                <a:cs typeface="Eras Medium ITC"/>
              </a:rPr>
              <a:t>Expression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59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Logic</a:t>
            </a:r>
            <a:r>
              <a:rPr sz="2400" spc="-70" dirty="0"/>
              <a:t> </a:t>
            </a:r>
            <a:r>
              <a:rPr sz="2400" dirty="0"/>
              <a:t>Gates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9388" y="68072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Boolean</a:t>
            </a:r>
            <a:r>
              <a:rPr sz="1400" spc="-7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019" y="716406"/>
            <a:ext cx="2971800" cy="1939289"/>
          </a:xfrm>
          <a:custGeom>
            <a:avLst/>
            <a:gdLst/>
            <a:ahLst/>
            <a:cxnLst/>
            <a:rect l="l" t="t" r="r" b="b"/>
            <a:pathLst>
              <a:path w="2971800" h="1939289">
                <a:moveTo>
                  <a:pt x="0" y="1939036"/>
                </a:moveTo>
                <a:lnTo>
                  <a:pt x="2971800" y="1939036"/>
                </a:lnTo>
                <a:lnTo>
                  <a:pt x="2971800" y="0"/>
                </a:lnTo>
                <a:lnTo>
                  <a:pt x="0" y="0"/>
                </a:lnTo>
                <a:lnTo>
                  <a:pt x="0" y="1939036"/>
                </a:lnTo>
                <a:close/>
              </a:path>
            </a:pathLst>
          </a:custGeom>
          <a:ln w="9525">
            <a:solidFill>
              <a:srgbClr val="4AACC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5094" y="952626"/>
            <a:ext cx="2572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sz="2000" b="1" spc="-5" dirty="0">
                <a:solidFill>
                  <a:srgbClr val="3776AB"/>
                </a:solidFill>
                <a:latin typeface="Courier New"/>
                <a:cs typeface="Courier New"/>
              </a:rPr>
              <a:t>and	</a:t>
            </a:r>
            <a:r>
              <a:rPr sz="1800" spc="-5" dirty="0">
                <a:latin typeface="Eras Medium ITC"/>
                <a:cs typeface="Eras Medium ITC"/>
              </a:rPr>
              <a:t>AND Logic</a:t>
            </a:r>
            <a:r>
              <a:rPr sz="1800" spc="-70" dirty="0">
                <a:latin typeface="Eras Medium ITC"/>
                <a:cs typeface="Eras Medium ITC"/>
              </a:rPr>
              <a:t> </a:t>
            </a:r>
            <a:r>
              <a:rPr sz="1800" spc="-5" dirty="0">
                <a:latin typeface="Eras Medium ITC"/>
                <a:cs typeface="Eras Medium ITC"/>
              </a:rPr>
              <a:t>Gate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5094" y="1562226"/>
            <a:ext cx="317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776AB"/>
                </a:solidFill>
                <a:latin typeface="Courier New"/>
                <a:cs typeface="Courier New"/>
              </a:rPr>
              <a:t>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9747" y="1588134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OR Logic</a:t>
            </a:r>
            <a:r>
              <a:rPr sz="1800" spc="-70" dirty="0">
                <a:latin typeface="Eras Medium ITC"/>
                <a:cs typeface="Eras Medium ITC"/>
              </a:rPr>
              <a:t> </a:t>
            </a:r>
            <a:r>
              <a:rPr sz="1800" spc="-5" dirty="0">
                <a:latin typeface="Eras Medium ITC"/>
                <a:cs typeface="Eras Medium ITC"/>
              </a:rPr>
              <a:t>Gate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5094" y="2167255"/>
            <a:ext cx="2453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sz="2000" b="1" spc="-5" dirty="0">
                <a:solidFill>
                  <a:srgbClr val="3776AB"/>
                </a:solidFill>
                <a:latin typeface="Courier New"/>
                <a:cs typeface="Courier New"/>
              </a:rPr>
              <a:t>not	</a:t>
            </a:r>
            <a:r>
              <a:rPr sz="1800" spc="-5" dirty="0">
                <a:latin typeface="Eras Medium ITC"/>
                <a:cs typeface="Eras Medium ITC"/>
              </a:rPr>
              <a:t>Not Logic</a:t>
            </a:r>
            <a:r>
              <a:rPr sz="1800" spc="-60" dirty="0">
                <a:latin typeface="Eras Medium ITC"/>
                <a:cs typeface="Eras Medium ITC"/>
              </a:rPr>
              <a:t> </a:t>
            </a:r>
            <a:r>
              <a:rPr sz="1800" spc="-5" dirty="0">
                <a:latin typeface="Eras Medium ITC"/>
                <a:cs typeface="Eras Medium ITC"/>
              </a:rPr>
              <a:t>Gate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044" y="3372103"/>
            <a:ext cx="215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and</a:t>
            </a:r>
            <a:r>
              <a:rPr sz="2000" b="1" spc="-6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044" y="3981958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or</a:t>
            </a:r>
            <a:r>
              <a:rPr sz="2000" b="1" spc="-7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044" y="4571745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36C09"/>
                </a:solidFill>
                <a:latin typeface="Courier New"/>
                <a:cs typeface="Courier New"/>
              </a:rPr>
              <a:t>not</a:t>
            </a:r>
            <a:r>
              <a:rPr sz="1800" b="1" spc="-9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044" y="5120766"/>
            <a:ext cx="207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36C09"/>
                </a:solidFill>
                <a:latin typeface="Courier New"/>
                <a:cs typeface="Courier New"/>
              </a:rPr>
              <a:t>not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044" y="5669381"/>
            <a:ext cx="384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==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b="1" spc="-10" dirty="0">
                <a:solidFill>
                  <a:srgbClr val="E36C09"/>
                </a:solidFill>
                <a:latin typeface="Courier New"/>
                <a:cs typeface="Courier New"/>
              </a:rPr>
              <a:t>and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1)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28791" y="3279775"/>
            <a:ext cx="215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8791" y="3889628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8791" y="4499228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8791" y="5108905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5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8791" y="5718759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" y="61976"/>
            <a:ext cx="166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776AB"/>
                </a:solidFill>
                <a:latin typeface="Eras Medium ITC"/>
                <a:cs typeface="Eras Medium ITC"/>
              </a:rPr>
              <a:t>Falsy</a:t>
            </a:r>
            <a:r>
              <a:rPr sz="2400" spc="-85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2400" spc="-5" dirty="0">
                <a:solidFill>
                  <a:srgbClr val="3776AB"/>
                </a:solidFill>
                <a:latin typeface="Eras Medium ITC"/>
                <a:cs typeface="Eras Medium ITC"/>
              </a:rPr>
              <a:t>Values</a:t>
            </a:r>
            <a:endParaRPr sz="2400">
              <a:latin typeface="Eras Medium ITC"/>
              <a:cs typeface="Eras Medium IT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9388" y="68072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Boolean</a:t>
            </a:r>
            <a:r>
              <a:rPr sz="1400" spc="-7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901" y="3374263"/>
            <a:ext cx="778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1730" algn="l"/>
                <a:tab pos="2226945" algn="l"/>
                <a:tab pos="2554605" algn="l"/>
                <a:tab pos="2774950" algn="l"/>
                <a:tab pos="3942079" algn="l"/>
                <a:tab pos="5999480" algn="l"/>
                <a:tab pos="6515100" algn="l"/>
                <a:tab pos="7005955" algn="l"/>
                <a:tab pos="7495540" algn="l"/>
              </a:tabLst>
            </a:pP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N</a:t>
            </a:r>
            <a:r>
              <a:rPr sz="2400" b="1" spc="-295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o</a:t>
            </a:r>
            <a:r>
              <a:rPr sz="2400" b="1" spc="-290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n</a:t>
            </a:r>
            <a:r>
              <a:rPr sz="2400" b="1" spc="-285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e</a:t>
            </a:r>
            <a:r>
              <a:rPr sz="2400" b="1" spc="-300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</a:t>
            </a:r>
            <a:r>
              <a:rPr sz="2400" b="1" spc="-5" dirty="0">
                <a:solidFill>
                  <a:srgbClr val="001F5F"/>
                </a:solidFill>
                <a:latin typeface="Eras Medium ITC"/>
                <a:cs typeface="Eras Medium ITC"/>
              </a:rPr>
              <a:t>F</a:t>
            </a:r>
            <a:r>
              <a:rPr sz="2400" b="1" spc="-285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Eras Medium ITC"/>
                <a:cs typeface="Eras Medium ITC"/>
              </a:rPr>
              <a:t>a</a:t>
            </a:r>
            <a:r>
              <a:rPr sz="2400" b="1" spc="-295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Eras Medium ITC"/>
                <a:cs typeface="Eras Medium ITC"/>
              </a:rPr>
              <a:t>l</a:t>
            </a:r>
            <a:r>
              <a:rPr sz="2400" b="1" spc="-300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b="1" spc="140" dirty="0">
                <a:solidFill>
                  <a:srgbClr val="001F5F"/>
                </a:solidFill>
                <a:latin typeface="Eras Medium ITC"/>
                <a:cs typeface="Eras Medium ITC"/>
              </a:rPr>
              <a:t>se</a:t>
            </a:r>
            <a:r>
              <a:rPr sz="2400" b="1" spc="-295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</a:t>
            </a:r>
            <a:r>
              <a:rPr sz="2400" dirty="0">
                <a:solidFill>
                  <a:srgbClr val="00AF50"/>
                </a:solidFill>
                <a:latin typeface="Eras Medium ITC"/>
                <a:cs typeface="Eras Medium ITC"/>
              </a:rPr>
              <a:t>0	</a:t>
            </a:r>
            <a:r>
              <a:rPr sz="2400" dirty="0">
                <a:latin typeface="Eras Medium ITC"/>
                <a:cs typeface="Eras Medium ITC"/>
              </a:rPr>
              <a:t>,	</a:t>
            </a:r>
            <a:r>
              <a:rPr sz="2400" spc="145" dirty="0">
                <a:latin typeface="Eras Medium ITC"/>
                <a:cs typeface="Eras Medium ITC"/>
              </a:rPr>
              <a:t>Em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p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spc="145" dirty="0">
                <a:latin typeface="Eras Medium ITC"/>
                <a:cs typeface="Eras Medium ITC"/>
              </a:rPr>
              <a:t>ty	co</a:t>
            </a:r>
            <a:r>
              <a:rPr sz="2400" spc="-29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l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l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spc="229" dirty="0">
                <a:latin typeface="Eras Medium ITC"/>
                <a:cs typeface="Eras Medium ITC"/>
              </a:rPr>
              <a:t>ectio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n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s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:	</a:t>
            </a:r>
            <a:r>
              <a:rPr sz="2400" spc="145" dirty="0">
                <a:solidFill>
                  <a:srgbClr val="BA3917"/>
                </a:solidFill>
                <a:latin typeface="Eras Medium ITC"/>
                <a:cs typeface="Eras Medium ITC"/>
              </a:rPr>
              <a:t>“”</a:t>
            </a:r>
            <a:r>
              <a:rPr sz="2400" spc="-305" dirty="0">
                <a:solidFill>
                  <a:srgbClr val="BA3917"/>
                </a:solidFill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(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)</a:t>
            </a:r>
            <a:r>
              <a:rPr sz="2400" spc="-31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[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]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{</a:t>
            </a:r>
            <a:r>
              <a:rPr sz="2400" spc="-37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087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More</a:t>
            </a:r>
            <a:r>
              <a:rPr sz="2400" spc="-80" dirty="0"/>
              <a:t> </a:t>
            </a:r>
            <a:r>
              <a:rPr sz="2400" dirty="0"/>
              <a:t>Examples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9388" y="68072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Boolean</a:t>
            </a:r>
            <a:r>
              <a:rPr sz="1400" spc="-7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7733" y="1241611"/>
          <a:ext cx="7216140" cy="4649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/>
                <a:gridCol w="1870075"/>
                <a:gridCol w="2825750"/>
                <a:gridCol w="782320"/>
              </a:tblGrid>
              <a:tr h="4038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48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b="1" spc="-3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7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b="1" spc="-3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7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“Google”</a:t>
                      </a:r>
                      <a:r>
                        <a:rPr sz="1800" spc="-65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“”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5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“Go”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“”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4037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False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800" b="1" spc="-5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04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41" y="3152012"/>
            <a:ext cx="1083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Strings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2953" y="3920490"/>
            <a:ext cx="149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Play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with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Strings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09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How</a:t>
            </a:r>
            <a:r>
              <a:rPr sz="2400" spc="-95" dirty="0"/>
              <a:t> </a:t>
            </a:r>
            <a:r>
              <a:rPr sz="2400" spc="-5" dirty="0"/>
              <a:t>To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2664" y="1726818"/>
            <a:ext cx="429323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4000" spc="-5" dirty="0">
                <a:latin typeface="Courier New"/>
                <a:cs typeface="Courier New"/>
              </a:rPr>
              <a:t>=</a:t>
            </a:r>
            <a:r>
              <a:rPr sz="4000" spc="-65" dirty="0"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34D25"/>
                </a:solidFill>
                <a:latin typeface="Courier New"/>
                <a:cs typeface="Courier New"/>
              </a:rPr>
              <a:t>“Ahmed”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b="1" dirty="0">
                <a:solidFill>
                  <a:srgbClr val="F06429"/>
                </a:solidFill>
                <a:latin typeface="Eras Medium ITC"/>
                <a:cs typeface="Eras Medium ITC"/>
              </a:rPr>
              <a:t>---or---</a:t>
            </a:r>
            <a:endParaRPr sz="40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4000" spc="-5" dirty="0">
                <a:latin typeface="Courier New"/>
                <a:cs typeface="Courier New"/>
              </a:rPr>
              <a:t>=</a:t>
            </a:r>
            <a:r>
              <a:rPr sz="4000" spc="-45" dirty="0"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34D25"/>
                </a:solidFill>
                <a:latin typeface="Courier New"/>
                <a:cs typeface="Courier New"/>
              </a:rPr>
              <a:t>‘Ali’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Play</a:t>
            </a:r>
            <a:r>
              <a:rPr sz="2400" spc="-85" dirty="0"/>
              <a:t> </a:t>
            </a:r>
            <a:r>
              <a:rPr sz="2400" dirty="0"/>
              <a:t>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87" y="897382"/>
            <a:ext cx="7125970" cy="5291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</a:t>
            </a:r>
            <a:r>
              <a:rPr sz="1800" spc="-10" dirty="0" smtClean="0">
                <a:solidFill>
                  <a:srgbClr val="E34D25"/>
                </a:solidFill>
                <a:latin typeface="Courier New"/>
                <a:cs typeface="Courier New"/>
              </a:rPr>
              <a:t>Ahmed</a:t>
            </a:r>
            <a:r>
              <a:rPr sz="1800" spc="-30" dirty="0" smtClean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”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2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Ahmed</a:t>
            </a:r>
            <a:endParaRPr sz="1800" dirty="0">
              <a:latin typeface="Courier New"/>
              <a:cs typeface="Courier New"/>
            </a:endParaRPr>
          </a:p>
          <a:p>
            <a:pPr marL="12700" marR="688975">
              <a:lnSpc>
                <a:spcPct val="200000"/>
              </a:lnSpc>
              <a:spcBef>
                <a:spcPts val="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fullName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“Mohamed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”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*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3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“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Ali”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fullName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Mohamed </a:t>
            </a:r>
            <a:r>
              <a:rPr sz="1800" spc="-10" dirty="0" smtClean="0">
                <a:solidFill>
                  <a:srgbClr val="7E7E7E"/>
                </a:solidFill>
                <a:latin typeface="Courier New"/>
                <a:cs typeface="Courier New"/>
              </a:rPr>
              <a:t>Ahmed </a:t>
            </a:r>
            <a:r>
              <a:rPr sz="1800" spc="-10" dirty="0" err="1" smtClean="0">
                <a:solidFill>
                  <a:srgbClr val="7E7E7E"/>
                </a:solidFill>
                <a:latin typeface="Courier New"/>
                <a:cs typeface="Courier New"/>
              </a:rPr>
              <a:t>Ahmed</a:t>
            </a:r>
            <a:r>
              <a:rPr sz="1800" spc="-10" dirty="0" smtClean="0">
                <a:solidFill>
                  <a:srgbClr val="7E7E7E"/>
                </a:solidFill>
                <a:latin typeface="Courier New"/>
                <a:cs typeface="Courier New"/>
              </a:rPr>
              <a:t> Ahmed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Ali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nameIntro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= (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“I</a:t>
            </a:r>
            <a:r>
              <a:rPr sz="1800" spc="-10" dirty="0">
                <a:solidFill>
                  <a:srgbClr val="3776AB"/>
                </a:solidFill>
                <a:latin typeface="Courier New"/>
                <a:cs typeface="Courier New"/>
              </a:rPr>
              <a:t>’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m </a:t>
            </a:r>
            <a:r>
              <a:rPr sz="1800" dirty="0" smtClean="0">
                <a:solidFill>
                  <a:srgbClr val="E34D25"/>
                </a:solidFill>
                <a:latin typeface="Courier New"/>
                <a:cs typeface="Courier New"/>
              </a:rPr>
              <a:t>”</a:t>
            </a:r>
            <a:r>
              <a:rPr lang="en-US" sz="1800" dirty="0" smtClean="0">
                <a:solidFill>
                  <a:srgbClr val="E34D25"/>
                </a:solidFill>
                <a:latin typeface="Courier New"/>
                <a:cs typeface="Courier New"/>
              </a:rPr>
              <a:t>+</a:t>
            </a:r>
            <a:r>
              <a:rPr sz="1800" dirty="0" smtClean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fullName</a:t>
            </a:r>
            <a:r>
              <a:rPr sz="1800" spc="-7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nameIntro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I’m Mohamed Ahmed Ahmed Ahmed</a:t>
            </a:r>
            <a:r>
              <a:rPr sz="1800" spc="-5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Ali</a:t>
            </a:r>
            <a:endParaRPr sz="1800" dirty="0">
              <a:latin typeface="Courier New"/>
              <a:cs typeface="Courier New"/>
            </a:endParaRPr>
          </a:p>
          <a:p>
            <a:pPr marL="12700" marR="4236085">
              <a:lnSpc>
                <a:spcPct val="200000"/>
              </a:lnSpc>
              <a:tabLst>
                <a:tab pos="2333625" algn="l"/>
              </a:tabLst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	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d 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: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hm</a:t>
            </a:r>
            <a:endParaRPr sz="1800" dirty="0">
              <a:latin typeface="Courier New"/>
              <a:cs typeface="Courier New"/>
            </a:endParaRPr>
          </a:p>
          <a:p>
            <a:pPr marL="12700" marR="3007995">
              <a:lnSpc>
                <a:spcPct val="200000"/>
              </a:lnSpc>
              <a:tabLst>
                <a:tab pos="2333625" algn="l"/>
              </a:tabLst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[: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	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Ahme 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6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Index</a:t>
            </a:r>
            <a:r>
              <a:rPr sz="18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21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Met</a:t>
            </a:r>
            <a:r>
              <a:rPr sz="2400" spc="5" dirty="0"/>
              <a:t>h</a:t>
            </a:r>
            <a:r>
              <a:rPr sz="2400" dirty="0"/>
              <a:t>o</a:t>
            </a:r>
            <a:r>
              <a:rPr sz="2400" spc="5" dirty="0"/>
              <a:t>d</a:t>
            </a:r>
            <a:r>
              <a:rPr sz="2400" dirty="0"/>
              <a:t>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178" y="1202182"/>
            <a:ext cx="821690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“information technology</a:t>
            </a:r>
            <a:r>
              <a:rPr sz="1800" spc="-40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institute”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capitalize</a:t>
            </a:r>
            <a:r>
              <a:rPr sz="1800" spc="-10" dirty="0"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Information Technology</a:t>
            </a:r>
            <a:r>
              <a:rPr sz="18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Institute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len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#32</a:t>
            </a:r>
            <a:endParaRPr sz="1800" dirty="0">
              <a:latin typeface="Courier New"/>
              <a:cs typeface="Courier New"/>
            </a:endParaRPr>
          </a:p>
          <a:p>
            <a:pPr marL="12700" marR="960119">
              <a:lnSpc>
                <a:spcPts val="4320"/>
              </a:lnSpc>
              <a:spcBef>
                <a:spcPts val="50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order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“Go read info about his work info in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”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 order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replace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“info”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“”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ts val="4320"/>
              </a:lnSpc>
              <a:spcBef>
                <a:spcPts val="5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Go read about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his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work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in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information technology institute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digits,containDigits </a:t>
            </a: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BA3917"/>
                </a:solidFill>
                <a:latin typeface="Courier New"/>
                <a:cs typeface="Courier New"/>
              </a:rPr>
              <a:t>“0102002932”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,</a:t>
            </a:r>
            <a:r>
              <a:rPr sz="1800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BA3917"/>
                </a:solidFill>
                <a:latin typeface="Courier New"/>
                <a:cs typeface="Courier New"/>
              </a:rPr>
              <a:t>“Tel0102002932”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digits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isDigit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containDigits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isDigit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 False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8820" y="3152012"/>
            <a:ext cx="3626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Variables </a:t>
            </a:r>
            <a:r>
              <a:rPr sz="2800" spc="-5" dirty="0">
                <a:solidFill>
                  <a:srgbClr val="FFFFFF"/>
                </a:solidFill>
              </a:rPr>
              <a:t>&amp; Data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Types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9242" y="3920490"/>
            <a:ext cx="2981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Python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is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loosely typed</a:t>
            </a:r>
            <a:r>
              <a:rPr sz="1600" spc="55" dirty="0">
                <a:solidFill>
                  <a:srgbClr val="FFFF00"/>
                </a:solidFill>
                <a:latin typeface="Eras Medium ITC"/>
                <a:cs typeface="Eras Medium ITC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language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39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String</a:t>
            </a:r>
            <a:r>
              <a:rPr sz="2400" spc="-50" dirty="0"/>
              <a:t> </a:t>
            </a:r>
            <a:r>
              <a:rPr sz="2400" spc="-5" dirty="0"/>
              <a:t>Formatting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157" y="844041"/>
            <a:ext cx="8444230" cy="496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130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006FC0"/>
                </a:solidFill>
                <a:latin typeface="Courier New"/>
                <a:cs typeface="Courier New"/>
              </a:rPr>
              <a:t>str</a:t>
            </a:r>
            <a:r>
              <a:rPr sz="1800" i="1" spc="-10" dirty="0">
                <a:latin typeface="Courier New"/>
                <a:cs typeface="Courier New"/>
              </a:rPr>
              <a:t>.</a:t>
            </a:r>
            <a:r>
              <a:rPr sz="1800" i="1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i="1" spc="-10" dirty="0">
                <a:latin typeface="Courier New"/>
                <a:cs typeface="Courier New"/>
              </a:rPr>
              <a:t>(*args,**kwargs)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95675" algn="l"/>
                <a:tab pos="8430895" algn="l"/>
              </a:tabLst>
            </a:pPr>
            <a:r>
              <a:rPr sz="2000" u="dash" dirty="0">
                <a:solidFill>
                  <a:srgbClr val="E34D25"/>
                </a:solidFill>
                <a:uFill>
                  <a:solidFill>
                    <a:srgbClr val="E34D25"/>
                  </a:solidFill>
                </a:uFill>
                <a:latin typeface="Century Gothic"/>
                <a:cs typeface="Century Gothic"/>
              </a:rPr>
              <a:t> 	</a:t>
            </a:r>
            <a:r>
              <a:rPr sz="2000" spc="-114" dirty="0">
                <a:solidFill>
                  <a:srgbClr val="E34D25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E34D25"/>
                </a:solidFill>
                <a:latin typeface="Century Gothic"/>
                <a:cs typeface="Century Gothic"/>
              </a:rPr>
              <a:t>Example </a:t>
            </a:r>
            <a:r>
              <a:rPr sz="2000" spc="-135" dirty="0">
                <a:solidFill>
                  <a:srgbClr val="E34D25"/>
                </a:solidFill>
                <a:latin typeface="Century Gothic"/>
                <a:cs typeface="Century Gothic"/>
              </a:rPr>
              <a:t> </a:t>
            </a:r>
            <a:r>
              <a:rPr sz="2000" u="dash" dirty="0">
                <a:solidFill>
                  <a:srgbClr val="E34D25"/>
                </a:solidFill>
                <a:uFill>
                  <a:solidFill>
                    <a:srgbClr val="E34D25"/>
                  </a:solidFill>
                </a:uFill>
                <a:latin typeface="Century Gothic"/>
                <a:cs typeface="Century Gothic"/>
              </a:rPr>
              <a:t> 	</a:t>
            </a:r>
            <a:endParaRPr sz="2000">
              <a:latin typeface="Century Gothic"/>
              <a:cs typeface="Century Gothic"/>
            </a:endParaRPr>
          </a:p>
          <a:p>
            <a:pPr marL="104139" marR="5053965">
              <a:lnSpc>
                <a:spcPct val="150000"/>
              </a:lnSpc>
              <a:spcBef>
                <a:spcPts val="113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“My Name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is</a:t>
            </a:r>
            <a:r>
              <a:rPr sz="1800" spc="-80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”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‘Ahmed’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My Name is</a:t>
            </a:r>
            <a:r>
              <a:rPr sz="18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Ahmed</a:t>
            </a:r>
            <a:endParaRPr sz="1800">
              <a:latin typeface="Courier New"/>
              <a:cs typeface="Courier New"/>
            </a:endParaRPr>
          </a:p>
          <a:p>
            <a:pPr marL="104139" marR="3007360">
              <a:lnSpc>
                <a:spcPct val="162900"/>
              </a:lnSpc>
              <a:spcBef>
                <a:spcPts val="52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“My Name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is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work at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”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‘ITI’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‘Ali’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My Name is Ali,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work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at</a:t>
            </a:r>
            <a:r>
              <a:rPr sz="1800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ITI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“My Name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is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work at</a:t>
            </a:r>
            <a:r>
              <a:rPr sz="1800" spc="-65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place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”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‘Ahmed’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place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‘ITI’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My Name is Ahmed,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work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at</a:t>
            </a:r>
            <a:r>
              <a:rPr sz="1800" spc="-5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ITI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6289" y="3152012"/>
            <a:ext cx="1474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Numbers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10178" y="3920490"/>
            <a:ext cx="1722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Play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with</a:t>
            </a:r>
            <a:r>
              <a:rPr sz="1600" spc="-20" dirty="0">
                <a:solidFill>
                  <a:srgbClr val="FFFF00"/>
                </a:solidFill>
                <a:latin typeface="Eras Medium ITC"/>
                <a:cs typeface="Eras Medium ITC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Numbers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79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Types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4690" y="68072"/>
            <a:ext cx="751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Nu</a:t>
            </a:r>
            <a:r>
              <a:rPr sz="1400" spc="-10" dirty="0">
                <a:solidFill>
                  <a:srgbClr val="3776AB"/>
                </a:solidFill>
                <a:latin typeface="Eras Medium ITC"/>
                <a:cs typeface="Eras Medium ITC"/>
              </a:rPr>
              <a:t>m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b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ers</a:t>
            </a:r>
            <a:endParaRPr sz="1400">
              <a:latin typeface="Eras Medium ITC"/>
              <a:cs typeface="Eras Medium IT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73300" y="2105532"/>
          <a:ext cx="2463800" cy="276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</a:tblGrid>
              <a:tr h="7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int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206375" marB="0">
                    <a:solidFill>
                      <a:srgbClr val="00AF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long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Eras Medium ITC"/>
                          <a:cs typeface="Eras Medium ITC"/>
                        </a:rPr>
                        <a:t>*</a:t>
                      </a:r>
                      <a:endParaRPr sz="2000">
                        <a:latin typeface="Eras Medium ITC"/>
                        <a:cs typeface="Eras Medium ITC"/>
                      </a:endParaRPr>
                    </a:p>
                  </a:txBody>
                  <a:tcPr marL="0" marR="0" marT="165100" marB="0">
                    <a:solidFill>
                      <a:srgbClr val="5F497A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float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4AACC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Eras Medium ITC"/>
                          <a:cs typeface="Eras Medium ITC"/>
                        </a:rPr>
                        <a:t>complex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221985" y="2297633"/>
            <a:ext cx="1315085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Eras Medium ITC"/>
                <a:cs typeface="Eras Medium ITC"/>
              </a:rPr>
              <a:t>18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Eras Medium ITC"/>
                <a:cs typeface="Eras Medium ITC"/>
              </a:rPr>
              <a:t>503340343</a:t>
            </a:r>
            <a:r>
              <a:rPr sz="1800" b="1" spc="-5" dirty="0">
                <a:solidFill>
                  <a:srgbClr val="6F2F9F"/>
                </a:solidFill>
                <a:latin typeface="Eras Medium ITC"/>
                <a:cs typeface="Eras Medium ITC"/>
              </a:rPr>
              <a:t>L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Eras Medium ITC"/>
                <a:cs typeface="Eras Medium ITC"/>
              </a:rPr>
              <a:t>18.5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Eras Medium ITC"/>
                <a:cs typeface="Eras Medium ITC"/>
              </a:rPr>
              <a:t>19+4</a:t>
            </a:r>
            <a:r>
              <a:rPr sz="1800" b="1" dirty="0">
                <a:solidFill>
                  <a:srgbClr val="00AF50"/>
                </a:solidFill>
                <a:latin typeface="Eras Medium ITC"/>
                <a:cs typeface="Eras Medium ITC"/>
              </a:rPr>
              <a:t>j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0816" y="5506923"/>
            <a:ext cx="282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* Available </a:t>
            </a: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in Python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2</a:t>
            </a:r>
            <a:r>
              <a:rPr sz="1800" spc="-100" dirty="0">
                <a:solidFill>
                  <a:srgbClr val="404040"/>
                </a:solidFill>
                <a:latin typeface="Eras Medium ITC"/>
                <a:cs typeface="Eras Medium ITC"/>
              </a:rPr>
              <a:t>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only</a:t>
            </a:r>
            <a:endParaRPr sz="18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Type</a:t>
            </a:r>
            <a:r>
              <a:rPr sz="2400" spc="-65" dirty="0"/>
              <a:t> </a:t>
            </a:r>
            <a:r>
              <a:rPr sz="2400" spc="-5" dirty="0"/>
              <a:t>Conversion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4690" y="68072"/>
            <a:ext cx="751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Nu</a:t>
            </a:r>
            <a:r>
              <a:rPr sz="1400" spc="-10" dirty="0">
                <a:solidFill>
                  <a:srgbClr val="3776AB"/>
                </a:solidFill>
                <a:latin typeface="Eras Medium ITC"/>
                <a:cs typeface="Eras Medium ITC"/>
              </a:rPr>
              <a:t>m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b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ers</a:t>
            </a:r>
            <a:endParaRPr sz="1400">
              <a:latin typeface="Eras Medium ITC"/>
              <a:cs typeface="Eras Medium IT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73300" y="2105532"/>
          <a:ext cx="2463800" cy="276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</a:tblGrid>
              <a:tr h="7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int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206375" marB="0">
                    <a:solidFill>
                      <a:srgbClr val="00AF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long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5F497A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float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4AACC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Eras Medium ITC"/>
                          <a:cs typeface="Eras Medium ITC"/>
                        </a:rPr>
                        <a:t>complex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187188" y="2282393"/>
            <a:ext cx="166433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CA3517"/>
                </a:solidFill>
                <a:latin typeface="Courier New"/>
                <a:cs typeface="Courier New"/>
              </a:rPr>
              <a:t>“18”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247500"/>
              </a:lnSpc>
              <a:spcBef>
                <a:spcPts val="17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long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18.5</a:t>
            </a:r>
            <a:r>
              <a:rPr sz="1800" spc="-10" dirty="0">
                <a:latin typeface="Courier New"/>
                <a:cs typeface="Courier New"/>
              </a:rPr>
              <a:t>) 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float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15</a:t>
            </a:r>
            <a:r>
              <a:rPr sz="1800" spc="-10" dirty="0">
                <a:latin typeface="Courier New"/>
                <a:cs typeface="Courier New"/>
              </a:rPr>
              <a:t>) 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co</a:t>
            </a:r>
            <a:r>
              <a:rPr sz="1800" b="1" spc="-15" dirty="0">
                <a:solidFill>
                  <a:srgbClr val="00AF50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0AF50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00AF50"/>
                </a:solidFill>
                <a:latin typeface="Courier New"/>
                <a:cs typeface="Courier New"/>
              </a:rPr>
              <a:t>5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Play</a:t>
            </a:r>
            <a:r>
              <a:rPr sz="2400" spc="-85" dirty="0"/>
              <a:t> </a:t>
            </a:r>
            <a:r>
              <a:rPr sz="2400" dirty="0"/>
              <a:t>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4690" y="68072"/>
            <a:ext cx="751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Nu</a:t>
            </a:r>
            <a:r>
              <a:rPr sz="1400" spc="-10" dirty="0">
                <a:solidFill>
                  <a:srgbClr val="3776AB"/>
                </a:solidFill>
                <a:latin typeface="Eras Medium ITC"/>
                <a:cs typeface="Eras Medium ITC"/>
              </a:rPr>
              <a:t>m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b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ers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271" y="2302509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ourier New"/>
                <a:cs typeface="Courier New"/>
              </a:rPr>
              <a:t>w, x, y, </a:t>
            </a: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z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4, 4.4, 4.6,</a:t>
            </a:r>
            <a:r>
              <a:rPr sz="1800" spc="-130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15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3271" y="2851150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round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3271" y="3399866"/>
            <a:ext cx="112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round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271" y="3948810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min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z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3271" y="4497451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max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z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5602" y="2851150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5602" y="3399866"/>
            <a:ext cx="139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5602" y="3948810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4.4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602" y="4497451"/>
            <a:ext cx="152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7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15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5" y="0"/>
            <a:ext cx="912921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084702"/>
            <a:ext cx="44992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08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5" y="0"/>
            <a:ext cx="912921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60" dirty="0"/>
              <a:t> </a:t>
            </a:r>
            <a:r>
              <a:rPr spc="-5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499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48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Declare </a:t>
            </a:r>
            <a:r>
              <a:rPr sz="2400" dirty="0"/>
              <a:t>a</a:t>
            </a:r>
            <a:r>
              <a:rPr sz="2400" spc="-65" dirty="0"/>
              <a:t> </a:t>
            </a:r>
            <a:r>
              <a:rPr sz="2400" spc="-5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7380" y="1453642"/>
            <a:ext cx="7684770" cy="4700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6F2F9F"/>
                </a:solidFill>
                <a:latin typeface="Courier New"/>
                <a:cs typeface="Courier New"/>
              </a:rPr>
              <a:t>Variables are names that we give to certain values in our programs</a:t>
            </a:r>
            <a:r>
              <a:rPr lang="en-US" sz="2800" spc="-10" dirty="0" smtClean="0">
                <a:solidFill>
                  <a:srgbClr val="6F2F9F"/>
                </a:solidFill>
                <a:latin typeface="Courier New"/>
                <a:cs typeface="Courier New"/>
              </a:rPr>
              <a:t>.</a:t>
            </a:r>
            <a:endParaRPr lang="en-US" sz="2800" spc="-10" dirty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smtClean="0">
                <a:solidFill>
                  <a:srgbClr val="6F2F9F"/>
                </a:solidFill>
                <a:latin typeface="Courier New"/>
                <a:cs typeface="Courier New"/>
              </a:rPr>
              <a:t>Variable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Identifier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6F2F9F"/>
                </a:solidFill>
                <a:latin typeface="Courier New"/>
                <a:cs typeface="Courier New"/>
              </a:rPr>
              <a:t>Variable</a:t>
            </a:r>
            <a:r>
              <a:rPr sz="2800" spc="-7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ourier New"/>
                <a:cs typeface="Courier New"/>
              </a:rPr>
              <a:t>Value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63500" marR="5022215">
              <a:lnSpc>
                <a:spcPct val="2001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2000" dirty="0" smtClean="0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BA3917"/>
                </a:solidFill>
                <a:latin typeface="Courier New"/>
                <a:cs typeface="Courier New"/>
              </a:rPr>
              <a:t>“Ahmed” 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age </a:t>
            </a:r>
            <a:r>
              <a:rPr sz="2000" dirty="0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17 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isStudent </a:t>
            </a:r>
            <a:r>
              <a:rPr sz="2000" dirty="0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True  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age </a:t>
            </a:r>
            <a:r>
              <a:rPr sz="20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2000" spc="-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A3917"/>
                </a:solidFill>
                <a:latin typeface="Courier New"/>
                <a:cs typeface="Courier New"/>
              </a:rPr>
              <a:t>“seventeen”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48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Declare </a:t>
            </a:r>
            <a:r>
              <a:rPr sz="2400" dirty="0"/>
              <a:t>a</a:t>
            </a:r>
            <a:r>
              <a:rPr sz="2400" spc="-65" dirty="0"/>
              <a:t> </a:t>
            </a:r>
            <a:r>
              <a:rPr sz="2400" spc="-5" dirty="0"/>
              <a:t>Variable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7380" y="1453642"/>
            <a:ext cx="7684770" cy="4498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solidFill>
                  <a:srgbClr val="6F2F9F"/>
                </a:solidFill>
                <a:latin typeface="Courier New"/>
                <a:cs typeface="Courier New"/>
              </a:rPr>
              <a:t>The</a:t>
            </a:r>
            <a:r>
              <a:rPr lang="en-US" sz="2800" b="1" spc="-10" dirty="0" smtClean="0">
                <a:solidFill>
                  <a:srgbClr val="6F2F9F"/>
                </a:solidFill>
                <a:latin typeface="Courier New"/>
                <a:cs typeface="Courier New"/>
              </a:rPr>
              <a:t> following are some examples of valid and invalid identifiers: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wordCount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y_axis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errorField2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_</a:t>
            </a: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logFile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7Index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won’t_work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</p:spTree>
    <p:extLst>
      <p:ext uri="{BB962C8B-B14F-4D97-AF65-F5344CB8AC3E}">
        <p14:creationId xmlns:p14="http://schemas.microsoft.com/office/powerpoint/2010/main" val="35875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519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Data</a:t>
            </a:r>
            <a:r>
              <a:rPr sz="2400" spc="-65" dirty="0"/>
              <a:t> </a:t>
            </a:r>
            <a:r>
              <a:rPr sz="2400" spc="-5" dirty="0"/>
              <a:t>Types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16300" y="1064386"/>
          <a:ext cx="2463800" cy="4129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</a:tblGrid>
              <a:tr h="711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Strings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206375" marB="0">
                    <a:solidFill>
                      <a:srgbClr val="F0642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Numbers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0975" marB="0">
                    <a:solidFill>
                      <a:srgbClr val="00AF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Boolean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5F497A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Tuples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4AACC5"/>
                    </a:solidFill>
                  </a:tcPr>
                </a:tc>
              </a:tr>
              <a:tr h="675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Lists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71450" marB="0">
                    <a:solidFill>
                      <a:srgbClr val="3776AB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Eras Medium ITC"/>
                          <a:cs typeface="Eras Medium ITC"/>
                        </a:rPr>
                        <a:t>Dictionaries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6910" y="5718759"/>
            <a:ext cx="2922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type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variable_name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Type</a:t>
            </a:r>
            <a:r>
              <a:rPr sz="2400" spc="-65" dirty="0"/>
              <a:t> </a:t>
            </a:r>
            <a:r>
              <a:rPr sz="2400" spc="-5" dirty="0"/>
              <a:t>Conversion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8739" y="1982241"/>
            <a:ext cx="21545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age </a:t>
            </a: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17.5  int</a:t>
            </a:r>
            <a:r>
              <a:rPr sz="2800" spc="-10" dirty="0"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006FC0"/>
                </a:solidFill>
                <a:latin typeface="Courier New"/>
                <a:cs typeface="Courier New"/>
              </a:rPr>
              <a:t>age</a:t>
            </a:r>
            <a:r>
              <a:rPr sz="2800" spc="-10" dirty="0">
                <a:latin typeface="Courier New"/>
                <a:cs typeface="Courier New"/>
              </a:rPr>
              <a:t>)  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floa</a:t>
            </a:r>
            <a:r>
              <a:rPr sz="2800" spc="-2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(</a:t>
            </a:r>
            <a:r>
              <a:rPr sz="2800" spc="-1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rgbClr val="006FC0"/>
                </a:solidFill>
                <a:latin typeface="Courier New"/>
                <a:cs typeface="Courier New"/>
              </a:rPr>
              <a:t>g</a:t>
            </a: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800" spc="-5" dirty="0">
                <a:latin typeface="Courier New"/>
                <a:cs typeface="Courier New"/>
              </a:rPr>
              <a:t>)  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str</a:t>
            </a:r>
            <a:r>
              <a:rPr sz="2800" spc="-10" dirty="0"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006FC0"/>
                </a:solidFill>
                <a:latin typeface="Courier New"/>
                <a:cs typeface="Courier New"/>
              </a:rPr>
              <a:t>age</a:t>
            </a:r>
            <a:r>
              <a:rPr sz="2800" spc="-1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6973" y="2622067"/>
            <a:ext cx="1728470" cy="19462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8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ourier New"/>
                <a:cs typeface="Courier New"/>
              </a:rPr>
              <a:t>17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8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ourier New"/>
                <a:cs typeface="Courier New"/>
              </a:rPr>
              <a:t>17.5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800" spc="-9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ourier New"/>
                <a:cs typeface="Courier New"/>
              </a:rPr>
              <a:t>“17.5”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090" y="3152012"/>
            <a:ext cx="160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Operators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Arith</a:t>
            </a:r>
            <a:r>
              <a:rPr sz="2400" spc="10" dirty="0"/>
              <a:t>m</a:t>
            </a:r>
            <a:r>
              <a:rPr sz="2400" dirty="0"/>
              <a:t>etic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5183" y="1653239"/>
          <a:ext cx="7964169" cy="395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3258820"/>
                <a:gridCol w="784225"/>
                <a:gridCol w="1167129"/>
                <a:gridCol w="1699895"/>
                <a:gridCol w="565150"/>
              </a:tblGrid>
              <a:tr h="449081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030"/>
                        </a:lnSpc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addition</a:t>
                      </a:r>
                      <a:r>
                        <a:rPr sz="1800" spc="-20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09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Subtraction</a:t>
                      </a:r>
                      <a:r>
                        <a:rPr sz="1800" spc="-1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Multiplication</a:t>
                      </a:r>
                      <a:r>
                        <a:rPr sz="1800" spc="-3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</a:tr>
              <a:tr h="609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Division</a:t>
                      </a:r>
                      <a:r>
                        <a:rPr sz="1800" spc="-4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3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3.2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</a:tr>
              <a:tr h="609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Modulus 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2000" spc="-3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</a:tr>
              <a:tr h="6096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Division without</a:t>
                      </a:r>
                      <a:r>
                        <a:rPr sz="1800" spc="-40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Fractions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spc="-3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</a:tr>
              <a:tr h="453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Exponent</a:t>
                      </a:r>
                      <a:r>
                        <a:rPr sz="1800" spc="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44331" y="68072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62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Assig</a:t>
            </a:r>
            <a:r>
              <a:rPr sz="2400" spc="5" dirty="0"/>
              <a:t>nm</a:t>
            </a:r>
            <a:r>
              <a:rPr sz="2400" dirty="0"/>
              <a:t>ent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233" y="1290065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233" y="1315973"/>
            <a:ext cx="65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a</a:t>
            </a:r>
            <a:r>
              <a:rPr sz="1800" spc="5" dirty="0">
                <a:latin typeface="Eras Medium ITC"/>
                <a:cs typeface="Eras Medium ITC"/>
              </a:rPr>
              <a:t>s</a:t>
            </a:r>
            <a:r>
              <a:rPr sz="1800" dirty="0">
                <a:latin typeface="Eras Medium ITC"/>
                <a:cs typeface="Eras Medium ITC"/>
              </a:rPr>
              <a:t>s</a:t>
            </a:r>
            <a:r>
              <a:rPr sz="1800" spc="5" dirty="0">
                <a:latin typeface="Eras Medium ITC"/>
                <a:cs typeface="Eras Medium ITC"/>
              </a:rPr>
              <a:t>i</a:t>
            </a:r>
            <a:r>
              <a:rPr sz="1800" dirty="0">
                <a:latin typeface="Eras Medium ITC"/>
                <a:cs typeface="Eras Medium ITC"/>
              </a:rPr>
              <a:t>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233" y="1899920"/>
            <a:ext cx="319913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+=	</a:t>
            </a:r>
            <a:r>
              <a:rPr sz="1800" spc="-5" dirty="0">
                <a:latin typeface="Eras Medium ITC"/>
                <a:cs typeface="Eras Medium ITC"/>
              </a:rPr>
              <a:t>add and</a:t>
            </a:r>
            <a:r>
              <a:rPr sz="1800" spc="-1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-=	</a:t>
            </a:r>
            <a:r>
              <a:rPr sz="1800" spc="-5" dirty="0">
                <a:latin typeface="Eras Medium ITC"/>
                <a:cs typeface="Eras Medium ITC"/>
              </a:rPr>
              <a:t>subtract and</a:t>
            </a:r>
            <a:r>
              <a:rPr sz="1800" spc="-7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*=	</a:t>
            </a:r>
            <a:r>
              <a:rPr sz="1800" dirty="0">
                <a:latin typeface="Eras Medium ITC"/>
                <a:cs typeface="Eras Medium ITC"/>
              </a:rPr>
              <a:t>multiply </a:t>
            </a:r>
            <a:r>
              <a:rPr sz="1800" spc="-5" dirty="0">
                <a:latin typeface="Eras Medium ITC"/>
                <a:cs typeface="Eras Medium ITC"/>
              </a:rPr>
              <a:t>and</a:t>
            </a:r>
            <a:r>
              <a:rPr sz="1800" spc="-9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/=	</a:t>
            </a:r>
            <a:r>
              <a:rPr sz="1800" spc="-5" dirty="0">
                <a:latin typeface="Eras Medium ITC"/>
                <a:cs typeface="Eras Medium ITC"/>
              </a:rPr>
              <a:t>divide and</a:t>
            </a:r>
            <a:r>
              <a:rPr sz="1800" spc="-5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%=	</a:t>
            </a:r>
            <a:r>
              <a:rPr sz="1800" spc="-5" dirty="0">
                <a:latin typeface="Eras Medium ITC"/>
                <a:cs typeface="Eras Medium ITC"/>
              </a:rPr>
              <a:t>get </a:t>
            </a:r>
            <a:r>
              <a:rPr sz="1800" dirty="0">
                <a:latin typeface="Eras Medium ITC"/>
                <a:cs typeface="Eras Medium ITC"/>
              </a:rPr>
              <a:t>modulus </a:t>
            </a:r>
            <a:r>
              <a:rPr sz="1800" spc="-5" dirty="0">
                <a:latin typeface="Eras Medium ITC"/>
                <a:cs typeface="Eras Medium ITC"/>
              </a:rPr>
              <a:t>and</a:t>
            </a:r>
            <a:r>
              <a:rPr sz="1800" spc="-8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233" y="4948250"/>
            <a:ext cx="3056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//=	</a:t>
            </a:r>
            <a:r>
              <a:rPr sz="1800" spc="-5" dirty="0">
                <a:latin typeface="Eras Medium ITC"/>
                <a:cs typeface="Eras Medium ITC"/>
              </a:rPr>
              <a:t>floor divide and</a:t>
            </a:r>
            <a:r>
              <a:rPr sz="1800" spc="-10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233" y="5558129"/>
            <a:ext cx="3289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**=	</a:t>
            </a:r>
            <a:r>
              <a:rPr sz="1800" spc="-5" dirty="0">
                <a:latin typeface="Eras Medium ITC"/>
                <a:cs typeface="Eras Medium ITC"/>
              </a:rPr>
              <a:t>get exponent and</a:t>
            </a:r>
            <a:r>
              <a:rPr sz="1800" spc="-4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7859" y="1351533"/>
            <a:ext cx="78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x </a:t>
            </a:r>
            <a:r>
              <a:rPr sz="20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0062"/>
              </p:ext>
            </p:extLst>
          </p:nvPr>
        </p:nvGraphicFramePr>
        <p:xfrm>
          <a:off x="4448809" y="1985979"/>
          <a:ext cx="3895725" cy="2757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457200"/>
                <a:gridCol w="849630"/>
                <a:gridCol w="1915795"/>
                <a:gridCol w="412750"/>
              </a:tblGrid>
              <a:tr h="464385">
                <a:tc>
                  <a:txBody>
                    <a:bodyPr/>
                    <a:lstStyle/>
                    <a:p>
                      <a:pPr marL="31750">
                        <a:lnSpc>
                          <a:spcPts val="231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10"/>
                        </a:lnSpc>
                      </a:pPr>
                      <a:r>
                        <a:rPr sz="2000" spc="-5" dirty="0" smtClean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10"/>
                        </a:lnSpc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-=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  <a:tr h="6097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*=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  <a:tr h="609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/=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  <a:tr h="4643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%=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467859" y="5009845"/>
            <a:ext cx="1092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x </a:t>
            </a:r>
            <a:r>
              <a:rPr sz="2000" dirty="0">
                <a:solidFill>
                  <a:srgbClr val="252525"/>
                </a:solidFill>
                <a:latin typeface="Courier New"/>
                <a:cs typeface="Courier New"/>
              </a:rPr>
              <a:t>//=</a:t>
            </a:r>
            <a:r>
              <a:rPr sz="20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AF50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7859" y="5604459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x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**=</a:t>
            </a:r>
            <a:r>
              <a:rPr sz="18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4955" y="1320800"/>
            <a:ext cx="155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7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4955" y="4978984"/>
            <a:ext cx="155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4955" y="5588914"/>
            <a:ext cx="1702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16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4331" y="68072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714</Words>
  <Application>Microsoft Office PowerPoint</Application>
  <PresentationFormat>On-screen Show (4:3)</PresentationFormat>
  <Paragraphs>291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Variables &amp; Data Types</vt:lpstr>
      <vt:lpstr>Declare a Variable</vt:lpstr>
      <vt:lpstr>Declare a Variable</vt:lpstr>
      <vt:lpstr>Data Types</vt:lpstr>
      <vt:lpstr>Type Conversion</vt:lpstr>
      <vt:lpstr>Operators</vt:lpstr>
      <vt:lpstr>Arithmetic</vt:lpstr>
      <vt:lpstr>Assignment</vt:lpstr>
      <vt:lpstr>Comparison</vt:lpstr>
      <vt:lpstr>== Examples</vt:lpstr>
      <vt:lpstr>Boolean Operators</vt:lpstr>
      <vt:lpstr>Logic Gates</vt:lpstr>
      <vt:lpstr>PowerPoint Presentation</vt:lpstr>
      <vt:lpstr>More Examples</vt:lpstr>
      <vt:lpstr>Strings</vt:lpstr>
      <vt:lpstr>How To</vt:lpstr>
      <vt:lpstr>Play !</vt:lpstr>
      <vt:lpstr>Methods</vt:lpstr>
      <vt:lpstr>String Formatting</vt:lpstr>
      <vt:lpstr>Numbers</vt:lpstr>
      <vt:lpstr>Types</vt:lpstr>
      <vt:lpstr>Type Conversion</vt:lpstr>
      <vt:lpstr>Play !</vt:lpstr>
      <vt:lpstr>Any 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Moawad</dc:creator>
  <cp:lastModifiedBy>pc7</cp:lastModifiedBy>
  <cp:revision>73</cp:revision>
  <dcterms:created xsi:type="dcterms:W3CDTF">2019-10-14T13:05:12Z</dcterms:created>
  <dcterms:modified xsi:type="dcterms:W3CDTF">2022-05-08T07:15:19Z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2019-10-14T00:00:00Z</vt:filetime>
  </property>
</Properties>
</file>