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5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4" r:id="rId30"/>
    <p:sldId id="285" r:id="rId31"/>
    <p:sldId id="286"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287" r:id="rId53"/>
    <p:sldId id="288" r:id="rId54"/>
    <p:sldId id="289" r:id="rId55"/>
    <p:sldId id="290" r:id="rId5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3F3F3F"/>
                </a:solidFill>
                <a:latin typeface="Arial"/>
              </a:rPr>
              <a:t>Click to move the slide</a:t>
            </a:r>
          </a:p>
        </p:txBody>
      </p:sp>
      <p:sp>
        <p:nvSpPr>
          <p:cNvPr id="17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76"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7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7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7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1CC9793-D8DA-46BE-BA05-D8B27A940628}"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185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5180040" y="6513480"/>
            <a:ext cx="3962160" cy="342720"/>
          </a:xfrm>
          <a:prstGeom prst="rect">
            <a:avLst/>
          </a:prstGeom>
          <a:noFill/>
          <a:ln>
            <a:noFill/>
          </a:ln>
        </p:spPr>
        <p:txBody>
          <a:bodyPr anchor="b">
            <a:noAutofit/>
          </a:bodyPr>
          <a:lstStyle/>
          <a:p>
            <a:pPr algn="r">
              <a:lnSpc>
                <a:spcPct val="100000"/>
              </a:lnSpc>
            </a:pPr>
            <a:fld id="{D41674DA-0FAA-4C5A-A571-65E69AC66F37}" type="slidenum">
              <a:rPr lang="en-US" sz="1200" b="0" strike="noStrike" spc="-1">
                <a:solidFill>
                  <a:srgbClr val="000000"/>
                </a:solidFill>
                <a:latin typeface="Arial"/>
              </a:rPr>
              <a:t>5</a:t>
            </a:fld>
            <a:endParaRPr lang="en-US" sz="1200" b="0" strike="noStrike" spc="-1">
              <a:latin typeface="Times New Roman"/>
            </a:endParaRPr>
          </a:p>
        </p:txBody>
      </p:sp>
      <p:sp>
        <p:nvSpPr>
          <p:cNvPr id="307" name="PlaceHolder 2"/>
          <p:cNvSpPr>
            <a:spLocks noGrp="1" noRot="1" noChangeAspect="1"/>
          </p:cNvSpPr>
          <p:nvPr>
            <p:ph type="sldImg"/>
          </p:nvPr>
        </p:nvSpPr>
        <p:spPr>
          <a:xfrm>
            <a:off x="2857680" y="514440"/>
            <a:ext cx="3428640" cy="2571480"/>
          </a:xfrm>
          <a:prstGeom prst="rect">
            <a:avLst/>
          </a:prstGeom>
        </p:spPr>
      </p:sp>
      <p:sp>
        <p:nvSpPr>
          <p:cNvPr id="308" name="PlaceHolder 3"/>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2857500" y="514350"/>
            <a:ext cx="3429000" cy="2571750"/>
          </a:xfrm>
          <a:prstGeom prst="rect">
            <a:avLst/>
          </a:prstGeom>
        </p:spPr>
      </p:sp>
      <p:sp>
        <p:nvSpPr>
          <p:cNvPr id="334" name="PlaceHolder 2"/>
          <p:cNvSpPr>
            <a:spLocks noGrp="1"/>
          </p:cNvSpPr>
          <p:nvPr>
            <p:ph type="body"/>
          </p:nvPr>
        </p:nvSpPr>
        <p:spPr>
          <a:xfrm>
            <a:off x="914400" y="3257640"/>
            <a:ext cx="7314840" cy="3085920"/>
          </a:xfrm>
          <a:prstGeom prst="rect">
            <a:avLst/>
          </a:prstGeom>
        </p:spPr>
        <p:txBody>
          <a:bodyPr>
            <a:noAutofit/>
          </a:bodyPr>
          <a:lstStyle/>
          <a:p>
            <a:pPr marL="216000" indent="-216000">
              <a:lnSpc>
                <a:spcPct val="80000"/>
              </a:lnSpc>
            </a:pPr>
            <a:r>
              <a:rPr lang="en-US" sz="2000" b="1" strike="noStrike" spc="-1">
                <a:latin typeface="Arial"/>
              </a:rPr>
              <a:t>Relationship: </a:t>
            </a:r>
            <a:r>
              <a:rPr lang="en-US" sz="2000" b="0" strike="noStrike" spc="-1">
                <a:latin typeface="Arial"/>
              </a:rPr>
              <a:t>Establishes a connection or correspondence or link between a pair of tables in a database, or between a pair of entities in an entity-relationship diagram (ERD).</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One-to-one relationship</a:t>
            </a:r>
            <a:r>
              <a:rPr lang="en-US" sz="2000" b="0" strike="noStrike" spc="-1">
                <a:latin typeface="Arial"/>
              </a:rPr>
              <a:t>: A single record in table A is related to only one record in table B, and vice versa.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One-to-many relationship</a:t>
            </a:r>
            <a:r>
              <a:rPr lang="en-US" sz="2000" b="0" strike="noStrike" spc="-1">
                <a:latin typeface="Arial"/>
              </a:rPr>
              <a:t>: A single record in table A can be related to one or more records in table B, but a single record in table B can be related to only one record in table 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Many-to-many relationship</a:t>
            </a:r>
            <a:r>
              <a:rPr lang="en-US" sz="2000" b="0" strike="noStrike" spc="-1">
                <a:latin typeface="Arial"/>
              </a:rPr>
              <a:t>: A single record in table A can be related to one or more records in table B, and vice versa. Problems with many-to-many relationships: one of the tables will contain a large amount of redundant data, both tables will contain some duplicate data, it will be difficult to add, update, delete records because of the duplication of fields between tables.</a:t>
            </a:r>
          </a:p>
          <a:p>
            <a:pPr marL="216000" indent="-216000">
              <a:lnSpc>
                <a:spcPct val="80000"/>
              </a:lnSpc>
            </a:pPr>
            <a:endParaRPr lang="en-US" sz="2000" b="0" strike="noStrike" spc="-1">
              <a:latin typeface="Arial"/>
            </a:endParaRPr>
          </a:p>
          <a:p>
            <a:pPr marL="216000" indent="-216000">
              <a:lnSpc>
                <a:spcPct val="80000"/>
              </a:lnSpc>
            </a:pP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335"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910E258A-6A65-4205-8A92-90158F5D7C5A}" type="slidenum">
              <a:rPr lang="en-US" sz="1200" b="0" strike="noStrike" spc="-1">
                <a:solidFill>
                  <a:srgbClr val="000000"/>
                </a:solidFill>
                <a:latin typeface="Arial"/>
              </a:rPr>
              <a:t>14</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2857500" y="514350"/>
            <a:ext cx="3429000" cy="2571750"/>
          </a:xfrm>
          <a:prstGeom prst="rect">
            <a:avLst/>
          </a:prstGeom>
        </p:spPr>
      </p:sp>
      <p:sp>
        <p:nvSpPr>
          <p:cNvPr id="337" name="PlaceHolder 2"/>
          <p:cNvSpPr>
            <a:spLocks noGrp="1"/>
          </p:cNvSpPr>
          <p:nvPr>
            <p:ph type="body"/>
          </p:nvPr>
        </p:nvSpPr>
        <p:spPr>
          <a:xfrm>
            <a:off x="914400" y="3257640"/>
            <a:ext cx="7314840" cy="3085920"/>
          </a:xfrm>
          <a:prstGeom prst="rect">
            <a:avLst/>
          </a:prstGeom>
        </p:spPr>
        <p:txBody>
          <a:bodyPr>
            <a:noAutofit/>
          </a:bodyPr>
          <a:lstStyle/>
          <a:p>
            <a:pPr marL="216000" indent="-216000">
              <a:lnSpc>
                <a:spcPct val="80000"/>
              </a:lnSpc>
            </a:pPr>
            <a:r>
              <a:rPr lang="en-US" sz="2000" b="1" strike="noStrike" spc="-1">
                <a:latin typeface="Arial"/>
              </a:rPr>
              <a:t>Relationship: </a:t>
            </a:r>
            <a:r>
              <a:rPr lang="en-US" sz="2000" b="0" strike="noStrike" spc="-1">
                <a:latin typeface="Arial"/>
              </a:rPr>
              <a:t>Establishes a connection or correspondence or link between a pair of tables in a database, or between a pair of entities in an entity-relationship diagram (ERD).</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One-to-one relationship</a:t>
            </a:r>
            <a:r>
              <a:rPr lang="en-US" sz="2000" b="0" strike="noStrike" spc="-1">
                <a:latin typeface="Arial"/>
              </a:rPr>
              <a:t>: A single record in table A is related to only one record in table B, and vice versa.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One-to-many relationship</a:t>
            </a:r>
            <a:r>
              <a:rPr lang="en-US" sz="2000" b="0" strike="noStrike" spc="-1">
                <a:latin typeface="Arial"/>
              </a:rPr>
              <a:t>: A single record in table A can be related to one or more records in table B, but a single record in table B can be related to only one record in table 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Many-to-many relationship</a:t>
            </a:r>
            <a:r>
              <a:rPr lang="en-US" sz="2000" b="0" strike="noStrike" spc="-1">
                <a:latin typeface="Arial"/>
              </a:rPr>
              <a:t>: A single record in table A can be related to one or more records in table B, and vice versa. Problems with many-to-many relationships: one of the tables will contain a large amount of redundant data, both tables will contain some duplicate data, it will be difficult to add, update, delete records because of the duplication of fields between tables.</a:t>
            </a:r>
          </a:p>
          <a:p>
            <a:pPr marL="216000" indent="-216000">
              <a:lnSpc>
                <a:spcPct val="80000"/>
              </a:lnSpc>
            </a:pPr>
            <a:endParaRPr lang="en-US" sz="2000" b="0" strike="noStrike" spc="-1">
              <a:latin typeface="Arial"/>
            </a:endParaRPr>
          </a:p>
          <a:p>
            <a:pPr marL="216000" indent="-216000">
              <a:lnSpc>
                <a:spcPct val="80000"/>
              </a:lnSpc>
            </a:pP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338"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2D9A550-5D9F-4019-9E29-69223B2D4B2E}" type="slidenum">
              <a:rPr lang="en-US" sz="1200" b="0" strike="noStrike" spc="-1">
                <a:solidFill>
                  <a:srgbClr val="000000"/>
                </a:solidFill>
                <a:latin typeface="Arial"/>
              </a:rPr>
              <a:t>15</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noRot="1" noChangeAspect="1"/>
          </p:cNvSpPr>
          <p:nvPr>
            <p:ph type="sldImg"/>
          </p:nvPr>
        </p:nvSpPr>
        <p:spPr>
          <a:xfrm>
            <a:off x="2857500" y="514350"/>
            <a:ext cx="3429000" cy="2571750"/>
          </a:xfrm>
          <a:prstGeom prst="rect">
            <a:avLst/>
          </a:prstGeom>
        </p:spPr>
      </p:sp>
      <p:sp>
        <p:nvSpPr>
          <p:cNvPr id="340" name="PlaceHolder 2"/>
          <p:cNvSpPr>
            <a:spLocks noGrp="1"/>
          </p:cNvSpPr>
          <p:nvPr>
            <p:ph type="body"/>
          </p:nvPr>
        </p:nvSpPr>
        <p:spPr>
          <a:xfrm>
            <a:off x="914400" y="3257640"/>
            <a:ext cx="7314840" cy="3085920"/>
          </a:xfrm>
          <a:prstGeom prst="rect">
            <a:avLst/>
          </a:prstGeom>
        </p:spPr>
        <p:txBody>
          <a:bodyPr>
            <a:noAutofit/>
          </a:bodyPr>
          <a:lstStyle/>
          <a:p>
            <a:pPr marL="216000" indent="-216000">
              <a:lnSpc>
                <a:spcPct val="80000"/>
              </a:lnSpc>
            </a:pPr>
            <a:r>
              <a:rPr lang="en-US" sz="2000" b="1" strike="noStrike" spc="-1">
                <a:latin typeface="Arial"/>
              </a:rPr>
              <a:t>Relationship: </a:t>
            </a:r>
            <a:r>
              <a:rPr lang="en-US" sz="2000" b="0" strike="noStrike" spc="-1">
                <a:latin typeface="Arial"/>
              </a:rPr>
              <a:t>Establishes a connection or correspondence or link between a pair of tables in a database, or between a pair of entities in an entity-relationship diagram (ERD).</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One-to-one relationship</a:t>
            </a:r>
            <a:r>
              <a:rPr lang="en-US" sz="2000" b="0" strike="noStrike" spc="-1">
                <a:latin typeface="Arial"/>
              </a:rPr>
              <a:t>: A single record in table A is related to only one record in table B, and vice versa.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One-to-many relationship</a:t>
            </a:r>
            <a:r>
              <a:rPr lang="en-US" sz="2000" b="0" strike="noStrike" spc="-1">
                <a:latin typeface="Arial"/>
              </a:rPr>
              <a:t>: A single record in table A can be related to one or more records in table B, but a single record in table B can be related to only one record in table A.</a:t>
            </a:r>
          </a:p>
          <a:p>
            <a:pPr marL="216000" indent="-216000">
              <a:lnSpc>
                <a:spcPct val="80000"/>
              </a:lnSpc>
            </a:pPr>
            <a:endParaRPr lang="en-US" sz="2000" b="0" strike="noStrike" spc="-1">
              <a:latin typeface="Arial"/>
            </a:endParaRPr>
          </a:p>
          <a:p>
            <a:pPr marL="216000" indent="-216000">
              <a:lnSpc>
                <a:spcPct val="80000"/>
              </a:lnSpc>
            </a:pPr>
            <a:r>
              <a:rPr lang="en-US" sz="2000" b="1" strike="noStrike" spc="-1">
                <a:latin typeface="Arial"/>
              </a:rPr>
              <a:t>Many-to-many relationship</a:t>
            </a:r>
            <a:r>
              <a:rPr lang="en-US" sz="2000" b="0" strike="noStrike" spc="-1">
                <a:latin typeface="Arial"/>
              </a:rPr>
              <a:t>: A single record in table A can be related to one or more records in table B, and vice versa. Problems with many-to-many relationships: one of the tables will contain a large amount of redundant data, both tables will contain some duplicate data, it will be difficult to add, update, delete records because of the duplication of fields between tables.</a:t>
            </a:r>
          </a:p>
          <a:p>
            <a:pPr marL="216000" indent="-216000">
              <a:lnSpc>
                <a:spcPct val="80000"/>
              </a:lnSpc>
            </a:pPr>
            <a:endParaRPr lang="en-US" sz="2000" b="0" strike="noStrike" spc="-1">
              <a:latin typeface="Arial"/>
            </a:endParaRPr>
          </a:p>
          <a:p>
            <a:pPr marL="216000" indent="-216000">
              <a:lnSpc>
                <a:spcPct val="80000"/>
              </a:lnSpc>
            </a:pP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341"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2F1A6F64-14A1-47AE-90BA-1D34846E802C}" type="slidenum">
              <a:rPr lang="en-US" sz="1200" b="0" strike="noStrike" spc="-1">
                <a:solidFill>
                  <a:srgbClr val="000000"/>
                </a:solidFill>
                <a:latin typeface="Arial"/>
              </a:rPr>
              <a:t>16</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noRot="1" noChangeAspect="1"/>
          </p:cNvSpPr>
          <p:nvPr>
            <p:ph type="sldImg"/>
          </p:nvPr>
        </p:nvSpPr>
        <p:spPr>
          <a:xfrm>
            <a:off x="2857500" y="514350"/>
            <a:ext cx="3429000" cy="2571750"/>
          </a:xfrm>
          <a:prstGeom prst="rect">
            <a:avLst/>
          </a:prstGeom>
        </p:spPr>
      </p:sp>
      <p:sp>
        <p:nvSpPr>
          <p:cNvPr id="343"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44"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BB5A033-78CC-4AA9-BAA5-E6857715463B}" type="slidenum">
              <a:rPr lang="en-US" sz="1200" b="0" strike="noStrike" spc="-1">
                <a:solidFill>
                  <a:srgbClr val="000000"/>
                </a:solidFill>
                <a:latin typeface="Arial"/>
              </a:rPr>
              <a:t>17</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noRot="1" noChangeAspect="1"/>
          </p:cNvSpPr>
          <p:nvPr>
            <p:ph type="sldImg"/>
          </p:nvPr>
        </p:nvSpPr>
        <p:spPr>
          <a:xfrm>
            <a:off x="2857500" y="514350"/>
            <a:ext cx="3429000" cy="2571750"/>
          </a:xfrm>
          <a:prstGeom prst="rect">
            <a:avLst/>
          </a:prstGeom>
        </p:spPr>
      </p:sp>
      <p:sp>
        <p:nvSpPr>
          <p:cNvPr id="346"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47"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5EEE7B50-F754-4564-BF57-5C0E704B6AF1}" type="slidenum">
              <a:rPr lang="en-US" sz="1200" b="0" strike="noStrike" spc="-1">
                <a:solidFill>
                  <a:srgbClr val="000000"/>
                </a:solidFill>
                <a:latin typeface="Arial"/>
              </a:rPr>
              <a:t>18</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noRot="1" noChangeAspect="1"/>
          </p:cNvSpPr>
          <p:nvPr>
            <p:ph type="sldImg"/>
          </p:nvPr>
        </p:nvSpPr>
        <p:spPr>
          <a:xfrm>
            <a:off x="2857500" y="514350"/>
            <a:ext cx="3429000" cy="2571750"/>
          </a:xfrm>
          <a:prstGeom prst="rect">
            <a:avLst/>
          </a:prstGeom>
        </p:spPr>
      </p:sp>
      <p:sp>
        <p:nvSpPr>
          <p:cNvPr id="349"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50"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28EC427-0918-404D-B881-533E7D7744C4}" type="slidenum">
              <a:rPr lang="en-US" sz="1200" b="0" strike="noStrike" spc="-1">
                <a:solidFill>
                  <a:srgbClr val="000000"/>
                </a:solidFill>
                <a:latin typeface="Arial"/>
              </a:rPr>
              <a:t>19</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2857680" y="514440"/>
            <a:ext cx="3428640" cy="2571480"/>
          </a:xfrm>
          <a:prstGeom prst="rect">
            <a:avLst/>
          </a:prstGeom>
        </p:spPr>
      </p:sp>
      <p:sp>
        <p:nvSpPr>
          <p:cNvPr id="352"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53"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E5727C3A-0884-4086-9CF7-9656BDBAE15A}" type="slidenum">
              <a:rPr lang="en-US" sz="1200" b="0" strike="noStrike" spc="-1">
                <a:solidFill>
                  <a:srgbClr val="000000"/>
                </a:solidFill>
                <a:latin typeface="Arial"/>
              </a:rPr>
              <a:t>20</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noRot="1" noChangeAspect="1"/>
          </p:cNvSpPr>
          <p:nvPr>
            <p:ph type="sldImg"/>
          </p:nvPr>
        </p:nvSpPr>
        <p:spPr>
          <a:xfrm>
            <a:off x="2857680" y="514440"/>
            <a:ext cx="3428640" cy="2571480"/>
          </a:xfrm>
          <a:prstGeom prst="rect">
            <a:avLst/>
          </a:prstGeom>
        </p:spPr>
      </p:sp>
      <p:sp>
        <p:nvSpPr>
          <p:cNvPr id="355"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56"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5542D46E-6005-4302-9DB3-478CF624D74C}" type="slidenum">
              <a:rPr lang="en-US" sz="1200" b="0" strike="noStrike" spc="-1">
                <a:solidFill>
                  <a:srgbClr val="000000"/>
                </a:solidFill>
                <a:latin typeface="Arial"/>
              </a:rPr>
              <a:t>21</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2857680" y="514440"/>
            <a:ext cx="3428640" cy="2571480"/>
          </a:xfrm>
          <a:prstGeom prst="rect">
            <a:avLst/>
          </a:prstGeom>
        </p:spPr>
      </p:sp>
      <p:sp>
        <p:nvSpPr>
          <p:cNvPr id="358"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59"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55F35DF7-4BBD-4762-9BA0-07BA700429E6}" type="slidenum">
              <a:rPr lang="en-US" sz="1200" b="0" strike="noStrike" spc="-1">
                <a:solidFill>
                  <a:srgbClr val="000000"/>
                </a:solidFill>
                <a:latin typeface="Arial"/>
              </a:rPr>
              <a:t>22</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2857680" y="514440"/>
            <a:ext cx="3428640" cy="2571480"/>
          </a:xfrm>
          <a:prstGeom prst="rect">
            <a:avLst/>
          </a:prstGeom>
        </p:spPr>
      </p:sp>
      <p:sp>
        <p:nvSpPr>
          <p:cNvPr id="361"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62"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5B9B60CC-8901-4D5C-B23B-983AED8E4274}" type="slidenum">
              <a:rPr lang="en-US" sz="1200" b="0" strike="noStrike" spc="-1">
                <a:solidFill>
                  <a:srgbClr val="000000"/>
                </a:solidFill>
                <a:latin typeface="Arial"/>
              </a:rPr>
              <a:t>23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2857500" y="514350"/>
            <a:ext cx="3429000" cy="2571750"/>
          </a:xfrm>
          <a:prstGeom prst="rect">
            <a:avLst/>
          </a:prstGeom>
        </p:spPr>
      </p:sp>
      <p:sp>
        <p:nvSpPr>
          <p:cNvPr id="310"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11"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E3FD417B-DC58-4735-BC0B-EA522B8D92A3}" type="slidenum">
              <a:rPr lang="en-US" sz="1200" b="0" strike="noStrike" spc="-1">
                <a:solidFill>
                  <a:srgbClr val="000000"/>
                </a:solidFill>
                <a:latin typeface="Arial"/>
              </a:rPr>
              <a:t>6</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noRot="1" noChangeAspect="1"/>
          </p:cNvSpPr>
          <p:nvPr>
            <p:ph type="sldImg"/>
          </p:nvPr>
        </p:nvSpPr>
        <p:spPr>
          <a:xfrm>
            <a:off x="2857680" y="514440"/>
            <a:ext cx="3428640" cy="2571480"/>
          </a:xfrm>
          <a:prstGeom prst="rect">
            <a:avLst/>
          </a:prstGeom>
        </p:spPr>
      </p:sp>
      <p:sp>
        <p:nvSpPr>
          <p:cNvPr id="364" name="PlaceHolder 2"/>
          <p:cNvSpPr>
            <a:spLocks noGrp="1"/>
          </p:cNvSpPr>
          <p:nvPr>
            <p:ph type="body"/>
          </p:nvPr>
        </p:nvSpPr>
        <p:spPr>
          <a:xfrm>
            <a:off x="914400" y="3257640"/>
            <a:ext cx="7314840" cy="3085920"/>
          </a:xfrm>
          <a:prstGeom prst="rect">
            <a:avLst/>
          </a:prstGeom>
        </p:spPr>
        <p:txBody>
          <a:bodyPr>
            <a:noAutofit/>
          </a:bodyPr>
          <a:lstStyle/>
          <a:p>
            <a:pPr marL="216000" indent="-216000">
              <a:lnSpc>
                <a:spcPct val="80000"/>
              </a:lnSpc>
            </a:pPr>
            <a:r>
              <a:rPr lang="en-US" sz="1600" b="1" strike="noStrike" spc="-1">
                <a:latin typeface="Arial"/>
              </a:rPr>
              <a:t>Guidelines:</a:t>
            </a:r>
            <a:endParaRPr lang="en-US" sz="1600" b="0" strike="noStrike" spc="-1">
              <a:latin typeface="Arial"/>
            </a:endParaRPr>
          </a:p>
          <a:p>
            <a:pPr marL="216000" indent="-216000">
              <a:lnSpc>
                <a:spcPct val="80000"/>
              </a:lnSpc>
            </a:pPr>
            <a:endParaRPr lang="en-US" sz="1600" b="0" strike="noStrike" spc="-1">
              <a:latin typeface="Arial"/>
            </a:endParaRPr>
          </a:p>
          <a:p>
            <a:pPr marL="216000" indent="-216000">
              <a:lnSpc>
                <a:spcPct val="80000"/>
              </a:lnSpc>
            </a:pPr>
            <a:r>
              <a:rPr lang="en-US" sz="2000" b="0" strike="noStrike" spc="-1">
                <a:latin typeface="Arial"/>
              </a:rPr>
              <a:t>• The existence of a relationship between two entities is drawn as a line connecting the entities.</a:t>
            </a:r>
          </a:p>
          <a:p>
            <a:pPr marL="216000" indent="-216000">
              <a:lnSpc>
                <a:spcPct val="80000"/>
              </a:lnSpc>
            </a:pPr>
            <a:r>
              <a:rPr lang="en-US" sz="2000" b="0" strike="noStrike" spc="-1">
                <a:latin typeface="Arial"/>
              </a:rPr>
              <a:t>• Arrows at the ends of the lines indicate different types of relationships (one-to-one, one-to-many, many-to-many)</a:t>
            </a:r>
          </a:p>
          <a:p>
            <a:pPr marL="216000" indent="-216000">
              <a:lnSpc>
                <a:spcPct val="80000"/>
              </a:lnSpc>
            </a:pPr>
            <a:r>
              <a:rPr lang="en-US" sz="2000" b="0" strike="noStrike" spc="-1">
                <a:latin typeface="Arial"/>
              </a:rPr>
              <a:t>• Verbs may be placed on the relationship lines that describe what the relationships mean (e.g. “addresses locate businesses”, where “addresses” and “businesses” are related entities, and “locate” is</a:t>
            </a:r>
          </a:p>
          <a:p>
            <a:pPr marL="216000" indent="-216000">
              <a:lnSpc>
                <a:spcPct val="80000"/>
              </a:lnSpc>
            </a:pPr>
            <a:r>
              <a:rPr lang="en-US" sz="2000" b="0" strike="noStrike" spc="-1">
                <a:latin typeface="Arial"/>
              </a:rPr>
              <a:t>     the verb describing the relationship.)</a:t>
            </a:r>
          </a:p>
          <a:p>
            <a:pPr marL="216000" indent="-216000">
              <a:lnSpc>
                <a:spcPct val="80000"/>
              </a:lnSpc>
            </a:pPr>
            <a:r>
              <a:rPr lang="en-US" sz="2000" b="0" strike="noStrike" spc="-1">
                <a:latin typeface="Arial"/>
              </a:rPr>
              <a:t>• Lists of attributes are developed as you go. (An attribute is a single piece of information that is descriptive of an entity, e.g. friend name, friend e-mail.)</a:t>
            </a:r>
          </a:p>
          <a:p>
            <a:pPr marL="216000" indent="-216000">
              <a:lnSpc>
                <a:spcPct val="80000"/>
              </a:lnSpc>
            </a:pPr>
            <a:r>
              <a:rPr lang="en-US" sz="2000" b="0" strike="noStrike" spc="-1">
                <a:latin typeface="Arial"/>
              </a:rPr>
              <a:t>• A single attribute for each entity is selected (or an arbitrary one is assigned) as being the unique identifier for each occurrence of the entity (e.g. business id number to uniquely identify a business).</a:t>
            </a:r>
          </a:p>
          <a:p>
            <a:pPr marL="216000" indent="-216000">
              <a:lnSpc>
                <a:spcPct val="8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365"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663921F6-5708-409B-8D20-2A7E036203E1}" type="slidenum">
              <a:rPr lang="en-US" sz="1200" b="0" strike="noStrike" spc="-1">
                <a:solidFill>
                  <a:srgbClr val="000000"/>
                </a:solidFill>
                <a:latin typeface="Arial"/>
              </a:rPr>
              <a:t>24</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5180040" y="6513480"/>
            <a:ext cx="3962160" cy="342720"/>
          </a:xfrm>
          <a:prstGeom prst="rect">
            <a:avLst/>
          </a:prstGeom>
          <a:noFill/>
          <a:ln>
            <a:noFill/>
          </a:ln>
        </p:spPr>
        <p:txBody>
          <a:bodyPr anchor="b">
            <a:noAutofit/>
          </a:bodyPr>
          <a:lstStyle/>
          <a:p>
            <a:pPr algn="r">
              <a:lnSpc>
                <a:spcPct val="100000"/>
              </a:lnSpc>
            </a:pPr>
            <a:fld id="{89B4003A-3F2D-4162-A625-2EC1E61090A1}" type="slidenum">
              <a:rPr lang="en-US" sz="1200" b="0" strike="noStrike" spc="-1">
                <a:solidFill>
                  <a:srgbClr val="000000"/>
                </a:solidFill>
                <a:latin typeface="Arial"/>
              </a:rPr>
              <a:t>25</a:t>
            </a:fld>
            <a:endParaRPr lang="en-US" sz="1200" b="0" strike="noStrike" spc="-1">
              <a:latin typeface="Times New Roman"/>
            </a:endParaRPr>
          </a:p>
        </p:txBody>
      </p:sp>
      <p:sp>
        <p:nvSpPr>
          <p:cNvPr id="367" name="PlaceHolder 2"/>
          <p:cNvSpPr>
            <a:spLocks noGrp="1" noRot="1" noChangeAspect="1"/>
          </p:cNvSpPr>
          <p:nvPr>
            <p:ph type="sldImg"/>
          </p:nvPr>
        </p:nvSpPr>
        <p:spPr>
          <a:xfrm>
            <a:off x="2857680" y="514440"/>
            <a:ext cx="3428640" cy="2571480"/>
          </a:xfrm>
          <a:prstGeom prst="rect">
            <a:avLst/>
          </a:prstGeom>
        </p:spPr>
      </p:sp>
      <p:sp>
        <p:nvSpPr>
          <p:cNvPr id="368" name="PlaceHolder 3"/>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5180040" y="6513480"/>
            <a:ext cx="3962160" cy="342720"/>
          </a:xfrm>
          <a:prstGeom prst="rect">
            <a:avLst/>
          </a:prstGeom>
          <a:noFill/>
          <a:ln>
            <a:noFill/>
          </a:ln>
        </p:spPr>
        <p:txBody>
          <a:bodyPr anchor="b">
            <a:noAutofit/>
          </a:bodyPr>
          <a:lstStyle/>
          <a:p>
            <a:pPr algn="r">
              <a:lnSpc>
                <a:spcPct val="100000"/>
              </a:lnSpc>
            </a:pPr>
            <a:fld id="{4834D8E2-3FE6-4702-A6CB-8D98C08AE236}" type="slidenum">
              <a:rPr lang="en-US" sz="1200" b="0" strike="noStrike" spc="-1">
                <a:solidFill>
                  <a:srgbClr val="000000"/>
                </a:solidFill>
                <a:latin typeface="Arial"/>
              </a:rPr>
              <a:t>26</a:t>
            </a:fld>
            <a:endParaRPr lang="en-US" sz="1200" b="0" strike="noStrike" spc="-1">
              <a:latin typeface="Times New Roman"/>
            </a:endParaRPr>
          </a:p>
        </p:txBody>
      </p:sp>
      <p:sp>
        <p:nvSpPr>
          <p:cNvPr id="379" name="PlaceHolder 2"/>
          <p:cNvSpPr>
            <a:spLocks noGrp="1" noRot="1" noChangeAspect="1"/>
          </p:cNvSpPr>
          <p:nvPr>
            <p:ph type="sldImg"/>
          </p:nvPr>
        </p:nvSpPr>
        <p:spPr>
          <a:xfrm>
            <a:off x="2857680" y="514440"/>
            <a:ext cx="3428640" cy="2571480"/>
          </a:xfrm>
          <a:prstGeom prst="rect">
            <a:avLst/>
          </a:prstGeom>
        </p:spPr>
      </p:sp>
      <p:sp>
        <p:nvSpPr>
          <p:cNvPr id="380" name="PlaceHolder 3"/>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5180040" y="6513480"/>
            <a:ext cx="3962160" cy="342720"/>
          </a:xfrm>
          <a:prstGeom prst="rect">
            <a:avLst/>
          </a:prstGeom>
          <a:noFill/>
          <a:ln>
            <a:noFill/>
          </a:ln>
        </p:spPr>
        <p:txBody>
          <a:bodyPr anchor="b">
            <a:noAutofit/>
          </a:bodyPr>
          <a:lstStyle/>
          <a:p>
            <a:pPr algn="r">
              <a:lnSpc>
                <a:spcPct val="100000"/>
              </a:lnSpc>
            </a:pPr>
            <a:fld id="{A4E7E321-620D-4D9A-948C-F17059CCE952}" type="slidenum">
              <a:rPr lang="en-US" sz="1200" b="0" strike="noStrike" spc="-1">
                <a:solidFill>
                  <a:srgbClr val="000000"/>
                </a:solidFill>
                <a:latin typeface="Arial"/>
              </a:rPr>
              <a:t>27</a:t>
            </a:fld>
            <a:endParaRPr lang="en-US" sz="1200" b="0" strike="noStrike" spc="-1">
              <a:latin typeface="Times New Roman"/>
            </a:endParaRPr>
          </a:p>
        </p:txBody>
      </p:sp>
      <p:sp>
        <p:nvSpPr>
          <p:cNvPr id="382" name="PlaceHolder 2"/>
          <p:cNvSpPr>
            <a:spLocks noGrp="1" noRot="1" noChangeAspect="1"/>
          </p:cNvSpPr>
          <p:nvPr>
            <p:ph type="sldImg"/>
          </p:nvPr>
        </p:nvSpPr>
        <p:spPr>
          <a:xfrm>
            <a:off x="2857680" y="514440"/>
            <a:ext cx="3428640" cy="2571480"/>
          </a:xfrm>
          <a:prstGeom prst="rect">
            <a:avLst/>
          </a:prstGeom>
        </p:spPr>
      </p:sp>
      <p:sp>
        <p:nvSpPr>
          <p:cNvPr id="383" name="PlaceHolder 3"/>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noRot="1" noChangeAspect="1"/>
          </p:cNvSpPr>
          <p:nvPr>
            <p:ph type="sldImg"/>
          </p:nvPr>
        </p:nvSpPr>
        <p:spPr>
          <a:xfrm>
            <a:off x="2857680" y="514440"/>
            <a:ext cx="3428640" cy="2571480"/>
          </a:xfrm>
          <a:prstGeom prst="rect">
            <a:avLst/>
          </a:prstGeom>
        </p:spPr>
      </p:sp>
      <p:sp>
        <p:nvSpPr>
          <p:cNvPr id="385"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86"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3FC1D89B-8491-4F65-8191-554338917A8D}" type="slidenum">
              <a:rPr lang="en-US" sz="1200" b="0" strike="noStrike" spc="-1">
                <a:solidFill>
                  <a:srgbClr val="000000"/>
                </a:solidFill>
                <a:latin typeface="Arial"/>
              </a:rPr>
              <a:t>28</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 xmlns:a16="http://schemas.microsoft.com/office/drawing/2014/main" id="{3AA2C2D4-8A3D-D8E7-D943-A62B53E81472}"/>
              </a:ext>
            </a:extLst>
          </p:cNvPr>
          <p:cNvSpPr>
            <a:spLocks noGrp="1" noRot="1" noChangeAspect="1" noTextEdit="1"/>
          </p:cNvSpPr>
          <p:nvPr>
            <p:ph type="sldImg"/>
          </p:nvPr>
        </p:nvSpPr>
        <p:spPr>
          <a:ln/>
        </p:spPr>
      </p:sp>
      <p:sp>
        <p:nvSpPr>
          <p:cNvPr id="54275" name="Notes Placeholder 2">
            <a:extLst>
              <a:ext uri="{FF2B5EF4-FFF2-40B4-BE49-F238E27FC236}">
                <a16:creationId xmlns="" xmlns:a16="http://schemas.microsoft.com/office/drawing/2014/main" id="{9033BC21-B002-2637-DDB5-FFBBC4AFD6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4276" name="Slide Number Placeholder 3">
            <a:extLst>
              <a:ext uri="{FF2B5EF4-FFF2-40B4-BE49-F238E27FC236}">
                <a16:creationId xmlns="" xmlns:a16="http://schemas.microsoft.com/office/drawing/2014/main" id="{E2D4805D-C8C1-8988-9574-257F998354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630F8A58-E4E9-444D-918B-0A6819949409}" type="slidenum">
              <a:rPr lang="en-US" altLang="en-US"/>
              <a:pPr algn="r" eaLnBrk="1" hangingPunct="1">
                <a:spcBef>
                  <a:spcPct val="0"/>
                </a:spcBef>
              </a:pPr>
              <a:t>29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 xmlns:a16="http://schemas.microsoft.com/office/drawing/2014/main" id="{7970D058-33D2-FDC2-DBF5-E45664B2C8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3F9A4AD-6853-4114-91EB-BC6925D12F0C}" type="slidenum">
              <a:rPr lang="en-US" altLang="en-US"/>
              <a:pPr algn="r" eaLnBrk="1" hangingPunct="1">
                <a:spcBef>
                  <a:spcPct val="0"/>
                </a:spcBef>
              </a:pPr>
              <a:t>30</a:t>
            </a:fld>
            <a:endParaRPr lang="en-US" altLang="en-US"/>
          </a:p>
        </p:txBody>
      </p:sp>
      <p:sp>
        <p:nvSpPr>
          <p:cNvPr id="44035" name="Rectangle 2">
            <a:extLst>
              <a:ext uri="{FF2B5EF4-FFF2-40B4-BE49-F238E27FC236}">
                <a16:creationId xmlns="" xmlns:a16="http://schemas.microsoft.com/office/drawing/2014/main" id="{D9BE3B4D-9525-05BA-CADB-724EB971649B}"/>
              </a:ext>
            </a:extLst>
          </p:cNvPr>
          <p:cNvSpPr>
            <a:spLocks noGrp="1" noRot="1" noChangeAspect="1" noChangeArrowheads="1" noTextEdit="1"/>
          </p:cNvSpPr>
          <p:nvPr>
            <p:ph type="sldImg"/>
          </p:nvPr>
        </p:nvSpPr>
        <p:spPr>
          <a:ln/>
        </p:spPr>
      </p:sp>
      <p:sp>
        <p:nvSpPr>
          <p:cNvPr id="44036" name="Rectangle 3">
            <a:extLst>
              <a:ext uri="{FF2B5EF4-FFF2-40B4-BE49-F238E27FC236}">
                <a16:creationId xmlns="" xmlns:a16="http://schemas.microsoft.com/office/drawing/2014/main" id="{81BC9207-EC29-B3BD-89AA-740855268C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 xmlns:a16="http://schemas.microsoft.com/office/drawing/2014/main" id="{66B0133E-C4DE-99D0-080A-BAD58E882722}"/>
              </a:ext>
            </a:extLst>
          </p:cNvPr>
          <p:cNvSpPr>
            <a:spLocks noGrp="1" noRot="1" noChangeAspect="1" noTextEdit="1"/>
          </p:cNvSpPr>
          <p:nvPr>
            <p:ph type="sldImg"/>
          </p:nvPr>
        </p:nvSpPr>
        <p:spPr>
          <a:ln/>
        </p:spPr>
      </p:sp>
      <p:sp>
        <p:nvSpPr>
          <p:cNvPr id="45059" name="Notes Placeholder 2">
            <a:extLst>
              <a:ext uri="{FF2B5EF4-FFF2-40B4-BE49-F238E27FC236}">
                <a16:creationId xmlns="" xmlns:a16="http://schemas.microsoft.com/office/drawing/2014/main" id="{EAB2B0EC-A234-70EB-F7BB-7D190EB64E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5060" name="Slide Number Placeholder 3">
            <a:extLst>
              <a:ext uri="{FF2B5EF4-FFF2-40B4-BE49-F238E27FC236}">
                <a16:creationId xmlns="" xmlns:a16="http://schemas.microsoft.com/office/drawing/2014/main" id="{54C6EA6B-9314-5807-4E1E-5EDAEC728D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F16185C4-CE3B-46EA-AF11-CD25FB08E375}" type="slidenum">
              <a:rPr lang="en-US" altLang="en-US"/>
              <a:pPr algn="r" eaLnBrk="1" hangingPunct="1">
                <a:spcBef>
                  <a:spcPct val="0"/>
                </a:spcBef>
              </a:pPr>
              <a:t>31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 xmlns:a16="http://schemas.microsoft.com/office/drawing/2014/main" id="{66B0133E-C4DE-99D0-080A-BAD58E882722}"/>
              </a:ext>
            </a:extLst>
          </p:cNvPr>
          <p:cNvSpPr>
            <a:spLocks noGrp="1" noRot="1" noChangeAspect="1" noTextEdit="1"/>
          </p:cNvSpPr>
          <p:nvPr>
            <p:ph type="sldImg"/>
          </p:nvPr>
        </p:nvSpPr>
        <p:spPr>
          <a:ln/>
        </p:spPr>
      </p:sp>
      <p:sp>
        <p:nvSpPr>
          <p:cNvPr id="45059" name="Notes Placeholder 2">
            <a:extLst>
              <a:ext uri="{FF2B5EF4-FFF2-40B4-BE49-F238E27FC236}">
                <a16:creationId xmlns="" xmlns:a16="http://schemas.microsoft.com/office/drawing/2014/main" id="{EAB2B0EC-A234-70EB-F7BB-7D190EB64E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5060" name="Slide Number Placeholder 3">
            <a:extLst>
              <a:ext uri="{FF2B5EF4-FFF2-40B4-BE49-F238E27FC236}">
                <a16:creationId xmlns="" xmlns:a16="http://schemas.microsoft.com/office/drawing/2014/main" id="{54C6EA6B-9314-5807-4E1E-5EDAEC728D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F16185C4-CE3B-46EA-AF11-CD25FB08E375}" type="slidenum">
              <a:rPr lang="en-US" altLang="en-US"/>
              <a:pPr algn="r" eaLnBrk="1" hangingPunct="1">
                <a:spcBef>
                  <a:spcPct val="0"/>
                </a:spcBef>
              </a:pPr>
              <a:t>32</a:t>
            </a:fld>
            <a:endParaRPr lang="en-US" altLang="en-US"/>
          </a:p>
        </p:txBody>
      </p:sp>
    </p:spTree>
    <p:extLst>
      <p:ext uri="{BB962C8B-B14F-4D97-AF65-F5344CB8AC3E}">
        <p14:creationId xmlns:p14="http://schemas.microsoft.com/office/powerpoint/2010/main" val="1113877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 xmlns:a16="http://schemas.microsoft.com/office/drawing/2014/main" id="{4ABF4419-148A-0AEC-DA03-4009F6887579}"/>
              </a:ext>
            </a:extLst>
          </p:cNvPr>
          <p:cNvSpPr>
            <a:spLocks noGrp="1" noRot="1" noChangeAspect="1" noTextEdit="1"/>
          </p:cNvSpPr>
          <p:nvPr>
            <p:ph type="sldImg"/>
          </p:nvPr>
        </p:nvSpPr>
        <p:spPr>
          <a:ln/>
        </p:spPr>
      </p:sp>
      <p:sp>
        <p:nvSpPr>
          <p:cNvPr id="50179" name="Notes Placeholder 2">
            <a:extLst>
              <a:ext uri="{FF2B5EF4-FFF2-40B4-BE49-F238E27FC236}">
                <a16:creationId xmlns="" xmlns:a16="http://schemas.microsoft.com/office/drawing/2014/main" id="{03025C5B-7EA2-4212-F23B-3784A913FB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0180" name="Slide Number Placeholder 3">
            <a:extLst>
              <a:ext uri="{FF2B5EF4-FFF2-40B4-BE49-F238E27FC236}">
                <a16:creationId xmlns="" xmlns:a16="http://schemas.microsoft.com/office/drawing/2014/main" id="{8320F336-67BD-76AF-7F14-5AC37E591A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0CE018A6-1F52-4BF6-A8AC-C8B7BCA76B92}" type="slidenum">
              <a:rPr lang="en-US" altLang="en-US"/>
              <a:pPr algn="r" eaLnBrk="1" hangingPunct="1">
                <a:spcBef>
                  <a:spcPct val="0"/>
                </a:spcBef>
              </a:pPr>
              <a:t>33</a:t>
            </a:fld>
            <a:endParaRPr lang="en-US" altLang="en-US"/>
          </a:p>
        </p:txBody>
      </p:sp>
    </p:spTree>
    <p:extLst>
      <p:ext uri="{BB962C8B-B14F-4D97-AF65-F5344CB8AC3E}">
        <p14:creationId xmlns:p14="http://schemas.microsoft.com/office/powerpoint/2010/main" val="40842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2857500" y="514350"/>
            <a:ext cx="3429000" cy="2571750"/>
          </a:xfrm>
          <a:prstGeom prst="rect">
            <a:avLst/>
          </a:prstGeom>
        </p:spPr>
      </p:sp>
      <p:sp>
        <p:nvSpPr>
          <p:cNvPr id="313"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14"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B8BBC2AF-FF81-4CBE-98F7-19FF11740DFC}" type="slidenum">
              <a:rPr lang="en-US" sz="1200" b="0" strike="noStrike" spc="-1">
                <a:solidFill>
                  <a:srgbClr val="000000"/>
                </a:solidFill>
                <a:latin typeface="Arial"/>
              </a:rPr>
              <a:t>7</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 xmlns:a16="http://schemas.microsoft.com/office/drawing/2014/main" id="{AFD86826-2331-F1A1-EB9A-367FDF40F2AF}"/>
              </a:ext>
            </a:extLst>
          </p:cNvPr>
          <p:cNvSpPr>
            <a:spLocks noGrp="1" noRot="1" noChangeAspect="1" noTextEdit="1"/>
          </p:cNvSpPr>
          <p:nvPr>
            <p:ph type="sldImg"/>
          </p:nvPr>
        </p:nvSpPr>
        <p:spPr>
          <a:ln/>
        </p:spPr>
      </p:sp>
      <p:sp>
        <p:nvSpPr>
          <p:cNvPr id="46083" name="Notes Placeholder 2">
            <a:extLst>
              <a:ext uri="{FF2B5EF4-FFF2-40B4-BE49-F238E27FC236}">
                <a16:creationId xmlns="" xmlns:a16="http://schemas.microsoft.com/office/drawing/2014/main" id="{C7AC12CC-E7FA-701E-5893-A8B50293D8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 xmlns:a16="http://schemas.microsoft.com/office/drawing/2014/main" id="{20E2BDA6-2FC8-A4A5-B6FE-21A40BB324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5916629-5E9C-4636-A552-762D2C51C6D1}" type="slidenum">
              <a:rPr lang="en-US" altLang="en-US"/>
              <a:pPr algn="r" eaLnBrk="1" hangingPunct="1">
                <a:spcBef>
                  <a:spcPct val="0"/>
                </a:spcBef>
              </a:pPr>
              <a:t>34</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 xmlns:a16="http://schemas.microsoft.com/office/drawing/2014/main" id="{AFD86826-2331-F1A1-EB9A-367FDF40F2AF}"/>
              </a:ext>
            </a:extLst>
          </p:cNvPr>
          <p:cNvSpPr>
            <a:spLocks noGrp="1" noRot="1" noChangeAspect="1" noTextEdit="1"/>
          </p:cNvSpPr>
          <p:nvPr>
            <p:ph type="sldImg"/>
          </p:nvPr>
        </p:nvSpPr>
        <p:spPr>
          <a:ln/>
        </p:spPr>
      </p:sp>
      <p:sp>
        <p:nvSpPr>
          <p:cNvPr id="46083" name="Notes Placeholder 2">
            <a:extLst>
              <a:ext uri="{FF2B5EF4-FFF2-40B4-BE49-F238E27FC236}">
                <a16:creationId xmlns="" xmlns:a16="http://schemas.microsoft.com/office/drawing/2014/main" id="{C7AC12CC-E7FA-701E-5893-A8B50293D8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 xmlns:a16="http://schemas.microsoft.com/office/drawing/2014/main" id="{20E2BDA6-2FC8-A4A5-B6FE-21A40BB324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5916629-5E9C-4636-A552-762D2C51C6D1}" type="slidenum">
              <a:rPr lang="en-US" altLang="en-US"/>
              <a:pPr algn="r" eaLnBrk="1" hangingPunct="1">
                <a:spcBef>
                  <a:spcPct val="0"/>
                </a:spcBef>
              </a:pPr>
              <a:t>35</a:t>
            </a:fld>
            <a:endParaRPr lang="en-US" altLang="en-US"/>
          </a:p>
        </p:txBody>
      </p:sp>
    </p:spTree>
    <p:extLst>
      <p:ext uri="{BB962C8B-B14F-4D97-AF65-F5344CB8AC3E}">
        <p14:creationId xmlns:p14="http://schemas.microsoft.com/office/powerpoint/2010/main" val="173397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 xmlns:a16="http://schemas.microsoft.com/office/drawing/2014/main" id="{AFD86826-2331-F1A1-EB9A-367FDF40F2AF}"/>
              </a:ext>
            </a:extLst>
          </p:cNvPr>
          <p:cNvSpPr>
            <a:spLocks noGrp="1" noRot="1" noChangeAspect="1" noTextEdit="1"/>
          </p:cNvSpPr>
          <p:nvPr>
            <p:ph type="sldImg"/>
          </p:nvPr>
        </p:nvSpPr>
        <p:spPr>
          <a:ln/>
        </p:spPr>
      </p:sp>
      <p:sp>
        <p:nvSpPr>
          <p:cNvPr id="46083" name="Notes Placeholder 2">
            <a:extLst>
              <a:ext uri="{FF2B5EF4-FFF2-40B4-BE49-F238E27FC236}">
                <a16:creationId xmlns="" xmlns:a16="http://schemas.microsoft.com/office/drawing/2014/main" id="{C7AC12CC-E7FA-701E-5893-A8B50293D8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 xmlns:a16="http://schemas.microsoft.com/office/drawing/2014/main" id="{20E2BDA6-2FC8-A4A5-B6FE-21A40BB324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5916629-5E9C-4636-A552-762D2C51C6D1}" type="slidenum">
              <a:rPr lang="en-US" altLang="en-US"/>
              <a:pPr algn="r" eaLnBrk="1" hangingPunct="1">
                <a:spcBef>
                  <a:spcPct val="0"/>
                </a:spcBef>
              </a:pPr>
              <a:t>36</a:t>
            </a:fld>
            <a:endParaRPr lang="en-US" altLang="en-US"/>
          </a:p>
        </p:txBody>
      </p:sp>
    </p:spTree>
    <p:extLst>
      <p:ext uri="{BB962C8B-B14F-4D97-AF65-F5344CB8AC3E}">
        <p14:creationId xmlns:p14="http://schemas.microsoft.com/office/powerpoint/2010/main" val="1828205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 xmlns:a16="http://schemas.microsoft.com/office/drawing/2014/main" id="{B04858FB-CCC0-16E0-C4CF-27BF244D4ECC}"/>
              </a:ext>
            </a:extLst>
          </p:cNvPr>
          <p:cNvSpPr>
            <a:spLocks noGrp="1" noRot="1" noChangeAspect="1" noTextEdit="1"/>
          </p:cNvSpPr>
          <p:nvPr>
            <p:ph type="sldImg"/>
          </p:nvPr>
        </p:nvSpPr>
        <p:spPr>
          <a:ln/>
        </p:spPr>
      </p:sp>
      <p:sp>
        <p:nvSpPr>
          <p:cNvPr id="47107" name="Notes Placeholder 2">
            <a:extLst>
              <a:ext uri="{FF2B5EF4-FFF2-40B4-BE49-F238E27FC236}">
                <a16:creationId xmlns="" xmlns:a16="http://schemas.microsoft.com/office/drawing/2014/main" id="{C8CDAD1F-1F01-6B83-DB10-4F45D51AB7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7108" name="Slide Number Placeholder 3">
            <a:extLst>
              <a:ext uri="{FF2B5EF4-FFF2-40B4-BE49-F238E27FC236}">
                <a16:creationId xmlns="" xmlns:a16="http://schemas.microsoft.com/office/drawing/2014/main" id="{B967DF28-CC56-9DE5-7E7F-8E3D45B26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661ED08-B35E-4A6B-AFB8-62E87BAFAC5B}" type="slidenum">
              <a:rPr lang="en-US" altLang="en-US"/>
              <a:pPr algn="r" eaLnBrk="1" hangingPunct="1">
                <a:spcBef>
                  <a:spcPct val="0"/>
                </a:spcBef>
              </a:pPr>
              <a:t>37</a:t>
            </a:fld>
            <a:endParaRPr lang="en-US" altLang="en-US"/>
          </a:p>
        </p:txBody>
      </p:sp>
    </p:spTree>
    <p:extLst>
      <p:ext uri="{BB962C8B-B14F-4D97-AF65-F5344CB8AC3E}">
        <p14:creationId xmlns:p14="http://schemas.microsoft.com/office/powerpoint/2010/main" val="1945977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 xmlns:a16="http://schemas.microsoft.com/office/drawing/2014/main" id="{B04858FB-CCC0-16E0-C4CF-27BF244D4ECC}"/>
              </a:ext>
            </a:extLst>
          </p:cNvPr>
          <p:cNvSpPr>
            <a:spLocks noGrp="1" noRot="1" noChangeAspect="1" noTextEdit="1"/>
          </p:cNvSpPr>
          <p:nvPr>
            <p:ph type="sldImg"/>
          </p:nvPr>
        </p:nvSpPr>
        <p:spPr>
          <a:ln/>
        </p:spPr>
      </p:sp>
      <p:sp>
        <p:nvSpPr>
          <p:cNvPr id="47107" name="Notes Placeholder 2">
            <a:extLst>
              <a:ext uri="{FF2B5EF4-FFF2-40B4-BE49-F238E27FC236}">
                <a16:creationId xmlns="" xmlns:a16="http://schemas.microsoft.com/office/drawing/2014/main" id="{C8CDAD1F-1F01-6B83-DB10-4F45D51AB7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7108" name="Slide Number Placeholder 3">
            <a:extLst>
              <a:ext uri="{FF2B5EF4-FFF2-40B4-BE49-F238E27FC236}">
                <a16:creationId xmlns="" xmlns:a16="http://schemas.microsoft.com/office/drawing/2014/main" id="{B967DF28-CC56-9DE5-7E7F-8E3D45B26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661ED08-B35E-4A6B-AFB8-62E87BAFAC5B}" type="slidenum">
              <a:rPr lang="en-US" altLang="en-US"/>
              <a:pPr algn="r" eaLnBrk="1" hangingPunct="1">
                <a:spcBef>
                  <a:spcPct val="0"/>
                </a:spcBef>
              </a:pPr>
              <a:t>38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 xmlns:a16="http://schemas.microsoft.com/office/drawing/2014/main" id="{B04858FB-CCC0-16E0-C4CF-27BF244D4ECC}"/>
              </a:ext>
            </a:extLst>
          </p:cNvPr>
          <p:cNvSpPr>
            <a:spLocks noGrp="1" noRot="1" noChangeAspect="1" noTextEdit="1"/>
          </p:cNvSpPr>
          <p:nvPr>
            <p:ph type="sldImg"/>
          </p:nvPr>
        </p:nvSpPr>
        <p:spPr>
          <a:ln/>
        </p:spPr>
      </p:sp>
      <p:sp>
        <p:nvSpPr>
          <p:cNvPr id="47107" name="Notes Placeholder 2">
            <a:extLst>
              <a:ext uri="{FF2B5EF4-FFF2-40B4-BE49-F238E27FC236}">
                <a16:creationId xmlns="" xmlns:a16="http://schemas.microsoft.com/office/drawing/2014/main" id="{C8CDAD1F-1F01-6B83-DB10-4F45D51AB7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7108" name="Slide Number Placeholder 3">
            <a:extLst>
              <a:ext uri="{FF2B5EF4-FFF2-40B4-BE49-F238E27FC236}">
                <a16:creationId xmlns="" xmlns:a16="http://schemas.microsoft.com/office/drawing/2014/main" id="{B967DF28-CC56-9DE5-7E7F-8E3D45B26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661ED08-B35E-4A6B-AFB8-62E87BAFAC5B}" type="slidenum">
              <a:rPr lang="en-US" altLang="en-US"/>
              <a:pPr algn="r" eaLnBrk="1" hangingPunct="1">
                <a:spcBef>
                  <a:spcPct val="0"/>
                </a:spcBef>
              </a:pPr>
              <a:t>39</a:t>
            </a:fld>
            <a:endParaRPr lang="en-US" altLang="en-US"/>
          </a:p>
        </p:txBody>
      </p:sp>
    </p:spTree>
    <p:extLst>
      <p:ext uri="{BB962C8B-B14F-4D97-AF65-F5344CB8AC3E}">
        <p14:creationId xmlns:p14="http://schemas.microsoft.com/office/powerpoint/2010/main" val="2660430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 xmlns:a16="http://schemas.microsoft.com/office/drawing/2014/main" id="{49F8178E-9365-0E91-2F6B-DA21C03064A1}"/>
              </a:ext>
            </a:extLst>
          </p:cNvPr>
          <p:cNvSpPr>
            <a:spLocks noGrp="1" noRot="1" noChangeAspect="1" noTextEdit="1"/>
          </p:cNvSpPr>
          <p:nvPr>
            <p:ph type="sldImg"/>
          </p:nvPr>
        </p:nvSpPr>
        <p:spPr>
          <a:ln/>
        </p:spPr>
      </p:sp>
      <p:sp>
        <p:nvSpPr>
          <p:cNvPr id="48131" name="Notes Placeholder 2">
            <a:extLst>
              <a:ext uri="{FF2B5EF4-FFF2-40B4-BE49-F238E27FC236}">
                <a16:creationId xmlns="" xmlns:a16="http://schemas.microsoft.com/office/drawing/2014/main" id="{BB632B21-598E-EAEE-E41D-504B00EBFA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8132" name="Slide Number Placeholder 3">
            <a:extLst>
              <a:ext uri="{FF2B5EF4-FFF2-40B4-BE49-F238E27FC236}">
                <a16:creationId xmlns="" xmlns:a16="http://schemas.microsoft.com/office/drawing/2014/main" id="{77DD4B66-DBE8-BFBB-A131-BDD6DFC2C7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F4A4594-46AC-4E9A-82A3-575756648689}" type="slidenum">
              <a:rPr lang="en-US" altLang="en-US"/>
              <a:pPr algn="r" eaLnBrk="1" hangingPunct="1">
                <a:spcBef>
                  <a:spcPct val="0"/>
                </a:spcBef>
              </a:pPr>
              <a:t>40</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 xmlns:a16="http://schemas.microsoft.com/office/drawing/2014/main" id="{49F8178E-9365-0E91-2F6B-DA21C03064A1}"/>
              </a:ext>
            </a:extLst>
          </p:cNvPr>
          <p:cNvSpPr>
            <a:spLocks noGrp="1" noRot="1" noChangeAspect="1" noTextEdit="1"/>
          </p:cNvSpPr>
          <p:nvPr>
            <p:ph type="sldImg"/>
          </p:nvPr>
        </p:nvSpPr>
        <p:spPr>
          <a:ln/>
        </p:spPr>
      </p:sp>
      <p:sp>
        <p:nvSpPr>
          <p:cNvPr id="48131" name="Notes Placeholder 2">
            <a:extLst>
              <a:ext uri="{FF2B5EF4-FFF2-40B4-BE49-F238E27FC236}">
                <a16:creationId xmlns="" xmlns:a16="http://schemas.microsoft.com/office/drawing/2014/main" id="{BB632B21-598E-EAEE-E41D-504B00EBFA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8132" name="Slide Number Placeholder 3">
            <a:extLst>
              <a:ext uri="{FF2B5EF4-FFF2-40B4-BE49-F238E27FC236}">
                <a16:creationId xmlns="" xmlns:a16="http://schemas.microsoft.com/office/drawing/2014/main" id="{77DD4B66-DBE8-BFBB-A131-BDD6DFC2C7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F4A4594-46AC-4E9A-82A3-575756648689}" type="slidenum">
              <a:rPr lang="en-US" altLang="en-US"/>
              <a:pPr algn="r" eaLnBrk="1" hangingPunct="1">
                <a:spcBef>
                  <a:spcPct val="0"/>
                </a:spcBef>
              </a:pPr>
              <a:t>41</a:t>
            </a:fld>
            <a:endParaRPr lang="en-US" altLang="en-US"/>
          </a:p>
        </p:txBody>
      </p:sp>
    </p:spTree>
    <p:extLst>
      <p:ext uri="{BB962C8B-B14F-4D97-AF65-F5344CB8AC3E}">
        <p14:creationId xmlns:p14="http://schemas.microsoft.com/office/powerpoint/2010/main" val="2768106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 xmlns:a16="http://schemas.microsoft.com/office/drawing/2014/main" id="{49F8178E-9365-0E91-2F6B-DA21C03064A1}"/>
              </a:ext>
            </a:extLst>
          </p:cNvPr>
          <p:cNvSpPr>
            <a:spLocks noGrp="1" noRot="1" noChangeAspect="1" noTextEdit="1"/>
          </p:cNvSpPr>
          <p:nvPr>
            <p:ph type="sldImg"/>
          </p:nvPr>
        </p:nvSpPr>
        <p:spPr>
          <a:ln/>
        </p:spPr>
      </p:sp>
      <p:sp>
        <p:nvSpPr>
          <p:cNvPr id="48131" name="Notes Placeholder 2">
            <a:extLst>
              <a:ext uri="{FF2B5EF4-FFF2-40B4-BE49-F238E27FC236}">
                <a16:creationId xmlns="" xmlns:a16="http://schemas.microsoft.com/office/drawing/2014/main" id="{BB632B21-598E-EAEE-E41D-504B00EBFA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8132" name="Slide Number Placeholder 3">
            <a:extLst>
              <a:ext uri="{FF2B5EF4-FFF2-40B4-BE49-F238E27FC236}">
                <a16:creationId xmlns="" xmlns:a16="http://schemas.microsoft.com/office/drawing/2014/main" id="{77DD4B66-DBE8-BFBB-A131-BDD6DFC2C7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F4A4594-46AC-4E9A-82A3-575756648689}" type="slidenum">
              <a:rPr lang="en-US" altLang="en-US"/>
              <a:pPr algn="r" eaLnBrk="1" hangingPunct="1">
                <a:spcBef>
                  <a:spcPct val="0"/>
                </a:spcBef>
              </a:pPr>
              <a:t>42</a:t>
            </a:fld>
            <a:endParaRPr lang="en-US" altLang="en-US"/>
          </a:p>
        </p:txBody>
      </p:sp>
    </p:spTree>
    <p:extLst>
      <p:ext uri="{BB962C8B-B14F-4D97-AF65-F5344CB8AC3E}">
        <p14:creationId xmlns:p14="http://schemas.microsoft.com/office/powerpoint/2010/main" val="2120170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 xmlns:a16="http://schemas.microsoft.com/office/drawing/2014/main" id="{9AB473C5-F88B-EBA5-9DCA-53BCCC868375}"/>
              </a:ext>
            </a:extLst>
          </p:cNvPr>
          <p:cNvSpPr>
            <a:spLocks noGrp="1" noRot="1" noChangeAspect="1" noTextEdit="1"/>
          </p:cNvSpPr>
          <p:nvPr>
            <p:ph type="sldImg"/>
          </p:nvPr>
        </p:nvSpPr>
        <p:spPr>
          <a:ln/>
        </p:spPr>
      </p:sp>
      <p:sp>
        <p:nvSpPr>
          <p:cNvPr id="49155" name="Notes Placeholder 2">
            <a:extLst>
              <a:ext uri="{FF2B5EF4-FFF2-40B4-BE49-F238E27FC236}">
                <a16:creationId xmlns="" xmlns:a16="http://schemas.microsoft.com/office/drawing/2014/main" id="{BD580367-26F7-130C-6CC3-018BDE678F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9156" name="Slide Number Placeholder 3">
            <a:extLst>
              <a:ext uri="{FF2B5EF4-FFF2-40B4-BE49-F238E27FC236}">
                <a16:creationId xmlns="" xmlns:a16="http://schemas.microsoft.com/office/drawing/2014/main" id="{A8691147-C801-5228-38FE-009545A816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525630E7-EEA7-42FA-8F65-D10B586D2C0A}" type="slidenum">
              <a:rPr lang="en-US" altLang="en-US"/>
              <a:pPr algn="r" eaLnBrk="1" hangingPunct="1">
                <a:spcBef>
                  <a:spcPct val="0"/>
                </a:spcBef>
              </a:pPr>
              <a:t>43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2857680" y="514440"/>
            <a:ext cx="3428640" cy="2571480"/>
          </a:xfrm>
          <a:prstGeom prst="rect">
            <a:avLst/>
          </a:prstGeom>
        </p:spPr>
      </p:sp>
      <p:sp>
        <p:nvSpPr>
          <p:cNvPr id="316"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17"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87F7A49A-AEE0-449E-A4CE-644B3361742D}" type="slidenum">
              <a:rPr lang="en-US" sz="1200" b="0" strike="noStrike" spc="-1">
                <a:solidFill>
                  <a:srgbClr val="000000"/>
                </a:solidFill>
                <a:latin typeface="Arial"/>
              </a:rPr>
              <a:t>8</a:t>
            </a:fld>
            <a:endParaRPr lang="en-US" sz="12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 xmlns:a16="http://schemas.microsoft.com/office/drawing/2014/main" id="{9AB473C5-F88B-EBA5-9DCA-53BCCC868375}"/>
              </a:ext>
            </a:extLst>
          </p:cNvPr>
          <p:cNvSpPr>
            <a:spLocks noGrp="1" noRot="1" noChangeAspect="1" noTextEdit="1"/>
          </p:cNvSpPr>
          <p:nvPr>
            <p:ph type="sldImg"/>
          </p:nvPr>
        </p:nvSpPr>
        <p:spPr>
          <a:ln/>
        </p:spPr>
      </p:sp>
      <p:sp>
        <p:nvSpPr>
          <p:cNvPr id="49155" name="Notes Placeholder 2">
            <a:extLst>
              <a:ext uri="{FF2B5EF4-FFF2-40B4-BE49-F238E27FC236}">
                <a16:creationId xmlns="" xmlns:a16="http://schemas.microsoft.com/office/drawing/2014/main" id="{BD580367-26F7-130C-6CC3-018BDE678F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9156" name="Slide Number Placeholder 3">
            <a:extLst>
              <a:ext uri="{FF2B5EF4-FFF2-40B4-BE49-F238E27FC236}">
                <a16:creationId xmlns="" xmlns:a16="http://schemas.microsoft.com/office/drawing/2014/main" id="{A8691147-C801-5228-38FE-009545A816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525630E7-EEA7-42FA-8F65-D10B586D2C0A}" type="slidenum">
              <a:rPr lang="en-US" altLang="en-US"/>
              <a:pPr algn="r" eaLnBrk="1" hangingPunct="1">
                <a:spcBef>
                  <a:spcPct val="0"/>
                </a:spcBef>
              </a:pPr>
              <a:t>44</a:t>
            </a:fld>
            <a:endParaRPr lang="en-US" altLang="en-US"/>
          </a:p>
        </p:txBody>
      </p:sp>
    </p:spTree>
    <p:extLst>
      <p:ext uri="{BB962C8B-B14F-4D97-AF65-F5344CB8AC3E}">
        <p14:creationId xmlns:p14="http://schemas.microsoft.com/office/powerpoint/2010/main" val="2638065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 xmlns:a16="http://schemas.microsoft.com/office/drawing/2014/main" id="{6103524F-D007-E92E-24C4-8F9AED72F749}"/>
              </a:ext>
            </a:extLst>
          </p:cNvPr>
          <p:cNvSpPr>
            <a:spLocks noGrp="1" noRot="1" noChangeAspect="1" noTextEdit="1"/>
          </p:cNvSpPr>
          <p:nvPr>
            <p:ph type="sldImg"/>
          </p:nvPr>
        </p:nvSpPr>
        <p:spPr>
          <a:ln/>
        </p:spPr>
      </p:sp>
      <p:sp>
        <p:nvSpPr>
          <p:cNvPr id="51203" name="Notes Placeholder 2">
            <a:extLst>
              <a:ext uri="{FF2B5EF4-FFF2-40B4-BE49-F238E27FC236}">
                <a16:creationId xmlns="" xmlns:a16="http://schemas.microsoft.com/office/drawing/2014/main" id="{D1B17447-B1DF-36C6-A4B5-399B5B6764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1204" name="Slide Number Placeholder 3">
            <a:extLst>
              <a:ext uri="{FF2B5EF4-FFF2-40B4-BE49-F238E27FC236}">
                <a16:creationId xmlns="" xmlns:a16="http://schemas.microsoft.com/office/drawing/2014/main" id="{28378B13-B599-DF64-C036-17D4EB49BA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0042BCC3-9261-4190-B708-2649F73B3F8E}" type="slidenum">
              <a:rPr lang="en-US" altLang="en-US"/>
              <a:pPr algn="r" eaLnBrk="1" hangingPunct="1">
                <a:spcBef>
                  <a:spcPct val="0"/>
                </a:spcBef>
              </a:pPr>
              <a:t>45</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 xmlns:a16="http://schemas.microsoft.com/office/drawing/2014/main" id="{6103524F-D007-E92E-24C4-8F9AED72F749}"/>
              </a:ext>
            </a:extLst>
          </p:cNvPr>
          <p:cNvSpPr>
            <a:spLocks noGrp="1" noRot="1" noChangeAspect="1" noTextEdit="1"/>
          </p:cNvSpPr>
          <p:nvPr>
            <p:ph type="sldImg"/>
          </p:nvPr>
        </p:nvSpPr>
        <p:spPr>
          <a:ln/>
        </p:spPr>
      </p:sp>
      <p:sp>
        <p:nvSpPr>
          <p:cNvPr id="51203" name="Notes Placeholder 2">
            <a:extLst>
              <a:ext uri="{FF2B5EF4-FFF2-40B4-BE49-F238E27FC236}">
                <a16:creationId xmlns="" xmlns:a16="http://schemas.microsoft.com/office/drawing/2014/main" id="{D1B17447-B1DF-36C6-A4B5-399B5B6764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1204" name="Slide Number Placeholder 3">
            <a:extLst>
              <a:ext uri="{FF2B5EF4-FFF2-40B4-BE49-F238E27FC236}">
                <a16:creationId xmlns="" xmlns:a16="http://schemas.microsoft.com/office/drawing/2014/main" id="{28378B13-B599-DF64-C036-17D4EB49BA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0042BCC3-9261-4190-B708-2649F73B3F8E}" type="slidenum">
              <a:rPr lang="en-US" altLang="en-US"/>
              <a:pPr algn="r" eaLnBrk="1" hangingPunct="1">
                <a:spcBef>
                  <a:spcPct val="0"/>
                </a:spcBef>
              </a:pPr>
              <a:t>46</a:t>
            </a:fld>
            <a:endParaRPr lang="en-US" altLang="en-US"/>
          </a:p>
        </p:txBody>
      </p:sp>
    </p:spTree>
    <p:extLst>
      <p:ext uri="{BB962C8B-B14F-4D97-AF65-F5344CB8AC3E}">
        <p14:creationId xmlns:p14="http://schemas.microsoft.com/office/powerpoint/2010/main" val="2523405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 xmlns:a16="http://schemas.microsoft.com/office/drawing/2014/main" id="{6A517740-B76F-196B-6B8B-B7A739E382ED}"/>
              </a:ext>
            </a:extLst>
          </p:cNvPr>
          <p:cNvSpPr>
            <a:spLocks noGrp="1" noRot="1" noChangeAspect="1" noTextEdit="1"/>
          </p:cNvSpPr>
          <p:nvPr>
            <p:ph type="sldImg"/>
          </p:nvPr>
        </p:nvSpPr>
        <p:spPr>
          <a:ln/>
        </p:spPr>
      </p:sp>
      <p:sp>
        <p:nvSpPr>
          <p:cNvPr id="52227" name="Notes Placeholder 2">
            <a:extLst>
              <a:ext uri="{FF2B5EF4-FFF2-40B4-BE49-F238E27FC236}">
                <a16:creationId xmlns="" xmlns:a16="http://schemas.microsoft.com/office/drawing/2014/main" id="{C3D3F561-4B45-AFE1-415B-55C744C6CD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2228" name="Slide Number Placeholder 3">
            <a:extLst>
              <a:ext uri="{FF2B5EF4-FFF2-40B4-BE49-F238E27FC236}">
                <a16:creationId xmlns="" xmlns:a16="http://schemas.microsoft.com/office/drawing/2014/main" id="{CCB6FAD0-8E98-F688-2EE8-5FCB5AA7CF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48007BC1-AE3A-45A5-9182-7159FCEFEB1F}" type="slidenum">
              <a:rPr lang="en-US" altLang="en-US"/>
              <a:pPr algn="r" eaLnBrk="1" hangingPunct="1">
                <a:spcBef>
                  <a:spcPct val="0"/>
                </a:spcBef>
              </a:pPr>
              <a:t>47</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 xmlns:a16="http://schemas.microsoft.com/office/drawing/2014/main" id="{10D5D92A-14D9-1343-60C4-91F7B0C7D994}"/>
              </a:ext>
            </a:extLst>
          </p:cNvPr>
          <p:cNvSpPr>
            <a:spLocks noGrp="1" noRot="1" noChangeAspect="1" noTextEdit="1"/>
          </p:cNvSpPr>
          <p:nvPr>
            <p:ph type="sldImg"/>
          </p:nvPr>
        </p:nvSpPr>
        <p:spPr>
          <a:ln/>
        </p:spPr>
      </p:sp>
      <p:sp>
        <p:nvSpPr>
          <p:cNvPr id="53251" name="Notes Placeholder 2">
            <a:extLst>
              <a:ext uri="{FF2B5EF4-FFF2-40B4-BE49-F238E27FC236}">
                <a16:creationId xmlns="" xmlns:a16="http://schemas.microsoft.com/office/drawing/2014/main" id="{A24AE5E0-2D51-D907-8084-614E5D80CC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3252" name="Slide Number Placeholder 3">
            <a:extLst>
              <a:ext uri="{FF2B5EF4-FFF2-40B4-BE49-F238E27FC236}">
                <a16:creationId xmlns="" xmlns:a16="http://schemas.microsoft.com/office/drawing/2014/main" id="{4A92FF9B-0791-6D88-27F4-64B3DEA7A8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55650" indent="-290513"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63638"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30363"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95500" indent="-231775"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774CA6F-289C-4735-B1BF-58C3EB34146C}" type="slidenum">
              <a:rPr lang="en-US" altLang="en-US"/>
              <a:pPr algn="r" eaLnBrk="1" hangingPunct="1">
                <a:spcBef>
                  <a:spcPct val="0"/>
                </a:spcBef>
              </a:pPr>
              <a:t>48</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noRot="1" noChangeAspect="1"/>
          </p:cNvSpPr>
          <p:nvPr>
            <p:ph type="sldImg"/>
          </p:nvPr>
        </p:nvSpPr>
        <p:spPr>
          <a:xfrm>
            <a:off x="2857680" y="514440"/>
            <a:ext cx="3428640" cy="2571480"/>
          </a:xfrm>
          <a:prstGeom prst="rect">
            <a:avLst/>
          </a:prstGeom>
        </p:spPr>
      </p:sp>
      <p:sp>
        <p:nvSpPr>
          <p:cNvPr id="388"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89"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92DACB32-2B6A-44A3-BF97-6B1FF26C0DA0}" type="slidenum">
              <a:rPr lang="en-US" sz="1200" b="0" strike="noStrike" spc="-1">
                <a:solidFill>
                  <a:srgbClr val="000000"/>
                </a:solidFill>
                <a:latin typeface="Arial"/>
              </a:rPr>
              <a:t>49</a:t>
            </a:fld>
            <a:endParaRPr lang="en-US" sz="1200" b="0" strike="noStrike" spc="-1">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noRot="1" noChangeAspect="1"/>
          </p:cNvSpPr>
          <p:nvPr>
            <p:ph type="sldImg"/>
          </p:nvPr>
        </p:nvSpPr>
        <p:spPr>
          <a:xfrm>
            <a:off x="2857680" y="514440"/>
            <a:ext cx="3428640" cy="2571480"/>
          </a:xfrm>
          <a:prstGeom prst="rect">
            <a:avLst/>
          </a:prstGeom>
        </p:spPr>
      </p:sp>
      <p:sp>
        <p:nvSpPr>
          <p:cNvPr id="391"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92"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E1B8D35C-797E-4657-BB96-47DB24FBE162}" type="slidenum">
              <a:rPr lang="en-US" sz="1200" b="0" strike="noStrike" spc="-1">
                <a:solidFill>
                  <a:srgbClr val="000000"/>
                </a:solidFill>
                <a:latin typeface="Arial"/>
              </a:rPr>
              <a:t>50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2857680" y="514440"/>
            <a:ext cx="3428640" cy="2571480"/>
          </a:xfrm>
          <a:prstGeom prst="rect">
            <a:avLst/>
          </a:prstGeom>
        </p:spPr>
      </p:sp>
      <p:sp>
        <p:nvSpPr>
          <p:cNvPr id="319"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20"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B35DB1F-1C48-4953-A812-4594294AC5A3}" type="slidenum">
              <a:rPr lang="en-US" sz="1200" b="0" strike="noStrike" spc="-1">
                <a:solidFill>
                  <a:srgbClr val="000000"/>
                </a:solidFill>
                <a:latin typeface="Arial"/>
              </a:rPr>
              <a:t>9</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2857680" y="514440"/>
            <a:ext cx="3428640" cy="2571480"/>
          </a:xfrm>
          <a:prstGeom prst="rect">
            <a:avLst/>
          </a:prstGeom>
        </p:spPr>
      </p:sp>
      <p:sp>
        <p:nvSpPr>
          <p:cNvPr id="322"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23"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66F6A06-0DA7-4A04-857A-AC3EB91296B3}" type="slidenum">
              <a:rPr lang="en-US" sz="1200" b="0" strike="noStrike" spc="-1">
                <a:solidFill>
                  <a:srgbClr val="000000"/>
                </a:solidFill>
                <a:latin typeface="Arial"/>
              </a:rPr>
              <a:t>10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2857680" y="514440"/>
            <a:ext cx="3428640" cy="2571480"/>
          </a:xfrm>
          <a:prstGeom prst="rect">
            <a:avLst/>
          </a:prstGeom>
        </p:spPr>
      </p:sp>
      <p:sp>
        <p:nvSpPr>
          <p:cNvPr id="325"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26"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982FC50B-66C8-4E53-A498-46D930DDD108}" type="slidenum">
              <a:rPr lang="en-US" sz="1200" b="0" strike="noStrike" spc="-1">
                <a:solidFill>
                  <a:srgbClr val="000000"/>
                </a:solidFill>
                <a:latin typeface="Arial"/>
              </a:rPr>
              <a:t>11</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2857680" y="514440"/>
            <a:ext cx="3428640" cy="2571480"/>
          </a:xfrm>
          <a:prstGeom prst="rect">
            <a:avLst/>
          </a:prstGeom>
        </p:spPr>
      </p:sp>
      <p:sp>
        <p:nvSpPr>
          <p:cNvPr id="328"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29"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65E19641-6FF4-4C22-A5EF-6641370BA8C8}" type="slidenum">
              <a:rPr lang="en-US" sz="1200" b="0" strike="noStrike" spc="-1">
                <a:solidFill>
                  <a:srgbClr val="000000"/>
                </a:solidFill>
                <a:latin typeface="Arial"/>
              </a:rPr>
              <a:t>12</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2857680" y="514440"/>
            <a:ext cx="3428640" cy="2571480"/>
          </a:xfrm>
          <a:prstGeom prst="rect">
            <a:avLst/>
          </a:prstGeom>
        </p:spPr>
      </p:sp>
      <p:sp>
        <p:nvSpPr>
          <p:cNvPr id="331" name="PlaceHolder 2"/>
          <p:cNvSpPr>
            <a:spLocks noGrp="1"/>
          </p:cNvSpPr>
          <p:nvPr>
            <p:ph type="body"/>
          </p:nvPr>
        </p:nvSpPr>
        <p:spPr>
          <a:xfrm>
            <a:off x="914400" y="3257640"/>
            <a:ext cx="7314840" cy="3085920"/>
          </a:xfrm>
          <a:prstGeom prst="rect">
            <a:avLst/>
          </a:prstGeom>
        </p:spPr>
        <p:txBody>
          <a:bodyPr>
            <a:noAutofit/>
          </a:bodyPr>
          <a:lstStyle/>
          <a:p>
            <a:endParaRPr lang="en-US" sz="2000" b="0" strike="noStrike" spc="-1">
              <a:latin typeface="Arial"/>
            </a:endParaRPr>
          </a:p>
        </p:txBody>
      </p:sp>
      <p:sp>
        <p:nvSpPr>
          <p:cNvPr id="332"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98BF359D-D55A-43CA-A07D-5A51B26ADE08}" type="slidenum">
              <a:rPr lang="en-US" sz="1200" b="0" strike="noStrike" spc="-1">
                <a:solidFill>
                  <a:srgbClr val="000000"/>
                </a:solidFill>
                <a:latin typeface="Arial"/>
              </a:rPr>
              <a:t>13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6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7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8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8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8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8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8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8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3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4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4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4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5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5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5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6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6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6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6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6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6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7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7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7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7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3F3F3F"/>
              </a:solid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3F3F3F"/>
              </a:solid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3F3F3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371600"/>
            <a:ext cx="7848360" cy="1926720"/>
          </a:xfrm>
          <a:prstGeom prst="rect">
            <a:avLst/>
          </a:prstGeom>
        </p:spPr>
        <p:txBody>
          <a:bodyPr anchor="b">
            <a:noAutofit/>
          </a:bodyPr>
          <a:lstStyle/>
          <a:p>
            <a:pPr>
              <a:lnSpc>
                <a:spcPct val="100000"/>
              </a:lnSpc>
            </a:pPr>
            <a:r>
              <a:rPr lang="en-US" sz="5400" b="0" strike="noStrike" cap="all" spc="-100">
                <a:solidFill>
                  <a:srgbClr val="9B2D1F"/>
                </a:solidFill>
                <a:latin typeface="Arial"/>
              </a:rPr>
              <a:t>Click to edit Master title style</a:t>
            </a:r>
            <a:endParaRPr lang="en-US" sz="5400" b="0" strike="noStrike" spc="-1">
              <a:solidFill>
                <a:srgbClr val="3F3F3F"/>
              </a:solidFill>
              <a:latin typeface="Arial"/>
            </a:endParaRPr>
          </a:p>
        </p:txBody>
      </p:sp>
      <p:sp>
        <p:nvSpPr>
          <p:cNvPr id="3" name="PlaceHolder 4"/>
          <p:cNvSpPr>
            <a:spLocks noGrp="1"/>
          </p:cNvSpPr>
          <p:nvPr>
            <p:ph type="dt"/>
          </p:nvPr>
        </p:nvSpPr>
        <p:spPr>
          <a:xfrm>
            <a:off x="457200" y="18360"/>
            <a:ext cx="2895120" cy="328680"/>
          </a:xfrm>
          <a:prstGeom prst="rect">
            <a:avLst/>
          </a:prstGeom>
        </p:spPr>
        <p:txBody>
          <a:bodyPr anchor="ctr">
            <a:noAutofit/>
          </a:bodyPr>
          <a:lstStyle/>
          <a:p>
            <a:pPr>
              <a:lnSpc>
                <a:spcPct val="100000"/>
              </a:lnSpc>
            </a:pPr>
            <a:fld id="{413302C3-C94A-4376-9D54-8AC8BE74BF3F}" type="datetime">
              <a:rPr lang="en-US" sz="1200" b="0" strike="noStrike" spc="-1">
                <a:solidFill>
                  <a:srgbClr val="FFFFFF"/>
                </a:solidFill>
                <a:latin typeface="Arial"/>
              </a:rPr>
              <a:t>5/26/2024</a:t>
            </a:fld>
            <a:endParaRPr lang="en-US" sz="1200" b="0" strike="noStrike" spc="-1">
              <a:latin typeface="Times New Roman"/>
            </a:endParaRPr>
          </a:p>
        </p:txBody>
      </p:sp>
      <p:sp>
        <p:nvSpPr>
          <p:cNvPr id="4" name="PlaceHolder 5"/>
          <p:cNvSpPr>
            <a:spLocks noGrp="1"/>
          </p:cNvSpPr>
          <p:nvPr>
            <p:ph type="ftr"/>
          </p:nvPr>
        </p:nvSpPr>
        <p:spPr>
          <a:xfrm>
            <a:off x="3429000" y="18360"/>
            <a:ext cx="4114440" cy="328680"/>
          </a:xfrm>
          <a:prstGeom prst="rect">
            <a:avLst/>
          </a:prstGeom>
        </p:spPr>
        <p:txBody>
          <a:bodyPr anchor="ctr">
            <a:noAutofit/>
          </a:bodyPr>
          <a:lstStyle/>
          <a:p>
            <a:endParaRPr lang="en-US" sz="2400" b="0" strike="noStrike" spc="-1">
              <a:latin typeface="Times New Roman"/>
            </a:endParaRPr>
          </a:p>
        </p:txBody>
      </p:sp>
      <p:sp>
        <p:nvSpPr>
          <p:cNvPr id="5" name="PlaceHolder 6"/>
          <p:cNvSpPr>
            <a:spLocks noGrp="1"/>
          </p:cNvSpPr>
          <p:nvPr>
            <p:ph type="sldNum"/>
          </p:nvPr>
        </p:nvSpPr>
        <p:spPr>
          <a:xfrm>
            <a:off x="7620120" y="18360"/>
            <a:ext cx="1066320" cy="328680"/>
          </a:xfrm>
          <a:prstGeom prst="rect">
            <a:avLst/>
          </a:prstGeom>
        </p:spPr>
        <p:txBody>
          <a:bodyPr anchor="ctr">
            <a:noAutofit/>
          </a:bodyPr>
          <a:lstStyle/>
          <a:p>
            <a:pPr>
              <a:lnSpc>
                <a:spcPct val="100000"/>
              </a:lnSpc>
            </a:pPr>
            <a:fld id="{88B4BEEF-7CA2-49D1-9410-C03DE4693A67}" type="slidenum">
              <a:rPr lang="en-US" sz="1400" b="1" strike="noStrike" spc="-1">
                <a:solidFill>
                  <a:srgbClr val="FFFFFF"/>
                </a:solidFill>
                <a:latin typeface="Arial"/>
              </a:rPr>
              <a:t>‹#›</a:t>
            </a:fld>
            <a:endParaRPr lang="en-US" sz="1400" b="0" strike="noStrike" spc="-1">
              <a:latin typeface="Times New Roman"/>
            </a:endParaRPr>
          </a:p>
        </p:txBody>
      </p:sp>
      <p:sp>
        <p:nvSpPr>
          <p:cNvPr id="6" name="Line 7"/>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3F3F3F"/>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3F3F3F"/>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3F3F3F"/>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3F3F3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3F3F3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3F3F3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3F3F3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3"/>
          <p:cNvSpPr>
            <a:spLocks noGrp="1"/>
          </p:cNvSpPr>
          <p:nvPr>
            <p:ph type="title"/>
          </p:nvPr>
        </p:nvSpPr>
        <p:spPr>
          <a:xfrm>
            <a:off x="457200" y="533520"/>
            <a:ext cx="8229240" cy="990360"/>
          </a:xfrm>
          <a:prstGeom prst="rect">
            <a:avLst/>
          </a:prstGeom>
        </p:spPr>
        <p:txBody>
          <a:bodyPr anchor="ctr">
            <a:noAutofit/>
          </a:bodyPr>
          <a:lstStyle/>
          <a:p>
            <a:pPr>
              <a:lnSpc>
                <a:spcPct val="100000"/>
              </a:lnSpc>
            </a:pPr>
            <a:r>
              <a:rPr lang="en-US" sz="4000" b="0" strike="noStrike" spc="-100">
                <a:solidFill>
                  <a:srgbClr val="9B2D1F"/>
                </a:solidFill>
                <a:latin typeface="Arial"/>
              </a:rPr>
              <a:t>Click to edit Master title style</a:t>
            </a:r>
            <a:endParaRPr lang="en-US" sz="4000" b="0" strike="noStrike" spc="-1">
              <a:solidFill>
                <a:srgbClr val="3F3F3F"/>
              </a:solidFill>
              <a:latin typeface="Arial"/>
            </a:endParaRPr>
          </a:p>
        </p:txBody>
      </p:sp>
      <p:sp>
        <p:nvSpPr>
          <p:cNvPr id="47" name="PlaceHolder 4"/>
          <p:cNvSpPr>
            <a:spLocks noGrp="1"/>
          </p:cNvSpPr>
          <p:nvPr>
            <p:ph type="body"/>
          </p:nvPr>
        </p:nvSpPr>
        <p:spPr>
          <a:xfrm>
            <a:off x="457200" y="1600200"/>
            <a:ext cx="8229240" cy="4876560"/>
          </a:xfrm>
          <a:prstGeom prst="rect">
            <a:avLst/>
          </a:prstGeom>
        </p:spPr>
        <p:txBody>
          <a:bodyPr>
            <a:noAutofit/>
          </a:bodyPr>
          <a:lstStyle/>
          <a:p>
            <a:pPr marL="182880" indent="-182520">
              <a:lnSpc>
                <a:spcPct val="100000"/>
              </a:lnSpc>
              <a:spcBef>
                <a:spcPts val="479"/>
              </a:spcBef>
              <a:buClr>
                <a:srgbClr val="9B2D1F"/>
              </a:buClr>
              <a:buSzPct val="85000"/>
              <a:buFont typeface="Arial"/>
              <a:buChar char="•"/>
            </a:pPr>
            <a:r>
              <a:rPr lang="en-US" sz="2400" b="0" strike="noStrike" spc="-1">
                <a:solidFill>
                  <a:srgbClr val="3F3F3F"/>
                </a:solidFill>
                <a:latin typeface="Arial"/>
              </a:rPr>
              <a:t>Click to edit Master text styles</a:t>
            </a:r>
          </a:p>
          <a:p>
            <a:pPr marL="457200" lvl="1" indent="-182520">
              <a:lnSpc>
                <a:spcPct val="100000"/>
              </a:lnSpc>
              <a:spcBef>
                <a:spcPts val="400"/>
              </a:spcBef>
              <a:buClr>
                <a:srgbClr val="9B2D1F"/>
              </a:buClr>
              <a:buSzPct val="85000"/>
              <a:buFont typeface="Arial"/>
              <a:buChar char="•"/>
            </a:pPr>
            <a:r>
              <a:rPr lang="en-US" sz="2000" b="0" strike="noStrike" spc="-1">
                <a:solidFill>
                  <a:srgbClr val="3F3F3F"/>
                </a:solidFill>
                <a:latin typeface="Arial"/>
              </a:rPr>
              <a:t>Second levelkkk</a:t>
            </a:r>
          </a:p>
          <a:p>
            <a:pPr marL="731520" lvl="2" indent="-182520">
              <a:lnSpc>
                <a:spcPct val="100000"/>
              </a:lnSpc>
              <a:spcBef>
                <a:spcPts val="360"/>
              </a:spcBef>
              <a:buClr>
                <a:srgbClr val="9B2D1F"/>
              </a:buClr>
              <a:buSzPct val="90000"/>
              <a:buFont typeface="Arial"/>
              <a:buChar char="•"/>
            </a:pPr>
            <a:r>
              <a:rPr lang="en-US" sz="1800" b="0" strike="noStrike" spc="-1">
                <a:solidFill>
                  <a:srgbClr val="3F3F3F"/>
                </a:solidFill>
                <a:latin typeface="Arial"/>
              </a:rPr>
              <a:t>Third level</a:t>
            </a:r>
          </a:p>
          <a:p>
            <a:pPr marL="1005840" lvl="3" indent="-182520">
              <a:lnSpc>
                <a:spcPct val="100000"/>
              </a:lnSpc>
              <a:spcBef>
                <a:spcPts val="320"/>
              </a:spcBef>
              <a:buClr>
                <a:srgbClr val="9B2D1F"/>
              </a:buClr>
              <a:buFont typeface="Arial"/>
              <a:buChar char="•"/>
            </a:pPr>
            <a:r>
              <a:rPr lang="en-US" sz="1600" b="0" strike="noStrike" spc="-1">
                <a:solidFill>
                  <a:srgbClr val="3F3F3F"/>
                </a:solidFill>
                <a:latin typeface="Arial"/>
              </a:rPr>
              <a:t>Fourth level</a:t>
            </a:r>
          </a:p>
          <a:p>
            <a:pPr marL="1188720" lvl="4" indent="-136800">
              <a:lnSpc>
                <a:spcPct val="100000"/>
              </a:lnSpc>
              <a:spcBef>
                <a:spcPts val="281"/>
              </a:spcBef>
              <a:buClr>
                <a:srgbClr val="9B2D1F"/>
              </a:buClr>
              <a:buFont typeface="Arial"/>
              <a:buChar char="•"/>
            </a:pPr>
            <a:r>
              <a:rPr lang="en-US" sz="1400" b="0" strike="noStrike" spc="-1">
                <a:solidFill>
                  <a:srgbClr val="3F3F3F"/>
                </a:solidFill>
                <a:latin typeface="Arial"/>
              </a:rPr>
              <a:t>Fifth level</a:t>
            </a:r>
          </a:p>
        </p:txBody>
      </p:sp>
      <p:sp>
        <p:nvSpPr>
          <p:cNvPr id="48" name="PlaceHolder 5"/>
          <p:cNvSpPr>
            <a:spLocks noGrp="1"/>
          </p:cNvSpPr>
          <p:nvPr>
            <p:ph type="dt"/>
          </p:nvPr>
        </p:nvSpPr>
        <p:spPr>
          <a:xfrm>
            <a:off x="457200" y="18360"/>
            <a:ext cx="2895120" cy="328680"/>
          </a:xfrm>
          <a:prstGeom prst="rect">
            <a:avLst/>
          </a:prstGeom>
        </p:spPr>
        <p:txBody>
          <a:bodyPr anchor="ctr">
            <a:noAutofit/>
          </a:bodyPr>
          <a:lstStyle/>
          <a:p>
            <a:pPr>
              <a:lnSpc>
                <a:spcPct val="100000"/>
              </a:lnSpc>
            </a:pPr>
            <a:fld id="{F123B072-DEDE-4968-9E68-9D8C6EF57AB0}" type="datetime">
              <a:rPr lang="en-US" sz="1200" b="0" strike="noStrike" spc="-1">
                <a:solidFill>
                  <a:srgbClr val="FFFFFF"/>
                </a:solidFill>
                <a:latin typeface="Arial"/>
              </a:rPr>
              <a:t>5/26/2024</a:t>
            </a:fld>
            <a:endParaRPr lang="en-US" sz="1200" b="0" strike="noStrike" spc="-1">
              <a:latin typeface="Times New Roman"/>
            </a:endParaRPr>
          </a:p>
        </p:txBody>
      </p:sp>
      <p:sp>
        <p:nvSpPr>
          <p:cNvPr id="49" name="PlaceHolder 6"/>
          <p:cNvSpPr>
            <a:spLocks noGrp="1"/>
          </p:cNvSpPr>
          <p:nvPr>
            <p:ph type="ftr"/>
          </p:nvPr>
        </p:nvSpPr>
        <p:spPr>
          <a:xfrm>
            <a:off x="3429000" y="18360"/>
            <a:ext cx="4114440" cy="328680"/>
          </a:xfrm>
          <a:prstGeom prst="rect">
            <a:avLst/>
          </a:prstGeom>
        </p:spPr>
        <p:txBody>
          <a:bodyPr anchor="ctr">
            <a:noAutofit/>
          </a:bodyPr>
          <a:lstStyle/>
          <a:p>
            <a:endParaRPr lang="en-US" sz="2400" b="0" strike="noStrike" spc="-1">
              <a:latin typeface="Times New Roman"/>
            </a:endParaRPr>
          </a:p>
        </p:txBody>
      </p:sp>
      <p:sp>
        <p:nvSpPr>
          <p:cNvPr id="50" name="PlaceHolder 7"/>
          <p:cNvSpPr>
            <a:spLocks noGrp="1"/>
          </p:cNvSpPr>
          <p:nvPr>
            <p:ph type="sldNum"/>
          </p:nvPr>
        </p:nvSpPr>
        <p:spPr>
          <a:xfrm>
            <a:off x="7620120" y="18360"/>
            <a:ext cx="1066320" cy="328680"/>
          </a:xfrm>
          <a:prstGeom prst="rect">
            <a:avLst/>
          </a:prstGeom>
        </p:spPr>
        <p:txBody>
          <a:bodyPr anchor="ctr">
            <a:noAutofit/>
          </a:bodyPr>
          <a:lstStyle/>
          <a:p>
            <a:pPr>
              <a:lnSpc>
                <a:spcPct val="100000"/>
              </a:lnSpc>
            </a:pPr>
            <a:fld id="{C2F31511-60D0-4A80-B9D3-6DCC67E6F4E1}" type="slidenum">
              <a:rPr lang="en-US" sz="1400" b="1" strike="noStrike" spc="-1">
                <a:solidFill>
                  <a:srgbClr val="FFFFFF"/>
                </a:solidFill>
                <a:latin typeface="Arial"/>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88"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PlaceHolder 3"/>
          <p:cNvSpPr>
            <a:spLocks noGrp="1"/>
          </p:cNvSpPr>
          <p:nvPr>
            <p:ph type="title"/>
          </p:nvPr>
        </p:nvSpPr>
        <p:spPr>
          <a:xfrm>
            <a:off x="457200" y="533520"/>
            <a:ext cx="8229240" cy="990360"/>
          </a:xfrm>
          <a:prstGeom prst="rect">
            <a:avLst/>
          </a:prstGeom>
        </p:spPr>
        <p:txBody>
          <a:bodyPr anchor="ctr">
            <a:noAutofit/>
          </a:bodyPr>
          <a:lstStyle/>
          <a:p>
            <a:pPr>
              <a:lnSpc>
                <a:spcPct val="100000"/>
              </a:lnSpc>
            </a:pPr>
            <a:r>
              <a:rPr lang="en-US" sz="4000" b="0" strike="noStrike" spc="-100">
                <a:solidFill>
                  <a:srgbClr val="9B2D1F"/>
                </a:solidFill>
                <a:latin typeface="Arial"/>
              </a:rPr>
              <a:t>Click to edit Master title style</a:t>
            </a:r>
            <a:endParaRPr lang="en-US" sz="4000" b="0" strike="noStrike" spc="-1">
              <a:solidFill>
                <a:srgbClr val="3F3F3F"/>
              </a:solidFill>
              <a:latin typeface="Arial"/>
            </a:endParaRPr>
          </a:p>
        </p:txBody>
      </p:sp>
      <p:sp>
        <p:nvSpPr>
          <p:cNvPr id="90" name="PlaceHolder 4"/>
          <p:cNvSpPr>
            <a:spLocks noGrp="1"/>
          </p:cNvSpPr>
          <p:nvPr>
            <p:ph type="body"/>
          </p:nvPr>
        </p:nvSpPr>
        <p:spPr>
          <a:xfrm>
            <a:off x="457200" y="1673280"/>
            <a:ext cx="4038120" cy="4717800"/>
          </a:xfrm>
          <a:prstGeom prst="rect">
            <a:avLst/>
          </a:prstGeom>
        </p:spPr>
        <p:txBody>
          <a:bodyPr>
            <a:noAutofit/>
          </a:bodyPr>
          <a:lstStyle/>
          <a:p>
            <a:pPr marL="182880" indent="-182520">
              <a:lnSpc>
                <a:spcPct val="100000"/>
              </a:lnSpc>
              <a:spcBef>
                <a:spcPts val="561"/>
              </a:spcBef>
              <a:buClr>
                <a:srgbClr val="9B2D1F"/>
              </a:buClr>
              <a:buSzPct val="85000"/>
              <a:buFont typeface="Arial"/>
              <a:buChar char="•"/>
            </a:pPr>
            <a:r>
              <a:rPr lang="en-US" sz="2800" b="0" strike="noStrike" spc="-1">
                <a:solidFill>
                  <a:srgbClr val="3F3F3F"/>
                </a:solidFill>
                <a:latin typeface="Arial"/>
              </a:rPr>
              <a:t>Click to edit Master text styles</a:t>
            </a:r>
          </a:p>
          <a:p>
            <a:pPr marL="457200" lvl="1" indent="-182520">
              <a:lnSpc>
                <a:spcPct val="100000"/>
              </a:lnSpc>
              <a:spcBef>
                <a:spcPts val="479"/>
              </a:spcBef>
              <a:buClr>
                <a:srgbClr val="9B2D1F"/>
              </a:buClr>
              <a:buSzPct val="85000"/>
              <a:buFont typeface="Arial"/>
              <a:buChar char="•"/>
            </a:pPr>
            <a:r>
              <a:rPr lang="en-US" sz="2400" b="0" strike="noStrike" spc="-1">
                <a:solidFill>
                  <a:srgbClr val="3F3F3F"/>
                </a:solidFill>
                <a:latin typeface="Arial"/>
              </a:rPr>
              <a:t>Second level</a:t>
            </a:r>
          </a:p>
          <a:p>
            <a:pPr marL="731520" lvl="2" indent="-182520">
              <a:lnSpc>
                <a:spcPct val="100000"/>
              </a:lnSpc>
              <a:spcBef>
                <a:spcPts val="400"/>
              </a:spcBef>
              <a:buClr>
                <a:srgbClr val="9B2D1F"/>
              </a:buClr>
              <a:buSzPct val="90000"/>
              <a:buFont typeface="Arial"/>
              <a:buChar char="•"/>
            </a:pPr>
            <a:r>
              <a:rPr lang="en-US" sz="2000" b="0" strike="noStrike" spc="-1">
                <a:solidFill>
                  <a:srgbClr val="3F3F3F"/>
                </a:solidFill>
                <a:latin typeface="Arial"/>
              </a:rPr>
              <a:t>Third level</a:t>
            </a:r>
          </a:p>
          <a:p>
            <a:pPr marL="1005840" lvl="3" indent="-182520">
              <a:lnSpc>
                <a:spcPct val="100000"/>
              </a:lnSpc>
              <a:spcBef>
                <a:spcPts val="360"/>
              </a:spcBef>
              <a:buClr>
                <a:srgbClr val="9B2D1F"/>
              </a:buClr>
              <a:buFont typeface="Arial"/>
              <a:buChar char="•"/>
            </a:pPr>
            <a:r>
              <a:rPr lang="en-US" sz="1800" b="0" strike="noStrike" spc="-1">
                <a:solidFill>
                  <a:srgbClr val="3F3F3F"/>
                </a:solidFill>
                <a:latin typeface="Arial"/>
              </a:rPr>
              <a:t>Fourth level</a:t>
            </a:r>
          </a:p>
          <a:p>
            <a:pPr marL="1188720" lvl="4" indent="-136800">
              <a:lnSpc>
                <a:spcPct val="100000"/>
              </a:lnSpc>
              <a:spcBef>
                <a:spcPts val="360"/>
              </a:spcBef>
              <a:buClr>
                <a:srgbClr val="9B2D1F"/>
              </a:buClr>
              <a:buFont typeface="Arial"/>
              <a:buChar char="•"/>
            </a:pPr>
            <a:r>
              <a:rPr lang="en-US" sz="1800" b="0" strike="noStrike" spc="-1">
                <a:solidFill>
                  <a:srgbClr val="3F3F3F"/>
                </a:solidFill>
                <a:latin typeface="Arial"/>
              </a:rPr>
              <a:t>Fifth level</a:t>
            </a:r>
          </a:p>
        </p:txBody>
      </p:sp>
      <p:sp>
        <p:nvSpPr>
          <p:cNvPr id="91" name="PlaceHolder 5"/>
          <p:cNvSpPr>
            <a:spLocks noGrp="1"/>
          </p:cNvSpPr>
          <p:nvPr>
            <p:ph type="body"/>
          </p:nvPr>
        </p:nvSpPr>
        <p:spPr>
          <a:xfrm>
            <a:off x="4648320" y="1673280"/>
            <a:ext cx="4038120" cy="4717800"/>
          </a:xfrm>
          <a:prstGeom prst="rect">
            <a:avLst/>
          </a:prstGeom>
        </p:spPr>
        <p:txBody>
          <a:bodyPr>
            <a:noAutofit/>
          </a:bodyPr>
          <a:lstStyle/>
          <a:p>
            <a:pPr marL="182880" indent="-182520">
              <a:lnSpc>
                <a:spcPct val="100000"/>
              </a:lnSpc>
              <a:spcBef>
                <a:spcPts val="561"/>
              </a:spcBef>
              <a:buClr>
                <a:srgbClr val="9B2D1F"/>
              </a:buClr>
              <a:buSzPct val="85000"/>
              <a:buFont typeface="Arial"/>
              <a:buChar char="•"/>
            </a:pPr>
            <a:r>
              <a:rPr lang="en-US" sz="2800" b="0" strike="noStrike" spc="-1">
                <a:solidFill>
                  <a:srgbClr val="3F3F3F"/>
                </a:solidFill>
                <a:latin typeface="Arial"/>
              </a:rPr>
              <a:t>Click to edit Master text styles</a:t>
            </a:r>
          </a:p>
          <a:p>
            <a:pPr marL="457200" lvl="1" indent="-182520">
              <a:lnSpc>
                <a:spcPct val="100000"/>
              </a:lnSpc>
              <a:spcBef>
                <a:spcPts val="479"/>
              </a:spcBef>
              <a:buClr>
                <a:srgbClr val="9B2D1F"/>
              </a:buClr>
              <a:buSzPct val="85000"/>
              <a:buFont typeface="Arial"/>
              <a:buChar char="•"/>
            </a:pPr>
            <a:r>
              <a:rPr lang="en-US" sz="2400" b="0" strike="noStrike" spc="-1">
                <a:solidFill>
                  <a:srgbClr val="3F3F3F"/>
                </a:solidFill>
                <a:latin typeface="Arial"/>
              </a:rPr>
              <a:t>Second level</a:t>
            </a:r>
          </a:p>
          <a:p>
            <a:pPr marL="731520" lvl="2" indent="-182520">
              <a:lnSpc>
                <a:spcPct val="100000"/>
              </a:lnSpc>
              <a:spcBef>
                <a:spcPts val="400"/>
              </a:spcBef>
              <a:buClr>
                <a:srgbClr val="9B2D1F"/>
              </a:buClr>
              <a:buSzPct val="90000"/>
              <a:buFont typeface="Arial"/>
              <a:buChar char="•"/>
            </a:pPr>
            <a:r>
              <a:rPr lang="en-US" sz="2000" b="0" strike="noStrike" spc="-1">
                <a:solidFill>
                  <a:srgbClr val="3F3F3F"/>
                </a:solidFill>
                <a:latin typeface="Arial"/>
              </a:rPr>
              <a:t>Third level</a:t>
            </a:r>
          </a:p>
          <a:p>
            <a:pPr marL="1005840" lvl="3" indent="-182520">
              <a:lnSpc>
                <a:spcPct val="100000"/>
              </a:lnSpc>
              <a:spcBef>
                <a:spcPts val="360"/>
              </a:spcBef>
              <a:buClr>
                <a:srgbClr val="9B2D1F"/>
              </a:buClr>
              <a:buFont typeface="Arial"/>
              <a:buChar char="•"/>
            </a:pPr>
            <a:r>
              <a:rPr lang="en-US" sz="1800" b="0" strike="noStrike" spc="-1">
                <a:solidFill>
                  <a:srgbClr val="3F3F3F"/>
                </a:solidFill>
                <a:latin typeface="Arial"/>
              </a:rPr>
              <a:t>Fourth level</a:t>
            </a:r>
          </a:p>
          <a:p>
            <a:pPr marL="1188720" lvl="4" indent="-136800">
              <a:lnSpc>
                <a:spcPct val="100000"/>
              </a:lnSpc>
              <a:spcBef>
                <a:spcPts val="360"/>
              </a:spcBef>
              <a:buClr>
                <a:srgbClr val="9B2D1F"/>
              </a:buClr>
              <a:buFont typeface="Arial"/>
              <a:buChar char="•"/>
            </a:pPr>
            <a:r>
              <a:rPr lang="en-US" sz="1800" b="0" strike="noStrike" spc="-1">
                <a:solidFill>
                  <a:srgbClr val="3F3F3F"/>
                </a:solidFill>
                <a:latin typeface="Arial"/>
              </a:rPr>
              <a:t>Fifth level</a:t>
            </a:r>
          </a:p>
        </p:txBody>
      </p:sp>
      <p:sp>
        <p:nvSpPr>
          <p:cNvPr id="92" name="PlaceHolder 6"/>
          <p:cNvSpPr>
            <a:spLocks noGrp="1"/>
          </p:cNvSpPr>
          <p:nvPr>
            <p:ph type="dt"/>
          </p:nvPr>
        </p:nvSpPr>
        <p:spPr>
          <a:xfrm>
            <a:off x="457200" y="18360"/>
            <a:ext cx="2895120" cy="328680"/>
          </a:xfrm>
          <a:prstGeom prst="rect">
            <a:avLst/>
          </a:prstGeom>
        </p:spPr>
        <p:txBody>
          <a:bodyPr anchor="ctr">
            <a:noAutofit/>
          </a:bodyPr>
          <a:lstStyle/>
          <a:p>
            <a:pPr>
              <a:lnSpc>
                <a:spcPct val="100000"/>
              </a:lnSpc>
            </a:pPr>
            <a:fld id="{F5D470AE-7876-4DF5-91AB-EA2FB592A470}" type="datetime">
              <a:rPr lang="en-US" sz="1200" b="0" strike="noStrike" spc="-1">
                <a:solidFill>
                  <a:srgbClr val="FFFFFF"/>
                </a:solidFill>
                <a:latin typeface="Arial"/>
              </a:rPr>
              <a:t>5/26/2024</a:t>
            </a:fld>
            <a:endParaRPr lang="en-US" sz="1200" b="0" strike="noStrike" spc="-1">
              <a:latin typeface="Times New Roman"/>
            </a:endParaRPr>
          </a:p>
        </p:txBody>
      </p:sp>
      <p:sp>
        <p:nvSpPr>
          <p:cNvPr id="93" name="PlaceHolder 7"/>
          <p:cNvSpPr>
            <a:spLocks noGrp="1"/>
          </p:cNvSpPr>
          <p:nvPr>
            <p:ph type="ftr"/>
          </p:nvPr>
        </p:nvSpPr>
        <p:spPr>
          <a:xfrm>
            <a:off x="3429000" y="18360"/>
            <a:ext cx="4114440" cy="328680"/>
          </a:xfrm>
          <a:prstGeom prst="rect">
            <a:avLst/>
          </a:prstGeom>
        </p:spPr>
        <p:txBody>
          <a:bodyPr anchor="ctr">
            <a:noAutofit/>
          </a:bodyPr>
          <a:lstStyle/>
          <a:p>
            <a:endParaRPr lang="en-US" sz="2400" b="0" strike="noStrike" spc="-1">
              <a:latin typeface="Times New Roman"/>
            </a:endParaRPr>
          </a:p>
        </p:txBody>
      </p:sp>
      <p:sp>
        <p:nvSpPr>
          <p:cNvPr id="94" name="PlaceHolder 8"/>
          <p:cNvSpPr>
            <a:spLocks noGrp="1"/>
          </p:cNvSpPr>
          <p:nvPr>
            <p:ph type="sldNum"/>
          </p:nvPr>
        </p:nvSpPr>
        <p:spPr>
          <a:xfrm>
            <a:off x="7620120" y="18360"/>
            <a:ext cx="1066320" cy="328680"/>
          </a:xfrm>
          <a:prstGeom prst="rect">
            <a:avLst/>
          </a:prstGeom>
        </p:spPr>
        <p:txBody>
          <a:bodyPr anchor="ctr">
            <a:noAutofit/>
          </a:bodyPr>
          <a:lstStyle/>
          <a:p>
            <a:pPr>
              <a:lnSpc>
                <a:spcPct val="100000"/>
              </a:lnSpc>
            </a:pPr>
            <a:fld id="{0D94ADCC-9E0E-48BC-9434-885FD9414FD2}" type="slidenum">
              <a:rPr lang="en-US" sz="1400" b="1" strike="noStrike" spc="-1">
                <a:solidFill>
                  <a:srgbClr val="FFFFFF"/>
                </a:solidFill>
                <a:latin typeface="Arial"/>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3" name="PlaceHolder 3"/>
          <p:cNvSpPr>
            <a:spLocks noGrp="1"/>
          </p:cNvSpPr>
          <p:nvPr>
            <p:ph type="dt"/>
          </p:nvPr>
        </p:nvSpPr>
        <p:spPr>
          <a:xfrm>
            <a:off x="457200" y="18360"/>
            <a:ext cx="2895120" cy="328680"/>
          </a:xfrm>
          <a:prstGeom prst="rect">
            <a:avLst/>
          </a:prstGeom>
        </p:spPr>
        <p:txBody>
          <a:bodyPr anchor="ctr">
            <a:noAutofit/>
          </a:bodyPr>
          <a:lstStyle/>
          <a:p>
            <a:pPr>
              <a:lnSpc>
                <a:spcPct val="100000"/>
              </a:lnSpc>
            </a:pPr>
            <a:fld id="{4E42C748-89C7-4E1B-BDA3-D442A750EBA0}" type="datetime">
              <a:rPr lang="en-US" sz="1200" b="0" strike="noStrike" spc="-1">
                <a:solidFill>
                  <a:srgbClr val="FFFFFF"/>
                </a:solidFill>
                <a:latin typeface="Arial"/>
              </a:rPr>
              <a:t>5/26/2024</a:t>
            </a:fld>
            <a:endParaRPr lang="en-US" sz="1200" b="0" strike="noStrike" spc="-1">
              <a:latin typeface="Times New Roman"/>
            </a:endParaRPr>
          </a:p>
        </p:txBody>
      </p:sp>
      <p:sp>
        <p:nvSpPr>
          <p:cNvPr id="134" name="PlaceHolder 4"/>
          <p:cNvSpPr>
            <a:spLocks noGrp="1"/>
          </p:cNvSpPr>
          <p:nvPr>
            <p:ph type="ftr"/>
          </p:nvPr>
        </p:nvSpPr>
        <p:spPr>
          <a:xfrm>
            <a:off x="3429000" y="18360"/>
            <a:ext cx="4114440" cy="328680"/>
          </a:xfrm>
          <a:prstGeom prst="rect">
            <a:avLst/>
          </a:prstGeom>
        </p:spPr>
        <p:txBody>
          <a:bodyPr anchor="ctr">
            <a:noAutofit/>
          </a:bodyPr>
          <a:lstStyle/>
          <a:p>
            <a:endParaRPr lang="en-US" sz="2400" b="0" strike="noStrike" spc="-1">
              <a:latin typeface="Times New Roman"/>
            </a:endParaRPr>
          </a:p>
        </p:txBody>
      </p:sp>
      <p:sp>
        <p:nvSpPr>
          <p:cNvPr id="135" name="PlaceHolder 5"/>
          <p:cNvSpPr>
            <a:spLocks noGrp="1"/>
          </p:cNvSpPr>
          <p:nvPr>
            <p:ph type="sldNum"/>
          </p:nvPr>
        </p:nvSpPr>
        <p:spPr>
          <a:xfrm>
            <a:off x="7620120" y="18360"/>
            <a:ext cx="1066320" cy="328680"/>
          </a:xfrm>
          <a:prstGeom prst="rect">
            <a:avLst/>
          </a:prstGeom>
        </p:spPr>
        <p:txBody>
          <a:bodyPr anchor="ctr">
            <a:noAutofit/>
          </a:bodyPr>
          <a:lstStyle/>
          <a:p>
            <a:pPr>
              <a:lnSpc>
                <a:spcPct val="100000"/>
              </a:lnSpc>
            </a:pPr>
            <a:fld id="{76A42C32-E32D-4A3B-A171-006FE8D1FFB0}" type="slidenum">
              <a:rPr lang="en-US" sz="1400" b="1" strike="noStrike" spc="-1">
                <a:solidFill>
                  <a:srgbClr val="FFFFFF"/>
                </a:solidFill>
                <a:latin typeface="Arial"/>
              </a:rPr>
              <a:t>‹#›</a:t>
            </a:fld>
            <a:endParaRPr lang="en-US" sz="1400" b="0" strike="noStrike" spc="-1">
              <a:latin typeface="Times New Roman"/>
            </a:endParaRPr>
          </a:p>
        </p:txBody>
      </p:sp>
      <p:sp>
        <p:nvSpPr>
          <p:cNvPr id="136"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3F3F3F"/>
                </a:solidFill>
                <a:latin typeface="Arial"/>
              </a:rPr>
              <a:t>Click to edit the title text format</a:t>
            </a:r>
          </a:p>
        </p:txBody>
      </p:sp>
      <p:sp>
        <p:nvSpPr>
          <p:cNvPr id="137"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3F3F3F"/>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3F3F3F"/>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3F3F3F"/>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3F3F3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3F3F3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3F3F3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3F3F3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8.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86520" y="3399120"/>
            <a:ext cx="7848360" cy="1440"/>
          </a:xfrm>
          <a:custGeom>
            <a:avLst/>
            <a:gdLst/>
            <a:ahLst/>
            <a:cxnLst/>
            <a:rect l="l" t="t" r="r" b="b"/>
            <a:pathLst>
              <a:path w="7848600" h="1904">
                <a:moveTo>
                  <a:pt x="0" y="0"/>
                </a:moveTo>
                <a:lnTo>
                  <a:pt x="7848600" y="1523"/>
                </a:lnTo>
              </a:path>
            </a:pathLst>
          </a:custGeom>
          <a:noFill/>
          <a:ln w="19800">
            <a:solidFill>
              <a:srgbClr val="D2523B"/>
            </a:solidFill>
            <a:round/>
          </a:ln>
        </p:spPr>
        <p:style>
          <a:lnRef idx="0">
            <a:scrgbClr r="0" g="0" b="0"/>
          </a:lnRef>
          <a:fillRef idx="0">
            <a:scrgbClr r="0" g="0" b="0"/>
          </a:fillRef>
          <a:effectRef idx="0">
            <a:scrgbClr r="0" g="0" b="0"/>
          </a:effectRef>
          <a:fontRef idx="minor"/>
        </p:style>
      </p:sp>
      <p:sp>
        <p:nvSpPr>
          <p:cNvPr id="181" name="TextShape 2"/>
          <p:cNvSpPr txBox="1"/>
          <p:nvPr/>
        </p:nvSpPr>
        <p:spPr>
          <a:xfrm>
            <a:off x="685800" y="816840"/>
            <a:ext cx="7848360" cy="2481840"/>
          </a:xfrm>
          <a:prstGeom prst="rect">
            <a:avLst/>
          </a:prstGeom>
          <a:noFill/>
          <a:ln>
            <a:noFill/>
          </a:ln>
        </p:spPr>
        <p:txBody>
          <a:bodyPr lIns="0" tIns="12600" rIns="0" bIns="0" anchor="b">
            <a:noAutofit/>
          </a:bodyPr>
          <a:lstStyle/>
          <a:p>
            <a:pPr marL="12600" algn="ctr">
              <a:lnSpc>
                <a:spcPct val="100000"/>
              </a:lnSpc>
              <a:spcBef>
                <a:spcPts val="99"/>
              </a:spcBef>
            </a:pPr>
            <a:r>
              <a:rPr lang="en-US" sz="5400" b="0" strike="noStrike" cap="all" spc="-92">
                <a:solidFill>
                  <a:srgbClr val="9B2D1F"/>
                </a:solidFill>
                <a:latin typeface="Arial Rounded MT Bold"/>
              </a:rPr>
              <a:t>Database</a:t>
            </a:r>
            <a:r>
              <a:t/>
            </a:r>
            <a:br/>
            <a:r>
              <a:rPr lang="en-US" sz="5400" b="0" strike="noStrike" cap="all" spc="-92">
                <a:solidFill>
                  <a:srgbClr val="9B2D1F"/>
                </a:solidFill>
                <a:latin typeface="Arial Rounded MT Bold"/>
              </a:rPr>
              <a:t>Fundamentals &amp; Design</a:t>
            </a:r>
            <a:endParaRPr lang="en-US" sz="5400" b="0" strike="noStrike" spc="-1">
              <a:solidFill>
                <a:srgbClr val="3F3F3F"/>
              </a:solidFill>
              <a:latin typeface="Arial"/>
            </a:endParaRPr>
          </a:p>
        </p:txBody>
      </p:sp>
      <p:sp>
        <p:nvSpPr>
          <p:cNvPr id="182" name="CustomShape 3"/>
          <p:cNvSpPr/>
          <p:nvPr/>
        </p:nvSpPr>
        <p:spPr>
          <a:xfrm>
            <a:off x="3090240" y="4102200"/>
            <a:ext cx="3313080" cy="13546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240" indent="3240" algn="ctr">
              <a:lnSpc>
                <a:spcPct val="120000"/>
              </a:lnSpc>
              <a:spcBef>
                <a:spcPts val="99"/>
              </a:spcBef>
              <a:tabLst>
                <a:tab pos="0" algn="l"/>
              </a:tabLst>
            </a:pPr>
            <a:r>
              <a:rPr lang="en-US" sz="2400" b="0" strike="noStrike" spc="-7">
                <a:solidFill>
                  <a:srgbClr val="56566D"/>
                </a:solidFill>
                <a:latin typeface="Arial"/>
              </a:rPr>
              <a:t>Presented by</a:t>
            </a:r>
            <a:endParaRPr lang="en-US" sz="2400" b="0" strike="noStrike" spc="-1">
              <a:latin typeface="Arial"/>
            </a:endParaRPr>
          </a:p>
          <a:p>
            <a:pPr marL="12240" indent="3240" algn="ctr">
              <a:lnSpc>
                <a:spcPct val="120000"/>
              </a:lnSpc>
              <a:spcBef>
                <a:spcPts val="99"/>
              </a:spcBef>
              <a:tabLst>
                <a:tab pos="0" algn="l"/>
              </a:tabLst>
            </a:pPr>
            <a:r>
              <a:rPr lang="en-US" sz="2400" b="0" strike="noStrike" spc="-7">
                <a:solidFill>
                  <a:srgbClr val="56566D"/>
                </a:solidFill>
                <a:latin typeface="Arial"/>
              </a:rPr>
              <a:t>Josephine Boles</a:t>
            </a:r>
            <a:endParaRPr lang="en-US" sz="2400" b="0" strike="noStrike" spc="-1">
              <a:latin typeface="Arial"/>
            </a:endParaRPr>
          </a:p>
          <a:p>
            <a:pPr marL="12240" indent="3240" algn="ctr">
              <a:lnSpc>
                <a:spcPct val="120000"/>
              </a:lnSpc>
              <a:spcBef>
                <a:spcPts val="99"/>
              </a:spcBef>
              <a:tabLst>
                <a:tab pos="0" algn="l"/>
              </a:tabLst>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468360" y="35712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 (cont.)</a:t>
            </a:r>
            <a:endParaRPr lang="en-US" sz="4000" b="0" strike="noStrike" spc="-1">
              <a:latin typeface="Arial"/>
            </a:endParaRPr>
          </a:p>
        </p:txBody>
      </p:sp>
      <p:sp>
        <p:nvSpPr>
          <p:cNvPr id="213"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14" name="CustomShape 3"/>
          <p:cNvSpPr/>
          <p:nvPr/>
        </p:nvSpPr>
        <p:spPr>
          <a:xfrm>
            <a:off x="152280" y="1162080"/>
            <a:ext cx="8229240" cy="453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80000"/>
              </a:lnSpc>
              <a:spcBef>
                <a:spcPts val="479"/>
              </a:spcBef>
              <a:tabLst>
                <a:tab pos="0" algn="l"/>
              </a:tabLst>
            </a:pPr>
            <a:endParaRPr lang="en-US" sz="1800" b="0" strike="noStrike" spc="-1">
              <a:latin typeface="Arial"/>
            </a:endParaRPr>
          </a:p>
          <a:p>
            <a:pPr marL="343080" indent="-342720">
              <a:lnSpc>
                <a:spcPct val="80000"/>
              </a:lnSpc>
              <a:spcBef>
                <a:spcPts val="479"/>
              </a:spcBef>
              <a:tabLst>
                <a:tab pos="0" algn="l"/>
              </a:tabLst>
            </a:pPr>
            <a:r>
              <a:rPr lang="en-US" sz="2400" b="1" strike="noStrike" spc="-1">
                <a:solidFill>
                  <a:srgbClr val="3F3F3F"/>
                </a:solidFill>
                <a:latin typeface="Arial"/>
              </a:rPr>
              <a:t>Types of attributes :</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a:p>
            <a:pPr marL="743040" lvl="1" indent="-285480">
              <a:lnSpc>
                <a:spcPct val="80000"/>
              </a:lnSpc>
              <a:spcBef>
                <a:spcPts val="479"/>
              </a:spcBef>
              <a:buClr>
                <a:srgbClr val="FF0000"/>
              </a:buClr>
              <a:buFont typeface="Symbol" charset="2"/>
              <a:buChar char=""/>
              <a:tabLst>
                <a:tab pos="0" algn="l"/>
              </a:tabLst>
            </a:pPr>
            <a:r>
              <a:rPr lang="en-US" sz="2400" b="1" strike="noStrike" spc="-1">
                <a:solidFill>
                  <a:srgbClr val="FF0000"/>
                </a:solidFill>
                <a:latin typeface="Arial"/>
              </a:rPr>
              <a:t>Complex</a:t>
            </a:r>
            <a:r>
              <a:rPr lang="en-US" sz="2400" b="1" strike="noStrike" spc="-1">
                <a:solidFill>
                  <a:srgbClr val="3F3F3F"/>
                </a:solidFill>
                <a:latin typeface="Arial"/>
              </a:rPr>
              <a:t> attribute:</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Those attributes, which can be formed by the </a:t>
            </a:r>
            <a:r>
              <a:rPr lang="en-US" sz="2400" b="1" strike="noStrike" spc="-1">
                <a:solidFill>
                  <a:srgbClr val="9B2D1F"/>
                </a:solidFill>
                <a:latin typeface="Arial"/>
              </a:rPr>
              <a:t>nesting</a:t>
            </a:r>
            <a:r>
              <a:rPr lang="en-US" sz="2400" b="1" strike="noStrike" spc="-1">
                <a:solidFill>
                  <a:srgbClr val="3F3F3F"/>
                </a:solidFill>
                <a:latin typeface="Arial"/>
              </a:rPr>
              <a:t> of composite and multi-valued attributes</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p:txBody>
      </p:sp>
      <p:pic>
        <p:nvPicPr>
          <p:cNvPr id="215" name="Picture 2"/>
          <p:cNvPicPr/>
          <p:nvPr/>
        </p:nvPicPr>
        <p:blipFill>
          <a:blip r:embed="rId3"/>
          <a:stretch/>
        </p:blipFill>
        <p:spPr>
          <a:xfrm>
            <a:off x="5715000" y="3429000"/>
            <a:ext cx="3047760" cy="3211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42960" y="35712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 (cont.)</a:t>
            </a:r>
            <a:endParaRPr lang="en-US" sz="4000" b="0" strike="noStrike" spc="-1">
              <a:latin typeface="Arial"/>
            </a:endParaRPr>
          </a:p>
        </p:txBody>
      </p:sp>
      <p:sp>
        <p:nvSpPr>
          <p:cNvPr id="217" name="CustomShape 2"/>
          <p:cNvSpPr/>
          <p:nvPr/>
        </p:nvSpPr>
        <p:spPr>
          <a:xfrm>
            <a:off x="468360" y="197820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18" name="CustomShape 3"/>
          <p:cNvSpPr/>
          <p:nvPr/>
        </p:nvSpPr>
        <p:spPr>
          <a:xfrm>
            <a:off x="0" y="1447920"/>
            <a:ext cx="9143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599"/>
              </a:spcBef>
              <a:buClr>
                <a:srgbClr val="3F3F3F"/>
              </a:buClr>
              <a:buFont typeface="Symbol" charset="2"/>
              <a:buChar char=""/>
            </a:pPr>
            <a:r>
              <a:rPr lang="en-US" sz="3200" b="1" strike="noStrike" spc="-1">
                <a:solidFill>
                  <a:srgbClr val="3F3F3F"/>
                </a:solidFill>
                <a:latin typeface="Arial"/>
                <a:ea typeface="Angsana New"/>
              </a:rPr>
              <a:t> </a:t>
            </a:r>
            <a:r>
              <a:rPr lang="en-US" sz="3200" b="1" strike="noStrike" spc="-1">
                <a:solidFill>
                  <a:srgbClr val="FF0000"/>
                </a:solidFill>
                <a:latin typeface="Arial"/>
                <a:ea typeface="Angsana New"/>
              </a:rPr>
              <a:t>Attribute Values</a:t>
            </a:r>
            <a:endParaRPr lang="en-US" sz="3200" b="0" strike="noStrike" spc="-1">
              <a:latin typeface="Arial"/>
            </a:endParaRPr>
          </a:p>
        </p:txBody>
      </p:sp>
      <p:sp>
        <p:nvSpPr>
          <p:cNvPr id="219" name="CustomShape 4"/>
          <p:cNvSpPr/>
          <p:nvPr/>
        </p:nvSpPr>
        <p:spPr>
          <a:xfrm>
            <a:off x="1071720" y="2198520"/>
            <a:ext cx="8071920" cy="276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09480" indent="-609120">
              <a:lnSpc>
                <a:spcPct val="100000"/>
              </a:lnSpc>
              <a:spcBef>
                <a:spcPts val="1400"/>
              </a:spcBef>
              <a:buClr>
                <a:srgbClr val="3F3F3F"/>
              </a:buClr>
              <a:buFont typeface="Wingdings" charset="2"/>
              <a:buChar char=""/>
            </a:pPr>
            <a:r>
              <a:rPr lang="en-US" sz="2800" b="1" strike="noStrike" spc="-1">
                <a:solidFill>
                  <a:srgbClr val="3F3F3F"/>
                </a:solidFill>
                <a:latin typeface="Arial"/>
                <a:ea typeface="Angsana New"/>
              </a:rPr>
              <a:t>Sometimes attribute values is set to null. </a:t>
            </a:r>
            <a:endParaRPr lang="en-US" sz="2800" b="0" strike="noStrike" spc="-1">
              <a:latin typeface="Arial"/>
            </a:endParaRPr>
          </a:p>
          <a:p>
            <a:pPr marL="609480" indent="-609120">
              <a:lnSpc>
                <a:spcPct val="100000"/>
              </a:lnSpc>
              <a:spcBef>
                <a:spcPts val="1400"/>
              </a:spcBef>
              <a:buClr>
                <a:srgbClr val="3F3F3F"/>
              </a:buClr>
              <a:buFont typeface="Wingdings" charset="2"/>
              <a:buChar char=""/>
            </a:pPr>
            <a:r>
              <a:rPr lang="en-US" sz="2800" b="1" strike="noStrike" spc="-1">
                <a:solidFill>
                  <a:srgbClr val="3F3F3F"/>
                </a:solidFill>
                <a:latin typeface="Arial"/>
                <a:ea typeface="Angsana New"/>
              </a:rPr>
              <a:t>There are two meanings of null </a:t>
            </a:r>
            <a:endParaRPr lang="en-US" sz="2800" b="0" strike="noStrike" spc="-1">
              <a:latin typeface="Arial"/>
            </a:endParaRPr>
          </a:p>
          <a:p>
            <a:pPr marL="743040" lvl="1" indent="-285480">
              <a:lnSpc>
                <a:spcPct val="100000"/>
              </a:lnSpc>
              <a:spcBef>
                <a:spcPts val="1199"/>
              </a:spcBef>
              <a:buClr>
                <a:srgbClr val="3F3F3F"/>
              </a:buClr>
              <a:buFont typeface="Symbol" charset="2"/>
              <a:buChar char=""/>
            </a:pPr>
            <a:r>
              <a:rPr lang="en-US" sz="2400" b="1" strike="noStrike" spc="-1">
                <a:solidFill>
                  <a:srgbClr val="3F3F3F"/>
                </a:solidFill>
                <a:latin typeface="Arial"/>
                <a:ea typeface="Angsana New"/>
              </a:rPr>
              <a:t>either  not  </a:t>
            </a:r>
            <a:r>
              <a:rPr lang="en-US" sz="2400" b="1" strike="noStrike" spc="-1">
                <a:solidFill>
                  <a:srgbClr val="9B2D1F"/>
                </a:solidFill>
                <a:latin typeface="Arial"/>
                <a:ea typeface="Angsana New"/>
              </a:rPr>
              <a:t>applicable</a:t>
            </a:r>
            <a:r>
              <a:rPr lang="en-US" sz="2400" b="1" strike="noStrike" spc="-1">
                <a:solidFill>
                  <a:srgbClr val="3F3F3F"/>
                </a:solidFill>
                <a:latin typeface="Arial"/>
                <a:ea typeface="Angsana New"/>
              </a:rPr>
              <a:t> </a:t>
            </a:r>
            <a:endParaRPr lang="en-US" sz="2400" b="0" strike="noStrike" spc="-1">
              <a:latin typeface="Arial"/>
            </a:endParaRPr>
          </a:p>
          <a:p>
            <a:pPr marL="743040" lvl="1" indent="-285480">
              <a:lnSpc>
                <a:spcPct val="100000"/>
              </a:lnSpc>
              <a:spcBef>
                <a:spcPts val="1199"/>
              </a:spcBef>
              <a:buClr>
                <a:srgbClr val="3F3F3F"/>
              </a:buClr>
              <a:buFont typeface="Symbol" charset="2"/>
              <a:buChar char=""/>
            </a:pPr>
            <a:r>
              <a:rPr lang="en-US" sz="2400" b="1" strike="noStrike" spc="-1">
                <a:solidFill>
                  <a:srgbClr val="9B2D1F"/>
                </a:solidFill>
                <a:latin typeface="Arial"/>
                <a:ea typeface="Angsana New"/>
              </a:rPr>
              <a:t>unknown</a:t>
            </a:r>
            <a:r>
              <a:rPr lang="en-US" sz="2400" b="1" strike="noStrike" spc="-1">
                <a:solidFill>
                  <a:srgbClr val="3F3F3F"/>
                </a:solidFill>
                <a:latin typeface="Arial"/>
                <a:ea typeface="Angsana New"/>
              </a:rPr>
              <a:t> values.</a:t>
            </a:r>
            <a:endParaRPr lang="en-US" sz="2400" b="0" strike="noStrike" spc="-1">
              <a:latin typeface="Arial"/>
            </a:endParaRPr>
          </a:p>
          <a:p>
            <a:pPr marL="609480" indent="-609120">
              <a:lnSpc>
                <a:spcPct val="100000"/>
              </a:lnSpc>
              <a:spcBef>
                <a:spcPts val="1400"/>
              </a:spcBef>
              <a:buClr>
                <a:srgbClr val="3F3F3F"/>
              </a:buClr>
              <a:buFont typeface="Wingdings" charset="2"/>
              <a:buChar char=""/>
            </a:pPr>
            <a:r>
              <a:rPr lang="en-US" sz="2800" b="1" strike="noStrike" spc="-1">
                <a:solidFill>
                  <a:srgbClr val="3F3F3F"/>
                </a:solidFill>
                <a:latin typeface="Arial"/>
                <a:ea typeface="Angsana New"/>
              </a:rPr>
              <a:t>Default Value.</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68360" y="35712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
                <a:solidFill>
                  <a:srgbClr val="C00000"/>
                </a:solidFill>
                <a:latin typeface="Bookman Old Style"/>
              </a:rPr>
              <a:t>Definitions (cont.)</a:t>
            </a:r>
            <a:endParaRPr lang="en-US" sz="4000" b="0" strike="noStrike" spc="-1">
              <a:latin typeface="Arial"/>
            </a:endParaRPr>
          </a:p>
        </p:txBody>
      </p:sp>
      <p:sp>
        <p:nvSpPr>
          <p:cNvPr id="221"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22" name="CustomShape 3"/>
          <p:cNvSpPr/>
          <p:nvPr/>
        </p:nvSpPr>
        <p:spPr>
          <a:xfrm>
            <a:off x="142920" y="1243080"/>
            <a:ext cx="9000720" cy="5257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561"/>
              </a:spcBef>
              <a:buClr>
                <a:srgbClr val="C00000"/>
              </a:buClr>
              <a:buFont typeface="Arial"/>
              <a:buChar char="•"/>
            </a:pPr>
            <a:r>
              <a:rPr lang="en-US" sz="2800" b="1" strike="noStrike" spc="-1">
                <a:solidFill>
                  <a:srgbClr val="C00000"/>
                </a:solidFill>
                <a:latin typeface="Arial"/>
              </a:rPr>
              <a:t>Primary</a:t>
            </a:r>
            <a:r>
              <a:rPr lang="en-US" sz="2800" b="1" strike="noStrike" spc="-1">
                <a:solidFill>
                  <a:srgbClr val="3F3F3F"/>
                </a:solidFill>
                <a:latin typeface="Arial"/>
              </a:rPr>
              <a:t> Key:</a:t>
            </a:r>
            <a:endParaRPr lang="en-US" sz="2800" b="0" strike="noStrike" spc="-1">
              <a:latin typeface="Arial"/>
            </a:endParaRPr>
          </a:p>
          <a:p>
            <a:pPr marL="343080" indent="-342720">
              <a:lnSpc>
                <a:spcPct val="100000"/>
              </a:lnSpc>
              <a:spcBef>
                <a:spcPts val="561"/>
              </a:spcBef>
              <a:tabLst>
                <a:tab pos="0" algn="l"/>
              </a:tabLst>
            </a:pPr>
            <a:r>
              <a:rPr lang="en-US" sz="2800" b="1" strike="noStrike" spc="-1">
                <a:solidFill>
                  <a:srgbClr val="3F3F3F"/>
                </a:solidFill>
                <a:latin typeface="Arial"/>
              </a:rPr>
              <a:t>    Identifier used to </a:t>
            </a:r>
            <a:r>
              <a:rPr lang="en-US" sz="2800" b="1" strike="noStrike" spc="-1">
                <a:solidFill>
                  <a:srgbClr val="C00000"/>
                </a:solidFill>
                <a:latin typeface="Arial"/>
              </a:rPr>
              <a:t>uniquely</a:t>
            </a:r>
            <a:r>
              <a:rPr lang="en-US" sz="2800" b="1" strike="noStrike" spc="-1">
                <a:solidFill>
                  <a:srgbClr val="3F3F3F"/>
                </a:solidFill>
                <a:latin typeface="Arial"/>
              </a:rPr>
              <a:t> identify one particular instance of an entity.  </a:t>
            </a:r>
            <a:endParaRPr lang="en-US" sz="2800" b="0" strike="noStrike" spc="-1">
              <a:latin typeface="Arial"/>
            </a:endParaRPr>
          </a:p>
          <a:p>
            <a:pPr marL="800280" lvl="1" indent="-342720">
              <a:lnSpc>
                <a:spcPct val="100000"/>
              </a:lnSpc>
              <a:spcBef>
                <a:spcPts val="479"/>
              </a:spcBef>
              <a:buClr>
                <a:srgbClr val="3F3F3F"/>
              </a:buClr>
              <a:buFont typeface="Wingdings" charset="2"/>
              <a:buChar char=""/>
              <a:tabLst>
                <a:tab pos="0" algn="l"/>
              </a:tabLst>
            </a:pPr>
            <a:r>
              <a:rPr lang="en-US" sz="2400" b="1" strike="noStrike" spc="-1">
                <a:solidFill>
                  <a:srgbClr val="3F3F3F"/>
                </a:solidFill>
                <a:latin typeface="Arial"/>
              </a:rPr>
              <a:t>Can be </a:t>
            </a:r>
            <a:r>
              <a:rPr lang="en-US" sz="2400" b="1" strike="noStrike" spc="-1">
                <a:solidFill>
                  <a:srgbClr val="C00000"/>
                </a:solidFill>
                <a:latin typeface="Arial"/>
              </a:rPr>
              <a:t>one or more</a:t>
            </a:r>
            <a:r>
              <a:rPr lang="en-US" sz="2400" b="1" strike="noStrike" spc="-1">
                <a:solidFill>
                  <a:srgbClr val="3F3F3F"/>
                </a:solidFill>
                <a:latin typeface="Arial"/>
              </a:rPr>
              <a:t> attributes. (consider substituting a single </a:t>
            </a:r>
            <a:r>
              <a:rPr lang="en-US" sz="2400" b="1" strike="noStrike" spc="-1">
                <a:solidFill>
                  <a:srgbClr val="C00000"/>
                </a:solidFill>
                <a:latin typeface="Arial"/>
              </a:rPr>
              <a:t>concatenated</a:t>
            </a:r>
            <a:r>
              <a:rPr lang="en-US" sz="2400" b="1" strike="noStrike" spc="-1">
                <a:solidFill>
                  <a:srgbClr val="3F3F3F"/>
                </a:solidFill>
                <a:latin typeface="Arial"/>
              </a:rPr>
              <a:t> key attribute for multiple attribute key).</a:t>
            </a:r>
            <a:endParaRPr lang="en-US" sz="2400" b="0" strike="noStrike" spc="-1">
              <a:latin typeface="Arial"/>
            </a:endParaRPr>
          </a:p>
          <a:p>
            <a:pPr marL="343080" indent="-342720">
              <a:lnSpc>
                <a:spcPct val="100000"/>
              </a:lnSpc>
              <a:spcBef>
                <a:spcPts val="479"/>
              </a:spcBef>
              <a:tabLst>
                <a:tab pos="0" algn="l"/>
              </a:tabLst>
            </a:pPr>
            <a:r>
              <a:rPr lang="en-US" sz="2400" b="1" strike="noStrike" spc="-1">
                <a:solidFill>
                  <a:srgbClr val="3F3F3F"/>
                </a:solidFill>
                <a:latin typeface="Arial"/>
              </a:rPr>
              <a:t>  </a:t>
            </a:r>
            <a:endParaRPr lang="en-US" sz="2400" b="0" strike="noStrike" spc="-1">
              <a:latin typeface="Arial"/>
            </a:endParaRPr>
          </a:p>
          <a:p>
            <a:pPr marL="800280" lvl="1" indent="-342720">
              <a:lnSpc>
                <a:spcPct val="100000"/>
              </a:lnSpc>
              <a:spcBef>
                <a:spcPts val="479"/>
              </a:spcBef>
              <a:buClr>
                <a:srgbClr val="3F3F3F"/>
              </a:buClr>
              <a:buFont typeface="Wingdings" charset="2"/>
              <a:buChar char=""/>
              <a:tabLst>
                <a:tab pos="0" algn="l"/>
              </a:tabLst>
            </a:pPr>
            <a:r>
              <a:rPr lang="en-US" sz="2400" b="1" strike="noStrike" spc="-1">
                <a:solidFill>
                  <a:srgbClr val="3F3F3F"/>
                </a:solidFill>
                <a:latin typeface="Arial"/>
              </a:rPr>
              <a:t>Must be </a:t>
            </a:r>
            <a:r>
              <a:rPr lang="en-US" sz="2400" b="1" strike="noStrike" spc="-1">
                <a:solidFill>
                  <a:srgbClr val="C00000"/>
                </a:solidFill>
                <a:latin typeface="Arial"/>
              </a:rPr>
              <a:t>unique</a:t>
            </a:r>
            <a:r>
              <a:rPr lang="en-US" sz="2400" b="1" strike="noStrike" spc="-1">
                <a:solidFill>
                  <a:srgbClr val="3F3F3F"/>
                </a:solidFill>
                <a:latin typeface="Arial"/>
              </a:rPr>
              <a:t> .</a:t>
            </a:r>
            <a:endParaRPr lang="en-US" sz="2400" b="0" strike="noStrike" spc="-1">
              <a:latin typeface="Arial"/>
            </a:endParaRPr>
          </a:p>
          <a:p>
            <a:pPr>
              <a:lnSpc>
                <a:spcPct val="100000"/>
              </a:lnSpc>
              <a:spcBef>
                <a:spcPts val="479"/>
              </a:spcBef>
              <a:tabLst>
                <a:tab pos="0" algn="l"/>
              </a:tabLst>
            </a:pPr>
            <a:endParaRPr lang="en-US" sz="2400" b="0" strike="noStrike" spc="-1">
              <a:latin typeface="Arial"/>
            </a:endParaRPr>
          </a:p>
          <a:p>
            <a:pPr marL="800280" lvl="1" indent="-342720">
              <a:lnSpc>
                <a:spcPct val="100000"/>
              </a:lnSpc>
              <a:spcBef>
                <a:spcPts val="479"/>
              </a:spcBef>
              <a:buClr>
                <a:srgbClr val="3F3F3F"/>
              </a:buClr>
              <a:buFont typeface="Wingdings" charset="2"/>
              <a:buChar char=""/>
              <a:tabLst>
                <a:tab pos="0" algn="l"/>
              </a:tabLst>
            </a:pPr>
            <a:r>
              <a:rPr lang="en-US" sz="2400" b="1" strike="noStrike" spc="-1">
                <a:solidFill>
                  <a:srgbClr val="3F3F3F"/>
                </a:solidFill>
                <a:latin typeface="Arial"/>
              </a:rPr>
              <a:t>Value should </a:t>
            </a:r>
            <a:r>
              <a:rPr lang="en-US" sz="2400" b="1" strike="noStrike" spc="-1">
                <a:solidFill>
                  <a:srgbClr val="C00000"/>
                </a:solidFill>
                <a:latin typeface="Arial"/>
              </a:rPr>
              <a:t>not change</a:t>
            </a:r>
            <a:r>
              <a:rPr lang="en-US" sz="2400" b="1" strike="noStrike" spc="-1">
                <a:solidFill>
                  <a:srgbClr val="3F3F3F"/>
                </a:solidFill>
                <a:latin typeface="Arial"/>
              </a:rPr>
              <a:t> over time.</a:t>
            </a:r>
            <a:endParaRPr lang="en-US" sz="2400" b="0" strike="noStrike" spc="-1">
              <a:latin typeface="Arial"/>
            </a:endParaRPr>
          </a:p>
          <a:p>
            <a:pPr marL="343080" indent="-342720">
              <a:lnSpc>
                <a:spcPct val="100000"/>
              </a:lnSpc>
              <a:spcBef>
                <a:spcPts val="479"/>
              </a:spcBef>
              <a:tabLst>
                <a:tab pos="0" algn="l"/>
              </a:tabLst>
            </a:pPr>
            <a:r>
              <a:rPr lang="en-US" sz="2400" b="1" strike="noStrike" spc="-1">
                <a:solidFill>
                  <a:srgbClr val="3F3F3F"/>
                </a:solidFill>
                <a:latin typeface="Arial"/>
              </a:rPr>
              <a:t> </a:t>
            </a:r>
            <a:endParaRPr lang="en-US" sz="2400" b="0" strike="noStrike" spc="-1">
              <a:latin typeface="Arial"/>
            </a:endParaRPr>
          </a:p>
          <a:p>
            <a:pPr marL="800280" lvl="1" indent="-342720">
              <a:lnSpc>
                <a:spcPct val="100000"/>
              </a:lnSpc>
              <a:spcBef>
                <a:spcPts val="479"/>
              </a:spcBef>
              <a:buClr>
                <a:srgbClr val="3F3F3F"/>
              </a:buClr>
              <a:buFont typeface="Wingdings" charset="2"/>
              <a:buChar char=""/>
              <a:tabLst>
                <a:tab pos="0" algn="l"/>
              </a:tabLst>
            </a:pPr>
            <a:r>
              <a:rPr lang="en-US" sz="2400" b="1" strike="noStrike" spc="-1">
                <a:solidFill>
                  <a:srgbClr val="3F3F3F"/>
                </a:solidFill>
                <a:latin typeface="Arial"/>
              </a:rPr>
              <a:t>Must always </a:t>
            </a:r>
            <a:r>
              <a:rPr lang="en-US" sz="2400" b="1" strike="noStrike" spc="-1">
                <a:solidFill>
                  <a:srgbClr val="C00000"/>
                </a:solidFill>
                <a:latin typeface="Arial"/>
              </a:rPr>
              <a:t>have a value .</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857160" y="357120"/>
            <a:ext cx="8286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800"/>
              </a:spcBef>
            </a:pPr>
            <a:r>
              <a:rPr lang="en-US" sz="3600" b="1" strike="noStrike" spc="-1">
                <a:solidFill>
                  <a:srgbClr val="C00000"/>
                </a:solidFill>
                <a:latin typeface="Bookman Old Style"/>
              </a:rPr>
              <a:t>Definitions (cont.)</a:t>
            </a:r>
            <a:endParaRPr lang="en-US" sz="3600" b="0" strike="noStrike" spc="-1">
              <a:latin typeface="Arial"/>
            </a:endParaRPr>
          </a:p>
        </p:txBody>
      </p:sp>
      <p:sp>
        <p:nvSpPr>
          <p:cNvPr id="224"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25" name="CustomShape 3"/>
          <p:cNvSpPr/>
          <p:nvPr/>
        </p:nvSpPr>
        <p:spPr>
          <a:xfrm>
            <a:off x="71280" y="1714680"/>
            <a:ext cx="8686440" cy="453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C00000"/>
              </a:buClr>
              <a:buFont typeface="Symbol" charset="2"/>
              <a:buChar char=""/>
            </a:pPr>
            <a:r>
              <a:rPr lang="en-US" sz="2400" b="1" strike="noStrike" spc="-1">
                <a:solidFill>
                  <a:srgbClr val="C00000"/>
                </a:solidFill>
                <a:latin typeface="Arial"/>
              </a:rPr>
              <a:t>Candidate</a:t>
            </a:r>
            <a:r>
              <a:rPr lang="en-US" sz="2400" b="1" strike="noStrike" spc="-1">
                <a:solidFill>
                  <a:srgbClr val="3F3F3F"/>
                </a:solidFill>
                <a:latin typeface="Arial"/>
              </a:rPr>
              <a:t> Key </a:t>
            </a:r>
            <a:r>
              <a:rPr lang="en-US" sz="1800" b="1" strike="noStrike" spc="-1">
                <a:solidFill>
                  <a:srgbClr val="3F3F3F"/>
                </a:solidFill>
                <a:latin typeface="Arial"/>
              </a:rPr>
              <a:t>:</a:t>
            </a:r>
            <a:endParaRPr lang="en-US" sz="1800" b="0" strike="noStrike" spc="-1">
              <a:latin typeface="Arial"/>
            </a:endParaRPr>
          </a:p>
          <a:p>
            <a:pPr marL="343080" indent="-342720">
              <a:lnSpc>
                <a:spcPct val="100000"/>
              </a:lnSpc>
              <a:spcBef>
                <a:spcPts val="360"/>
              </a:spcBef>
              <a:tabLst>
                <a:tab pos="0" algn="l"/>
              </a:tabLst>
            </a:pPr>
            <a:r>
              <a:rPr lang="en-US" sz="1800" b="1" strike="noStrike" spc="-1">
                <a:solidFill>
                  <a:srgbClr val="3F3F3F"/>
                </a:solidFill>
                <a:latin typeface="Arial"/>
              </a:rPr>
              <a:t>	when multiple possible identifiers exist, each is a candidate key.</a:t>
            </a:r>
            <a:endParaRPr lang="en-US" sz="1800" b="0" strike="noStrike" spc="-1">
              <a:latin typeface="Arial"/>
            </a:endParaRPr>
          </a:p>
          <a:p>
            <a:pPr>
              <a:lnSpc>
                <a:spcPct val="100000"/>
              </a:lnSpc>
              <a:spcBef>
                <a:spcPts val="360"/>
              </a:spcBef>
              <a:tabLst>
                <a:tab pos="0" algn="l"/>
              </a:tabLst>
            </a:pPr>
            <a:endParaRPr lang="en-US" sz="1800" b="0" strike="noStrike" spc="-1">
              <a:latin typeface="Arial"/>
            </a:endParaRPr>
          </a:p>
          <a:p>
            <a:pPr marL="343080" indent="-342720">
              <a:lnSpc>
                <a:spcPct val="100000"/>
              </a:lnSpc>
              <a:spcBef>
                <a:spcPts val="479"/>
              </a:spcBef>
              <a:buClr>
                <a:srgbClr val="C00000"/>
              </a:buClr>
              <a:buFont typeface="Symbol" charset="2"/>
              <a:buChar char=""/>
              <a:tabLst>
                <a:tab pos="0" algn="l"/>
              </a:tabLst>
            </a:pPr>
            <a:r>
              <a:rPr lang="en-US" sz="2400" b="1" strike="noStrike" spc="-1">
                <a:solidFill>
                  <a:srgbClr val="C00000"/>
                </a:solidFill>
                <a:latin typeface="Arial"/>
              </a:rPr>
              <a:t>Foreign</a:t>
            </a:r>
            <a:r>
              <a:rPr lang="en-US" sz="2400" b="1" strike="noStrike" spc="-1">
                <a:solidFill>
                  <a:srgbClr val="3F3F3F"/>
                </a:solidFill>
                <a:latin typeface="Arial"/>
              </a:rPr>
              <a:t> Keys </a:t>
            </a:r>
            <a:r>
              <a:rPr lang="en-US" sz="1800" b="1" strike="noStrike" spc="-1">
                <a:solidFill>
                  <a:srgbClr val="3F3F3F"/>
                </a:solidFill>
                <a:latin typeface="Arial"/>
              </a:rPr>
              <a:t>:</a:t>
            </a:r>
            <a:endParaRPr lang="en-US" sz="1800" b="0" strike="noStrike" spc="-1">
              <a:latin typeface="Arial"/>
            </a:endParaRPr>
          </a:p>
          <a:p>
            <a:pPr marL="800280" indent="-342720">
              <a:lnSpc>
                <a:spcPct val="100000"/>
              </a:lnSpc>
              <a:spcBef>
                <a:spcPts val="360"/>
              </a:spcBef>
              <a:tabLst>
                <a:tab pos="0" algn="l"/>
              </a:tabLst>
            </a:pPr>
            <a:r>
              <a:rPr lang="en-US" sz="1800" b="1" strike="noStrike" spc="-1">
                <a:solidFill>
                  <a:srgbClr val="3F3F3F"/>
                </a:solidFill>
                <a:latin typeface="Arial"/>
              </a:rPr>
              <a:t>Foreign keys </a:t>
            </a:r>
            <a:r>
              <a:rPr lang="en-US" sz="1800" b="1" strike="noStrike" spc="-1">
                <a:solidFill>
                  <a:srgbClr val="9B2D1F"/>
                </a:solidFill>
                <a:latin typeface="Arial"/>
              </a:rPr>
              <a:t>reference</a:t>
            </a:r>
            <a:r>
              <a:rPr lang="en-US" sz="1800" b="1" strike="noStrike" spc="-1">
                <a:solidFill>
                  <a:srgbClr val="3F3F3F"/>
                </a:solidFill>
                <a:latin typeface="Arial"/>
              </a:rPr>
              <a:t> a related table through the </a:t>
            </a:r>
            <a:r>
              <a:rPr lang="en-US" sz="1800" b="1" strike="noStrike" spc="-1">
                <a:solidFill>
                  <a:srgbClr val="9B2D1F"/>
                </a:solidFill>
                <a:latin typeface="Arial"/>
              </a:rPr>
              <a:t>primary</a:t>
            </a:r>
            <a:r>
              <a:rPr lang="en-US" sz="1800" b="1" strike="noStrike" spc="-1">
                <a:solidFill>
                  <a:srgbClr val="3F3F3F"/>
                </a:solidFill>
                <a:latin typeface="Arial"/>
              </a:rPr>
              <a:t> key of that </a:t>
            </a:r>
            <a:endParaRPr lang="en-US" sz="1800" b="0" strike="noStrike" spc="-1">
              <a:latin typeface="Arial"/>
            </a:endParaRPr>
          </a:p>
          <a:p>
            <a:pPr marL="800280" indent="-342720">
              <a:lnSpc>
                <a:spcPct val="100000"/>
              </a:lnSpc>
              <a:spcBef>
                <a:spcPts val="360"/>
              </a:spcBef>
              <a:tabLst>
                <a:tab pos="0" algn="l"/>
              </a:tabLst>
            </a:pPr>
            <a:r>
              <a:rPr lang="en-US" sz="1800" b="1" strike="noStrike" spc="-1">
                <a:solidFill>
                  <a:srgbClr val="3F3F3F"/>
                </a:solidFill>
                <a:latin typeface="Arial"/>
              </a:rPr>
              <a:t>related table.</a:t>
            </a:r>
            <a:r>
              <a:t/>
            </a:r>
            <a:br/>
            <a:endParaRPr lang="en-US" sz="1800" b="0" strike="noStrike" spc="-1">
              <a:latin typeface="Arial"/>
            </a:endParaRPr>
          </a:p>
          <a:p>
            <a:pPr marL="343080" indent="-342720">
              <a:lnSpc>
                <a:spcPct val="100000"/>
              </a:lnSpc>
              <a:spcBef>
                <a:spcPts val="479"/>
              </a:spcBef>
              <a:buClr>
                <a:srgbClr val="3F3F3F"/>
              </a:buClr>
              <a:buFont typeface="Symbol" charset="2"/>
              <a:buChar char=""/>
              <a:tabLst>
                <a:tab pos="0" algn="l"/>
              </a:tabLst>
            </a:pPr>
            <a:r>
              <a:rPr lang="en-US" sz="2400" b="1" strike="noStrike" spc="-1">
                <a:solidFill>
                  <a:srgbClr val="3F3F3F"/>
                </a:solidFill>
                <a:latin typeface="Arial"/>
              </a:rPr>
              <a:t>Referential Integrity Constraint:</a:t>
            </a:r>
            <a:endParaRPr lang="en-US" sz="2400" b="0" strike="noStrike" spc="-1">
              <a:latin typeface="Arial"/>
            </a:endParaRPr>
          </a:p>
          <a:p>
            <a:pPr marL="343080" indent="-342720">
              <a:lnSpc>
                <a:spcPct val="100000"/>
              </a:lnSpc>
              <a:spcBef>
                <a:spcPts val="479"/>
              </a:spcBef>
              <a:tabLst>
                <a:tab pos="0" algn="l"/>
              </a:tabLst>
            </a:pPr>
            <a:r>
              <a:rPr lang="en-US" sz="2400" b="1" strike="noStrike" spc="-1">
                <a:solidFill>
                  <a:srgbClr val="3F3F3F"/>
                </a:solidFill>
                <a:latin typeface="Arial"/>
              </a:rPr>
              <a:t>    </a:t>
            </a:r>
            <a:r>
              <a:rPr lang="en-US" sz="1800" b="1" strike="noStrike" spc="-1">
                <a:solidFill>
                  <a:srgbClr val="3F3F3F"/>
                </a:solidFill>
                <a:latin typeface="Arial"/>
              </a:rPr>
              <a:t>For every </a:t>
            </a:r>
            <a:r>
              <a:rPr lang="en-US" sz="1800" b="1" strike="noStrike" spc="-1">
                <a:solidFill>
                  <a:srgbClr val="C00000"/>
                </a:solidFill>
                <a:latin typeface="Arial"/>
              </a:rPr>
              <a:t>value</a:t>
            </a:r>
            <a:r>
              <a:rPr lang="en-US" sz="1800" b="1" strike="noStrike" spc="-1">
                <a:solidFill>
                  <a:srgbClr val="3F3F3F"/>
                </a:solidFill>
                <a:latin typeface="Arial"/>
              </a:rPr>
              <a:t> of a </a:t>
            </a:r>
            <a:r>
              <a:rPr lang="en-US" sz="1800" b="1" strike="noStrike" spc="-1">
                <a:solidFill>
                  <a:srgbClr val="C00000"/>
                </a:solidFill>
                <a:latin typeface="Arial"/>
              </a:rPr>
              <a:t>foreign</a:t>
            </a:r>
            <a:r>
              <a:rPr lang="en-US" sz="1800" b="1" strike="noStrike" spc="-1">
                <a:solidFill>
                  <a:srgbClr val="3F3F3F"/>
                </a:solidFill>
                <a:latin typeface="Arial"/>
              </a:rPr>
              <a:t> key  </a:t>
            </a:r>
            <a:r>
              <a:rPr lang="en-US" sz="1800" b="1" strike="noStrike" spc="-1">
                <a:solidFill>
                  <a:srgbClr val="C00000"/>
                </a:solidFill>
                <a:latin typeface="Arial"/>
              </a:rPr>
              <a:t>there</a:t>
            </a:r>
            <a:r>
              <a:rPr lang="en-US" sz="1800" b="1" strike="noStrike" spc="-1">
                <a:solidFill>
                  <a:srgbClr val="3F3F3F"/>
                </a:solidFill>
                <a:latin typeface="Arial"/>
              </a:rPr>
              <a:t> is a </a:t>
            </a:r>
            <a:r>
              <a:rPr lang="en-US" sz="1800" b="1" strike="noStrike" spc="-1">
                <a:solidFill>
                  <a:srgbClr val="C00000"/>
                </a:solidFill>
                <a:latin typeface="Arial"/>
              </a:rPr>
              <a:t>primary</a:t>
            </a:r>
            <a:r>
              <a:rPr lang="en-US" sz="1800" b="1" strike="noStrike" spc="-1">
                <a:solidFill>
                  <a:srgbClr val="3F3F3F"/>
                </a:solidFill>
                <a:latin typeface="Arial"/>
              </a:rPr>
              <a:t> key with that </a:t>
            </a:r>
            <a:r>
              <a:rPr lang="en-US" sz="1800" b="1" strike="noStrike" spc="-1">
                <a:solidFill>
                  <a:srgbClr val="C00000"/>
                </a:solidFill>
                <a:latin typeface="Arial"/>
              </a:rPr>
              <a:t>value</a:t>
            </a:r>
            <a:r>
              <a:rPr lang="en-US" sz="1800" b="1" strike="noStrike" spc="-1">
                <a:solidFill>
                  <a:srgbClr val="3F3F3F"/>
                </a:solidFill>
                <a:latin typeface="Arial"/>
              </a:rPr>
              <a:t> in the referenced table  e.g. </a:t>
            </a:r>
            <a:endParaRPr lang="en-US" sz="1800" b="0" strike="noStrike" spc="-1">
              <a:latin typeface="Arial"/>
            </a:endParaRPr>
          </a:p>
        </p:txBody>
      </p:sp>
      <p:sp>
        <p:nvSpPr>
          <p:cNvPr id="226" name="CustomShape 4"/>
          <p:cNvSpPr/>
          <p:nvPr/>
        </p:nvSpPr>
        <p:spPr>
          <a:xfrm>
            <a:off x="685800" y="5638680"/>
            <a:ext cx="75434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3F3F3F"/>
                </a:solidFill>
                <a:latin typeface="Arial"/>
              </a:rPr>
              <a:t>if student name is to be used in a dormitory table then that name must exist in the student table. </a:t>
            </a: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a:t>
            </a:r>
            <a:endParaRPr lang="en-US" sz="3200" b="0" strike="noStrike" spc="-1">
              <a:latin typeface="Arial"/>
            </a:endParaRPr>
          </a:p>
        </p:txBody>
      </p:sp>
      <p:sp>
        <p:nvSpPr>
          <p:cNvPr id="228"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29" name="CustomShape 3"/>
          <p:cNvSpPr/>
          <p:nvPr/>
        </p:nvSpPr>
        <p:spPr>
          <a:xfrm>
            <a:off x="0" y="1720800"/>
            <a:ext cx="9143640" cy="466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599"/>
              </a:spcBef>
              <a:buClr>
                <a:srgbClr val="3F3F3F"/>
              </a:buClr>
              <a:buFont typeface="Symbol" charset="2"/>
              <a:buChar char=""/>
            </a:pPr>
            <a:r>
              <a:rPr lang="en-US" sz="3200" b="1" strike="noStrike" spc="-1" dirty="0">
                <a:solidFill>
                  <a:srgbClr val="3F3F3F"/>
                </a:solidFill>
                <a:latin typeface="Arial"/>
                <a:ea typeface="Angsana New"/>
              </a:rPr>
              <a:t> A relationship is a connection between entity </a:t>
            </a:r>
            <a:endParaRPr lang="en-US" sz="3200" b="0" strike="noStrike" spc="-1" dirty="0">
              <a:latin typeface="Arial"/>
            </a:endParaRPr>
          </a:p>
          <a:p>
            <a:pPr>
              <a:lnSpc>
                <a:spcPct val="100000"/>
              </a:lnSpc>
              <a:spcBef>
                <a:spcPts val="1599"/>
              </a:spcBef>
            </a:pPr>
            <a:r>
              <a:rPr lang="en-US" sz="3200" b="1" strike="noStrike" spc="-1" dirty="0">
                <a:solidFill>
                  <a:srgbClr val="3F3F3F"/>
                </a:solidFill>
                <a:latin typeface="Arial"/>
                <a:ea typeface="Angsana New"/>
              </a:rPr>
              <a:t>  classes.</a:t>
            </a:r>
            <a:endParaRPr lang="en-US" sz="3200" b="0" strike="noStrike" spc="-1" dirty="0">
              <a:latin typeface="Arial"/>
            </a:endParaRPr>
          </a:p>
          <a:p>
            <a:pPr indent="-216000">
              <a:lnSpc>
                <a:spcPct val="80000"/>
              </a:lnSpc>
              <a:spcBef>
                <a:spcPts val="1599"/>
              </a:spcBef>
              <a:buClr>
                <a:srgbClr val="3F3F3F"/>
              </a:buClr>
              <a:buFont typeface="Symbol" charset="2"/>
              <a:buChar char=""/>
            </a:pPr>
            <a:r>
              <a:rPr lang="en-US" sz="3200" b="1" strike="noStrike" spc="-1" dirty="0">
                <a:solidFill>
                  <a:srgbClr val="3F3F3F"/>
                </a:solidFill>
                <a:latin typeface="Arial"/>
                <a:ea typeface="Angsana New"/>
              </a:rPr>
              <a:t> </a:t>
            </a:r>
            <a:r>
              <a:rPr lang="en-US" sz="2400" b="1" strike="noStrike" spc="-1" dirty="0">
                <a:solidFill>
                  <a:srgbClr val="3F3F3F"/>
                </a:solidFill>
                <a:latin typeface="Arial"/>
                <a:ea typeface="Angsana New"/>
              </a:rPr>
              <a:t>Degree of Relationship:</a:t>
            </a:r>
            <a:endParaRPr lang="en-US" sz="2400" b="0" strike="noStrike" spc="-1" dirty="0">
              <a:latin typeface="Arial"/>
            </a:endParaRPr>
          </a:p>
          <a:p>
            <a:pPr marL="457200" lvl="1" indent="-216000">
              <a:lnSpc>
                <a:spcPct val="80000"/>
              </a:lnSpc>
              <a:spcBef>
                <a:spcPts val="1199"/>
              </a:spcBef>
              <a:buClr>
                <a:srgbClr val="FF0000"/>
              </a:buClr>
              <a:buFont typeface="Wingdings" charset="2"/>
              <a:buChar char=""/>
            </a:pPr>
            <a:r>
              <a:rPr lang="en-US" sz="2400" b="1" strike="noStrike" spc="-1" dirty="0">
                <a:solidFill>
                  <a:srgbClr val="FF0000"/>
                </a:solidFill>
                <a:latin typeface="Arial"/>
                <a:ea typeface="Angsana New"/>
              </a:rPr>
              <a:t> Unary :</a:t>
            </a:r>
            <a:r>
              <a:rPr lang="en-US" sz="2400" b="1" strike="noStrike" spc="-1" dirty="0">
                <a:solidFill>
                  <a:srgbClr val="3F3F3F"/>
                </a:solidFill>
                <a:latin typeface="Arial"/>
                <a:ea typeface="Angsana New"/>
              </a:rPr>
              <a:t>relationships exist when both entity types are the same and we call them the degree of relationship is 1</a:t>
            </a:r>
            <a:endParaRPr lang="en-US" sz="2400" b="0" strike="noStrike" spc="-1" dirty="0">
              <a:latin typeface="Arial"/>
            </a:endParaRPr>
          </a:p>
          <a:p>
            <a:pPr>
              <a:lnSpc>
                <a:spcPct val="80000"/>
              </a:lnSpc>
              <a:spcBef>
                <a:spcPts val="1199"/>
              </a:spcBef>
            </a:pPr>
            <a:endParaRPr lang="en-US" sz="2400" b="0" strike="noStrike" spc="-1" dirty="0">
              <a:latin typeface="Arial"/>
            </a:endParaRPr>
          </a:p>
          <a:p>
            <a:pPr marL="457200" lvl="1" indent="-216000">
              <a:lnSpc>
                <a:spcPct val="80000"/>
              </a:lnSpc>
              <a:spcBef>
                <a:spcPts val="1199"/>
              </a:spcBef>
              <a:buClr>
                <a:srgbClr val="FF0000"/>
              </a:buClr>
              <a:buFont typeface="Wingdings" charset="2"/>
              <a:buChar char=""/>
            </a:pPr>
            <a:r>
              <a:rPr lang="en-US" sz="2400" b="1" strike="noStrike" spc="-1" dirty="0" err="1">
                <a:solidFill>
                  <a:srgbClr val="FF0000"/>
                </a:solidFill>
                <a:latin typeface="Arial"/>
                <a:ea typeface="Angsana New"/>
              </a:rPr>
              <a:t>Binary:</a:t>
            </a:r>
            <a:r>
              <a:rPr lang="en-US" sz="2400" b="1" strike="noStrike" spc="-1" dirty="0" err="1">
                <a:solidFill>
                  <a:srgbClr val="3F3F3F"/>
                </a:solidFill>
                <a:latin typeface="Arial"/>
                <a:ea typeface="Angsana New"/>
              </a:rPr>
              <a:t>relationship</a:t>
            </a:r>
            <a:r>
              <a:rPr lang="en-US" sz="2400" b="1" strike="noStrike" spc="-1" dirty="0">
                <a:solidFill>
                  <a:srgbClr val="3F3F3F"/>
                </a:solidFill>
                <a:latin typeface="Arial"/>
                <a:ea typeface="Angsana New"/>
              </a:rPr>
              <a:t> exists when there are two types of entity and we call them a degree of relationship is 2</a:t>
            </a:r>
            <a:endParaRPr lang="en-US" sz="2400" b="0" strike="noStrike" spc="-1" dirty="0">
              <a:latin typeface="Arial"/>
            </a:endParaRPr>
          </a:p>
          <a:p>
            <a:pPr>
              <a:lnSpc>
                <a:spcPct val="80000"/>
              </a:lnSpc>
              <a:spcBef>
                <a:spcPts val="1199"/>
              </a:spcBef>
            </a:pPr>
            <a:endParaRPr lang="en-US" sz="2400" b="0" strike="noStrike" spc="-1" dirty="0">
              <a:latin typeface="Arial"/>
            </a:endParaRPr>
          </a:p>
          <a:p>
            <a:pPr marL="457200">
              <a:lnSpc>
                <a:spcPct val="80000"/>
              </a:lnSpc>
              <a:spcBef>
                <a:spcPts val="1199"/>
              </a:spcBef>
            </a:pPr>
            <a:endParaRPr lang="en-US" sz="2400" b="0" strike="noStrike" spc="-1" dirty="0">
              <a:latin typeface="Arial"/>
            </a:endParaRPr>
          </a:p>
        </p:txBody>
      </p:sp>
      <p:pic>
        <p:nvPicPr>
          <p:cNvPr id="1026" name="Picture 2" descr="C:\Users\EL10_gazy\Downloads\Untitled Diagram.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122" y="2286001"/>
            <a:ext cx="2770038"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L10_gazy\Downloads\Untitled Diagram.drawio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6078585"/>
            <a:ext cx="4652296" cy="6270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a:t>
            </a:r>
            <a:endParaRPr lang="en-US" sz="3200" b="0" strike="noStrike" spc="-1">
              <a:latin typeface="Arial"/>
            </a:endParaRPr>
          </a:p>
        </p:txBody>
      </p:sp>
      <p:sp>
        <p:nvSpPr>
          <p:cNvPr id="233"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34" name="CustomShape 3"/>
          <p:cNvSpPr/>
          <p:nvPr/>
        </p:nvSpPr>
        <p:spPr>
          <a:xfrm>
            <a:off x="0" y="1720800"/>
            <a:ext cx="9143640" cy="326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199"/>
              </a:spcBef>
              <a:buClr>
                <a:srgbClr val="3F3F3F"/>
              </a:buClr>
              <a:buFont typeface="Symbol" charset="2"/>
              <a:buChar char=""/>
            </a:pPr>
            <a:r>
              <a:rPr lang="en-US" sz="2400" b="1" strike="noStrike" spc="-1">
                <a:solidFill>
                  <a:srgbClr val="3F3F3F"/>
                </a:solidFill>
                <a:latin typeface="Arial"/>
              </a:rPr>
              <a:t>Degree of Relationship</a:t>
            </a:r>
            <a:r>
              <a:rPr lang="en-US" sz="2400" b="1" strike="noStrike" spc="-1">
                <a:solidFill>
                  <a:srgbClr val="3F3F3F"/>
                </a:solidFill>
                <a:latin typeface="Arial"/>
                <a:ea typeface="Angsana New"/>
              </a:rPr>
              <a:t>:</a:t>
            </a:r>
            <a:endParaRPr lang="en-US" sz="2400" b="0" strike="noStrike" spc="-1">
              <a:latin typeface="Arial"/>
            </a:endParaRPr>
          </a:p>
          <a:p>
            <a:pPr>
              <a:lnSpc>
                <a:spcPct val="80000"/>
              </a:lnSpc>
              <a:spcBef>
                <a:spcPts val="1199"/>
              </a:spcBef>
            </a:pP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Ternary: </a:t>
            </a:r>
            <a:r>
              <a:rPr lang="en-US" sz="2400" b="1" strike="noStrike" spc="-1">
                <a:solidFill>
                  <a:srgbClr val="3F3F3F"/>
                </a:solidFill>
                <a:latin typeface="Arial"/>
                <a:ea typeface="Angsana New"/>
              </a:rPr>
              <a:t>relationship exists when there are three types of entity and we call them a degree of relationship is 3</a:t>
            </a:r>
            <a:endParaRPr lang="en-US" sz="2400" b="0" strike="noStrike" spc="-1">
              <a:latin typeface="Arial"/>
            </a:endParaRPr>
          </a:p>
          <a:p>
            <a:pPr>
              <a:lnSpc>
                <a:spcPct val="80000"/>
              </a:lnSpc>
              <a:spcBef>
                <a:spcPts val="1199"/>
              </a:spcBef>
            </a:pP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N-ary: </a:t>
            </a:r>
            <a:r>
              <a:rPr lang="en-US" sz="2400" b="1" strike="noStrike" spc="-1">
                <a:solidFill>
                  <a:srgbClr val="3F3F3F"/>
                </a:solidFill>
                <a:latin typeface="Arial"/>
                <a:ea typeface="Angsana New"/>
              </a:rPr>
              <a:t>relationship exists when there are n types of entities. There is one limitation of the N-ary relationship</a:t>
            </a:r>
            <a:endParaRPr lang="en-US" sz="2400" b="0" strike="noStrike" spc="-1">
              <a:latin typeface="Arial"/>
            </a:endParaRPr>
          </a:p>
          <a:p>
            <a:pPr marL="457200">
              <a:lnSpc>
                <a:spcPct val="80000"/>
              </a:lnSpc>
              <a:spcBef>
                <a:spcPts val="1199"/>
              </a:spcBef>
            </a:pPr>
            <a:endParaRPr lang="en-US" sz="2400" b="0" strike="noStrike" spc="-1">
              <a:latin typeface="Arial"/>
            </a:endParaRPr>
          </a:p>
        </p:txBody>
      </p:sp>
      <p:pic>
        <p:nvPicPr>
          <p:cNvPr id="2050" name="Picture 2" descr="C:\Users\EL10_gazy\Downloads\Untitled Diagram.drawio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130" y="1215988"/>
            <a:ext cx="3365030" cy="134937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L10_gazy\Downloads\Untitled Diagram.drawio (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800600"/>
            <a:ext cx="3816350" cy="153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a:t>
            </a:r>
            <a:endParaRPr lang="en-US" sz="3200" b="0" strike="noStrike" spc="-1">
              <a:latin typeface="Arial"/>
            </a:endParaRPr>
          </a:p>
        </p:txBody>
      </p:sp>
      <p:sp>
        <p:nvSpPr>
          <p:cNvPr id="238"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39" name="CustomShape 3"/>
          <p:cNvSpPr/>
          <p:nvPr/>
        </p:nvSpPr>
        <p:spPr>
          <a:xfrm>
            <a:off x="0" y="1742400"/>
            <a:ext cx="9143640" cy="461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599"/>
              </a:spcBef>
              <a:buClr>
                <a:srgbClr val="3F3F3F"/>
              </a:buClr>
              <a:buFont typeface="Symbol" charset="2"/>
              <a:buChar char=""/>
            </a:pPr>
            <a:r>
              <a:rPr lang="en-US" sz="3200" b="1" strike="noStrike" spc="-1">
                <a:solidFill>
                  <a:srgbClr val="3F3F3F"/>
                </a:solidFill>
                <a:latin typeface="Arial"/>
                <a:ea typeface="Angsana New"/>
              </a:rPr>
              <a:t>Cardinality represent </a:t>
            </a:r>
            <a:r>
              <a:rPr lang="en-US" sz="3200" b="1" strike="noStrike" spc="-1">
                <a:solidFill>
                  <a:srgbClr val="9B2D1F"/>
                </a:solidFill>
                <a:latin typeface="Arial"/>
                <a:ea typeface="Angsana New"/>
              </a:rPr>
              <a:t>maximum </a:t>
            </a:r>
            <a:r>
              <a:rPr lang="en-US" sz="3200" b="1" strike="noStrike" spc="-1">
                <a:solidFill>
                  <a:srgbClr val="3F3F3F"/>
                </a:solidFill>
                <a:latin typeface="Arial"/>
                <a:ea typeface="Angsana New"/>
              </a:rPr>
              <a:t>number of relationships that can occur with these instance . </a:t>
            </a:r>
            <a:endParaRPr lang="en-US" sz="3200" b="0" strike="noStrike" spc="-1">
              <a:latin typeface="Arial"/>
            </a:endParaRPr>
          </a:p>
          <a:p>
            <a:pPr indent="-216000">
              <a:lnSpc>
                <a:spcPct val="100000"/>
              </a:lnSpc>
              <a:spcBef>
                <a:spcPts val="1599"/>
              </a:spcBef>
              <a:buClr>
                <a:srgbClr val="3F3F3F"/>
              </a:buClr>
              <a:buFont typeface="Symbol" charset="2"/>
              <a:buChar char=""/>
            </a:pPr>
            <a:r>
              <a:rPr lang="en-US" sz="3200" b="1" strike="noStrike" spc="-1">
                <a:solidFill>
                  <a:srgbClr val="3F3F3F"/>
                </a:solidFill>
                <a:latin typeface="Arial"/>
                <a:ea typeface="Angsana New"/>
              </a:rPr>
              <a:t> </a:t>
            </a:r>
            <a:r>
              <a:rPr lang="en-US" sz="2400" b="1" strike="noStrike" spc="-1">
                <a:solidFill>
                  <a:srgbClr val="3F3F3F"/>
                </a:solidFill>
                <a:latin typeface="Arial"/>
                <a:ea typeface="Angsana New"/>
              </a:rPr>
              <a:t>Types of relationships (cardinality) :</a:t>
            </a: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 One-to-one relationship (1:1)</a:t>
            </a:r>
            <a:endParaRPr lang="en-US" sz="2400" b="0" strike="noStrike" spc="-1">
              <a:latin typeface="Arial"/>
            </a:endParaRPr>
          </a:p>
          <a:p>
            <a:pPr marL="457200">
              <a:lnSpc>
                <a:spcPct val="80000"/>
              </a:lnSpc>
              <a:spcBef>
                <a:spcPts val="799"/>
              </a:spcBef>
            </a:pP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 One-to-many relationship (1:M)</a:t>
            </a:r>
            <a:endParaRPr lang="en-US" sz="2400" b="0" strike="noStrike" spc="-1">
              <a:latin typeface="Arial"/>
            </a:endParaRPr>
          </a:p>
          <a:p>
            <a:pPr marL="457200">
              <a:lnSpc>
                <a:spcPct val="80000"/>
              </a:lnSpc>
              <a:spcBef>
                <a:spcPts val="799"/>
              </a:spcBef>
            </a:pP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 Many-to-many relationship</a:t>
            </a:r>
            <a:endParaRPr lang="en-US" sz="2400" b="0" strike="noStrike" spc="-1">
              <a:latin typeface="Arial"/>
            </a:endParaRPr>
          </a:p>
          <a:p>
            <a:pPr marL="457200" lvl="1" indent="-216000">
              <a:lnSpc>
                <a:spcPct val="80000"/>
              </a:lnSpc>
              <a:spcBef>
                <a:spcPts val="1199"/>
              </a:spcBef>
              <a:buClr>
                <a:srgbClr val="FF0000"/>
              </a:buClr>
              <a:buFont typeface="Wingdings" charset="2"/>
              <a:buChar char=""/>
            </a:pPr>
            <a:r>
              <a:rPr lang="en-US" sz="2400" b="1" strike="noStrike" spc="-1">
                <a:solidFill>
                  <a:srgbClr val="FF0000"/>
                </a:solidFill>
                <a:latin typeface="Arial"/>
                <a:ea typeface="Angsana New"/>
              </a:rPr>
              <a:t> (N:M)</a:t>
            </a:r>
            <a:endParaRPr lang="en-US" sz="2400" b="0" strike="noStrike" spc="-1">
              <a:latin typeface="Arial"/>
            </a:endParaRPr>
          </a:p>
        </p:txBody>
      </p:sp>
      <p:pic>
        <p:nvPicPr>
          <p:cNvPr id="240" name="Picture 2"/>
          <p:cNvPicPr/>
          <p:nvPr/>
        </p:nvPicPr>
        <p:blipFill>
          <a:blip r:embed="rId3"/>
          <a:stretch/>
        </p:blipFill>
        <p:spPr>
          <a:xfrm>
            <a:off x="5401440" y="2743200"/>
            <a:ext cx="3572280" cy="1296720"/>
          </a:xfrm>
          <a:prstGeom prst="rect">
            <a:avLst/>
          </a:prstGeom>
          <a:ln>
            <a:noFill/>
          </a:ln>
        </p:spPr>
      </p:pic>
      <p:pic>
        <p:nvPicPr>
          <p:cNvPr id="241" name="Picture 4"/>
          <p:cNvPicPr/>
          <p:nvPr/>
        </p:nvPicPr>
        <p:blipFill>
          <a:blip r:embed="rId4"/>
          <a:stretch/>
        </p:blipFill>
        <p:spPr>
          <a:xfrm>
            <a:off x="5300640" y="4039920"/>
            <a:ext cx="3773880" cy="1370160"/>
          </a:xfrm>
          <a:prstGeom prst="rect">
            <a:avLst/>
          </a:prstGeom>
          <a:ln>
            <a:noFill/>
          </a:ln>
        </p:spPr>
      </p:pic>
      <p:pic>
        <p:nvPicPr>
          <p:cNvPr id="242" name="Picture 6"/>
          <p:cNvPicPr/>
          <p:nvPr/>
        </p:nvPicPr>
        <p:blipFill>
          <a:blip r:embed="rId5"/>
          <a:stretch/>
        </p:blipFill>
        <p:spPr>
          <a:xfrm>
            <a:off x="4855320" y="5244480"/>
            <a:ext cx="4651200" cy="1688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45"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46" name="CustomShape 3"/>
          <p:cNvSpPr/>
          <p:nvPr/>
        </p:nvSpPr>
        <p:spPr>
          <a:xfrm>
            <a:off x="0" y="1720800"/>
            <a:ext cx="914364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599"/>
              </a:spcBef>
              <a:buClr>
                <a:srgbClr val="FF0000"/>
              </a:buClr>
              <a:buFont typeface="Symbol" charset="2"/>
              <a:buChar char=""/>
            </a:pPr>
            <a:r>
              <a:rPr lang="en-US" sz="2400" b="1" strike="noStrike" spc="-1">
                <a:solidFill>
                  <a:srgbClr val="FF0000"/>
                </a:solidFill>
                <a:latin typeface="Arial"/>
                <a:ea typeface="Angsana New"/>
              </a:rPr>
              <a:t>  </a:t>
            </a:r>
            <a:r>
              <a:rPr lang="en-US" sz="2800" b="1" strike="noStrike" spc="-1">
                <a:solidFill>
                  <a:srgbClr val="FF0000"/>
                </a:solidFill>
                <a:latin typeface="Arial"/>
                <a:ea typeface="Angsana New"/>
              </a:rPr>
              <a:t>One-to-one</a:t>
            </a:r>
            <a:r>
              <a:rPr lang="en-US" sz="3200" b="1" strike="noStrike" spc="-1">
                <a:solidFill>
                  <a:srgbClr val="FF0000"/>
                </a:solidFill>
                <a:latin typeface="Arial"/>
                <a:ea typeface="Angsana New"/>
              </a:rPr>
              <a:t> relationship (1:1) :</a:t>
            </a:r>
            <a:endParaRPr lang="en-US" sz="3200" b="0" strike="noStrike" spc="-1">
              <a:latin typeface="Arial"/>
            </a:endParaRPr>
          </a:p>
          <a:p>
            <a:pPr>
              <a:lnSpc>
                <a:spcPct val="100000"/>
              </a:lnSpc>
              <a:spcBef>
                <a:spcPts val="1400"/>
              </a:spcBef>
            </a:pPr>
            <a:r>
              <a:rPr lang="en-US" sz="2800" b="1" strike="noStrike" spc="-1">
                <a:solidFill>
                  <a:srgbClr val="3F3F3F"/>
                </a:solidFill>
                <a:latin typeface="Arial"/>
                <a:ea typeface="Angsana New"/>
              </a:rPr>
              <a:t>	A single record in table A is </a:t>
            </a:r>
            <a:r>
              <a:rPr lang="en-US" sz="2800" b="1" strike="noStrike" spc="-1">
                <a:solidFill>
                  <a:srgbClr val="9B2D1F"/>
                </a:solidFill>
                <a:latin typeface="Arial"/>
                <a:ea typeface="Angsana New"/>
              </a:rPr>
              <a:t>related</a:t>
            </a:r>
            <a:r>
              <a:rPr lang="en-US" sz="2800" b="1" strike="noStrike" spc="-1">
                <a:solidFill>
                  <a:srgbClr val="3F3F3F"/>
                </a:solidFill>
                <a:latin typeface="Arial"/>
                <a:ea typeface="Angsana New"/>
              </a:rPr>
              <a:t> to only one</a:t>
            </a:r>
            <a:endParaRPr lang="en-US" sz="2800" b="0" strike="noStrike" spc="-1">
              <a:latin typeface="Arial"/>
            </a:endParaRPr>
          </a:p>
          <a:p>
            <a:pPr>
              <a:lnSpc>
                <a:spcPct val="100000"/>
              </a:lnSpc>
              <a:spcBef>
                <a:spcPts val="1400"/>
              </a:spcBef>
            </a:pPr>
            <a:r>
              <a:rPr lang="en-US" sz="2800" b="1" strike="noStrike" spc="-1">
                <a:solidFill>
                  <a:srgbClr val="3F3F3F"/>
                </a:solidFill>
                <a:latin typeface="Arial"/>
                <a:ea typeface="Angsana New"/>
              </a:rPr>
              <a:t>	record in table B, and vice versa.</a:t>
            </a:r>
            <a:endParaRPr lang="en-US" sz="2800" b="0" strike="noStrike" spc="-1">
              <a:latin typeface="Arial"/>
            </a:endParaRPr>
          </a:p>
          <a:p>
            <a:pPr marL="457200">
              <a:lnSpc>
                <a:spcPct val="100000"/>
              </a:lnSpc>
              <a:spcBef>
                <a:spcPts val="1400"/>
              </a:spcBef>
            </a:pPr>
            <a:endParaRPr lang="en-US" sz="2800" b="0" strike="noStrike" spc="-1">
              <a:latin typeface="Arial"/>
            </a:endParaRPr>
          </a:p>
          <a:p>
            <a:pPr marL="457200">
              <a:lnSpc>
                <a:spcPct val="100000"/>
              </a:lnSpc>
              <a:spcBef>
                <a:spcPts val="1199"/>
              </a:spcBef>
            </a:pPr>
            <a:r>
              <a:rPr lang="en-US" sz="2400" b="1" strike="noStrike" spc="-1">
                <a:solidFill>
                  <a:srgbClr val="FF0000"/>
                </a:solidFill>
                <a:latin typeface="Arial"/>
                <a:ea typeface="Angsana New"/>
              </a:rPr>
              <a:t>Ex.</a:t>
            </a:r>
            <a:r>
              <a:rPr lang="en-US" sz="2400" b="1" strike="noStrike" spc="-1">
                <a:solidFill>
                  <a:srgbClr val="3F3F3F"/>
                </a:solidFill>
                <a:latin typeface="Arial"/>
                <a:ea typeface="Angsana New"/>
              </a:rPr>
              <a:t> </a:t>
            </a:r>
            <a:r>
              <a:rPr lang="en-US" sz="2000" b="1" strike="noStrike" spc="-1">
                <a:solidFill>
                  <a:srgbClr val="3F3F3F"/>
                </a:solidFill>
                <a:latin typeface="Arial"/>
                <a:ea typeface="Angsana New"/>
              </a:rPr>
              <a:t>: </a:t>
            </a:r>
            <a:r>
              <a:rPr lang="en-US" sz="2400" b="1" strike="noStrike" spc="-1">
                <a:solidFill>
                  <a:srgbClr val="3F3F3F"/>
                </a:solidFill>
                <a:latin typeface="Arial"/>
                <a:ea typeface="Angsana New"/>
              </a:rPr>
              <a:t>Emp. Uses at most one car,</a:t>
            </a:r>
            <a:endParaRPr lang="en-US" sz="2400" b="0" strike="noStrike" spc="-1">
              <a:latin typeface="Arial"/>
            </a:endParaRPr>
          </a:p>
          <a:p>
            <a:pPr marL="457200">
              <a:lnSpc>
                <a:spcPct val="100000"/>
              </a:lnSpc>
              <a:spcBef>
                <a:spcPts val="1199"/>
              </a:spcBef>
            </a:pPr>
            <a:r>
              <a:rPr lang="en-US" sz="2400" b="1" strike="noStrike" spc="-1">
                <a:solidFill>
                  <a:srgbClr val="3F3F3F"/>
                </a:solidFill>
                <a:latin typeface="Arial"/>
                <a:ea typeface="Angsana New"/>
              </a:rPr>
              <a:t> a car is used at most by one </a:t>
            </a:r>
            <a:endParaRPr lang="en-US" sz="2400" b="0" strike="noStrike" spc="-1">
              <a:latin typeface="Arial"/>
            </a:endParaRPr>
          </a:p>
          <a:p>
            <a:pPr marL="457200">
              <a:lnSpc>
                <a:spcPct val="100000"/>
              </a:lnSpc>
              <a:spcBef>
                <a:spcPts val="1199"/>
              </a:spcBef>
            </a:pPr>
            <a:r>
              <a:rPr lang="en-US" sz="2400" b="1" strike="noStrike" spc="-1">
                <a:solidFill>
                  <a:srgbClr val="3F3F3F"/>
                </a:solidFill>
                <a:latin typeface="Arial"/>
                <a:ea typeface="Angsana New"/>
              </a:rPr>
              <a:t>	    emp</a:t>
            </a:r>
            <a:r>
              <a:rPr lang="en-US" sz="2000" b="1" strike="noStrike" spc="-1">
                <a:solidFill>
                  <a:srgbClr val="3F3F3F"/>
                </a:solidFill>
                <a:latin typeface="Arial"/>
                <a:ea typeface="Angsana New"/>
              </a:rPr>
              <a:t>.</a:t>
            </a:r>
            <a:endParaRPr lang="en-US" sz="2000" b="0" strike="noStrike" spc="-1">
              <a:latin typeface="Arial"/>
            </a:endParaRPr>
          </a:p>
          <a:p>
            <a:pPr>
              <a:lnSpc>
                <a:spcPct val="100000"/>
              </a:lnSpc>
              <a:spcBef>
                <a:spcPts val="1800"/>
              </a:spcBef>
            </a:pPr>
            <a:endParaRPr lang="en-US" sz="2000" b="0" strike="noStrike" spc="-1">
              <a:latin typeface="Arial"/>
            </a:endParaRPr>
          </a:p>
        </p:txBody>
      </p:sp>
      <p:pic>
        <p:nvPicPr>
          <p:cNvPr id="247" name="Picture 3"/>
          <p:cNvPicPr/>
          <p:nvPr/>
        </p:nvPicPr>
        <p:blipFill>
          <a:blip r:embed="rId3"/>
          <a:stretch/>
        </p:blipFill>
        <p:spPr>
          <a:xfrm>
            <a:off x="6324480" y="3886200"/>
            <a:ext cx="2390400" cy="2676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50"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51" name="CustomShape 3"/>
          <p:cNvSpPr/>
          <p:nvPr/>
        </p:nvSpPr>
        <p:spPr>
          <a:xfrm>
            <a:off x="0" y="1720800"/>
            <a:ext cx="9143640" cy="40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400"/>
              </a:spcBef>
              <a:buClr>
                <a:srgbClr val="FF0000"/>
              </a:buClr>
              <a:buFont typeface="Symbol" charset="2"/>
              <a:buChar char=""/>
            </a:pPr>
            <a:r>
              <a:rPr lang="en-US" sz="2400" b="1" strike="noStrike" spc="-1">
                <a:solidFill>
                  <a:srgbClr val="FF0000"/>
                </a:solidFill>
                <a:latin typeface="Arial"/>
                <a:ea typeface="Angsana New"/>
              </a:rPr>
              <a:t> </a:t>
            </a:r>
            <a:r>
              <a:rPr lang="en-US" sz="2800" b="1" strike="noStrike" spc="-1">
                <a:solidFill>
                  <a:srgbClr val="FF0000"/>
                </a:solidFill>
                <a:latin typeface="Arial"/>
                <a:ea typeface="Angsana New"/>
              </a:rPr>
              <a:t>One-to-many relationship (1:M)</a:t>
            </a:r>
            <a:r>
              <a:rPr lang="en-US" sz="2400" b="1" strike="noStrike" spc="-1">
                <a:solidFill>
                  <a:srgbClr val="FF0000"/>
                </a:solidFill>
                <a:latin typeface="Arial"/>
                <a:ea typeface="Angsana New"/>
              </a:rPr>
              <a:t> :</a:t>
            </a:r>
            <a:endParaRPr lang="en-US" sz="2400" b="0" strike="noStrike" spc="-1">
              <a:latin typeface="Arial"/>
            </a:endParaRPr>
          </a:p>
          <a:p>
            <a:pPr>
              <a:lnSpc>
                <a:spcPct val="100000"/>
              </a:lnSpc>
              <a:spcBef>
                <a:spcPts val="1400"/>
              </a:spcBef>
            </a:pPr>
            <a:r>
              <a:rPr lang="en-US" sz="2800" b="1" strike="noStrike" spc="-1">
                <a:solidFill>
                  <a:srgbClr val="3F3F3F"/>
                </a:solidFill>
                <a:latin typeface="Arial"/>
                <a:ea typeface="Angsana New"/>
              </a:rPr>
              <a:t>   </a:t>
            </a:r>
            <a:r>
              <a:rPr lang="en-US" sz="2000" b="1" strike="noStrike" spc="-1">
                <a:solidFill>
                  <a:srgbClr val="3F3F3F"/>
                </a:solidFill>
                <a:latin typeface="Arial"/>
                <a:ea typeface="Angsana New"/>
              </a:rPr>
              <a:t>A single record in table (A) </a:t>
            </a:r>
            <a:r>
              <a:rPr lang="en-US" sz="2000" b="1" strike="noStrike" spc="-1">
                <a:solidFill>
                  <a:srgbClr val="9B2D1F"/>
                </a:solidFill>
                <a:latin typeface="Arial"/>
                <a:ea typeface="Angsana New"/>
              </a:rPr>
              <a:t>can</a:t>
            </a:r>
            <a:r>
              <a:rPr lang="en-US" sz="2000" b="1" strike="noStrike" spc="-1">
                <a:solidFill>
                  <a:srgbClr val="3F3F3F"/>
                </a:solidFill>
                <a:latin typeface="Arial"/>
                <a:ea typeface="Angsana New"/>
              </a:rPr>
              <a:t> be related </a:t>
            </a:r>
            <a:endParaRPr lang="en-US" sz="2000" b="0" strike="noStrike" spc="-1">
              <a:latin typeface="Arial"/>
            </a:endParaRPr>
          </a:p>
          <a:p>
            <a:pPr>
              <a:lnSpc>
                <a:spcPct val="100000"/>
              </a:lnSpc>
              <a:spcBef>
                <a:spcPts val="1001"/>
              </a:spcBef>
            </a:pPr>
            <a:r>
              <a:rPr lang="en-US" sz="2000" b="1" strike="noStrike" spc="-1">
                <a:solidFill>
                  <a:srgbClr val="3F3F3F"/>
                </a:solidFill>
                <a:latin typeface="Arial"/>
                <a:ea typeface="Angsana New"/>
              </a:rPr>
              <a:t>to one or  more records in table (B),</a:t>
            </a:r>
            <a:endParaRPr lang="en-US" sz="2000" b="0" strike="noStrike" spc="-1">
              <a:latin typeface="Arial"/>
            </a:endParaRPr>
          </a:p>
          <a:p>
            <a:pPr>
              <a:lnSpc>
                <a:spcPct val="100000"/>
              </a:lnSpc>
              <a:spcBef>
                <a:spcPts val="1001"/>
              </a:spcBef>
            </a:pPr>
            <a:r>
              <a:rPr lang="en-US" sz="2000" b="1" strike="noStrike" spc="-1">
                <a:solidFill>
                  <a:srgbClr val="3F3F3F"/>
                </a:solidFill>
                <a:latin typeface="Arial"/>
                <a:ea typeface="Angsana New"/>
              </a:rPr>
              <a:t> but a single record in  table (B) can be related </a:t>
            </a:r>
            <a:endParaRPr lang="en-US" sz="2000" b="0" strike="noStrike" spc="-1">
              <a:latin typeface="Arial"/>
            </a:endParaRPr>
          </a:p>
          <a:p>
            <a:pPr>
              <a:lnSpc>
                <a:spcPct val="100000"/>
              </a:lnSpc>
              <a:spcBef>
                <a:spcPts val="1001"/>
              </a:spcBef>
            </a:pPr>
            <a:r>
              <a:rPr lang="en-US" sz="2000" b="1" strike="noStrike" spc="-1">
                <a:solidFill>
                  <a:srgbClr val="3F3F3F"/>
                </a:solidFill>
                <a:latin typeface="Arial"/>
                <a:ea typeface="Angsana New"/>
              </a:rPr>
              <a:t>to only one record in table (A).</a:t>
            </a:r>
            <a:endParaRPr lang="en-US" sz="2000" b="0" strike="noStrike" spc="-1">
              <a:latin typeface="Arial"/>
            </a:endParaRPr>
          </a:p>
          <a:p>
            <a:pPr marL="457200">
              <a:lnSpc>
                <a:spcPct val="100000"/>
              </a:lnSpc>
              <a:spcBef>
                <a:spcPts val="1001"/>
              </a:spcBef>
            </a:pPr>
            <a:r>
              <a:rPr lang="en-US" sz="2000" b="1" strike="noStrike" spc="-1">
                <a:solidFill>
                  <a:srgbClr val="FF0000"/>
                </a:solidFill>
                <a:latin typeface="Arial"/>
                <a:ea typeface="Angsana New"/>
              </a:rPr>
              <a:t>Ex.</a:t>
            </a:r>
            <a:r>
              <a:rPr lang="en-US" sz="2000" b="1" strike="noStrike" spc="-1">
                <a:solidFill>
                  <a:srgbClr val="3F3F3F"/>
                </a:solidFill>
                <a:latin typeface="Arial"/>
                <a:ea typeface="Angsana New"/>
              </a:rPr>
              <a:t> : Emp. Uses at most one car, a car is used by many or </a:t>
            </a:r>
            <a:endParaRPr lang="en-US" sz="2000" b="0" strike="noStrike" spc="-1">
              <a:latin typeface="Arial"/>
            </a:endParaRPr>
          </a:p>
          <a:p>
            <a:pPr marL="457200">
              <a:lnSpc>
                <a:spcPct val="100000"/>
              </a:lnSpc>
              <a:spcBef>
                <a:spcPts val="1001"/>
              </a:spcBef>
            </a:pPr>
            <a:r>
              <a:rPr lang="en-US" sz="2000" b="1" strike="noStrike" spc="-1">
                <a:solidFill>
                  <a:srgbClr val="3F3F3F"/>
                </a:solidFill>
                <a:latin typeface="Arial"/>
                <a:ea typeface="Angsana New"/>
              </a:rPr>
              <a:t>         several employees, student-advisor, customer-order</a:t>
            </a:r>
            <a:endParaRPr lang="en-US" sz="2000" b="0" strike="noStrike" spc="-1">
              <a:latin typeface="Arial"/>
            </a:endParaRPr>
          </a:p>
          <a:p>
            <a:pPr>
              <a:lnSpc>
                <a:spcPct val="100000"/>
              </a:lnSpc>
              <a:spcBef>
                <a:spcPts val="1800"/>
              </a:spcBef>
            </a:pPr>
            <a:endParaRPr lang="en-US" sz="2000" b="0" strike="noStrike" spc="-1">
              <a:latin typeface="Arial"/>
            </a:endParaRPr>
          </a:p>
        </p:txBody>
      </p:sp>
      <p:pic>
        <p:nvPicPr>
          <p:cNvPr id="252" name="Picture 2"/>
          <p:cNvPicPr/>
          <p:nvPr/>
        </p:nvPicPr>
        <p:blipFill>
          <a:blip r:embed="rId3"/>
          <a:stretch/>
        </p:blipFill>
        <p:spPr>
          <a:xfrm>
            <a:off x="6307920" y="1018080"/>
            <a:ext cx="2390400" cy="2676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
          <p:cNvPicPr/>
          <p:nvPr/>
        </p:nvPicPr>
        <p:blipFill>
          <a:blip r:embed="rId3"/>
          <a:stretch/>
        </p:blipFill>
        <p:spPr>
          <a:xfrm>
            <a:off x="6978960" y="1828800"/>
            <a:ext cx="2154240" cy="2334240"/>
          </a:xfrm>
          <a:prstGeom prst="rect">
            <a:avLst/>
          </a:prstGeom>
          <a:ln>
            <a:noFill/>
          </a:ln>
        </p:spPr>
      </p:pic>
      <p:sp>
        <p:nvSpPr>
          <p:cNvPr id="255"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56"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57" name="CustomShape 3"/>
          <p:cNvSpPr/>
          <p:nvPr/>
        </p:nvSpPr>
        <p:spPr>
          <a:xfrm>
            <a:off x="0" y="1720800"/>
            <a:ext cx="9143640" cy="388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400"/>
              </a:spcBef>
              <a:buClr>
                <a:srgbClr val="FF0000"/>
              </a:buClr>
              <a:buFont typeface="Symbol" charset="2"/>
              <a:buChar char=""/>
            </a:pPr>
            <a:r>
              <a:rPr lang="en-US" sz="2800" b="1" strike="noStrike" spc="-1" dirty="0">
                <a:solidFill>
                  <a:srgbClr val="FF0000"/>
                </a:solidFill>
                <a:latin typeface="Arial"/>
                <a:ea typeface="Angsana New"/>
              </a:rPr>
              <a:t> Many-to-many relationship (M:M) :</a:t>
            </a:r>
            <a:endParaRPr lang="en-US" sz="2800" b="0" strike="noStrike" spc="-1" dirty="0">
              <a:latin typeface="Arial"/>
            </a:endParaRPr>
          </a:p>
          <a:p>
            <a:pPr>
              <a:lnSpc>
                <a:spcPct val="80000"/>
              </a:lnSpc>
              <a:spcBef>
                <a:spcPts val="1199"/>
              </a:spcBef>
            </a:pPr>
            <a:r>
              <a:rPr lang="en-US" sz="2400" b="1" strike="noStrike" spc="-1" dirty="0">
                <a:solidFill>
                  <a:srgbClr val="3F3F3F"/>
                </a:solidFill>
                <a:latin typeface="Arial"/>
                <a:ea typeface="Angsana New"/>
              </a:rPr>
              <a:t>  A single record in table A can be related to </a:t>
            </a:r>
            <a:endParaRPr lang="en-US" sz="2400" b="0" strike="noStrike" spc="-1" dirty="0">
              <a:latin typeface="Arial"/>
            </a:endParaRPr>
          </a:p>
          <a:p>
            <a:pPr>
              <a:lnSpc>
                <a:spcPct val="80000"/>
              </a:lnSpc>
              <a:spcBef>
                <a:spcPts val="1199"/>
              </a:spcBef>
            </a:pPr>
            <a:r>
              <a:rPr lang="en-US" sz="2400" b="1" strike="noStrike" spc="-1" dirty="0">
                <a:solidFill>
                  <a:srgbClr val="3F3F3F"/>
                </a:solidFill>
                <a:latin typeface="Arial"/>
                <a:ea typeface="Angsana New"/>
              </a:rPr>
              <a:t>one or more records in table B, </a:t>
            </a:r>
            <a:endParaRPr lang="en-US" sz="2400" b="0" strike="noStrike" spc="-1" dirty="0">
              <a:latin typeface="Arial"/>
            </a:endParaRPr>
          </a:p>
          <a:p>
            <a:pPr>
              <a:lnSpc>
                <a:spcPct val="80000"/>
              </a:lnSpc>
              <a:spcBef>
                <a:spcPts val="1199"/>
              </a:spcBef>
            </a:pPr>
            <a:r>
              <a:rPr lang="en-US" sz="2400" b="1" strike="noStrike" spc="-1" dirty="0">
                <a:solidFill>
                  <a:srgbClr val="3F3F3F"/>
                </a:solidFill>
                <a:latin typeface="Arial"/>
                <a:ea typeface="Angsana New"/>
              </a:rPr>
              <a:t>and vice versa. </a:t>
            </a:r>
            <a:endParaRPr lang="en-US" sz="2400" b="0" strike="noStrike" spc="-1" dirty="0">
              <a:latin typeface="Arial"/>
            </a:endParaRPr>
          </a:p>
          <a:p>
            <a:pPr>
              <a:lnSpc>
                <a:spcPct val="80000"/>
              </a:lnSpc>
              <a:spcBef>
                <a:spcPts val="1400"/>
              </a:spcBef>
            </a:pPr>
            <a:endParaRPr lang="en-US" sz="2400" b="0" strike="noStrike" spc="-1" dirty="0">
              <a:latin typeface="Arial"/>
            </a:endParaRPr>
          </a:p>
          <a:p>
            <a:pPr>
              <a:lnSpc>
                <a:spcPct val="80000"/>
              </a:lnSpc>
              <a:spcBef>
                <a:spcPts val="1199"/>
              </a:spcBef>
            </a:pPr>
            <a:r>
              <a:rPr lang="en-US" sz="2400" b="1" strike="noStrike" spc="-1" dirty="0">
                <a:solidFill>
                  <a:srgbClr val="FF0000"/>
                </a:solidFill>
                <a:latin typeface="Arial"/>
                <a:ea typeface="Angsana New"/>
              </a:rPr>
              <a:t>Ex.</a:t>
            </a:r>
            <a:r>
              <a:rPr lang="en-US" sz="2400" b="1" strike="noStrike" spc="-1" dirty="0">
                <a:solidFill>
                  <a:srgbClr val="3F3F3F"/>
                </a:solidFill>
                <a:latin typeface="Arial"/>
                <a:ea typeface="Angsana New"/>
              </a:rPr>
              <a:t> An emp. Uses several cars, a car can be used by several </a:t>
            </a:r>
            <a:r>
              <a:rPr lang="en-US" sz="2400" b="1" strike="noStrike" spc="-1" dirty="0">
                <a:solidFill>
                  <a:srgbClr val="FF0000"/>
                </a:solidFill>
                <a:latin typeface="Arial"/>
                <a:ea typeface="Angsana New"/>
              </a:rPr>
              <a:t>employees. Student-Club, order-products.</a:t>
            </a:r>
            <a:endParaRPr lang="en-US" sz="2400" b="0" strike="noStrike" spc="-1" dirty="0">
              <a:latin typeface="Arial"/>
            </a:endParaRPr>
          </a:p>
          <a:p>
            <a:pPr>
              <a:lnSpc>
                <a:spcPct val="100000"/>
              </a:lnSpc>
              <a:spcBef>
                <a:spcPts val="1800"/>
              </a:spcBef>
            </a:pP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US" sz="4000" b="1" strike="noStrike" spc="-100">
                <a:solidFill>
                  <a:srgbClr val="9B2D1F"/>
                </a:solidFill>
                <a:latin typeface="Arial"/>
              </a:rPr>
              <a:t>Outline</a:t>
            </a:r>
            <a:endParaRPr lang="en-US" sz="4000" b="0" strike="noStrike" spc="-1">
              <a:solidFill>
                <a:srgbClr val="3F3F3F"/>
              </a:solidFill>
              <a:latin typeface="Arial"/>
            </a:endParaRPr>
          </a:p>
        </p:txBody>
      </p:sp>
      <p:sp>
        <p:nvSpPr>
          <p:cNvPr id="184" name="TextShape 2"/>
          <p:cNvSpPr txBox="1"/>
          <p:nvPr/>
        </p:nvSpPr>
        <p:spPr>
          <a:xfrm>
            <a:off x="457200" y="1600200"/>
            <a:ext cx="8229240" cy="4876560"/>
          </a:xfrm>
          <a:prstGeom prst="rect">
            <a:avLst/>
          </a:prstGeom>
          <a:noFill/>
          <a:ln>
            <a:noFill/>
          </a:ln>
        </p:spPr>
        <p:txBody>
          <a:bodyPr>
            <a:normAutofit/>
          </a:bodyPr>
          <a:lstStyle/>
          <a:p>
            <a:pPr marL="182880" indent="-182520">
              <a:lnSpc>
                <a:spcPct val="150000"/>
              </a:lnSpc>
              <a:spcBef>
                <a:spcPts val="479"/>
              </a:spcBef>
              <a:spcAft>
                <a:spcPts val="1199"/>
              </a:spcAft>
              <a:buClr>
                <a:srgbClr val="9B2D1F"/>
              </a:buClr>
              <a:buSzPct val="92000"/>
              <a:buFont typeface="Arial"/>
              <a:buChar char="•"/>
            </a:pPr>
            <a:r>
              <a:rPr lang="en-US" sz="2400" b="1" strike="noStrike" spc="-1" dirty="0">
                <a:solidFill>
                  <a:srgbClr val="3F3F3F"/>
                </a:solidFill>
                <a:latin typeface="Arial"/>
              </a:rPr>
              <a:t>What is a Relational Database?</a:t>
            </a:r>
            <a:endParaRPr lang="en-US" sz="2400" b="0" strike="noStrike" spc="-1" dirty="0">
              <a:solidFill>
                <a:srgbClr val="3F3F3F"/>
              </a:solidFill>
              <a:latin typeface="Arial"/>
            </a:endParaRPr>
          </a:p>
          <a:p>
            <a:pPr marL="182880" indent="-182520">
              <a:lnSpc>
                <a:spcPct val="150000"/>
              </a:lnSpc>
              <a:spcBef>
                <a:spcPts val="479"/>
              </a:spcBef>
              <a:spcAft>
                <a:spcPts val="1199"/>
              </a:spcAft>
              <a:buClr>
                <a:srgbClr val="9B2D1F"/>
              </a:buClr>
              <a:buSzPct val="92000"/>
              <a:buFont typeface="Arial"/>
              <a:buChar char="•"/>
            </a:pPr>
            <a:r>
              <a:rPr lang="en-US" sz="2400" b="1" strike="noStrike" spc="-1" dirty="0">
                <a:solidFill>
                  <a:srgbClr val="3F3F3F"/>
                </a:solidFill>
                <a:latin typeface="Arial"/>
              </a:rPr>
              <a:t>Basic Database Structure.</a:t>
            </a:r>
            <a:endParaRPr lang="en-US" sz="2400" b="0" strike="noStrike" spc="-1" dirty="0">
              <a:solidFill>
                <a:srgbClr val="3F3F3F"/>
              </a:solidFill>
              <a:latin typeface="Arial"/>
            </a:endParaRPr>
          </a:p>
          <a:p>
            <a:pPr marL="182880" indent="-182520">
              <a:lnSpc>
                <a:spcPct val="150000"/>
              </a:lnSpc>
              <a:spcBef>
                <a:spcPts val="479"/>
              </a:spcBef>
              <a:spcAft>
                <a:spcPts val="1199"/>
              </a:spcAft>
              <a:buClr>
                <a:srgbClr val="9B2D1F"/>
              </a:buClr>
              <a:buSzPct val="92000"/>
              <a:buFont typeface="Arial"/>
              <a:buChar char="•"/>
            </a:pPr>
            <a:r>
              <a:rPr lang="en-US" sz="2400" b="1" strike="noStrike" spc="-1" dirty="0">
                <a:solidFill>
                  <a:srgbClr val="3F3F3F"/>
                </a:solidFill>
                <a:latin typeface="Arial"/>
              </a:rPr>
              <a:t>Entity Relationship Modeling.</a:t>
            </a:r>
            <a:endParaRPr lang="en-US" sz="2400" b="0" strike="noStrike" spc="-1" dirty="0">
              <a:solidFill>
                <a:srgbClr val="3F3F3F"/>
              </a:solidFill>
              <a:latin typeface="Arial"/>
            </a:endParaRPr>
          </a:p>
          <a:p>
            <a:pPr marL="182880" indent="-182520">
              <a:lnSpc>
                <a:spcPct val="150000"/>
              </a:lnSpc>
              <a:spcBef>
                <a:spcPts val="479"/>
              </a:spcBef>
              <a:spcAft>
                <a:spcPts val="1199"/>
              </a:spcAft>
              <a:buClr>
                <a:srgbClr val="9B2D1F"/>
              </a:buClr>
              <a:buSzPct val="92000"/>
              <a:buFont typeface="Arial"/>
              <a:buChar char="•"/>
            </a:pPr>
            <a:r>
              <a:rPr lang="en-US" sz="2400" b="1" strike="noStrike" spc="-1" dirty="0" smtClean="0">
                <a:solidFill>
                  <a:srgbClr val="3F3F3F"/>
                </a:solidFill>
                <a:latin typeface="Arial"/>
              </a:rPr>
              <a:t>ERD.</a:t>
            </a:r>
          </a:p>
          <a:p>
            <a:pPr marL="182880" indent="-182520">
              <a:lnSpc>
                <a:spcPct val="150000"/>
              </a:lnSpc>
              <a:spcBef>
                <a:spcPts val="479"/>
              </a:spcBef>
              <a:spcAft>
                <a:spcPts val="1199"/>
              </a:spcAft>
              <a:buClr>
                <a:srgbClr val="9B2D1F"/>
              </a:buClr>
              <a:buSzPct val="92000"/>
              <a:buFont typeface="Arial"/>
              <a:buChar char="•"/>
            </a:pPr>
            <a:r>
              <a:rPr lang="en-US" sz="2400" b="1" spc="-1" dirty="0">
                <a:solidFill>
                  <a:srgbClr val="3F3F3F"/>
                </a:solidFill>
                <a:latin typeface="Arial"/>
              </a:rPr>
              <a:t>Foreign Key</a:t>
            </a:r>
          </a:p>
          <a:p>
            <a:pPr marL="182880" indent="-182520">
              <a:lnSpc>
                <a:spcPct val="150000"/>
              </a:lnSpc>
              <a:spcBef>
                <a:spcPts val="479"/>
              </a:spcBef>
              <a:spcAft>
                <a:spcPts val="1199"/>
              </a:spcAft>
              <a:buClr>
                <a:srgbClr val="9B2D1F"/>
              </a:buClr>
              <a:buSzPct val="92000"/>
              <a:buFont typeface="Arial"/>
              <a:buChar char="•"/>
            </a:pPr>
            <a:r>
              <a:rPr lang="en-US" sz="2400" b="1" spc="-1" dirty="0">
                <a:solidFill>
                  <a:srgbClr val="3F3F3F"/>
                </a:solidFill>
                <a:latin typeface="Arial"/>
              </a:rPr>
              <a:t>Mapping </a:t>
            </a:r>
          </a:p>
          <a:p>
            <a:pPr marL="182880" indent="-182520">
              <a:lnSpc>
                <a:spcPct val="150000"/>
              </a:lnSpc>
              <a:spcBef>
                <a:spcPts val="479"/>
              </a:spcBef>
              <a:spcAft>
                <a:spcPts val="1199"/>
              </a:spcAft>
              <a:buClr>
                <a:srgbClr val="9B2D1F"/>
              </a:buClr>
              <a:buSzPct val="92000"/>
              <a:buFont typeface="Arial"/>
              <a:buChar char="•"/>
            </a:pPr>
            <a:endParaRPr lang="en-US" sz="2400" b="0" strike="noStrike" spc="-1" dirty="0">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59"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60" name="CustomShape 3"/>
          <p:cNvSpPr/>
          <p:nvPr/>
        </p:nvSpPr>
        <p:spPr>
          <a:xfrm>
            <a:off x="0" y="1720800"/>
            <a:ext cx="9143640" cy="379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400"/>
              </a:spcBef>
              <a:buClr>
                <a:srgbClr val="C00000"/>
              </a:buClr>
              <a:buFont typeface="Symbol" charset="2"/>
              <a:buChar char=""/>
            </a:pPr>
            <a:r>
              <a:rPr lang="en-US" sz="2800" b="1" strike="noStrike" spc="-1">
                <a:solidFill>
                  <a:srgbClr val="C00000"/>
                </a:solidFill>
                <a:latin typeface="Arial"/>
                <a:ea typeface="Angsana New"/>
              </a:rPr>
              <a:t>Participation Constraints (</a:t>
            </a:r>
            <a:r>
              <a:rPr lang="en-US" sz="2000" b="1" strike="noStrike" spc="-1">
                <a:solidFill>
                  <a:srgbClr val="C00000"/>
                </a:solidFill>
                <a:latin typeface="Arial"/>
                <a:ea typeface="Angsana New"/>
              </a:rPr>
              <a:t>opposite of cardinality</a:t>
            </a:r>
            <a:r>
              <a:rPr lang="en-US" sz="2800" b="1" strike="noStrike" spc="-1">
                <a:solidFill>
                  <a:srgbClr val="C00000"/>
                </a:solidFill>
                <a:latin typeface="Arial"/>
                <a:ea typeface="Angsana New"/>
              </a:rPr>
              <a:t>)</a:t>
            </a:r>
            <a:endParaRPr lang="en-US" sz="2800" b="0" strike="noStrike" spc="-1">
              <a:latin typeface="Arial"/>
            </a:endParaRPr>
          </a:p>
          <a:p>
            <a:pPr marL="457200" lvl="1" indent="-216000">
              <a:lnSpc>
                <a:spcPct val="100000"/>
              </a:lnSpc>
              <a:spcBef>
                <a:spcPts val="1001"/>
              </a:spcBef>
              <a:buClr>
                <a:srgbClr val="3F3F3F"/>
              </a:buClr>
              <a:buFont typeface="Symbol" charset="2"/>
              <a:buChar char=""/>
            </a:pPr>
            <a:r>
              <a:rPr lang="en-US" sz="2000" b="1" strike="noStrike" spc="-1">
                <a:solidFill>
                  <a:srgbClr val="3F3F3F"/>
                </a:solidFill>
                <a:latin typeface="Arial"/>
                <a:ea typeface="Angsana New"/>
              </a:rPr>
              <a:t>Represent </a:t>
            </a:r>
            <a:r>
              <a:rPr lang="en-US" sz="2000" b="1" strike="noStrike" spc="-1">
                <a:solidFill>
                  <a:srgbClr val="9B2D1F"/>
                </a:solidFill>
                <a:latin typeface="Arial"/>
                <a:ea typeface="Angsana New"/>
              </a:rPr>
              <a:t>minimum</a:t>
            </a:r>
            <a:r>
              <a:rPr lang="en-US" sz="2000" b="1" strike="noStrike" spc="-1">
                <a:solidFill>
                  <a:srgbClr val="3F3F3F"/>
                </a:solidFill>
                <a:latin typeface="Arial"/>
                <a:ea typeface="Angsana New"/>
              </a:rPr>
              <a:t> number of relationships that can occur with these instance .</a:t>
            </a:r>
            <a:endParaRPr lang="en-US" sz="2000" b="0" strike="noStrike" spc="-1">
              <a:latin typeface="Arial"/>
            </a:endParaRPr>
          </a:p>
          <a:p>
            <a:pPr marL="457200" lvl="1" indent="-216000">
              <a:lnSpc>
                <a:spcPct val="100000"/>
              </a:lnSpc>
              <a:spcBef>
                <a:spcPts val="1199"/>
              </a:spcBef>
              <a:buClr>
                <a:srgbClr val="C00000"/>
              </a:buClr>
              <a:buFont typeface="Symbol" charset="2"/>
              <a:buChar char=""/>
            </a:pPr>
            <a:r>
              <a:rPr lang="en-US" sz="2400" b="1" strike="noStrike" spc="-1">
                <a:solidFill>
                  <a:srgbClr val="C00000"/>
                </a:solidFill>
                <a:latin typeface="Arial"/>
                <a:ea typeface="Angsana New"/>
              </a:rPr>
              <a:t>Total</a:t>
            </a:r>
            <a:r>
              <a:rPr lang="en-US" sz="2400" b="1" strike="noStrike" spc="-1">
                <a:solidFill>
                  <a:srgbClr val="3F3F3F"/>
                </a:solidFill>
                <a:latin typeface="Arial"/>
                <a:ea typeface="Angsana New"/>
              </a:rPr>
              <a:t> Participation − </a:t>
            </a:r>
            <a:r>
              <a:rPr lang="en-US" sz="2400" b="1" strike="noStrike" spc="-1">
                <a:solidFill>
                  <a:srgbClr val="9B2D1F"/>
                </a:solidFill>
                <a:latin typeface="Arial"/>
                <a:ea typeface="Angsana New"/>
              </a:rPr>
              <a:t>Each Row is involved</a:t>
            </a:r>
            <a:r>
              <a:rPr lang="en-US" sz="2400" b="1" strike="noStrike" spc="-1">
                <a:solidFill>
                  <a:srgbClr val="3F3F3F"/>
                </a:solidFill>
                <a:latin typeface="Arial"/>
                <a:ea typeface="Angsana New"/>
              </a:rPr>
              <a:t> in the relationship. Total participation is represented by </a:t>
            </a:r>
            <a:r>
              <a:rPr lang="en-US" sz="2400" b="1" strike="noStrike" spc="-1">
                <a:solidFill>
                  <a:srgbClr val="C00000"/>
                </a:solidFill>
                <a:latin typeface="Arial"/>
                <a:ea typeface="Angsana New"/>
              </a:rPr>
              <a:t>double lines</a:t>
            </a:r>
            <a:r>
              <a:rPr lang="en-US" sz="2400" b="1" strike="noStrike" spc="-1">
                <a:solidFill>
                  <a:srgbClr val="3F3F3F"/>
                </a:solidFill>
                <a:latin typeface="Arial"/>
                <a:ea typeface="Angsana New"/>
              </a:rPr>
              <a:t>.</a:t>
            </a:r>
            <a:endParaRPr lang="en-US" sz="2400" b="0" strike="noStrike" spc="-1">
              <a:latin typeface="Arial"/>
            </a:endParaRPr>
          </a:p>
          <a:p>
            <a:pPr>
              <a:lnSpc>
                <a:spcPct val="100000"/>
              </a:lnSpc>
              <a:spcBef>
                <a:spcPts val="1199"/>
              </a:spcBef>
            </a:pPr>
            <a:endParaRPr lang="en-US" sz="2400" b="0" strike="noStrike" spc="-1">
              <a:latin typeface="Arial"/>
            </a:endParaRPr>
          </a:p>
          <a:p>
            <a:pPr>
              <a:lnSpc>
                <a:spcPct val="100000"/>
              </a:lnSpc>
              <a:spcBef>
                <a:spcPts val="1800"/>
              </a:spcBef>
            </a:pPr>
            <a:endParaRPr lang="en-US" sz="2400" b="0" strike="noStrike" spc="-1">
              <a:latin typeface="Arial"/>
            </a:endParaRPr>
          </a:p>
        </p:txBody>
      </p:sp>
      <p:pic>
        <p:nvPicPr>
          <p:cNvPr id="261" name="Picture 2"/>
          <p:cNvPicPr/>
          <p:nvPr/>
        </p:nvPicPr>
        <p:blipFill>
          <a:blip r:embed="rId3"/>
          <a:stretch/>
        </p:blipFill>
        <p:spPr>
          <a:xfrm>
            <a:off x="6629400" y="4419720"/>
            <a:ext cx="2082600" cy="1631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63"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64" name="CustomShape 3"/>
          <p:cNvSpPr/>
          <p:nvPr/>
        </p:nvSpPr>
        <p:spPr>
          <a:xfrm>
            <a:off x="0" y="1676520"/>
            <a:ext cx="9143640" cy="26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16000">
              <a:lnSpc>
                <a:spcPct val="100000"/>
              </a:lnSpc>
              <a:spcBef>
                <a:spcPts val="1400"/>
              </a:spcBef>
              <a:buClr>
                <a:srgbClr val="C00000"/>
              </a:buClr>
              <a:buFont typeface="Symbol" charset="2"/>
              <a:buChar char=""/>
            </a:pPr>
            <a:r>
              <a:rPr lang="en-US" sz="2800" b="1" strike="noStrike" spc="-1">
                <a:solidFill>
                  <a:srgbClr val="C00000"/>
                </a:solidFill>
                <a:latin typeface="Arial"/>
                <a:ea typeface="Angsana New"/>
              </a:rPr>
              <a:t>Participation Constraints</a:t>
            </a:r>
            <a:endParaRPr lang="en-US" sz="2800" b="0" strike="noStrike" spc="-1">
              <a:latin typeface="Arial"/>
            </a:endParaRPr>
          </a:p>
          <a:p>
            <a:pPr marL="457200" lvl="1" indent="-216000">
              <a:lnSpc>
                <a:spcPct val="100000"/>
              </a:lnSpc>
              <a:spcBef>
                <a:spcPts val="400"/>
              </a:spcBef>
              <a:buClr>
                <a:srgbClr val="C00000"/>
              </a:buClr>
              <a:buFont typeface="Symbol" charset="2"/>
              <a:buChar char=""/>
            </a:pPr>
            <a:r>
              <a:rPr lang="en-US" sz="2000" b="1" strike="noStrike" spc="-1">
                <a:solidFill>
                  <a:srgbClr val="C00000"/>
                </a:solidFill>
                <a:latin typeface="Arial"/>
                <a:ea typeface="Angsana New"/>
              </a:rPr>
              <a:t>Partial</a:t>
            </a:r>
            <a:r>
              <a:rPr lang="en-US" sz="2000" b="1" strike="noStrike" spc="-1">
                <a:solidFill>
                  <a:srgbClr val="3F3F3F"/>
                </a:solidFill>
                <a:latin typeface="Arial"/>
                <a:ea typeface="Angsana New"/>
              </a:rPr>
              <a:t> participation</a:t>
            </a:r>
            <a:r>
              <a:rPr lang="en-US" sz="2000" b="0" strike="noStrike" spc="-1">
                <a:solidFill>
                  <a:srgbClr val="3F3F3F"/>
                </a:solidFill>
                <a:latin typeface="Arial"/>
                <a:ea typeface="Angsana New"/>
              </a:rPr>
              <a:t> − Not all Rows are involved in the relationship. Partial participation is represented </a:t>
            </a:r>
            <a:r>
              <a:rPr lang="en-US" sz="2000" b="0" strike="noStrike" spc="-1">
                <a:solidFill>
                  <a:srgbClr val="C00000"/>
                </a:solidFill>
                <a:latin typeface="Arial"/>
                <a:ea typeface="Angsana New"/>
              </a:rPr>
              <a:t>by </a:t>
            </a:r>
            <a:r>
              <a:rPr lang="en-US" sz="2000" b="1" strike="noStrike" spc="-1">
                <a:solidFill>
                  <a:srgbClr val="C00000"/>
                </a:solidFill>
                <a:latin typeface="Arial"/>
                <a:ea typeface="Angsana New"/>
              </a:rPr>
              <a:t>single lines</a:t>
            </a:r>
            <a:r>
              <a:rPr lang="en-US" sz="2000" b="1" strike="noStrike" spc="-1">
                <a:solidFill>
                  <a:srgbClr val="3F3F3F"/>
                </a:solidFill>
                <a:latin typeface="Arial"/>
                <a:ea typeface="Angsana New"/>
              </a:rPr>
              <a:t>.</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1800"/>
              </a:spcBef>
            </a:pPr>
            <a:endParaRPr lang="en-US" sz="2000" b="0" strike="noStrike" spc="-1">
              <a:latin typeface="Arial"/>
            </a:endParaRPr>
          </a:p>
        </p:txBody>
      </p:sp>
      <p:pic>
        <p:nvPicPr>
          <p:cNvPr id="265" name="Picture 4"/>
          <p:cNvPicPr/>
          <p:nvPr/>
        </p:nvPicPr>
        <p:blipFill>
          <a:blip r:embed="rId3"/>
          <a:stretch/>
        </p:blipFill>
        <p:spPr>
          <a:xfrm>
            <a:off x="985680" y="4274280"/>
            <a:ext cx="7457760" cy="1647360"/>
          </a:xfrm>
          <a:prstGeom prst="rect">
            <a:avLst/>
          </a:prstGeom>
          <a:ln>
            <a:noFill/>
          </a:ln>
        </p:spPr>
      </p:pic>
      <p:sp>
        <p:nvSpPr>
          <p:cNvPr id="266" name="CustomShape 4"/>
          <p:cNvSpPr/>
          <p:nvPr/>
        </p:nvSpPr>
        <p:spPr>
          <a:xfrm>
            <a:off x="1012320" y="6095880"/>
            <a:ext cx="77310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C00000"/>
                </a:solidFill>
                <a:latin typeface="Arial"/>
              </a:rPr>
              <a:t>Any weak entity must be totally </a:t>
            </a:r>
            <a:r>
              <a:rPr lang="en-US" sz="2800" b="1" strike="noStrike" spc="-1">
                <a:solidFill>
                  <a:srgbClr val="C00000"/>
                </a:solidFill>
                <a:latin typeface="Arial"/>
                <a:ea typeface="Angsana New"/>
              </a:rPr>
              <a:t>Participation</a:t>
            </a:r>
            <a:endParaRPr lang="en-US" sz="2800" b="0" strike="noStrike" spc="-1">
              <a:latin typeface="Arial"/>
            </a:endParaRPr>
          </a:p>
        </p:txBody>
      </p:sp>
      <p:pic>
        <p:nvPicPr>
          <p:cNvPr id="267" name="Picture 2"/>
          <p:cNvPicPr/>
          <p:nvPr/>
        </p:nvPicPr>
        <p:blipFill>
          <a:blip r:embed="rId4"/>
          <a:stretch/>
        </p:blipFill>
        <p:spPr>
          <a:xfrm>
            <a:off x="6858000" y="2793240"/>
            <a:ext cx="2158920" cy="1593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69"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pic>
        <p:nvPicPr>
          <p:cNvPr id="270" name="Picture 2"/>
          <p:cNvPicPr/>
          <p:nvPr/>
        </p:nvPicPr>
        <p:blipFill>
          <a:blip r:embed="rId3"/>
          <a:srcRect t="65659" b="-14298"/>
          <a:stretch/>
        </p:blipFill>
        <p:spPr>
          <a:xfrm>
            <a:off x="85680" y="1342440"/>
            <a:ext cx="8972280" cy="1222560"/>
          </a:xfrm>
          <a:prstGeom prst="rect">
            <a:avLst/>
          </a:prstGeom>
          <a:ln>
            <a:noFill/>
          </a:ln>
        </p:spPr>
      </p:pic>
      <p:pic>
        <p:nvPicPr>
          <p:cNvPr id="271" name="Picture 1"/>
          <p:cNvPicPr/>
          <p:nvPr/>
        </p:nvPicPr>
        <p:blipFill>
          <a:blip r:embed="rId3"/>
          <a:stretch/>
        </p:blipFill>
        <p:spPr>
          <a:xfrm>
            <a:off x="0" y="2824920"/>
            <a:ext cx="8972280" cy="251424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71680" y="433440"/>
            <a:ext cx="8286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599"/>
              </a:spcBef>
            </a:pPr>
            <a:r>
              <a:rPr lang="en-US" sz="3200" b="1" strike="noStrike" spc="-1">
                <a:solidFill>
                  <a:srgbClr val="C00000"/>
                </a:solidFill>
                <a:latin typeface="Arial"/>
                <a:ea typeface="Angsana New"/>
              </a:rPr>
              <a:t>Relationships (cont.)</a:t>
            </a:r>
            <a:endParaRPr lang="en-US" sz="3200" b="0" strike="noStrike" spc="-1">
              <a:latin typeface="Arial"/>
            </a:endParaRPr>
          </a:p>
        </p:txBody>
      </p:sp>
      <p:sp>
        <p:nvSpPr>
          <p:cNvPr id="273"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pic>
        <p:nvPicPr>
          <p:cNvPr id="274" name="Picture 2"/>
          <p:cNvPicPr/>
          <p:nvPr/>
        </p:nvPicPr>
        <p:blipFill>
          <a:blip r:embed="rId3"/>
          <a:srcRect t="50007"/>
          <a:stretch/>
        </p:blipFill>
        <p:spPr>
          <a:xfrm>
            <a:off x="85680" y="1239120"/>
            <a:ext cx="8981640" cy="1585440"/>
          </a:xfrm>
          <a:prstGeom prst="rect">
            <a:avLst/>
          </a:prstGeom>
          <a:ln>
            <a:noFill/>
          </a:ln>
        </p:spPr>
      </p:pic>
      <p:pic>
        <p:nvPicPr>
          <p:cNvPr id="275" name="Picture 1"/>
          <p:cNvPicPr/>
          <p:nvPr/>
        </p:nvPicPr>
        <p:blipFill>
          <a:blip r:embed="rId3"/>
          <a:stretch/>
        </p:blipFill>
        <p:spPr>
          <a:xfrm>
            <a:off x="0" y="3450240"/>
            <a:ext cx="8981640" cy="3171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380880" y="-84960"/>
            <a:ext cx="9067320" cy="1236600"/>
          </a:xfrm>
          <a:prstGeom prst="rect">
            <a:avLst/>
          </a:prstGeom>
          <a:noFill/>
          <a:ln>
            <a:noFill/>
          </a:ln>
        </p:spPr>
        <p:txBody>
          <a:bodyPr anchor="ctr">
            <a:noAutofit/>
          </a:bodyPr>
          <a:lstStyle/>
          <a:p>
            <a:pPr>
              <a:lnSpc>
                <a:spcPct val="100000"/>
              </a:lnSpc>
            </a:pPr>
            <a:r>
              <a:rPr lang="en-US" sz="3300" b="1" strike="noStrike" spc="-100">
                <a:solidFill>
                  <a:srgbClr val="C00000"/>
                </a:solidFill>
                <a:latin typeface="Arial"/>
              </a:rPr>
              <a:t>SUMMARY OF ERD NOTATION </a:t>
            </a:r>
            <a:endParaRPr lang="en-US" sz="3300" b="0" strike="noStrike" spc="-1">
              <a:solidFill>
                <a:srgbClr val="3F3F3F"/>
              </a:solidFill>
              <a:latin typeface="Arial"/>
            </a:endParaRPr>
          </a:p>
        </p:txBody>
      </p:sp>
      <p:pic>
        <p:nvPicPr>
          <p:cNvPr id="277" name="Picture 2"/>
          <p:cNvPicPr/>
          <p:nvPr/>
        </p:nvPicPr>
        <p:blipFill>
          <a:blip r:embed="rId3"/>
          <a:srcRect l="9219" r="13671"/>
          <a:stretch/>
        </p:blipFill>
        <p:spPr>
          <a:xfrm>
            <a:off x="0" y="304920"/>
            <a:ext cx="8167320" cy="685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457200" y="1600200"/>
            <a:ext cx="8229240" cy="4876560"/>
          </a:xfrm>
          <a:prstGeom prst="rect">
            <a:avLst/>
          </a:prstGeom>
          <a:noFill/>
          <a:ln>
            <a:noFill/>
          </a:ln>
        </p:spPr>
        <p:txBody>
          <a:bodyPr>
            <a:noAutofit/>
          </a:bodyPr>
          <a:lstStyle/>
          <a:p>
            <a:endParaRPr lang="en-US" sz="2400" b="0" strike="noStrike" spc="-1">
              <a:solidFill>
                <a:srgbClr val="3F3F3F"/>
              </a:solidFill>
              <a:latin typeface="Arial"/>
            </a:endParaRPr>
          </a:p>
        </p:txBody>
      </p:sp>
      <p:sp>
        <p:nvSpPr>
          <p:cNvPr id="279" name="TextShape 2"/>
          <p:cNvSpPr txBox="1"/>
          <p:nvPr/>
        </p:nvSpPr>
        <p:spPr>
          <a:xfrm>
            <a:off x="457200" y="533520"/>
            <a:ext cx="8229240" cy="990360"/>
          </a:xfrm>
          <a:prstGeom prst="rect">
            <a:avLst/>
          </a:prstGeom>
          <a:noFill/>
          <a:ln>
            <a:noFill/>
          </a:ln>
        </p:spPr>
        <p:txBody>
          <a:bodyPr anchor="ctr">
            <a:noAutofit/>
          </a:bodyPr>
          <a:lstStyle/>
          <a:p>
            <a:endParaRPr lang="en-US" sz="1800" b="0" strike="noStrike" spc="-1">
              <a:solidFill>
                <a:srgbClr val="3F3F3F"/>
              </a:solidFill>
              <a:latin typeface="Arial"/>
            </a:endParaRPr>
          </a:p>
        </p:txBody>
      </p:sp>
      <p:pic>
        <p:nvPicPr>
          <p:cNvPr id="280" name="Picture 5"/>
          <p:cNvPicPr/>
          <p:nvPr/>
        </p:nvPicPr>
        <p:blipFill>
          <a:blip r:embed="rId3"/>
          <a:stretch/>
        </p:blipFill>
        <p:spPr>
          <a:xfrm>
            <a:off x="0" y="0"/>
            <a:ext cx="9262440" cy="6933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GB" sz="4000" b="0" strike="noStrike" spc="-100">
                <a:solidFill>
                  <a:srgbClr val="9B2D1F"/>
                </a:solidFill>
                <a:latin typeface="Arial"/>
              </a:rPr>
              <a:t>An Example</a:t>
            </a:r>
            <a:endParaRPr lang="en-US" sz="4000" b="0" strike="noStrike" spc="-1">
              <a:solidFill>
                <a:srgbClr val="3F3F3F"/>
              </a:solidFill>
              <a:latin typeface="Arial"/>
            </a:endParaRPr>
          </a:p>
        </p:txBody>
      </p:sp>
      <p:sp>
        <p:nvSpPr>
          <p:cNvPr id="293" name="TextShape 2"/>
          <p:cNvSpPr txBox="1"/>
          <p:nvPr/>
        </p:nvSpPr>
        <p:spPr>
          <a:xfrm>
            <a:off x="457200" y="1600200"/>
            <a:ext cx="8229240" cy="4876560"/>
          </a:xfrm>
          <a:prstGeom prst="rect">
            <a:avLst/>
          </a:prstGeom>
          <a:noFill/>
          <a:ln>
            <a:noFill/>
          </a:ln>
        </p:spPr>
        <p:txBody>
          <a:bodyPr>
            <a:noAutofit/>
          </a:bodyPr>
          <a:lstStyle/>
          <a:p>
            <a:pPr marL="182880" indent="-182520">
              <a:lnSpc>
                <a:spcPct val="90000"/>
              </a:lnSpc>
              <a:spcBef>
                <a:spcPts val="479"/>
              </a:spcBef>
              <a:buClr>
                <a:srgbClr val="9B2D1F"/>
              </a:buClr>
              <a:buSzPct val="85000"/>
              <a:buFont typeface="Arial"/>
              <a:buChar char="•"/>
            </a:pPr>
            <a:r>
              <a:rPr lang="en-GB" sz="2400" b="0" strike="noStrike" spc="-1">
                <a:solidFill>
                  <a:srgbClr val="3F3F3F"/>
                </a:solidFill>
                <a:latin typeface="Arial"/>
              </a:rPr>
              <a:t>A company is organized into departments. Each department has a unique name, a unique number, and a particular employee who manages the department. A department may have several locations.</a:t>
            </a:r>
            <a:endParaRPr lang="en-US" sz="2400" b="0" strike="noStrike" spc="-1">
              <a:solidFill>
                <a:srgbClr val="3F3F3F"/>
              </a:solidFill>
              <a:latin typeface="Arial"/>
            </a:endParaRPr>
          </a:p>
          <a:p>
            <a:pPr>
              <a:lnSpc>
                <a:spcPct val="90000"/>
              </a:lnSpc>
              <a:spcBef>
                <a:spcPts val="479"/>
              </a:spcBef>
            </a:pPr>
            <a:endParaRPr lang="en-US" sz="2400" b="0" strike="noStrike" spc="-1">
              <a:solidFill>
                <a:srgbClr val="3F3F3F"/>
              </a:solidFill>
              <a:latin typeface="Arial"/>
            </a:endParaRPr>
          </a:p>
          <a:p>
            <a:pPr marL="182880" indent="-182520">
              <a:lnSpc>
                <a:spcPct val="90000"/>
              </a:lnSpc>
              <a:spcBef>
                <a:spcPts val="479"/>
              </a:spcBef>
              <a:buClr>
                <a:srgbClr val="9B2D1F"/>
              </a:buClr>
              <a:buSzPct val="85000"/>
              <a:buFont typeface="Arial"/>
              <a:buChar char="•"/>
            </a:pPr>
            <a:r>
              <a:rPr lang="en-GB" sz="2400" b="0" strike="noStrike" spc="-1">
                <a:solidFill>
                  <a:srgbClr val="3F3F3F"/>
                </a:solidFill>
                <a:latin typeface="Arial"/>
              </a:rPr>
              <a:t>A department  may control a number of projects, each of which has a unique name, a unique number, and a single location. A  project must controlled by department</a:t>
            </a:r>
            <a:endParaRPr lang="en-US" sz="2400" b="0" strike="noStrike" spc="-1">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GB" sz="4000" b="0" strike="noStrike" spc="-100">
                <a:solidFill>
                  <a:srgbClr val="9B2D1F"/>
                </a:solidFill>
                <a:latin typeface="Arial"/>
              </a:rPr>
              <a:t>An Example (Cont’d)</a:t>
            </a:r>
            <a:endParaRPr lang="en-US" sz="4000" b="0" strike="noStrike" spc="-1">
              <a:solidFill>
                <a:srgbClr val="3F3F3F"/>
              </a:solidFill>
              <a:latin typeface="Arial"/>
            </a:endParaRPr>
          </a:p>
        </p:txBody>
      </p:sp>
      <p:sp>
        <p:nvSpPr>
          <p:cNvPr id="295" name="TextShape 2"/>
          <p:cNvSpPr txBox="1"/>
          <p:nvPr/>
        </p:nvSpPr>
        <p:spPr>
          <a:xfrm>
            <a:off x="457200" y="1600200"/>
            <a:ext cx="8229240" cy="4876560"/>
          </a:xfrm>
          <a:prstGeom prst="rect">
            <a:avLst/>
          </a:prstGeom>
          <a:noFill/>
          <a:ln>
            <a:noFill/>
          </a:ln>
        </p:spPr>
        <p:txBody>
          <a:bodyPr>
            <a:noAutofit/>
          </a:bodyPr>
          <a:lstStyle/>
          <a:p>
            <a:pPr marL="182880" indent="-182520">
              <a:lnSpc>
                <a:spcPct val="90000"/>
              </a:lnSpc>
              <a:spcBef>
                <a:spcPts val="479"/>
              </a:spcBef>
              <a:buClr>
                <a:srgbClr val="9B2D1F"/>
              </a:buClr>
              <a:buSzPct val="85000"/>
              <a:buFont typeface="Arial"/>
              <a:buChar char="•"/>
            </a:pPr>
            <a:r>
              <a:rPr lang="en-GB" sz="2400" b="0" strike="noStrike" spc="-1">
                <a:solidFill>
                  <a:srgbClr val="3F3F3F"/>
                </a:solidFill>
                <a:latin typeface="Arial"/>
              </a:rPr>
              <a:t>We store employee’s name, social security number, address, salary, gender and birth date. An employee must be assigned to one department and must  work on one or more projects, which are not necessarily controlled by the same department. We keep track of the number of hours per week that an employee works on each project. We also keep track of the direct supervisor of each employee.</a:t>
            </a:r>
            <a:endParaRPr lang="en-US" sz="2400" b="0" strike="noStrike" spc="-1">
              <a:solidFill>
                <a:srgbClr val="3F3F3F"/>
              </a:solidFill>
              <a:latin typeface="Arial"/>
            </a:endParaRPr>
          </a:p>
          <a:p>
            <a:pPr>
              <a:lnSpc>
                <a:spcPct val="90000"/>
              </a:lnSpc>
              <a:spcBef>
                <a:spcPts val="479"/>
              </a:spcBef>
            </a:pPr>
            <a:endParaRPr lang="en-US" sz="2400" b="0" strike="noStrike" spc="-1">
              <a:solidFill>
                <a:srgbClr val="3F3F3F"/>
              </a:solidFill>
              <a:latin typeface="Arial"/>
            </a:endParaRPr>
          </a:p>
          <a:p>
            <a:pPr marL="182880" indent="-182520">
              <a:lnSpc>
                <a:spcPct val="90000"/>
              </a:lnSpc>
              <a:spcBef>
                <a:spcPts val="479"/>
              </a:spcBef>
              <a:buClr>
                <a:srgbClr val="9B2D1F"/>
              </a:buClr>
              <a:buSzPct val="85000"/>
              <a:buFont typeface="Arial"/>
              <a:buChar char="•"/>
            </a:pPr>
            <a:r>
              <a:rPr lang="en-GB" sz="2400" b="0" strike="noStrike" spc="-1">
                <a:solidFill>
                  <a:srgbClr val="3F3F3F"/>
                </a:solidFill>
                <a:latin typeface="Arial"/>
              </a:rPr>
              <a:t>We want to keep track of the dependents of each employee for insurance purposes. We keep each dependent’s first name, gender, birth date and relationship to that employee.</a:t>
            </a:r>
            <a:endParaRPr lang="en-US" sz="2400" b="0" strike="noStrike" spc="-1">
              <a:solidFill>
                <a:srgbClr val="3F3F3F"/>
              </a:solidFill>
              <a:latin typeface="Arial"/>
            </a:endParaRPr>
          </a:p>
          <a:p>
            <a:pPr>
              <a:lnSpc>
                <a:spcPct val="90000"/>
              </a:lnSpc>
              <a:spcBef>
                <a:spcPts val="479"/>
              </a:spcBef>
            </a:pPr>
            <a:endParaRPr lang="en-US" sz="2400" b="0" strike="noStrike" spc="-1">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57200" y="533520"/>
            <a:ext cx="8229240" cy="990360"/>
          </a:xfrm>
          <a:prstGeom prst="rect">
            <a:avLst/>
          </a:prstGeom>
          <a:noFill/>
          <a:ln>
            <a:noFill/>
          </a:ln>
        </p:spPr>
        <p:txBody>
          <a:bodyPr anchor="ctr">
            <a:noAutofit/>
          </a:bodyPr>
          <a:lstStyle/>
          <a:p>
            <a:endParaRPr lang="en-US" sz="1800" b="0" strike="noStrike" spc="-1">
              <a:solidFill>
                <a:srgbClr val="3F3F3F"/>
              </a:solidFill>
              <a:latin typeface="Arial"/>
            </a:endParaRPr>
          </a:p>
        </p:txBody>
      </p:sp>
      <p:sp>
        <p:nvSpPr>
          <p:cNvPr id="297" name="TextShape 2"/>
          <p:cNvSpPr txBox="1"/>
          <p:nvPr/>
        </p:nvSpPr>
        <p:spPr>
          <a:xfrm>
            <a:off x="457200" y="1600200"/>
            <a:ext cx="8229240" cy="4876560"/>
          </a:xfrm>
          <a:prstGeom prst="rect">
            <a:avLst/>
          </a:prstGeom>
          <a:noFill/>
          <a:ln>
            <a:noFill/>
          </a:ln>
        </p:spPr>
        <p:txBody>
          <a:bodyPr>
            <a:noAutofit/>
          </a:bodyPr>
          <a:lstStyle/>
          <a:p>
            <a:endParaRPr lang="en-US" sz="2400" b="0" strike="noStrike" spc="-1">
              <a:solidFill>
                <a:srgbClr val="3F3F3F"/>
              </a:solidFill>
              <a:latin typeface="Arial"/>
            </a:endParaRPr>
          </a:p>
        </p:txBody>
      </p:sp>
      <p:pic>
        <p:nvPicPr>
          <p:cNvPr id="298" name="Picture 297"/>
          <p:cNvPicPr/>
          <p:nvPr/>
        </p:nvPicPr>
        <p:blipFill>
          <a:blip r:embed="rId3"/>
          <a:stretch/>
        </p:blipFill>
        <p:spPr>
          <a:xfrm>
            <a:off x="122400" y="601200"/>
            <a:ext cx="8768160" cy="5669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a:extLst>
              <a:ext uri="{FF2B5EF4-FFF2-40B4-BE49-F238E27FC236}">
                <a16:creationId xmlns="" xmlns:a16="http://schemas.microsoft.com/office/drawing/2014/main" id="{599794D8-E89C-279B-A93A-5092502C1ABB}"/>
              </a:ext>
            </a:extLst>
          </p:cNvPr>
          <p:cNvSpPr txBox="1">
            <a:spLocks noChangeArrowheads="1"/>
          </p:cNvSpPr>
          <p:nvPr/>
        </p:nvSpPr>
        <p:spPr bwMode="auto">
          <a:xfrm>
            <a:off x="857250" y="357188"/>
            <a:ext cx="828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4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20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3600" b="1" dirty="0">
                <a:solidFill>
                  <a:srgbClr val="C00000"/>
                </a:solidFill>
                <a:latin typeface="Bookman Old Style" panose="02050604050505020204" pitchFamily="18" charset="0"/>
                <a:cs typeface="Browallia New" panose="020B0604020202020204" pitchFamily="34" charset="-34"/>
              </a:rPr>
              <a:t>Definitions (cont.)</a:t>
            </a:r>
          </a:p>
        </p:txBody>
      </p:sp>
      <p:sp>
        <p:nvSpPr>
          <p:cNvPr id="20483" name="Text Box 10">
            <a:extLst>
              <a:ext uri="{FF2B5EF4-FFF2-40B4-BE49-F238E27FC236}">
                <a16:creationId xmlns="" xmlns:a16="http://schemas.microsoft.com/office/drawing/2014/main" id="{589DC829-E998-8D20-D2C9-BE7664866699}"/>
              </a:ext>
            </a:extLst>
          </p:cNvPr>
          <p:cNvSpPr txBox="1">
            <a:spLocks noChangeArrowheads="1"/>
          </p:cNvSpPr>
          <p:nvPr/>
        </p:nvSpPr>
        <p:spPr bwMode="auto">
          <a:xfrm>
            <a:off x="468313" y="2565400"/>
            <a:ext cx="237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4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2000">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2800" b="1">
              <a:ea typeface="Angsana New" panose="02020603050405020304" pitchFamily="18" charset="-34"/>
              <a:cs typeface="Angsana New" panose="02020603050405020304" pitchFamily="18" charset="-34"/>
            </a:endParaRPr>
          </a:p>
        </p:txBody>
      </p:sp>
      <p:sp>
        <p:nvSpPr>
          <p:cNvPr id="5" name="Rectangle 3">
            <a:extLst>
              <a:ext uri="{FF2B5EF4-FFF2-40B4-BE49-F238E27FC236}">
                <a16:creationId xmlns="" xmlns:a16="http://schemas.microsoft.com/office/drawing/2014/main" id="{5E85654B-A2B8-C7D0-16CC-D69265237A09}"/>
              </a:ext>
            </a:extLst>
          </p:cNvPr>
          <p:cNvSpPr txBox="1">
            <a:spLocks noChangeArrowheads="1"/>
          </p:cNvSpPr>
          <p:nvPr/>
        </p:nvSpPr>
        <p:spPr bwMode="auto">
          <a:xfrm>
            <a:off x="152400" y="1162050"/>
            <a:ext cx="8686800" cy="4533900"/>
          </a:xfrm>
          <a:prstGeom prst="rect">
            <a:avLst/>
          </a:prstGeom>
          <a:noFill/>
          <a:ln w="9525">
            <a:noFill/>
            <a:miter lim="800000"/>
            <a:headEnd/>
            <a:tailEnd/>
          </a:ln>
        </p:spPr>
        <p:txBody>
          <a:bodyPr/>
          <a:lstStyle/>
          <a:p>
            <a:pPr marL="342900" indent="-342900" algn="l" eaLnBrk="0" hangingPunct="0">
              <a:spcBef>
                <a:spcPct val="20000"/>
              </a:spcBef>
              <a:buFontTx/>
              <a:buChar char="•"/>
              <a:defRPr/>
            </a:pPr>
            <a:endParaRPr lang="en-US" b="1" kern="0" dirty="0">
              <a:latin typeface="+mn-lt"/>
            </a:endParaRPr>
          </a:p>
          <a:p>
            <a:pPr marL="342900" indent="-342900" algn="l" eaLnBrk="0" hangingPunct="0">
              <a:spcBef>
                <a:spcPct val="20000"/>
              </a:spcBef>
              <a:buFontTx/>
              <a:buChar char="•"/>
              <a:defRPr/>
            </a:pPr>
            <a:r>
              <a:rPr lang="en-US" sz="2400" b="1" kern="0" dirty="0">
                <a:latin typeface="+mn-lt"/>
              </a:rPr>
              <a:t>Foreign Keys </a:t>
            </a:r>
            <a:r>
              <a:rPr lang="en-US" b="1" kern="0" dirty="0">
                <a:latin typeface="+mn-lt"/>
              </a:rPr>
              <a:t>:</a:t>
            </a:r>
          </a:p>
          <a:p>
            <a:pPr marL="800100" lvl="1" indent="-342900" eaLnBrk="0" hangingPunct="0">
              <a:spcBef>
                <a:spcPct val="20000"/>
              </a:spcBef>
              <a:buFont typeface="Wingdings" panose="05000000000000000000" pitchFamily="2" charset="2"/>
              <a:buChar char="Ø"/>
              <a:defRPr/>
            </a:pPr>
            <a:r>
              <a:rPr lang="en-US" b="1" kern="0" dirty="0"/>
              <a:t> is a </a:t>
            </a:r>
            <a:r>
              <a:rPr lang="en-US" b="1" kern="0" dirty="0">
                <a:solidFill>
                  <a:srgbClr val="FF0000"/>
                </a:solidFill>
              </a:rPr>
              <a:t>column</a:t>
            </a:r>
            <a:r>
              <a:rPr lang="en-US" b="1" kern="0" dirty="0"/>
              <a:t> that </a:t>
            </a:r>
            <a:r>
              <a:rPr lang="en-US" b="1" kern="0" dirty="0">
                <a:solidFill>
                  <a:srgbClr val="FF0000"/>
                </a:solidFill>
              </a:rPr>
              <a:t>refers</a:t>
            </a:r>
            <a:r>
              <a:rPr lang="en-US" b="1" kern="0" dirty="0"/>
              <a:t> to the </a:t>
            </a:r>
            <a:r>
              <a:rPr lang="en-US" b="1" kern="0" dirty="0">
                <a:solidFill>
                  <a:srgbClr val="FF0000"/>
                </a:solidFill>
              </a:rPr>
              <a:t>primary</a:t>
            </a:r>
            <a:r>
              <a:rPr lang="en-US" b="1" kern="0" dirty="0"/>
              <a:t> key/unique key of other table. So it demonstrates </a:t>
            </a:r>
            <a:r>
              <a:rPr lang="en-US" b="1" kern="0" dirty="0">
                <a:solidFill>
                  <a:srgbClr val="FF0000"/>
                </a:solidFill>
              </a:rPr>
              <a:t>relationship</a:t>
            </a:r>
            <a:r>
              <a:rPr lang="en-US" b="1" kern="0" dirty="0"/>
              <a:t> between tables and act as cross reference among them</a:t>
            </a:r>
          </a:p>
          <a:p>
            <a:pPr marL="800100" lvl="1" indent="-342900" algn="l" eaLnBrk="0" hangingPunct="0">
              <a:spcBef>
                <a:spcPct val="20000"/>
              </a:spcBef>
              <a:buFont typeface="Wingdings" panose="05000000000000000000" pitchFamily="2" charset="2"/>
              <a:buChar char="Ø"/>
              <a:defRPr/>
            </a:pPr>
            <a:endParaRPr lang="en-US" b="1" kern="0" dirty="0"/>
          </a:p>
          <a:p>
            <a:pPr marL="800100" lvl="1" indent="-342900" algn="l" eaLnBrk="0" hangingPunct="0">
              <a:spcBef>
                <a:spcPct val="20000"/>
              </a:spcBef>
              <a:buFont typeface="Wingdings" panose="05000000000000000000" pitchFamily="2" charset="2"/>
              <a:buChar char="Ø"/>
              <a:defRPr/>
            </a:pPr>
            <a:r>
              <a:rPr lang="en-US" b="1" kern="0" dirty="0" err="1"/>
              <a:t>Fk</a:t>
            </a:r>
            <a:r>
              <a:rPr lang="en-US" b="1" kern="0" dirty="0"/>
              <a:t> in  A must be </a:t>
            </a:r>
            <a:r>
              <a:rPr lang="en-US" b="1" kern="0" dirty="0">
                <a:solidFill>
                  <a:srgbClr val="FF0000"/>
                </a:solidFill>
              </a:rPr>
              <a:t>same</a:t>
            </a:r>
            <a:r>
              <a:rPr lang="en-US" b="1" kern="0" dirty="0"/>
              <a:t> </a:t>
            </a:r>
            <a:r>
              <a:rPr lang="en-US" b="1" kern="0" dirty="0">
                <a:solidFill>
                  <a:srgbClr val="FF0000"/>
                </a:solidFill>
                <a:latin typeface="+mn-lt"/>
              </a:rPr>
              <a:t>type</a:t>
            </a:r>
            <a:r>
              <a:rPr lang="en-US" b="1" kern="0" dirty="0">
                <a:latin typeface="+mn-lt"/>
              </a:rPr>
              <a:t> </a:t>
            </a:r>
            <a:r>
              <a:rPr lang="en-US" b="1" kern="0" dirty="0"/>
              <a:t>of pk in B</a:t>
            </a:r>
          </a:p>
          <a:p>
            <a:pPr marL="800100" lvl="1" indent="-342900" algn="l" eaLnBrk="0" hangingPunct="0">
              <a:spcBef>
                <a:spcPct val="20000"/>
              </a:spcBef>
              <a:defRPr/>
            </a:pPr>
            <a:r>
              <a:rPr lang="en-US" b="1" kern="0" dirty="0">
                <a:latin typeface="+mn-lt"/>
              </a:rPr>
              <a:t/>
            </a:r>
            <a:br>
              <a:rPr lang="en-US" b="1" kern="0" dirty="0">
                <a:latin typeface="+mn-lt"/>
              </a:rPr>
            </a:br>
            <a:endParaRPr lang="en-US" b="1" kern="0" dirty="0">
              <a:latin typeface="+mn-lt"/>
            </a:endParaRPr>
          </a:p>
          <a:p>
            <a:pPr marL="342900" indent="-342900" algn="l" eaLnBrk="0" hangingPunct="0">
              <a:spcBef>
                <a:spcPct val="20000"/>
              </a:spcBef>
              <a:buFontTx/>
              <a:buChar char="•"/>
              <a:defRPr/>
            </a:pPr>
            <a:r>
              <a:rPr lang="en-US" sz="2400" b="1" kern="0" dirty="0">
                <a:latin typeface="+mn-lt"/>
              </a:rPr>
              <a:t>Referential Integrity Constraint:</a:t>
            </a:r>
          </a:p>
          <a:p>
            <a:pPr marL="342900" indent="-342900" algn="l" eaLnBrk="0" hangingPunct="0">
              <a:spcBef>
                <a:spcPct val="20000"/>
              </a:spcBef>
              <a:defRPr/>
            </a:pPr>
            <a:r>
              <a:rPr lang="en-US" sz="2400" b="1" kern="0" dirty="0">
                <a:latin typeface="+mn-lt"/>
              </a:rPr>
              <a:t>    </a:t>
            </a:r>
            <a:r>
              <a:rPr lang="en-US" b="1" kern="0" dirty="0">
                <a:latin typeface="+mn-lt"/>
              </a:rPr>
              <a:t>For every value of a foreign key  there is a primary key with that value in the referenced table  </a:t>
            </a:r>
          </a:p>
          <a:p>
            <a:pPr marL="342900" indent="-342900" eaLnBrk="0" hangingPunct="0">
              <a:spcBef>
                <a:spcPct val="20000"/>
              </a:spcBef>
              <a:defRPr/>
            </a:pPr>
            <a:r>
              <a:rPr lang="en-US" b="1" kern="0" dirty="0">
                <a:solidFill>
                  <a:srgbClr val="FF0000"/>
                </a:solidFill>
              </a:rPr>
              <a:t>			Each value of </a:t>
            </a:r>
            <a:r>
              <a:rPr lang="en-US" b="1" kern="0" dirty="0" err="1">
                <a:solidFill>
                  <a:srgbClr val="FF0000"/>
                </a:solidFill>
              </a:rPr>
              <a:t>fk</a:t>
            </a:r>
            <a:r>
              <a:rPr lang="en-US" b="1" kern="0" dirty="0">
                <a:solidFill>
                  <a:srgbClr val="FF0000"/>
                </a:solidFill>
              </a:rPr>
              <a:t> in A must match value in pk in B</a:t>
            </a:r>
          </a:p>
          <a:p>
            <a:pPr marL="342900" indent="-342900" algn="l" eaLnBrk="0" hangingPunct="0">
              <a:spcBef>
                <a:spcPct val="20000"/>
              </a:spcBef>
              <a:defRPr/>
            </a:pPr>
            <a:r>
              <a:rPr lang="en-US" b="1" kern="0" dirty="0"/>
              <a:t>			</a:t>
            </a:r>
            <a:r>
              <a:rPr lang="en-US" b="1" kern="0" dirty="0">
                <a:latin typeface="+mn-lt"/>
              </a:rPr>
              <a:t>e.g. if student name is to be used in a dormitory table then 		that name must exist in the student table. </a:t>
            </a:r>
          </a:p>
        </p:txBody>
      </p:sp>
    </p:spTree>
    <p:extLst>
      <p:ext uri="{BB962C8B-B14F-4D97-AF65-F5344CB8AC3E}">
        <p14:creationId xmlns:p14="http://schemas.microsoft.com/office/powerpoint/2010/main" val="286921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slide(fromBottom)">
                                      <p:cBhvr>
                                        <p:cTn id="20" dur="500"/>
                                        <p:tgtEl>
                                          <p:spTgt spid="5">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slide(fromBottom)">
                                      <p:cBhvr>
                                        <p:cTn id="23" dur="500"/>
                                        <p:tgtEl>
                                          <p:spTgt spid="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slide(fromBottom)">
                                      <p:cBhvr>
                                        <p:cTn id="28" dur="500"/>
                                        <p:tgtEl>
                                          <p:spTgt spid="5">
                                            <p:txEl>
                                              <p:pRg st="6" end="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slide(fromBottom)">
                                      <p:cBhvr>
                                        <p:cTn id="31" dur="500"/>
                                        <p:tgtEl>
                                          <p:spTgt spid="5">
                                            <p:txEl>
                                              <p:pRg st="7" end="7"/>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slide(fromBottom)">
                                      <p:cBhvr>
                                        <p:cTn id="34" dur="500"/>
                                        <p:tgtEl>
                                          <p:spTgt spid="5">
                                            <p:txEl>
                                              <p:pRg st="8" end="8"/>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slide(fromBottom)">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US" sz="4000" b="1" strike="noStrike" spc="-100">
                <a:solidFill>
                  <a:srgbClr val="9B2D1F"/>
                </a:solidFill>
                <a:latin typeface="Arial"/>
              </a:rPr>
              <a:t>What is a Relational Database?</a:t>
            </a:r>
            <a:endParaRPr lang="en-US" sz="4000" b="0" strike="noStrike" spc="-1">
              <a:solidFill>
                <a:srgbClr val="3F3F3F"/>
              </a:solidFill>
              <a:latin typeface="Arial"/>
            </a:endParaRPr>
          </a:p>
        </p:txBody>
      </p:sp>
      <p:sp>
        <p:nvSpPr>
          <p:cNvPr id="186" name="TextShape 2"/>
          <p:cNvSpPr txBox="1"/>
          <p:nvPr/>
        </p:nvSpPr>
        <p:spPr>
          <a:xfrm>
            <a:off x="457200" y="1600200"/>
            <a:ext cx="8229240" cy="4876560"/>
          </a:xfrm>
          <a:prstGeom prst="rect">
            <a:avLst/>
          </a:prstGeom>
          <a:noFill/>
          <a:ln>
            <a:noFill/>
          </a:ln>
        </p:spPr>
        <p:txBody>
          <a:bodyPr>
            <a:noAutofit/>
          </a:bodyPr>
          <a:lstStyle/>
          <a:p>
            <a:pPr marL="182880" indent="-182520">
              <a:lnSpc>
                <a:spcPct val="100000"/>
              </a:lnSpc>
              <a:spcBef>
                <a:spcPts val="479"/>
              </a:spcBef>
              <a:buClr>
                <a:srgbClr val="9B2D1F"/>
              </a:buClr>
              <a:buSzPct val="85000"/>
              <a:buFont typeface="Arial"/>
              <a:buChar char="•"/>
            </a:pPr>
            <a:r>
              <a:rPr lang="en-US" sz="2400" b="1" strike="noStrike" spc="-1">
                <a:solidFill>
                  <a:srgbClr val="3F3F3F"/>
                </a:solidFill>
                <a:latin typeface="Arial"/>
              </a:rPr>
              <a:t>A data structure through which data is stored in tables that are </a:t>
            </a:r>
            <a:r>
              <a:rPr lang="en-US" sz="2400" b="1" strike="noStrike" spc="-1">
                <a:solidFill>
                  <a:srgbClr val="FF0000"/>
                </a:solidFill>
                <a:latin typeface="Arial"/>
              </a:rPr>
              <a:t>related</a:t>
            </a:r>
            <a:r>
              <a:rPr lang="en-US" sz="2400" b="1" strike="noStrike" spc="-1">
                <a:solidFill>
                  <a:srgbClr val="3F3F3F"/>
                </a:solidFill>
                <a:latin typeface="Arial"/>
              </a:rPr>
              <a:t> to one another in some way.</a:t>
            </a:r>
            <a:endParaRPr lang="en-US" sz="2400" b="0" strike="noStrike" spc="-1">
              <a:solidFill>
                <a:srgbClr val="3F3F3F"/>
              </a:solidFill>
              <a:latin typeface="Arial"/>
            </a:endParaRPr>
          </a:p>
          <a:p>
            <a:pPr>
              <a:lnSpc>
                <a:spcPct val="100000"/>
              </a:lnSpc>
              <a:spcBef>
                <a:spcPts val="479"/>
              </a:spcBef>
            </a:pPr>
            <a:endParaRPr lang="en-US" sz="2400" b="0" strike="noStrike" spc="-1">
              <a:solidFill>
                <a:srgbClr val="3F3F3F"/>
              </a:solidFill>
              <a:latin typeface="Arial"/>
            </a:endParaRPr>
          </a:p>
          <a:p>
            <a:pPr marL="182880" indent="-182520">
              <a:lnSpc>
                <a:spcPct val="100000"/>
              </a:lnSpc>
              <a:spcBef>
                <a:spcPts val="479"/>
              </a:spcBef>
              <a:buClr>
                <a:srgbClr val="9B2D1F"/>
              </a:buClr>
              <a:buSzPct val="85000"/>
              <a:buFont typeface="Arial"/>
              <a:buChar char="•"/>
            </a:pPr>
            <a:r>
              <a:rPr lang="en-US" sz="2400" b="1" strike="noStrike" spc="-1">
                <a:solidFill>
                  <a:srgbClr val="3F3F3F"/>
                </a:solidFill>
                <a:latin typeface="Arial"/>
              </a:rPr>
              <a:t>The way the tables are related is described through a </a:t>
            </a:r>
            <a:r>
              <a:rPr lang="en-US" sz="2400" b="1" strike="noStrike" spc="-1">
                <a:solidFill>
                  <a:srgbClr val="FF0000"/>
                </a:solidFill>
                <a:latin typeface="Arial"/>
              </a:rPr>
              <a:t>relationship</a:t>
            </a:r>
            <a:endParaRPr lang="en-US" sz="2400" b="0" strike="noStrike" spc="-1">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6D91D260-A17E-4154-6899-184997133287}"/>
              </a:ext>
            </a:extLst>
          </p:cNvPr>
          <p:cNvSpPr>
            <a:spLocks noGrp="1" noChangeArrowheads="1"/>
          </p:cNvSpPr>
          <p:nvPr>
            <p:ph type="title"/>
          </p:nvPr>
        </p:nvSpPr>
        <p:spPr/>
        <p:txBody>
          <a:bodyPr/>
          <a:lstStyle/>
          <a:p>
            <a:r>
              <a:rPr lang="en-US" altLang="en-US" b="1">
                <a:latin typeface="Arial" panose="020B0604020202020204" pitchFamily="34" charset="0"/>
              </a:rPr>
              <a:t>ER-to-Relational Mapping</a:t>
            </a:r>
            <a:endParaRPr lang="en-US" altLang="en-US" b="1"/>
          </a:p>
        </p:txBody>
      </p:sp>
      <p:sp>
        <p:nvSpPr>
          <p:cNvPr id="14339" name="Rectangle 3">
            <a:extLst>
              <a:ext uri="{FF2B5EF4-FFF2-40B4-BE49-F238E27FC236}">
                <a16:creationId xmlns="" xmlns:a16="http://schemas.microsoft.com/office/drawing/2014/main" id="{9E86D92C-E3B3-EC65-A3E1-C9D14ED708F2}"/>
              </a:ext>
            </a:extLst>
          </p:cNvPr>
          <p:cNvSpPr>
            <a:spLocks noGrp="1" noChangeArrowheads="1"/>
          </p:cNvSpPr>
          <p:nvPr>
            <p:ph type="body" idx="4294967295"/>
          </p:nvPr>
        </p:nvSpPr>
        <p:spPr>
          <a:xfrm>
            <a:off x="533400" y="1752600"/>
            <a:ext cx="7537450" cy="4724400"/>
          </a:xfrm>
          <a:prstGeom prst="rect">
            <a:avLst/>
          </a:prstGeom>
        </p:spPr>
        <p:txBody>
          <a:bodyPr>
            <a:normAutofit/>
          </a:bodyPr>
          <a:lstStyle/>
          <a:p>
            <a:pPr>
              <a:lnSpc>
                <a:spcPct val="80000"/>
              </a:lnSpc>
              <a:buFontTx/>
              <a:buNone/>
            </a:pPr>
            <a:r>
              <a:rPr lang="en-US" altLang="en-US" b="1" dirty="0"/>
              <a:t>	Step 1: Mapping of Regular Entity Types</a:t>
            </a:r>
          </a:p>
          <a:p>
            <a:pPr>
              <a:lnSpc>
                <a:spcPct val="80000"/>
              </a:lnSpc>
              <a:buFontTx/>
              <a:buNone/>
            </a:pPr>
            <a:endParaRPr lang="en-US" altLang="en-US" b="1" dirty="0"/>
          </a:p>
          <a:p>
            <a:pPr>
              <a:lnSpc>
                <a:spcPct val="80000"/>
              </a:lnSpc>
              <a:buFont typeface="Wingdings" panose="05000000000000000000" pitchFamily="2" charset="2"/>
              <a:buNone/>
            </a:pPr>
            <a:r>
              <a:rPr lang="en-US" altLang="en-US" b="1" dirty="0"/>
              <a:t>	Step 2: Mapping of Weak Entity Types</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Step 3: Mapping of Binary 1:1 Relation Types</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Step 4: Mapping of Binary 1:N Relationship Types.</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Step 5: Mapping of Binary M:N Relationship Types.</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Step 6: Mapping of Multi-valued attributes.</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Step 7: Mapping of N-</a:t>
            </a:r>
            <a:r>
              <a:rPr lang="en-US" altLang="en-US" b="1" dirty="0" err="1"/>
              <a:t>ary</a:t>
            </a:r>
            <a:r>
              <a:rPr lang="en-US" altLang="en-US" b="1" dirty="0"/>
              <a:t> Relationship Types.</a:t>
            </a:r>
          </a:p>
          <a:p>
            <a:endParaRPr lang="en-US" altLang="en-US" b="1" dirty="0"/>
          </a:p>
        </p:txBody>
      </p:sp>
    </p:spTree>
    <p:extLst>
      <p:ext uri="{BB962C8B-B14F-4D97-AF65-F5344CB8AC3E}">
        <p14:creationId xmlns:p14="http://schemas.microsoft.com/office/powerpoint/2010/main" val="2120247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52763665-B81D-A593-D5BA-BEB084ABCB22}"/>
              </a:ext>
            </a:extLst>
          </p:cNvPr>
          <p:cNvSpPr>
            <a:spLocks noGrp="1"/>
          </p:cNvSpPr>
          <p:nvPr>
            <p:ph type="title"/>
          </p:nvPr>
        </p:nvSpPr>
        <p:spPr>
          <a:xfrm>
            <a:off x="457200" y="609600"/>
            <a:ext cx="8610600" cy="990600"/>
          </a:xfrm>
        </p:spPr>
        <p:txBody>
          <a:bodyPr>
            <a:normAutofit/>
          </a:bodyPr>
          <a:lstStyle/>
          <a:p>
            <a:r>
              <a:rPr lang="en-US" altLang="en-US" b="1" dirty="0"/>
              <a:t>Step 1: Mapping of Regular Entity Types</a:t>
            </a:r>
            <a:br>
              <a:rPr lang="en-US" altLang="en-US" b="1" dirty="0"/>
            </a:br>
            <a:endParaRPr lang="en-US" altLang="en-US" b="1" dirty="0"/>
          </a:p>
        </p:txBody>
      </p:sp>
      <p:sp>
        <p:nvSpPr>
          <p:cNvPr id="15363" name="Content Placeholder 2">
            <a:extLst>
              <a:ext uri="{FF2B5EF4-FFF2-40B4-BE49-F238E27FC236}">
                <a16:creationId xmlns="" xmlns:a16="http://schemas.microsoft.com/office/drawing/2014/main" id="{14F506EB-8C90-1463-A507-890801DDA891}"/>
              </a:ext>
            </a:extLst>
          </p:cNvPr>
          <p:cNvSpPr>
            <a:spLocks noGrp="1"/>
          </p:cNvSpPr>
          <p:nvPr>
            <p:ph idx="4294967295"/>
          </p:nvPr>
        </p:nvSpPr>
        <p:spPr>
          <a:xfrm>
            <a:off x="457200" y="1219200"/>
            <a:ext cx="8229600" cy="4876800"/>
          </a:xfrm>
          <a:prstGeom prst="rect">
            <a:avLst/>
          </a:prstGeom>
        </p:spPr>
        <p:txBody>
          <a:bodyPr/>
          <a:lstStyle/>
          <a:p>
            <a:pPr>
              <a:buFontTx/>
              <a:buNone/>
            </a:pPr>
            <a:endParaRPr lang="en-US" altLang="en-US" b="1" dirty="0"/>
          </a:p>
          <a:p>
            <a:r>
              <a:rPr lang="en-US" altLang="en-US" b="1" dirty="0"/>
              <a:t>Create table for each entity type</a:t>
            </a:r>
          </a:p>
          <a:p>
            <a:endParaRPr lang="en-US" altLang="en-US" b="1" dirty="0"/>
          </a:p>
          <a:p>
            <a:r>
              <a:rPr lang="en-US" altLang="en-US" b="1" dirty="0"/>
              <a:t>Choose one of key attributes to be the primary key</a:t>
            </a:r>
          </a:p>
        </p:txBody>
      </p:sp>
      <p:pic>
        <p:nvPicPr>
          <p:cNvPr id="3" name="Picture 2">
            <a:extLst>
              <a:ext uri="{FF2B5EF4-FFF2-40B4-BE49-F238E27FC236}">
                <a16:creationId xmlns="" xmlns:a16="http://schemas.microsoft.com/office/drawing/2014/main" id="{17B375FC-C0DB-065B-A1EA-A051D0BB553A}"/>
              </a:ext>
            </a:extLst>
          </p:cNvPr>
          <p:cNvPicPr>
            <a:picLocks noChangeAspect="1"/>
          </p:cNvPicPr>
          <p:nvPr/>
        </p:nvPicPr>
        <p:blipFill>
          <a:blip r:embed="rId3"/>
          <a:stretch>
            <a:fillRect/>
          </a:stretch>
        </p:blipFill>
        <p:spPr>
          <a:xfrm>
            <a:off x="6553200" y="3305175"/>
            <a:ext cx="2324100" cy="2156597"/>
          </a:xfrm>
          <a:prstGeom prst="rect">
            <a:avLst/>
          </a:prstGeom>
        </p:spPr>
      </p:pic>
      <p:graphicFrame>
        <p:nvGraphicFramePr>
          <p:cNvPr id="4" name="Table 3">
            <a:extLst>
              <a:ext uri="{FF2B5EF4-FFF2-40B4-BE49-F238E27FC236}">
                <a16:creationId xmlns="" xmlns:a16="http://schemas.microsoft.com/office/drawing/2014/main" id="{27FF5E9D-F8D6-7E09-CB77-5D4D33E4FAB2}"/>
              </a:ext>
            </a:extLst>
          </p:cNvPr>
          <p:cNvGraphicFramePr>
            <a:graphicFrameLocks noGrp="1"/>
          </p:cNvGraphicFramePr>
          <p:nvPr>
            <p:extLst>
              <p:ext uri="{D42A27DB-BD31-4B8C-83A1-F6EECF244321}">
                <p14:modId xmlns:p14="http://schemas.microsoft.com/office/powerpoint/2010/main" val="1775142797"/>
              </p:ext>
            </p:extLst>
          </p:nvPr>
        </p:nvGraphicFramePr>
        <p:xfrm>
          <a:off x="190500" y="4200593"/>
          <a:ext cx="5791200" cy="1005840"/>
        </p:xfrm>
        <a:graphic>
          <a:graphicData uri="http://schemas.openxmlformats.org/drawingml/2006/table">
            <a:tbl>
              <a:tblPr rtl="1" firstRow="1" bandRow="1">
                <a:tableStyleId>{5C22544A-7EE6-4342-B048-85BDC9FD1C3A}</a:tableStyleId>
              </a:tblPr>
              <a:tblGrid>
                <a:gridCol w="2895600">
                  <a:extLst>
                    <a:ext uri="{9D8B030D-6E8A-4147-A177-3AD203B41FA5}">
                      <a16:colId xmlns="" xmlns:a16="http://schemas.microsoft.com/office/drawing/2014/main" val="681111494"/>
                    </a:ext>
                  </a:extLst>
                </a:gridCol>
                <a:gridCol w="2895600">
                  <a:extLst>
                    <a:ext uri="{9D8B030D-6E8A-4147-A177-3AD203B41FA5}">
                      <a16:colId xmlns="" xmlns:a16="http://schemas.microsoft.com/office/drawing/2014/main" val="2009671679"/>
                    </a:ext>
                  </a:extLst>
                </a:gridCol>
              </a:tblGrid>
              <a:tr h="0">
                <a:tc>
                  <a:txBody>
                    <a:bodyPr/>
                    <a:lstStyle/>
                    <a:p>
                      <a:pPr algn="ctr" rtl="1"/>
                      <a:r>
                        <a:rPr lang="en-US" dirty="0"/>
                        <a:t>Name</a:t>
                      </a:r>
                      <a:endParaRPr lang="ar-EG" dirty="0"/>
                    </a:p>
                  </a:txBody>
                  <a:tcPr/>
                </a:tc>
                <a:tc>
                  <a:txBody>
                    <a:bodyPr/>
                    <a:lstStyle/>
                    <a:p>
                      <a:pPr algn="ctr" rtl="1"/>
                      <a:r>
                        <a:rPr lang="en-US" dirty="0"/>
                        <a:t>CID</a:t>
                      </a:r>
                      <a:endParaRPr lang="ar-EG" dirty="0"/>
                    </a:p>
                    <a:p>
                      <a:pPr algn="ctr" rtl="1"/>
                      <a:r>
                        <a:rPr lang="ar-EG" dirty="0"/>
                        <a:t>______</a:t>
                      </a:r>
                    </a:p>
                  </a:txBody>
                  <a:tcPr/>
                </a:tc>
                <a:extLst>
                  <a:ext uri="{0D108BD9-81ED-4DB2-BD59-A6C34878D82A}">
                    <a16:rowId xmlns="" xmlns:a16="http://schemas.microsoft.com/office/drawing/2014/main" val="4204079540"/>
                  </a:ext>
                </a:extLst>
              </a:tr>
              <a:tr h="0">
                <a:tc>
                  <a:txBody>
                    <a:bodyPr/>
                    <a:lstStyle/>
                    <a:p>
                      <a:pPr rtl="1"/>
                      <a:endParaRPr lang="ar-EG" dirty="0"/>
                    </a:p>
                  </a:txBody>
                  <a:tcPr/>
                </a:tc>
                <a:tc>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5" name="TextBox 4">
            <a:extLst>
              <a:ext uri="{FF2B5EF4-FFF2-40B4-BE49-F238E27FC236}">
                <a16:creationId xmlns="" xmlns:a16="http://schemas.microsoft.com/office/drawing/2014/main" id="{D0E296F2-51EE-3030-4C47-17C0D3A4445B}"/>
              </a:ext>
            </a:extLst>
          </p:cNvPr>
          <p:cNvSpPr txBox="1"/>
          <p:nvPr/>
        </p:nvSpPr>
        <p:spPr>
          <a:xfrm>
            <a:off x="430619" y="3657600"/>
            <a:ext cx="2160182" cy="369332"/>
          </a:xfrm>
          <a:prstGeom prst="rect">
            <a:avLst/>
          </a:prstGeom>
          <a:noFill/>
        </p:spPr>
        <p:txBody>
          <a:bodyPr wrap="square" rtlCol="1">
            <a:spAutoFit/>
          </a:bodyPr>
          <a:lstStyle/>
          <a:p>
            <a:r>
              <a:rPr lang="en-US" b="1" dirty="0"/>
              <a:t>Consultant</a:t>
            </a:r>
            <a:endParaRPr lang="ar-EG" b="1" dirty="0"/>
          </a:p>
        </p:txBody>
      </p:sp>
    </p:spTree>
    <p:extLst>
      <p:ext uri="{BB962C8B-B14F-4D97-AF65-F5344CB8AC3E}">
        <p14:creationId xmlns:p14="http://schemas.microsoft.com/office/powerpoint/2010/main" val="1132722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B0CE7822-573B-94FF-1829-40A0EDA6D3E5}"/>
              </a:ext>
            </a:extLst>
          </p:cNvPr>
          <p:cNvPicPr>
            <a:picLocks noChangeAspect="1"/>
          </p:cNvPicPr>
          <p:nvPr/>
        </p:nvPicPr>
        <p:blipFill>
          <a:blip r:embed="rId3"/>
          <a:stretch>
            <a:fillRect/>
          </a:stretch>
        </p:blipFill>
        <p:spPr>
          <a:xfrm>
            <a:off x="4953000" y="1773861"/>
            <a:ext cx="3860395" cy="2733395"/>
          </a:xfrm>
          <a:prstGeom prst="rect">
            <a:avLst/>
          </a:prstGeom>
        </p:spPr>
      </p:pic>
      <p:sp>
        <p:nvSpPr>
          <p:cNvPr id="15362" name="Title 1">
            <a:extLst>
              <a:ext uri="{FF2B5EF4-FFF2-40B4-BE49-F238E27FC236}">
                <a16:creationId xmlns="" xmlns:a16="http://schemas.microsoft.com/office/drawing/2014/main" id="{52763665-B81D-A593-D5BA-BEB084ABCB22}"/>
              </a:ext>
            </a:extLst>
          </p:cNvPr>
          <p:cNvSpPr>
            <a:spLocks noGrp="1"/>
          </p:cNvSpPr>
          <p:nvPr>
            <p:ph type="title"/>
          </p:nvPr>
        </p:nvSpPr>
        <p:spPr>
          <a:xfrm>
            <a:off x="457200" y="609600"/>
            <a:ext cx="8610600" cy="990600"/>
          </a:xfrm>
        </p:spPr>
        <p:txBody>
          <a:bodyPr>
            <a:normAutofit/>
          </a:bodyPr>
          <a:lstStyle/>
          <a:p>
            <a:r>
              <a:rPr lang="en-US" altLang="en-US" b="1" dirty="0"/>
              <a:t>Step 1: Mapping of Regular Entity Types</a:t>
            </a:r>
            <a:br>
              <a:rPr lang="en-US" altLang="en-US" b="1" dirty="0"/>
            </a:br>
            <a:endParaRPr lang="en-US" altLang="en-US" b="1" dirty="0"/>
          </a:p>
        </p:txBody>
      </p:sp>
      <p:sp>
        <p:nvSpPr>
          <p:cNvPr id="15363" name="Content Placeholder 2">
            <a:extLst>
              <a:ext uri="{FF2B5EF4-FFF2-40B4-BE49-F238E27FC236}">
                <a16:creationId xmlns="" xmlns:a16="http://schemas.microsoft.com/office/drawing/2014/main" id="{14F506EB-8C90-1463-A507-890801DDA891}"/>
              </a:ext>
            </a:extLst>
          </p:cNvPr>
          <p:cNvSpPr>
            <a:spLocks noGrp="1"/>
          </p:cNvSpPr>
          <p:nvPr>
            <p:ph idx="4294967295"/>
          </p:nvPr>
        </p:nvSpPr>
        <p:spPr>
          <a:xfrm>
            <a:off x="457200" y="1219200"/>
            <a:ext cx="8229600" cy="4876800"/>
          </a:xfrm>
          <a:prstGeom prst="rect">
            <a:avLst/>
          </a:prstGeom>
        </p:spPr>
        <p:txBody>
          <a:bodyPr/>
          <a:lstStyle/>
          <a:p>
            <a:pPr>
              <a:buFontTx/>
              <a:buNone/>
            </a:pPr>
            <a:r>
              <a:rPr lang="en-US" altLang="en-US" b="1" dirty="0"/>
              <a:t>Regular entity with composite attribute</a:t>
            </a:r>
          </a:p>
        </p:txBody>
      </p:sp>
      <p:graphicFrame>
        <p:nvGraphicFramePr>
          <p:cNvPr id="4" name="Table 3">
            <a:extLst>
              <a:ext uri="{FF2B5EF4-FFF2-40B4-BE49-F238E27FC236}">
                <a16:creationId xmlns="" xmlns:a16="http://schemas.microsoft.com/office/drawing/2014/main" id="{27FF5E9D-F8D6-7E09-CB77-5D4D33E4FAB2}"/>
              </a:ext>
            </a:extLst>
          </p:cNvPr>
          <p:cNvGraphicFramePr>
            <a:graphicFrameLocks noGrp="1"/>
          </p:cNvGraphicFramePr>
          <p:nvPr>
            <p:extLst>
              <p:ext uri="{D42A27DB-BD31-4B8C-83A1-F6EECF244321}">
                <p14:modId xmlns:p14="http://schemas.microsoft.com/office/powerpoint/2010/main" val="4285592967"/>
              </p:ext>
            </p:extLst>
          </p:nvPr>
        </p:nvGraphicFramePr>
        <p:xfrm>
          <a:off x="533400" y="4798708"/>
          <a:ext cx="5439440" cy="1005840"/>
        </p:xfrm>
        <a:graphic>
          <a:graphicData uri="http://schemas.openxmlformats.org/drawingml/2006/table">
            <a:tbl>
              <a:tblPr rtl="1" firstRow="1" bandRow="1">
                <a:tableStyleId>{5C22544A-7EE6-4342-B048-85BDC9FD1C3A}</a:tableStyleId>
              </a:tblPr>
              <a:tblGrid>
                <a:gridCol w="1087888">
                  <a:extLst>
                    <a:ext uri="{9D8B030D-6E8A-4147-A177-3AD203B41FA5}">
                      <a16:colId xmlns="" xmlns:a16="http://schemas.microsoft.com/office/drawing/2014/main" val="3758786289"/>
                    </a:ext>
                  </a:extLst>
                </a:gridCol>
                <a:gridCol w="1087888">
                  <a:extLst>
                    <a:ext uri="{9D8B030D-6E8A-4147-A177-3AD203B41FA5}">
                      <a16:colId xmlns="" xmlns:a16="http://schemas.microsoft.com/office/drawing/2014/main" val="3071519260"/>
                    </a:ext>
                  </a:extLst>
                </a:gridCol>
                <a:gridCol w="1087888">
                  <a:extLst>
                    <a:ext uri="{9D8B030D-6E8A-4147-A177-3AD203B41FA5}">
                      <a16:colId xmlns="" xmlns:a16="http://schemas.microsoft.com/office/drawing/2014/main" val="2170439881"/>
                    </a:ext>
                  </a:extLst>
                </a:gridCol>
                <a:gridCol w="1087888">
                  <a:extLst>
                    <a:ext uri="{9D8B030D-6E8A-4147-A177-3AD203B41FA5}">
                      <a16:colId xmlns="" xmlns:a16="http://schemas.microsoft.com/office/drawing/2014/main" val="681111494"/>
                    </a:ext>
                  </a:extLst>
                </a:gridCol>
                <a:gridCol w="1087888">
                  <a:extLst>
                    <a:ext uri="{9D8B030D-6E8A-4147-A177-3AD203B41FA5}">
                      <a16:colId xmlns="" xmlns:a16="http://schemas.microsoft.com/office/drawing/2014/main" val="2009671679"/>
                    </a:ext>
                  </a:extLst>
                </a:gridCol>
              </a:tblGrid>
              <a:tr h="0">
                <a:tc>
                  <a:txBody>
                    <a:bodyPr/>
                    <a:lstStyle/>
                    <a:p>
                      <a:pPr algn="ctr" rtl="1"/>
                      <a:r>
                        <a:rPr lang="en-US" dirty="0"/>
                        <a:t>Zip</a:t>
                      </a:r>
                      <a:endParaRPr lang="ar-EG" dirty="0"/>
                    </a:p>
                  </a:txBody>
                  <a:tcPr/>
                </a:tc>
                <a:tc>
                  <a:txBody>
                    <a:bodyPr/>
                    <a:lstStyle/>
                    <a:p>
                      <a:pPr algn="ctr" rtl="1"/>
                      <a:r>
                        <a:rPr lang="en-US" dirty="0"/>
                        <a:t>State</a:t>
                      </a:r>
                      <a:endParaRPr lang="ar-EG" dirty="0"/>
                    </a:p>
                  </a:txBody>
                  <a:tcPr/>
                </a:tc>
                <a:tc>
                  <a:txBody>
                    <a:bodyPr/>
                    <a:lstStyle/>
                    <a:p>
                      <a:pPr algn="ctr" rtl="1"/>
                      <a:r>
                        <a:rPr lang="en-US" dirty="0"/>
                        <a:t>City</a:t>
                      </a:r>
                      <a:endParaRPr lang="ar-EG" dirty="0"/>
                    </a:p>
                  </a:txBody>
                  <a:tcPr/>
                </a:tc>
                <a:tc>
                  <a:txBody>
                    <a:bodyPr/>
                    <a:lstStyle/>
                    <a:p>
                      <a:pPr algn="ctr" rtl="1"/>
                      <a:r>
                        <a:rPr lang="en-US" dirty="0"/>
                        <a:t>Add</a:t>
                      </a:r>
                      <a:endParaRPr lang="ar-EG" dirty="0"/>
                    </a:p>
                  </a:txBody>
                  <a:tcPr/>
                </a:tc>
                <a:tc>
                  <a:txBody>
                    <a:bodyPr/>
                    <a:lstStyle/>
                    <a:p>
                      <a:pPr algn="ctr" rtl="1"/>
                      <a:r>
                        <a:rPr lang="en-US" dirty="0"/>
                        <a:t>ID</a:t>
                      </a:r>
                      <a:endParaRPr lang="ar-EG" dirty="0"/>
                    </a:p>
                    <a:p>
                      <a:pPr algn="ctr" rtl="1"/>
                      <a:r>
                        <a:rPr lang="ar-EG" dirty="0"/>
                        <a:t>______</a:t>
                      </a:r>
                    </a:p>
                  </a:txBody>
                  <a:tcPr/>
                </a:tc>
                <a:extLst>
                  <a:ext uri="{0D108BD9-81ED-4DB2-BD59-A6C34878D82A}">
                    <a16:rowId xmlns="" xmlns:a16="http://schemas.microsoft.com/office/drawing/2014/main" val="4204079540"/>
                  </a:ext>
                </a:extLst>
              </a:tr>
              <a:tr h="0">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5" name="TextBox 4">
            <a:extLst>
              <a:ext uri="{FF2B5EF4-FFF2-40B4-BE49-F238E27FC236}">
                <a16:creationId xmlns="" xmlns:a16="http://schemas.microsoft.com/office/drawing/2014/main" id="{D0E296F2-51EE-3030-4C47-17C0D3A4445B}"/>
              </a:ext>
            </a:extLst>
          </p:cNvPr>
          <p:cNvSpPr txBox="1"/>
          <p:nvPr/>
        </p:nvSpPr>
        <p:spPr>
          <a:xfrm>
            <a:off x="444795" y="4088351"/>
            <a:ext cx="2160182" cy="369332"/>
          </a:xfrm>
          <a:prstGeom prst="rect">
            <a:avLst/>
          </a:prstGeom>
          <a:noFill/>
        </p:spPr>
        <p:txBody>
          <a:bodyPr wrap="square" rtlCol="1">
            <a:spAutoFit/>
          </a:bodyPr>
          <a:lstStyle/>
          <a:p>
            <a:r>
              <a:rPr lang="en-US" b="1" dirty="0"/>
              <a:t>Property</a:t>
            </a:r>
            <a:endParaRPr lang="ar-EG" b="1" dirty="0"/>
          </a:p>
        </p:txBody>
      </p:sp>
      <p:sp>
        <p:nvSpPr>
          <p:cNvPr id="7" name="TextBox 6">
            <a:extLst>
              <a:ext uri="{FF2B5EF4-FFF2-40B4-BE49-F238E27FC236}">
                <a16:creationId xmlns="" xmlns:a16="http://schemas.microsoft.com/office/drawing/2014/main" id="{25DCE757-E478-2697-F588-D487B3CBB46D}"/>
              </a:ext>
            </a:extLst>
          </p:cNvPr>
          <p:cNvSpPr txBox="1"/>
          <p:nvPr/>
        </p:nvSpPr>
        <p:spPr>
          <a:xfrm>
            <a:off x="5791200" y="5867072"/>
            <a:ext cx="2693582" cy="369332"/>
          </a:xfrm>
          <a:prstGeom prst="rect">
            <a:avLst/>
          </a:prstGeom>
          <a:noFill/>
        </p:spPr>
        <p:txBody>
          <a:bodyPr wrap="square" rtlCol="1">
            <a:spAutoFit/>
          </a:bodyPr>
          <a:lstStyle/>
          <a:p>
            <a:r>
              <a:rPr lang="en-US" b="1" dirty="0">
                <a:solidFill>
                  <a:srgbClr val="C00000"/>
                </a:solidFill>
              </a:rPr>
              <a:t>Leave note about Loc</a:t>
            </a:r>
            <a:endParaRPr lang="ar-EG" b="1" dirty="0">
              <a:solidFill>
                <a:srgbClr val="C00000"/>
              </a:solidFill>
            </a:endParaRPr>
          </a:p>
        </p:txBody>
      </p:sp>
    </p:spTree>
    <p:extLst>
      <p:ext uri="{BB962C8B-B14F-4D97-AF65-F5344CB8AC3E}">
        <p14:creationId xmlns:p14="http://schemas.microsoft.com/office/powerpoint/2010/main" val="2664828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878AB1F-F92C-F988-FDF8-D0230617640C}"/>
              </a:ext>
            </a:extLst>
          </p:cNvPr>
          <p:cNvPicPr>
            <a:picLocks noChangeAspect="1"/>
          </p:cNvPicPr>
          <p:nvPr/>
        </p:nvPicPr>
        <p:blipFill>
          <a:blip r:embed="rId3"/>
          <a:stretch>
            <a:fillRect/>
          </a:stretch>
        </p:blipFill>
        <p:spPr>
          <a:xfrm>
            <a:off x="5568581" y="3124200"/>
            <a:ext cx="3571875" cy="2219325"/>
          </a:xfrm>
          <a:prstGeom prst="rect">
            <a:avLst/>
          </a:prstGeom>
        </p:spPr>
      </p:pic>
      <p:sp>
        <p:nvSpPr>
          <p:cNvPr id="20482" name="Title 1">
            <a:extLst>
              <a:ext uri="{FF2B5EF4-FFF2-40B4-BE49-F238E27FC236}">
                <a16:creationId xmlns="" xmlns:a16="http://schemas.microsoft.com/office/drawing/2014/main" id="{84530300-BAE4-B060-59D2-853345A8D5E0}"/>
              </a:ext>
            </a:extLst>
          </p:cNvPr>
          <p:cNvSpPr>
            <a:spLocks noGrp="1"/>
          </p:cNvSpPr>
          <p:nvPr>
            <p:ph type="title"/>
          </p:nvPr>
        </p:nvSpPr>
        <p:spPr>
          <a:xfrm>
            <a:off x="228600" y="533400"/>
            <a:ext cx="8915400" cy="990600"/>
          </a:xfrm>
        </p:spPr>
        <p:txBody>
          <a:bodyPr>
            <a:normAutofit/>
          </a:bodyPr>
          <a:lstStyle/>
          <a:p>
            <a:r>
              <a:rPr lang="en-US" altLang="en-US" b="1" dirty="0"/>
              <a:t>Step 6: Mapping of Multi-valued attributes.</a:t>
            </a:r>
            <a:br>
              <a:rPr lang="en-US" altLang="en-US" b="1" dirty="0"/>
            </a:br>
            <a:endParaRPr lang="en-US" altLang="en-US" b="1" dirty="0"/>
          </a:p>
        </p:txBody>
      </p:sp>
      <p:sp>
        <p:nvSpPr>
          <p:cNvPr id="20483" name="Content Placeholder 2">
            <a:extLst>
              <a:ext uri="{FF2B5EF4-FFF2-40B4-BE49-F238E27FC236}">
                <a16:creationId xmlns="" xmlns:a16="http://schemas.microsoft.com/office/drawing/2014/main" id="{860609F6-C9AD-9156-C63D-591AC6002949}"/>
              </a:ext>
            </a:extLst>
          </p:cNvPr>
          <p:cNvSpPr>
            <a:spLocks noGrp="1"/>
          </p:cNvSpPr>
          <p:nvPr>
            <p:ph idx="4294967295"/>
          </p:nvPr>
        </p:nvSpPr>
        <p:spPr>
          <a:xfrm>
            <a:off x="225056" y="1295400"/>
            <a:ext cx="8915400" cy="4876800"/>
          </a:xfrm>
          <a:prstGeom prst="rect">
            <a:avLst/>
          </a:prstGeom>
        </p:spPr>
        <p:txBody>
          <a:bodyPr/>
          <a:lstStyle/>
          <a:p>
            <a:r>
              <a:rPr lang="en-US" altLang="en-US" b="1" dirty="0"/>
              <a:t>Create new table for each multi-valued attribute</a:t>
            </a:r>
          </a:p>
          <a:p>
            <a:r>
              <a:rPr lang="en-US" altLang="en-US" b="1" dirty="0"/>
              <a:t>Table will include  two columns. </a:t>
            </a:r>
          </a:p>
          <a:p>
            <a:pPr>
              <a:buFontTx/>
              <a:buNone/>
            </a:pPr>
            <a:r>
              <a:rPr lang="en-US" altLang="en-US" b="1" dirty="0"/>
              <a:t>   one for multi-valued attribute  + 	FK column.</a:t>
            </a:r>
          </a:p>
        </p:txBody>
      </p:sp>
      <p:graphicFrame>
        <p:nvGraphicFramePr>
          <p:cNvPr id="4" name="Table 3">
            <a:extLst>
              <a:ext uri="{FF2B5EF4-FFF2-40B4-BE49-F238E27FC236}">
                <a16:creationId xmlns="" xmlns:a16="http://schemas.microsoft.com/office/drawing/2014/main" id="{4ECB758B-5CEF-D5A5-922D-41F13B225C1C}"/>
              </a:ext>
            </a:extLst>
          </p:cNvPr>
          <p:cNvGraphicFramePr>
            <a:graphicFrameLocks noGrp="1"/>
          </p:cNvGraphicFramePr>
          <p:nvPr>
            <p:extLst>
              <p:ext uri="{D42A27DB-BD31-4B8C-83A1-F6EECF244321}">
                <p14:modId xmlns:p14="http://schemas.microsoft.com/office/powerpoint/2010/main" val="3290116818"/>
              </p:ext>
            </p:extLst>
          </p:nvPr>
        </p:nvGraphicFramePr>
        <p:xfrm>
          <a:off x="310117" y="3664916"/>
          <a:ext cx="5439440" cy="1005840"/>
        </p:xfrm>
        <a:graphic>
          <a:graphicData uri="http://schemas.openxmlformats.org/drawingml/2006/table">
            <a:tbl>
              <a:tblPr rtl="1" firstRow="1" bandRow="1">
                <a:tableStyleId>{5C22544A-7EE6-4342-B048-85BDC9FD1C3A}</a:tableStyleId>
              </a:tblPr>
              <a:tblGrid>
                <a:gridCol w="1087888">
                  <a:extLst>
                    <a:ext uri="{9D8B030D-6E8A-4147-A177-3AD203B41FA5}">
                      <a16:colId xmlns="" xmlns:a16="http://schemas.microsoft.com/office/drawing/2014/main" val="3758786289"/>
                    </a:ext>
                  </a:extLst>
                </a:gridCol>
                <a:gridCol w="1087888">
                  <a:extLst>
                    <a:ext uri="{9D8B030D-6E8A-4147-A177-3AD203B41FA5}">
                      <a16:colId xmlns="" xmlns:a16="http://schemas.microsoft.com/office/drawing/2014/main" val="3071519260"/>
                    </a:ext>
                  </a:extLst>
                </a:gridCol>
                <a:gridCol w="1087888">
                  <a:extLst>
                    <a:ext uri="{9D8B030D-6E8A-4147-A177-3AD203B41FA5}">
                      <a16:colId xmlns="" xmlns:a16="http://schemas.microsoft.com/office/drawing/2014/main" val="2170439881"/>
                    </a:ext>
                  </a:extLst>
                </a:gridCol>
                <a:gridCol w="1087888">
                  <a:extLst>
                    <a:ext uri="{9D8B030D-6E8A-4147-A177-3AD203B41FA5}">
                      <a16:colId xmlns="" xmlns:a16="http://schemas.microsoft.com/office/drawing/2014/main" val="681111494"/>
                    </a:ext>
                  </a:extLst>
                </a:gridCol>
                <a:gridCol w="1087888">
                  <a:extLst>
                    <a:ext uri="{9D8B030D-6E8A-4147-A177-3AD203B41FA5}">
                      <a16:colId xmlns="" xmlns:a16="http://schemas.microsoft.com/office/drawing/2014/main" val="2009671679"/>
                    </a:ext>
                  </a:extLst>
                </a:gridCol>
              </a:tblGrid>
              <a:tr h="0">
                <a:tc>
                  <a:txBody>
                    <a:bodyPr/>
                    <a:lstStyle/>
                    <a:p>
                      <a:pPr algn="ctr" rtl="1"/>
                      <a:r>
                        <a:rPr lang="en-US" dirty="0"/>
                        <a:t>Zip</a:t>
                      </a:r>
                      <a:endParaRPr lang="ar-EG" dirty="0"/>
                    </a:p>
                  </a:txBody>
                  <a:tcPr/>
                </a:tc>
                <a:tc>
                  <a:txBody>
                    <a:bodyPr/>
                    <a:lstStyle/>
                    <a:p>
                      <a:pPr algn="ctr" rtl="1"/>
                      <a:r>
                        <a:rPr lang="en-US" dirty="0"/>
                        <a:t>State</a:t>
                      </a:r>
                      <a:endParaRPr lang="ar-EG" dirty="0"/>
                    </a:p>
                  </a:txBody>
                  <a:tcPr/>
                </a:tc>
                <a:tc>
                  <a:txBody>
                    <a:bodyPr/>
                    <a:lstStyle/>
                    <a:p>
                      <a:pPr algn="ctr" rtl="1"/>
                      <a:r>
                        <a:rPr lang="en-US" dirty="0"/>
                        <a:t>City</a:t>
                      </a:r>
                      <a:endParaRPr lang="ar-EG" dirty="0"/>
                    </a:p>
                  </a:txBody>
                  <a:tcPr/>
                </a:tc>
                <a:tc>
                  <a:txBody>
                    <a:bodyPr/>
                    <a:lstStyle/>
                    <a:p>
                      <a:pPr algn="ctr" rtl="1"/>
                      <a:r>
                        <a:rPr lang="en-US" dirty="0"/>
                        <a:t>Rec</a:t>
                      </a:r>
                      <a:endParaRPr lang="ar-EG" dirty="0"/>
                    </a:p>
                  </a:txBody>
                  <a:tcPr/>
                </a:tc>
                <a:tc>
                  <a:txBody>
                    <a:bodyPr/>
                    <a:lstStyle/>
                    <a:p>
                      <a:pPr algn="ctr" rtl="1"/>
                      <a:r>
                        <a:rPr lang="en-US" dirty="0"/>
                        <a:t>Code</a:t>
                      </a:r>
                      <a:endParaRPr lang="ar-EG" dirty="0"/>
                    </a:p>
                    <a:p>
                      <a:pPr algn="ctr" rtl="1"/>
                      <a:r>
                        <a:rPr lang="ar-EG" dirty="0"/>
                        <a:t>______</a:t>
                      </a:r>
                    </a:p>
                  </a:txBody>
                  <a:tcPr/>
                </a:tc>
                <a:extLst>
                  <a:ext uri="{0D108BD9-81ED-4DB2-BD59-A6C34878D82A}">
                    <a16:rowId xmlns="" xmlns:a16="http://schemas.microsoft.com/office/drawing/2014/main" val="4204079540"/>
                  </a:ext>
                </a:extLst>
              </a:tr>
              <a:tr h="0">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5" name="TextBox 4">
            <a:extLst>
              <a:ext uri="{FF2B5EF4-FFF2-40B4-BE49-F238E27FC236}">
                <a16:creationId xmlns="" xmlns:a16="http://schemas.microsoft.com/office/drawing/2014/main" id="{36F78E1A-25EF-3FFD-E412-4614F801E731}"/>
              </a:ext>
            </a:extLst>
          </p:cNvPr>
          <p:cNvSpPr txBox="1"/>
          <p:nvPr/>
        </p:nvSpPr>
        <p:spPr>
          <a:xfrm>
            <a:off x="221512" y="2954559"/>
            <a:ext cx="2160182" cy="369332"/>
          </a:xfrm>
          <a:prstGeom prst="rect">
            <a:avLst/>
          </a:prstGeom>
          <a:noFill/>
        </p:spPr>
        <p:txBody>
          <a:bodyPr wrap="square" rtlCol="1">
            <a:spAutoFit/>
          </a:bodyPr>
          <a:lstStyle/>
          <a:p>
            <a:r>
              <a:rPr lang="en-US" b="1" dirty="0"/>
              <a:t>Drug</a:t>
            </a:r>
            <a:endParaRPr lang="ar-EG" b="1" dirty="0"/>
          </a:p>
        </p:txBody>
      </p:sp>
      <p:graphicFrame>
        <p:nvGraphicFramePr>
          <p:cNvPr id="6" name="Table 5">
            <a:extLst>
              <a:ext uri="{FF2B5EF4-FFF2-40B4-BE49-F238E27FC236}">
                <a16:creationId xmlns="" xmlns:a16="http://schemas.microsoft.com/office/drawing/2014/main" id="{37D56F6C-8A3C-1E52-1808-3ACAC7D6AB86}"/>
              </a:ext>
            </a:extLst>
          </p:cNvPr>
          <p:cNvGraphicFramePr>
            <a:graphicFrameLocks noGrp="1"/>
          </p:cNvGraphicFramePr>
          <p:nvPr>
            <p:extLst>
              <p:ext uri="{D42A27DB-BD31-4B8C-83A1-F6EECF244321}">
                <p14:modId xmlns:p14="http://schemas.microsoft.com/office/powerpoint/2010/main" val="2259768195"/>
              </p:ext>
            </p:extLst>
          </p:nvPr>
        </p:nvGraphicFramePr>
        <p:xfrm>
          <a:off x="304800" y="5334000"/>
          <a:ext cx="2175776" cy="1554480"/>
        </p:xfrm>
        <a:graphic>
          <a:graphicData uri="http://schemas.openxmlformats.org/drawingml/2006/table">
            <a:tbl>
              <a:tblPr rtl="1" firstRow="1" bandRow="1">
                <a:tableStyleId>{5C22544A-7EE6-4342-B048-85BDC9FD1C3A}</a:tableStyleId>
              </a:tblPr>
              <a:tblGrid>
                <a:gridCol w="1087888">
                  <a:extLst>
                    <a:ext uri="{9D8B030D-6E8A-4147-A177-3AD203B41FA5}">
                      <a16:colId xmlns="" xmlns:a16="http://schemas.microsoft.com/office/drawing/2014/main" val="681111494"/>
                    </a:ext>
                  </a:extLst>
                </a:gridCol>
                <a:gridCol w="1087888">
                  <a:extLst>
                    <a:ext uri="{9D8B030D-6E8A-4147-A177-3AD203B41FA5}">
                      <a16:colId xmlns="" xmlns:a16="http://schemas.microsoft.com/office/drawing/2014/main" val="2009671679"/>
                    </a:ext>
                  </a:extLst>
                </a:gridCol>
              </a:tblGrid>
              <a:tr h="0">
                <a:tc>
                  <a:txBody>
                    <a:bodyPr/>
                    <a:lstStyle/>
                    <a:p>
                      <a:pPr algn="ctr" rtl="1"/>
                      <a:r>
                        <a:rPr lang="en-US" dirty="0"/>
                        <a:t>Brand</a:t>
                      </a:r>
                      <a:endParaRPr lang="ar-EG" dirty="0"/>
                    </a:p>
                    <a:p>
                      <a:pPr algn="ctr" rtl="1"/>
                      <a:r>
                        <a:rPr lang="ar-EG" dirty="0"/>
                        <a:t>____</a:t>
                      </a:r>
                    </a:p>
                  </a:txBody>
                  <a:tcPr/>
                </a:tc>
                <a:tc>
                  <a:txBody>
                    <a:bodyPr/>
                    <a:lstStyle/>
                    <a:p>
                      <a:pPr algn="ctr" rtl="1"/>
                      <a:r>
                        <a:rPr lang="en-US" dirty="0"/>
                        <a:t>Code</a:t>
                      </a:r>
                      <a:endParaRPr lang="ar-EG" dirty="0"/>
                    </a:p>
                    <a:p>
                      <a:pPr algn="ctr" rtl="1"/>
                      <a:r>
                        <a:rPr lang="ar-EG" dirty="0"/>
                        <a:t> - - - - </a:t>
                      </a:r>
                    </a:p>
                    <a:p>
                      <a:pPr algn="ctr" rtl="1"/>
                      <a:r>
                        <a:rPr lang="ar-EG" dirty="0"/>
                        <a:t>______</a:t>
                      </a:r>
                    </a:p>
                  </a:txBody>
                  <a:tcPr/>
                </a:tc>
                <a:extLst>
                  <a:ext uri="{0D108BD9-81ED-4DB2-BD59-A6C34878D82A}">
                    <a16:rowId xmlns="" xmlns:a16="http://schemas.microsoft.com/office/drawing/2014/main" val="4204079540"/>
                  </a:ext>
                </a:extLst>
              </a:tr>
              <a:tr h="0">
                <a:tc gridSpan="2">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rgbClr val="C00000"/>
                          </a:solidFill>
                        </a:rPr>
                        <a:t>Composite pk</a:t>
                      </a:r>
                      <a:endParaRPr lang="ar-EG" b="1" dirty="0">
                        <a:solidFill>
                          <a:srgbClr val="C00000"/>
                        </a:solidFill>
                      </a:endParaRPr>
                    </a:p>
                    <a:p>
                      <a:pPr rtl="1"/>
                      <a:endParaRPr lang="ar-EG" dirty="0"/>
                    </a:p>
                  </a:txBody>
                  <a:tcPr/>
                </a:tc>
                <a:tc hMerge="1">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7" name="TextBox 6">
            <a:extLst>
              <a:ext uri="{FF2B5EF4-FFF2-40B4-BE49-F238E27FC236}">
                <a16:creationId xmlns="" xmlns:a16="http://schemas.microsoft.com/office/drawing/2014/main" id="{5C49B8F6-1C37-0AEE-206E-8EF0F8D158B4}"/>
              </a:ext>
            </a:extLst>
          </p:cNvPr>
          <p:cNvSpPr txBox="1"/>
          <p:nvPr/>
        </p:nvSpPr>
        <p:spPr>
          <a:xfrm>
            <a:off x="304800" y="4760803"/>
            <a:ext cx="2160182" cy="369332"/>
          </a:xfrm>
          <a:prstGeom prst="rect">
            <a:avLst/>
          </a:prstGeom>
          <a:noFill/>
        </p:spPr>
        <p:txBody>
          <a:bodyPr wrap="square" rtlCol="1">
            <a:spAutoFit/>
          </a:bodyPr>
          <a:lstStyle/>
          <a:p>
            <a:r>
              <a:rPr lang="en-US" b="1" dirty="0" err="1"/>
              <a:t>Drug_Brand</a:t>
            </a:r>
            <a:endParaRPr lang="ar-EG" b="1" dirty="0"/>
          </a:p>
        </p:txBody>
      </p:sp>
    </p:spTree>
    <p:extLst>
      <p:ext uri="{BB962C8B-B14F-4D97-AF65-F5344CB8AC3E}">
        <p14:creationId xmlns:p14="http://schemas.microsoft.com/office/powerpoint/2010/main" val="2047943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4BA88F78-11AC-8102-561C-F696600C4F5E}"/>
              </a:ext>
            </a:extLst>
          </p:cNvPr>
          <p:cNvSpPr>
            <a:spLocks noGrp="1"/>
          </p:cNvSpPr>
          <p:nvPr>
            <p:ph type="title"/>
          </p:nvPr>
        </p:nvSpPr>
        <p:spPr>
          <a:xfrm>
            <a:off x="457200" y="533400"/>
            <a:ext cx="8458200" cy="990600"/>
          </a:xfrm>
        </p:spPr>
        <p:txBody>
          <a:bodyPr>
            <a:normAutofit/>
          </a:bodyPr>
          <a:lstStyle/>
          <a:p>
            <a:r>
              <a:rPr lang="en-US" altLang="en-US" b="1"/>
              <a:t>Step 2: Mapping of Weak Entity Types</a:t>
            </a:r>
            <a:br>
              <a:rPr lang="en-US" altLang="en-US" b="1"/>
            </a:br>
            <a:endParaRPr lang="en-US" altLang="en-US" b="1"/>
          </a:p>
        </p:txBody>
      </p:sp>
      <p:sp>
        <p:nvSpPr>
          <p:cNvPr id="16387" name="Content Placeholder 2">
            <a:extLst>
              <a:ext uri="{FF2B5EF4-FFF2-40B4-BE49-F238E27FC236}">
                <a16:creationId xmlns="" xmlns:a16="http://schemas.microsoft.com/office/drawing/2014/main" id="{7BE1FB52-423A-75BB-6CC5-8B670E2729EE}"/>
              </a:ext>
            </a:extLst>
          </p:cNvPr>
          <p:cNvSpPr>
            <a:spLocks noGrp="1"/>
          </p:cNvSpPr>
          <p:nvPr>
            <p:ph idx="4294967295"/>
          </p:nvPr>
        </p:nvSpPr>
        <p:spPr>
          <a:xfrm>
            <a:off x="457200" y="1600200"/>
            <a:ext cx="8458200" cy="4876800"/>
          </a:xfrm>
          <a:prstGeom prst="rect">
            <a:avLst/>
          </a:prstGeom>
        </p:spPr>
        <p:txBody>
          <a:bodyPr/>
          <a:lstStyle/>
          <a:p>
            <a:r>
              <a:rPr lang="en-US" altLang="en-US" b="1" dirty="0"/>
              <a:t>Create table for each weak entity.</a:t>
            </a:r>
          </a:p>
          <a:p>
            <a:r>
              <a:rPr lang="en-US" altLang="en-US" b="1" dirty="0"/>
              <a:t>Add foreign key  that correspond to the owner entity type.</a:t>
            </a:r>
          </a:p>
          <a:p>
            <a:r>
              <a:rPr lang="en-US" altLang="en-US" b="1" dirty="0"/>
              <a:t>Choose the primary key : ( FK + weak entity Partial PK if any)</a:t>
            </a:r>
          </a:p>
        </p:txBody>
      </p:sp>
    </p:spTree>
    <p:extLst>
      <p:ext uri="{BB962C8B-B14F-4D97-AF65-F5344CB8AC3E}">
        <p14:creationId xmlns:p14="http://schemas.microsoft.com/office/powerpoint/2010/main" val="1309362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4BA88F78-11AC-8102-561C-F696600C4F5E}"/>
              </a:ext>
            </a:extLst>
          </p:cNvPr>
          <p:cNvSpPr>
            <a:spLocks noGrp="1"/>
          </p:cNvSpPr>
          <p:nvPr>
            <p:ph type="title"/>
          </p:nvPr>
        </p:nvSpPr>
        <p:spPr>
          <a:xfrm>
            <a:off x="457200" y="381000"/>
            <a:ext cx="8458200" cy="990600"/>
          </a:xfrm>
        </p:spPr>
        <p:txBody>
          <a:bodyPr>
            <a:normAutofit/>
          </a:bodyPr>
          <a:lstStyle/>
          <a:p>
            <a:r>
              <a:rPr lang="en-US" altLang="en-US" b="1" dirty="0"/>
              <a:t>Step 2: Mapping of Weak Entity Types</a:t>
            </a:r>
            <a:br>
              <a:rPr lang="en-US" altLang="en-US" b="1" dirty="0"/>
            </a:br>
            <a:endParaRPr lang="en-US" altLang="en-US" b="1" dirty="0"/>
          </a:p>
        </p:txBody>
      </p:sp>
      <p:sp>
        <p:nvSpPr>
          <p:cNvPr id="16387" name="Content Placeholder 2">
            <a:extLst>
              <a:ext uri="{FF2B5EF4-FFF2-40B4-BE49-F238E27FC236}">
                <a16:creationId xmlns="" xmlns:a16="http://schemas.microsoft.com/office/drawing/2014/main" id="{7BE1FB52-423A-75BB-6CC5-8B670E2729EE}"/>
              </a:ext>
            </a:extLst>
          </p:cNvPr>
          <p:cNvSpPr>
            <a:spLocks noGrp="1"/>
          </p:cNvSpPr>
          <p:nvPr>
            <p:ph idx="4294967295"/>
          </p:nvPr>
        </p:nvSpPr>
        <p:spPr>
          <a:xfrm>
            <a:off x="457200" y="1600200"/>
            <a:ext cx="8458200" cy="4876800"/>
          </a:xfrm>
          <a:prstGeom prst="rect">
            <a:avLst/>
          </a:prstGeom>
        </p:spPr>
        <p:txBody>
          <a:bodyPr/>
          <a:lstStyle/>
          <a:p>
            <a:endParaRPr lang="en-US" altLang="en-US" b="1" dirty="0"/>
          </a:p>
        </p:txBody>
      </p:sp>
      <p:pic>
        <p:nvPicPr>
          <p:cNvPr id="4" name="Picture 3" descr="C:\WINDOWS\Desktop\Elmasri and Navathe ppt\3-7.gif">
            <a:extLst>
              <a:ext uri="{FF2B5EF4-FFF2-40B4-BE49-F238E27FC236}">
                <a16:creationId xmlns="" xmlns:a16="http://schemas.microsoft.com/office/drawing/2014/main" id="{3960C6A8-FB93-6827-5014-5BBB6C136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22338"/>
            <a:ext cx="8153400" cy="593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049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4BA88F78-11AC-8102-561C-F696600C4F5E}"/>
              </a:ext>
            </a:extLst>
          </p:cNvPr>
          <p:cNvSpPr>
            <a:spLocks noGrp="1"/>
          </p:cNvSpPr>
          <p:nvPr>
            <p:ph type="title"/>
          </p:nvPr>
        </p:nvSpPr>
        <p:spPr>
          <a:xfrm>
            <a:off x="457200" y="381000"/>
            <a:ext cx="8458200" cy="990600"/>
          </a:xfrm>
        </p:spPr>
        <p:txBody>
          <a:bodyPr>
            <a:normAutofit/>
          </a:bodyPr>
          <a:lstStyle/>
          <a:p>
            <a:r>
              <a:rPr lang="en-US" altLang="en-US" b="1" dirty="0"/>
              <a:t>Step 2: Mapping of Weak Entity Types</a:t>
            </a:r>
            <a:br>
              <a:rPr lang="en-US" altLang="en-US" b="1" dirty="0"/>
            </a:br>
            <a:endParaRPr lang="en-US" altLang="en-US" b="1" dirty="0"/>
          </a:p>
        </p:txBody>
      </p:sp>
      <p:sp>
        <p:nvSpPr>
          <p:cNvPr id="16387" name="Content Placeholder 2">
            <a:extLst>
              <a:ext uri="{FF2B5EF4-FFF2-40B4-BE49-F238E27FC236}">
                <a16:creationId xmlns="" xmlns:a16="http://schemas.microsoft.com/office/drawing/2014/main" id="{7BE1FB52-423A-75BB-6CC5-8B670E2729EE}"/>
              </a:ext>
            </a:extLst>
          </p:cNvPr>
          <p:cNvSpPr>
            <a:spLocks noGrp="1"/>
          </p:cNvSpPr>
          <p:nvPr>
            <p:ph idx="4294967295"/>
          </p:nvPr>
        </p:nvSpPr>
        <p:spPr>
          <a:xfrm>
            <a:off x="457200" y="1600200"/>
            <a:ext cx="8458200" cy="4876800"/>
          </a:xfrm>
          <a:prstGeom prst="rect">
            <a:avLst/>
          </a:prstGeom>
        </p:spPr>
        <p:txBody>
          <a:bodyPr/>
          <a:lstStyle/>
          <a:p>
            <a:endParaRPr lang="en-US" altLang="en-US" b="1" dirty="0"/>
          </a:p>
        </p:txBody>
      </p:sp>
      <p:graphicFrame>
        <p:nvGraphicFramePr>
          <p:cNvPr id="2" name="Table 1">
            <a:extLst>
              <a:ext uri="{FF2B5EF4-FFF2-40B4-BE49-F238E27FC236}">
                <a16:creationId xmlns="" xmlns:a16="http://schemas.microsoft.com/office/drawing/2014/main" id="{C717C883-FE7F-8E62-B3E5-EC784C12E699}"/>
              </a:ext>
            </a:extLst>
          </p:cNvPr>
          <p:cNvGraphicFramePr>
            <a:graphicFrameLocks noGrp="1"/>
          </p:cNvGraphicFramePr>
          <p:nvPr>
            <p:extLst>
              <p:ext uri="{D42A27DB-BD31-4B8C-83A1-F6EECF244321}">
                <p14:modId xmlns:p14="http://schemas.microsoft.com/office/powerpoint/2010/main" val="2649303958"/>
              </p:ext>
            </p:extLst>
          </p:nvPr>
        </p:nvGraphicFramePr>
        <p:xfrm>
          <a:off x="228596" y="2081957"/>
          <a:ext cx="8839203" cy="1005840"/>
        </p:xfrm>
        <a:graphic>
          <a:graphicData uri="http://schemas.openxmlformats.org/drawingml/2006/table">
            <a:tbl>
              <a:tblPr rtl="1" firstRow="1" bandRow="1">
                <a:tableStyleId>{5C22544A-7EE6-4342-B048-85BDC9FD1C3A}</a:tableStyleId>
              </a:tblPr>
              <a:tblGrid>
                <a:gridCol w="1286539">
                  <a:extLst>
                    <a:ext uri="{9D8B030D-6E8A-4147-A177-3AD203B41FA5}">
                      <a16:colId xmlns="" xmlns:a16="http://schemas.microsoft.com/office/drawing/2014/main" val="3758786289"/>
                    </a:ext>
                  </a:extLst>
                </a:gridCol>
                <a:gridCol w="987056">
                  <a:extLst>
                    <a:ext uri="{9D8B030D-6E8A-4147-A177-3AD203B41FA5}">
                      <a16:colId xmlns="" xmlns:a16="http://schemas.microsoft.com/office/drawing/2014/main" val="2872781406"/>
                    </a:ext>
                  </a:extLst>
                </a:gridCol>
                <a:gridCol w="1094444">
                  <a:extLst>
                    <a:ext uri="{9D8B030D-6E8A-4147-A177-3AD203B41FA5}">
                      <a16:colId xmlns="" xmlns:a16="http://schemas.microsoft.com/office/drawing/2014/main" val="3916782437"/>
                    </a:ext>
                  </a:extLst>
                </a:gridCol>
                <a:gridCol w="1267556">
                  <a:extLst>
                    <a:ext uri="{9D8B030D-6E8A-4147-A177-3AD203B41FA5}">
                      <a16:colId xmlns="" xmlns:a16="http://schemas.microsoft.com/office/drawing/2014/main" val="3633986897"/>
                    </a:ext>
                  </a:extLst>
                </a:gridCol>
                <a:gridCol w="1050902">
                  <a:extLst>
                    <a:ext uri="{9D8B030D-6E8A-4147-A177-3AD203B41FA5}">
                      <a16:colId xmlns="" xmlns:a16="http://schemas.microsoft.com/office/drawing/2014/main" val="3071519260"/>
                    </a:ext>
                  </a:extLst>
                </a:gridCol>
                <a:gridCol w="1050902">
                  <a:extLst>
                    <a:ext uri="{9D8B030D-6E8A-4147-A177-3AD203B41FA5}">
                      <a16:colId xmlns="" xmlns:a16="http://schemas.microsoft.com/office/drawing/2014/main" val="2170439881"/>
                    </a:ext>
                  </a:extLst>
                </a:gridCol>
                <a:gridCol w="1050902">
                  <a:extLst>
                    <a:ext uri="{9D8B030D-6E8A-4147-A177-3AD203B41FA5}">
                      <a16:colId xmlns="" xmlns:a16="http://schemas.microsoft.com/office/drawing/2014/main" val="681111494"/>
                    </a:ext>
                  </a:extLst>
                </a:gridCol>
                <a:gridCol w="1050902">
                  <a:extLst>
                    <a:ext uri="{9D8B030D-6E8A-4147-A177-3AD203B41FA5}">
                      <a16:colId xmlns="" xmlns:a16="http://schemas.microsoft.com/office/drawing/2014/main" val="2009671679"/>
                    </a:ext>
                  </a:extLst>
                </a:gridCol>
              </a:tblGrid>
              <a:tr h="0">
                <a:tc>
                  <a:txBody>
                    <a:bodyPr/>
                    <a:lstStyle/>
                    <a:p>
                      <a:pPr algn="ctr" rtl="1"/>
                      <a:r>
                        <a:rPr lang="en-US" dirty="0"/>
                        <a:t>address</a:t>
                      </a:r>
                      <a:endParaRPr lang="ar-EG" dirty="0"/>
                    </a:p>
                  </a:txBody>
                  <a:tcPr/>
                </a:tc>
                <a:tc>
                  <a:txBody>
                    <a:bodyPr/>
                    <a:lstStyle/>
                    <a:p>
                      <a:pPr algn="ctr" rtl="1"/>
                      <a:r>
                        <a:rPr lang="en-US" dirty="0"/>
                        <a:t>Salary</a:t>
                      </a:r>
                      <a:endParaRPr lang="ar-EG" dirty="0"/>
                    </a:p>
                  </a:txBody>
                  <a:tcPr/>
                </a:tc>
                <a:tc>
                  <a:txBody>
                    <a:bodyPr/>
                    <a:lstStyle/>
                    <a:p>
                      <a:pPr algn="ctr" rtl="1"/>
                      <a:r>
                        <a:rPr lang="en-US" dirty="0"/>
                        <a:t>Gender</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err="1"/>
                        <a:t>mname</a:t>
                      </a:r>
                      <a:endParaRPr lang="ar-EG" dirty="0"/>
                    </a:p>
                    <a:p>
                      <a:pPr algn="ctr" rtl="1"/>
                      <a:endParaRPr lang="ar-EG" dirty="0"/>
                    </a:p>
                  </a:txBody>
                  <a:tcPr/>
                </a:tc>
                <a:tc>
                  <a:txBody>
                    <a:bodyPr/>
                    <a:lstStyle/>
                    <a:p>
                      <a:pPr algn="ctr" rtl="1"/>
                      <a:r>
                        <a:rPr lang="en-US" dirty="0" err="1"/>
                        <a:t>Lname</a:t>
                      </a:r>
                      <a:endParaRPr lang="ar-EG" dirty="0"/>
                    </a:p>
                  </a:txBody>
                  <a:tcPr/>
                </a:tc>
                <a:tc>
                  <a:txBody>
                    <a:bodyPr/>
                    <a:lstStyle/>
                    <a:p>
                      <a:pPr algn="ctr" rtl="1"/>
                      <a:r>
                        <a:rPr lang="en-US" dirty="0" err="1"/>
                        <a:t>Fname</a:t>
                      </a:r>
                      <a:endParaRPr lang="ar-EG" dirty="0"/>
                    </a:p>
                  </a:txBody>
                  <a:tcPr/>
                </a:tc>
                <a:tc>
                  <a:txBody>
                    <a:bodyPr/>
                    <a:lstStyle/>
                    <a:p>
                      <a:pPr algn="ctr" rtl="1"/>
                      <a:r>
                        <a:rPr lang="en-US" dirty="0" err="1"/>
                        <a:t>Bdate</a:t>
                      </a:r>
                      <a:endParaRPr lang="ar-EG" dirty="0"/>
                    </a:p>
                  </a:txBody>
                  <a:tcPr/>
                </a:tc>
                <a:tc>
                  <a:txBody>
                    <a:bodyPr/>
                    <a:lstStyle/>
                    <a:p>
                      <a:pPr algn="ctr" rtl="1"/>
                      <a:r>
                        <a:rPr lang="en-US" dirty="0"/>
                        <a:t>SSN</a:t>
                      </a:r>
                      <a:endParaRPr lang="ar-EG" dirty="0"/>
                    </a:p>
                    <a:p>
                      <a:pPr algn="ctr" rtl="1"/>
                      <a:r>
                        <a:rPr lang="ar-EG" dirty="0"/>
                        <a:t>______</a:t>
                      </a:r>
                    </a:p>
                  </a:txBody>
                  <a:tcPr/>
                </a:tc>
                <a:extLst>
                  <a:ext uri="{0D108BD9-81ED-4DB2-BD59-A6C34878D82A}">
                    <a16:rowId xmlns="" xmlns:a16="http://schemas.microsoft.com/office/drawing/2014/main" val="4204079540"/>
                  </a:ext>
                </a:extLst>
              </a:tr>
              <a:tr h="0">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rtl="1"/>
                      <a:endParaRPr lang="ar-EG" dirty="0"/>
                    </a:p>
                  </a:txBody>
                  <a:tcPr/>
                </a:tc>
                <a:tc>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3" name="TextBox 2">
            <a:extLst>
              <a:ext uri="{FF2B5EF4-FFF2-40B4-BE49-F238E27FC236}">
                <a16:creationId xmlns="" xmlns:a16="http://schemas.microsoft.com/office/drawing/2014/main" id="{FF824835-75BA-EA4E-BC1D-8139FE8781E6}"/>
              </a:ext>
            </a:extLst>
          </p:cNvPr>
          <p:cNvSpPr txBox="1"/>
          <p:nvPr/>
        </p:nvSpPr>
        <p:spPr>
          <a:xfrm>
            <a:off x="609600" y="1371600"/>
            <a:ext cx="2160182" cy="369332"/>
          </a:xfrm>
          <a:prstGeom prst="rect">
            <a:avLst/>
          </a:prstGeom>
          <a:noFill/>
        </p:spPr>
        <p:txBody>
          <a:bodyPr wrap="square" rtlCol="1">
            <a:spAutoFit/>
          </a:bodyPr>
          <a:lstStyle/>
          <a:p>
            <a:r>
              <a:rPr lang="en-US" b="1" dirty="0"/>
              <a:t>Employee</a:t>
            </a:r>
            <a:endParaRPr lang="ar-EG" b="1" dirty="0"/>
          </a:p>
        </p:txBody>
      </p:sp>
      <p:graphicFrame>
        <p:nvGraphicFramePr>
          <p:cNvPr id="5" name="Table 4">
            <a:extLst>
              <a:ext uri="{FF2B5EF4-FFF2-40B4-BE49-F238E27FC236}">
                <a16:creationId xmlns="" xmlns:a16="http://schemas.microsoft.com/office/drawing/2014/main" id="{8DC50FDF-6F6B-AAD0-10CD-9648AC406E28}"/>
              </a:ext>
            </a:extLst>
          </p:cNvPr>
          <p:cNvGraphicFramePr>
            <a:graphicFrameLocks noGrp="1"/>
          </p:cNvGraphicFramePr>
          <p:nvPr>
            <p:extLst>
              <p:ext uri="{D42A27DB-BD31-4B8C-83A1-F6EECF244321}">
                <p14:modId xmlns:p14="http://schemas.microsoft.com/office/powerpoint/2010/main" val="3376543841"/>
              </p:ext>
            </p:extLst>
          </p:nvPr>
        </p:nvGraphicFramePr>
        <p:xfrm>
          <a:off x="457200" y="4251960"/>
          <a:ext cx="8458200" cy="1280160"/>
        </p:xfrm>
        <a:graphic>
          <a:graphicData uri="http://schemas.openxmlformats.org/drawingml/2006/table">
            <a:tbl>
              <a:tblPr rtl="1" firstRow="1" bandRow="1">
                <a:tableStyleId>{5C22544A-7EE6-4342-B048-85BDC9FD1C3A}</a:tableStyleId>
              </a:tblPr>
              <a:tblGrid>
                <a:gridCol w="1691640">
                  <a:extLst>
                    <a:ext uri="{9D8B030D-6E8A-4147-A177-3AD203B41FA5}">
                      <a16:colId xmlns="" xmlns:a16="http://schemas.microsoft.com/office/drawing/2014/main" val="3071519260"/>
                    </a:ext>
                  </a:extLst>
                </a:gridCol>
                <a:gridCol w="1691640">
                  <a:extLst>
                    <a:ext uri="{9D8B030D-6E8A-4147-A177-3AD203B41FA5}">
                      <a16:colId xmlns="" xmlns:a16="http://schemas.microsoft.com/office/drawing/2014/main" val="2170439881"/>
                    </a:ext>
                  </a:extLst>
                </a:gridCol>
                <a:gridCol w="1691640">
                  <a:extLst>
                    <a:ext uri="{9D8B030D-6E8A-4147-A177-3AD203B41FA5}">
                      <a16:colId xmlns="" xmlns:a16="http://schemas.microsoft.com/office/drawing/2014/main" val="681111494"/>
                    </a:ext>
                  </a:extLst>
                </a:gridCol>
                <a:gridCol w="1691640">
                  <a:extLst>
                    <a:ext uri="{9D8B030D-6E8A-4147-A177-3AD203B41FA5}">
                      <a16:colId xmlns="" xmlns:a16="http://schemas.microsoft.com/office/drawing/2014/main" val="2954435699"/>
                    </a:ext>
                  </a:extLst>
                </a:gridCol>
                <a:gridCol w="1691640">
                  <a:extLst>
                    <a:ext uri="{9D8B030D-6E8A-4147-A177-3AD203B41FA5}">
                      <a16:colId xmlns="" xmlns:a16="http://schemas.microsoft.com/office/drawing/2014/main" val="2009671679"/>
                    </a:ext>
                  </a:extLst>
                </a:gridCol>
              </a:tblGrid>
              <a:tr h="0">
                <a:tc>
                  <a:txBody>
                    <a:bodyPr/>
                    <a:lstStyle/>
                    <a:p>
                      <a:pPr algn="ctr" rtl="1"/>
                      <a:r>
                        <a:rPr lang="en-US" b="1" dirty="0"/>
                        <a:t>Relation</a:t>
                      </a:r>
                      <a:endParaRPr lang="ar-EG" b="1" dirty="0"/>
                    </a:p>
                  </a:txBody>
                  <a:tcPr/>
                </a:tc>
                <a:tc>
                  <a:txBody>
                    <a:bodyPr/>
                    <a:lstStyle/>
                    <a:p>
                      <a:pPr algn="ctr" rtl="1"/>
                      <a:r>
                        <a:rPr lang="en-US" b="1" dirty="0" err="1"/>
                        <a:t>Bdate</a:t>
                      </a:r>
                      <a:endParaRPr lang="ar-EG" b="1" dirty="0"/>
                    </a:p>
                  </a:txBody>
                  <a:tcPr/>
                </a:tc>
                <a:tc>
                  <a:txBody>
                    <a:bodyPr/>
                    <a:lstStyle/>
                    <a:p>
                      <a:pPr algn="ctr" rtl="1"/>
                      <a:r>
                        <a:rPr lang="en-US" b="1" dirty="0"/>
                        <a:t>Gender</a:t>
                      </a:r>
                      <a:endParaRPr lang="ar-EG" b="1" dirty="0"/>
                    </a:p>
                  </a:txBody>
                  <a:tcPr/>
                </a:tc>
                <a:tc>
                  <a:txBody>
                    <a:bodyPr/>
                    <a:lstStyle/>
                    <a:p>
                      <a:pPr algn="ctr" rtl="1"/>
                      <a:r>
                        <a:rPr lang="en-US" b="1" dirty="0"/>
                        <a:t>SSN</a:t>
                      </a:r>
                      <a:endParaRPr lang="ar-EG" b="1" dirty="0"/>
                    </a:p>
                    <a:p>
                      <a:pPr algn="ctr" rtl="1"/>
                      <a:r>
                        <a:rPr lang="ar-EG" b="1" dirty="0"/>
                        <a:t>--------</a:t>
                      </a:r>
                      <a:endParaRPr lang="en-US" b="1" dirty="0"/>
                    </a:p>
                    <a:p>
                      <a:pPr algn="ctr" rtl="1"/>
                      <a:r>
                        <a:rPr lang="en-US" b="1" dirty="0"/>
                        <a:t>_____</a:t>
                      </a:r>
                      <a:endParaRPr lang="ar-EG" b="1" dirty="0"/>
                    </a:p>
                  </a:txBody>
                  <a:tcPr/>
                </a:tc>
                <a:tc>
                  <a:txBody>
                    <a:bodyPr/>
                    <a:lstStyle/>
                    <a:p>
                      <a:pPr algn="ctr" rtl="1"/>
                      <a:r>
                        <a:rPr lang="en-US" b="1" dirty="0"/>
                        <a:t>Name</a:t>
                      </a:r>
                      <a:endParaRPr lang="ar-EG" b="1" dirty="0"/>
                    </a:p>
                    <a:p>
                      <a:pPr algn="ctr" rtl="1"/>
                      <a:r>
                        <a:rPr lang="ar-EG" b="1" dirty="0"/>
                        <a:t>______</a:t>
                      </a:r>
                    </a:p>
                  </a:txBody>
                  <a:tcPr/>
                </a:tc>
                <a:extLst>
                  <a:ext uri="{0D108BD9-81ED-4DB2-BD59-A6C34878D82A}">
                    <a16:rowId xmlns="" xmlns:a16="http://schemas.microsoft.com/office/drawing/2014/main" val="4204079540"/>
                  </a:ext>
                </a:extLst>
              </a:tr>
              <a:tr h="0">
                <a:tc>
                  <a:txBody>
                    <a:bodyPr/>
                    <a:lstStyle/>
                    <a:p>
                      <a:pPr algn="ctr" rtl="1"/>
                      <a:endParaRPr lang="ar-EG" b="1" dirty="0"/>
                    </a:p>
                  </a:txBody>
                  <a:tcPr/>
                </a:tc>
                <a:tc>
                  <a:txBody>
                    <a:bodyPr/>
                    <a:lstStyle/>
                    <a:p>
                      <a:pPr algn="ctr" rtl="1"/>
                      <a:endParaRPr lang="ar-EG" b="1" dirty="0"/>
                    </a:p>
                  </a:txBody>
                  <a:tcPr/>
                </a:tc>
                <a:tc>
                  <a:txBody>
                    <a:bodyPr/>
                    <a:lstStyle/>
                    <a:p>
                      <a:pPr algn="ctr" rtl="1"/>
                      <a:endParaRPr lang="ar-EG" b="1" dirty="0"/>
                    </a:p>
                  </a:txBody>
                  <a:tcPr/>
                </a:tc>
                <a:tc gridSpan="2">
                  <a:txBody>
                    <a:bodyPr/>
                    <a:lstStyle/>
                    <a:p>
                      <a:pPr algn="ctr" rtl="1"/>
                      <a:r>
                        <a:rPr lang="en-US" b="1" dirty="0">
                          <a:solidFill>
                            <a:srgbClr val="C00000"/>
                          </a:solidFill>
                        </a:rPr>
                        <a:t>Composite pk</a:t>
                      </a:r>
                      <a:endParaRPr lang="ar-EG" b="1" dirty="0">
                        <a:solidFill>
                          <a:srgbClr val="C00000"/>
                        </a:solidFill>
                      </a:endParaRPr>
                    </a:p>
                  </a:txBody>
                  <a:tcPr/>
                </a:tc>
                <a:tc hMerge="1">
                  <a:txBody>
                    <a:bodyPr/>
                    <a:lstStyle/>
                    <a:p>
                      <a:pPr algn="ctr" rtl="1"/>
                      <a:endParaRPr lang="ar-EG" dirty="0"/>
                    </a:p>
                  </a:txBody>
                  <a:tcPr/>
                </a:tc>
                <a:extLst>
                  <a:ext uri="{0D108BD9-81ED-4DB2-BD59-A6C34878D82A}">
                    <a16:rowId xmlns="" xmlns:a16="http://schemas.microsoft.com/office/drawing/2014/main" val="2237975205"/>
                  </a:ext>
                </a:extLst>
              </a:tr>
            </a:tbl>
          </a:graphicData>
        </a:graphic>
      </p:graphicFrame>
      <p:sp>
        <p:nvSpPr>
          <p:cNvPr id="6" name="TextBox 5">
            <a:extLst>
              <a:ext uri="{FF2B5EF4-FFF2-40B4-BE49-F238E27FC236}">
                <a16:creationId xmlns="" xmlns:a16="http://schemas.microsoft.com/office/drawing/2014/main" id="{868170B0-7478-F584-6E5D-750EA5FBFE22}"/>
              </a:ext>
            </a:extLst>
          </p:cNvPr>
          <p:cNvSpPr txBox="1"/>
          <p:nvPr/>
        </p:nvSpPr>
        <p:spPr>
          <a:xfrm>
            <a:off x="762000" y="3541603"/>
            <a:ext cx="2160182" cy="369332"/>
          </a:xfrm>
          <a:prstGeom prst="rect">
            <a:avLst/>
          </a:prstGeom>
          <a:noFill/>
        </p:spPr>
        <p:txBody>
          <a:bodyPr wrap="square" rtlCol="1">
            <a:spAutoFit/>
          </a:bodyPr>
          <a:lstStyle/>
          <a:p>
            <a:r>
              <a:rPr lang="en-US" b="1" dirty="0"/>
              <a:t>Dependent</a:t>
            </a:r>
            <a:endParaRPr lang="ar-EG" b="1" dirty="0"/>
          </a:p>
        </p:txBody>
      </p:sp>
    </p:spTree>
    <p:extLst>
      <p:ext uri="{BB962C8B-B14F-4D97-AF65-F5344CB8AC3E}">
        <p14:creationId xmlns:p14="http://schemas.microsoft.com/office/powerpoint/2010/main" val="3465753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430017FF-B3CC-DA1B-834D-74151C187E8F}"/>
              </a:ext>
            </a:extLst>
          </p:cNvPr>
          <p:cNvSpPr>
            <a:spLocks noGrp="1"/>
          </p:cNvSpPr>
          <p:nvPr>
            <p:ph type="title"/>
          </p:nvPr>
        </p:nvSpPr>
        <p:spPr>
          <a:xfrm>
            <a:off x="0" y="685800"/>
            <a:ext cx="9296400" cy="990600"/>
          </a:xfrm>
        </p:spPr>
        <p:txBody>
          <a:bodyPr>
            <a:normAutofit/>
          </a:bodyPr>
          <a:lstStyle/>
          <a:p>
            <a:r>
              <a:rPr lang="en-US" altLang="en-US" b="1" dirty="0"/>
              <a:t>Step 3: Mapping of Binary 1:1 Relation Types</a:t>
            </a:r>
            <a:br>
              <a:rPr lang="en-US" altLang="en-US" b="1" dirty="0"/>
            </a:br>
            <a:endParaRPr lang="en-US" altLang="en-US" b="1" dirty="0"/>
          </a:p>
        </p:txBody>
      </p:sp>
      <p:sp>
        <p:nvSpPr>
          <p:cNvPr id="17411" name="Content Placeholder 2">
            <a:extLst>
              <a:ext uri="{FF2B5EF4-FFF2-40B4-BE49-F238E27FC236}">
                <a16:creationId xmlns="" xmlns:a16="http://schemas.microsoft.com/office/drawing/2014/main" id="{DC103870-0B22-1304-4213-A1D97B390DFB}"/>
              </a:ext>
            </a:extLst>
          </p:cNvPr>
          <p:cNvSpPr>
            <a:spLocks noGrp="1"/>
          </p:cNvSpPr>
          <p:nvPr>
            <p:ph idx="4294967295"/>
          </p:nvPr>
        </p:nvSpPr>
        <p:spPr>
          <a:xfrm>
            <a:off x="0" y="1752600"/>
            <a:ext cx="9296400" cy="4876800"/>
          </a:xfrm>
          <a:prstGeom prst="rect">
            <a:avLst/>
          </a:prstGeom>
        </p:spPr>
        <p:txBody>
          <a:bodyPr/>
          <a:lstStyle/>
          <a:p>
            <a:r>
              <a:rPr lang="en-US" altLang="en-US" b="1" dirty="0">
                <a:solidFill>
                  <a:srgbClr val="C00000"/>
                </a:solidFill>
              </a:rPr>
              <a:t>Merged</a:t>
            </a:r>
            <a:r>
              <a:rPr lang="en-US" altLang="en-US" b="1" dirty="0"/>
              <a:t>  two tables if both sides are </a:t>
            </a:r>
            <a:r>
              <a:rPr lang="en-US" altLang="en-US" b="1" dirty="0">
                <a:solidFill>
                  <a:srgbClr val="C00000"/>
                </a:solidFill>
              </a:rPr>
              <a:t>Mandatory</a:t>
            </a:r>
            <a:r>
              <a:rPr lang="en-US" altLang="en-US" b="1" dirty="0"/>
              <a:t>. </a:t>
            </a:r>
          </a:p>
          <a:p>
            <a:endParaRPr lang="en-US" altLang="en-US" b="1" dirty="0"/>
          </a:p>
          <a:p>
            <a:endParaRPr lang="en-US" altLang="en-US" b="1" dirty="0"/>
          </a:p>
          <a:p>
            <a:endParaRPr lang="en-US" altLang="en-US" b="1" dirty="0"/>
          </a:p>
          <a:p>
            <a:endParaRPr lang="en-US" altLang="en-US" b="1" dirty="0"/>
          </a:p>
          <a:p>
            <a:r>
              <a:rPr lang="en-US" altLang="en-US" b="1" dirty="0"/>
              <a:t>Add </a:t>
            </a:r>
            <a:r>
              <a:rPr lang="en-US" altLang="en-US" b="1" dirty="0">
                <a:solidFill>
                  <a:srgbClr val="C00000"/>
                </a:solidFill>
              </a:rPr>
              <a:t>FK</a:t>
            </a:r>
            <a:r>
              <a:rPr lang="en-US" altLang="en-US" b="1" dirty="0"/>
              <a:t> into  table with the </a:t>
            </a:r>
            <a:r>
              <a:rPr lang="en-US" altLang="en-US" b="1" dirty="0">
                <a:solidFill>
                  <a:srgbClr val="C00000"/>
                </a:solidFill>
              </a:rPr>
              <a:t>total</a:t>
            </a:r>
            <a:r>
              <a:rPr lang="en-US" altLang="en-US" b="1" dirty="0"/>
              <a:t> participation relationship  to represent optional side.</a:t>
            </a:r>
          </a:p>
          <a:p>
            <a:r>
              <a:rPr lang="en-US" altLang="en-US" b="1" dirty="0"/>
              <a:t>Create </a:t>
            </a:r>
            <a:r>
              <a:rPr lang="en-US" altLang="en-US" b="1" dirty="0">
                <a:solidFill>
                  <a:srgbClr val="C00000"/>
                </a:solidFill>
              </a:rPr>
              <a:t>third</a:t>
            </a:r>
            <a:r>
              <a:rPr lang="en-US" altLang="en-US" b="1" dirty="0"/>
              <a:t> table if both sides are </a:t>
            </a:r>
            <a:r>
              <a:rPr lang="en-US" altLang="en-US" b="1" dirty="0">
                <a:solidFill>
                  <a:srgbClr val="C00000"/>
                </a:solidFill>
              </a:rPr>
              <a:t>optional</a:t>
            </a:r>
            <a:r>
              <a:rPr lang="en-US" altLang="en-US" b="1" dirty="0"/>
              <a:t>.</a:t>
            </a:r>
          </a:p>
        </p:txBody>
      </p:sp>
      <p:pic>
        <p:nvPicPr>
          <p:cNvPr id="4" name="Picture 3">
            <a:extLst>
              <a:ext uri="{FF2B5EF4-FFF2-40B4-BE49-F238E27FC236}">
                <a16:creationId xmlns="" xmlns:a16="http://schemas.microsoft.com/office/drawing/2014/main" id="{FEA3938F-AFF7-834E-482B-EE5E334CCE5C}"/>
              </a:ext>
            </a:extLst>
          </p:cNvPr>
          <p:cNvPicPr>
            <a:picLocks noChangeAspect="1"/>
          </p:cNvPicPr>
          <p:nvPr/>
        </p:nvPicPr>
        <p:blipFill>
          <a:blip r:embed="rId3"/>
          <a:stretch>
            <a:fillRect/>
          </a:stretch>
        </p:blipFill>
        <p:spPr>
          <a:xfrm>
            <a:off x="0" y="2432641"/>
            <a:ext cx="9115425" cy="4248150"/>
          </a:xfrm>
          <a:prstGeom prst="rect">
            <a:avLst/>
          </a:prstGeom>
        </p:spPr>
      </p:pic>
    </p:spTree>
    <p:extLst>
      <p:ext uri="{BB962C8B-B14F-4D97-AF65-F5344CB8AC3E}">
        <p14:creationId xmlns:p14="http://schemas.microsoft.com/office/powerpoint/2010/main" val="1030342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430017FF-B3CC-DA1B-834D-74151C187E8F}"/>
              </a:ext>
            </a:extLst>
          </p:cNvPr>
          <p:cNvSpPr>
            <a:spLocks noGrp="1"/>
          </p:cNvSpPr>
          <p:nvPr>
            <p:ph type="title"/>
          </p:nvPr>
        </p:nvSpPr>
        <p:spPr>
          <a:xfrm>
            <a:off x="0" y="533400"/>
            <a:ext cx="9296400" cy="990600"/>
          </a:xfrm>
        </p:spPr>
        <p:txBody>
          <a:bodyPr>
            <a:normAutofit/>
          </a:bodyPr>
          <a:lstStyle/>
          <a:p>
            <a:r>
              <a:rPr lang="en-US" altLang="en-US" b="1" dirty="0"/>
              <a:t>Step 3: Mapping of Binary 1:1 Relation cont.</a:t>
            </a:r>
            <a:br>
              <a:rPr lang="en-US" altLang="en-US" b="1" dirty="0"/>
            </a:br>
            <a:endParaRPr lang="en-US" altLang="en-US" b="1" dirty="0"/>
          </a:p>
        </p:txBody>
      </p:sp>
      <p:sp>
        <p:nvSpPr>
          <p:cNvPr id="17411" name="Content Placeholder 2">
            <a:extLst>
              <a:ext uri="{FF2B5EF4-FFF2-40B4-BE49-F238E27FC236}">
                <a16:creationId xmlns="" xmlns:a16="http://schemas.microsoft.com/office/drawing/2014/main" id="{DC103870-0B22-1304-4213-A1D97B390DFB}"/>
              </a:ext>
            </a:extLst>
          </p:cNvPr>
          <p:cNvSpPr>
            <a:spLocks noGrp="1"/>
          </p:cNvSpPr>
          <p:nvPr>
            <p:ph idx="4294967295"/>
          </p:nvPr>
        </p:nvSpPr>
        <p:spPr>
          <a:xfrm>
            <a:off x="-30126" y="1066800"/>
            <a:ext cx="9296400" cy="4876800"/>
          </a:xfrm>
          <a:prstGeom prst="rect">
            <a:avLst/>
          </a:prstGeom>
        </p:spPr>
        <p:txBody>
          <a:bodyPr/>
          <a:lstStyle/>
          <a:p>
            <a:r>
              <a:rPr lang="en-US" altLang="en-US" b="1" dirty="0"/>
              <a:t>Add </a:t>
            </a:r>
            <a:r>
              <a:rPr lang="en-US" altLang="en-US" b="1" dirty="0">
                <a:solidFill>
                  <a:srgbClr val="C00000"/>
                </a:solidFill>
              </a:rPr>
              <a:t>FK</a:t>
            </a:r>
            <a:r>
              <a:rPr lang="en-US" altLang="en-US" b="1" dirty="0"/>
              <a:t> into  table with the </a:t>
            </a:r>
            <a:r>
              <a:rPr lang="en-US" altLang="en-US" b="1" dirty="0">
                <a:solidFill>
                  <a:srgbClr val="C00000"/>
                </a:solidFill>
              </a:rPr>
              <a:t>total</a:t>
            </a:r>
            <a:r>
              <a:rPr lang="en-US" altLang="en-US" b="1" dirty="0"/>
              <a:t> participation relationship  to represent optional side.</a:t>
            </a:r>
          </a:p>
        </p:txBody>
      </p:sp>
      <p:pic>
        <p:nvPicPr>
          <p:cNvPr id="5" name="Picture 4">
            <a:extLst>
              <a:ext uri="{FF2B5EF4-FFF2-40B4-BE49-F238E27FC236}">
                <a16:creationId xmlns="" xmlns:a16="http://schemas.microsoft.com/office/drawing/2014/main" id="{0B6B2CBF-4637-4EB8-C807-8921E0D5B25D}"/>
              </a:ext>
            </a:extLst>
          </p:cNvPr>
          <p:cNvPicPr>
            <a:picLocks noChangeAspect="1"/>
          </p:cNvPicPr>
          <p:nvPr/>
        </p:nvPicPr>
        <p:blipFill>
          <a:blip r:embed="rId3"/>
          <a:stretch>
            <a:fillRect/>
          </a:stretch>
        </p:blipFill>
        <p:spPr>
          <a:xfrm>
            <a:off x="66675" y="1962150"/>
            <a:ext cx="9077325" cy="4895850"/>
          </a:xfrm>
          <a:prstGeom prst="rect">
            <a:avLst/>
          </a:prstGeom>
        </p:spPr>
      </p:pic>
    </p:spTree>
    <p:extLst>
      <p:ext uri="{BB962C8B-B14F-4D97-AF65-F5344CB8AC3E}">
        <p14:creationId xmlns:p14="http://schemas.microsoft.com/office/powerpoint/2010/main" val="2677220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430017FF-B3CC-DA1B-834D-74151C187E8F}"/>
              </a:ext>
            </a:extLst>
          </p:cNvPr>
          <p:cNvSpPr>
            <a:spLocks noGrp="1"/>
          </p:cNvSpPr>
          <p:nvPr>
            <p:ph type="title"/>
          </p:nvPr>
        </p:nvSpPr>
        <p:spPr>
          <a:xfrm>
            <a:off x="-8860" y="419100"/>
            <a:ext cx="9296400" cy="990600"/>
          </a:xfrm>
        </p:spPr>
        <p:txBody>
          <a:bodyPr>
            <a:normAutofit fontScale="90000"/>
          </a:bodyPr>
          <a:lstStyle/>
          <a:p>
            <a:r>
              <a:rPr lang="en-US" altLang="en-US" b="1" dirty="0"/>
              <a:t>Step 3: Mapping of Binary 1:1 Relation cont.</a:t>
            </a:r>
            <a:br>
              <a:rPr lang="en-US" altLang="en-US" b="1" dirty="0"/>
            </a:br>
            <a:endParaRPr lang="en-US" altLang="en-US" b="1" dirty="0"/>
          </a:p>
        </p:txBody>
      </p:sp>
      <p:sp>
        <p:nvSpPr>
          <p:cNvPr id="17411" name="Content Placeholder 2">
            <a:extLst>
              <a:ext uri="{FF2B5EF4-FFF2-40B4-BE49-F238E27FC236}">
                <a16:creationId xmlns="" xmlns:a16="http://schemas.microsoft.com/office/drawing/2014/main" id="{DC103870-0B22-1304-4213-A1D97B390DFB}"/>
              </a:ext>
            </a:extLst>
          </p:cNvPr>
          <p:cNvSpPr>
            <a:spLocks noGrp="1"/>
          </p:cNvSpPr>
          <p:nvPr>
            <p:ph idx="4294967295"/>
          </p:nvPr>
        </p:nvSpPr>
        <p:spPr>
          <a:xfrm>
            <a:off x="-8860" y="1143000"/>
            <a:ext cx="9296400" cy="4876800"/>
          </a:xfrm>
          <a:prstGeom prst="rect">
            <a:avLst/>
          </a:prstGeom>
        </p:spPr>
        <p:txBody>
          <a:bodyPr/>
          <a:lstStyle/>
          <a:p>
            <a:r>
              <a:rPr lang="en-US" altLang="en-US" b="1" dirty="0"/>
              <a:t>Create </a:t>
            </a:r>
            <a:r>
              <a:rPr lang="en-US" altLang="en-US" b="1" dirty="0">
                <a:solidFill>
                  <a:srgbClr val="C00000"/>
                </a:solidFill>
              </a:rPr>
              <a:t>third</a:t>
            </a:r>
            <a:r>
              <a:rPr lang="en-US" altLang="en-US" b="1" dirty="0"/>
              <a:t> table if both sides are </a:t>
            </a:r>
            <a:r>
              <a:rPr lang="en-US" altLang="en-US" b="1" dirty="0">
                <a:solidFill>
                  <a:srgbClr val="C00000"/>
                </a:solidFill>
              </a:rPr>
              <a:t>optional</a:t>
            </a:r>
            <a:r>
              <a:rPr lang="en-US" altLang="en-US" b="1" dirty="0"/>
              <a:t>.</a:t>
            </a:r>
          </a:p>
        </p:txBody>
      </p:sp>
      <p:pic>
        <p:nvPicPr>
          <p:cNvPr id="4" name="Picture 3">
            <a:extLst>
              <a:ext uri="{FF2B5EF4-FFF2-40B4-BE49-F238E27FC236}">
                <a16:creationId xmlns="" xmlns:a16="http://schemas.microsoft.com/office/drawing/2014/main" id="{810AABAC-0B3F-3628-EA18-52E2FE69FAEA}"/>
              </a:ext>
            </a:extLst>
          </p:cNvPr>
          <p:cNvPicPr>
            <a:picLocks noChangeAspect="1"/>
          </p:cNvPicPr>
          <p:nvPr/>
        </p:nvPicPr>
        <p:blipFill>
          <a:blip r:embed="rId3"/>
          <a:stretch>
            <a:fillRect/>
          </a:stretch>
        </p:blipFill>
        <p:spPr>
          <a:xfrm>
            <a:off x="67340" y="1676400"/>
            <a:ext cx="9144000" cy="5345869"/>
          </a:xfrm>
          <a:prstGeom prst="rect">
            <a:avLst/>
          </a:prstGeom>
        </p:spPr>
      </p:pic>
    </p:spTree>
    <p:extLst>
      <p:ext uri="{BB962C8B-B14F-4D97-AF65-F5344CB8AC3E}">
        <p14:creationId xmlns:p14="http://schemas.microsoft.com/office/powerpoint/2010/main" val="410816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US" sz="4000" b="1" strike="noStrike" spc="-100">
                <a:solidFill>
                  <a:srgbClr val="9B2D1F"/>
                </a:solidFill>
                <a:latin typeface="Arial"/>
              </a:rPr>
              <a:t>Basic Database Structure</a:t>
            </a:r>
            <a:endParaRPr lang="en-US" sz="4000" b="0" strike="noStrike" spc="-1">
              <a:solidFill>
                <a:srgbClr val="3F3F3F"/>
              </a:solidFill>
              <a:latin typeface="Arial"/>
            </a:endParaRPr>
          </a:p>
        </p:txBody>
      </p:sp>
      <p:sp>
        <p:nvSpPr>
          <p:cNvPr id="188" name="TextShape 2"/>
          <p:cNvSpPr txBox="1"/>
          <p:nvPr/>
        </p:nvSpPr>
        <p:spPr>
          <a:xfrm>
            <a:off x="457200" y="1600200"/>
            <a:ext cx="8229240" cy="4876560"/>
          </a:xfrm>
          <a:prstGeom prst="rect">
            <a:avLst/>
          </a:prstGeom>
          <a:noFill/>
          <a:ln>
            <a:noFill/>
          </a:ln>
        </p:spPr>
        <p:txBody>
          <a:bodyPr>
            <a:noAutofit/>
          </a:bodyPr>
          <a:lstStyle/>
          <a:p>
            <a:endParaRPr lang="en-US" sz="2400" b="0" strike="noStrike" spc="-1">
              <a:solidFill>
                <a:srgbClr val="3F3F3F"/>
              </a:solidFill>
              <a:latin typeface="Arial"/>
            </a:endParaRPr>
          </a:p>
        </p:txBody>
      </p:sp>
      <p:pic>
        <p:nvPicPr>
          <p:cNvPr id="189" name="Picture 4"/>
          <p:cNvPicPr/>
          <p:nvPr/>
        </p:nvPicPr>
        <p:blipFill>
          <a:blip r:embed="rId2"/>
          <a:stretch/>
        </p:blipFill>
        <p:spPr>
          <a:xfrm>
            <a:off x="654120" y="2286000"/>
            <a:ext cx="8497800" cy="2361960"/>
          </a:xfrm>
          <a:prstGeom prst="rect">
            <a:avLst/>
          </a:prstGeom>
          <a:ln>
            <a:noFill/>
          </a:ln>
        </p:spPr>
      </p:pic>
      <p:sp>
        <p:nvSpPr>
          <p:cNvPr id="190" name="CustomShape 3"/>
          <p:cNvSpPr/>
          <p:nvPr/>
        </p:nvSpPr>
        <p:spPr>
          <a:xfrm>
            <a:off x="3200400" y="220968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FF0000"/>
                </a:solidFill>
                <a:latin typeface="Arial"/>
              </a:rPr>
              <a:t>Column </a:t>
            </a:r>
            <a:endParaRPr lang="en-US" sz="1800" b="0" strike="noStrike" spc="-1">
              <a:latin typeface="Arial"/>
            </a:endParaRPr>
          </a:p>
        </p:txBody>
      </p:sp>
      <p:sp>
        <p:nvSpPr>
          <p:cNvPr id="191" name="CustomShape 4"/>
          <p:cNvSpPr/>
          <p:nvPr/>
        </p:nvSpPr>
        <p:spPr>
          <a:xfrm>
            <a:off x="228600" y="396252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FF0000"/>
                </a:solidFill>
                <a:latin typeface="Arial"/>
              </a:rPr>
              <a:t>Row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72702B77-511A-A3D0-5A42-70A78ED8F3A6}"/>
              </a:ext>
            </a:extLst>
          </p:cNvPr>
          <p:cNvSpPr>
            <a:spLocks noGrp="1"/>
          </p:cNvSpPr>
          <p:nvPr>
            <p:ph type="title"/>
          </p:nvPr>
        </p:nvSpPr>
        <p:spPr/>
        <p:txBody>
          <a:bodyPr>
            <a:normAutofit fontScale="90000"/>
          </a:bodyPr>
          <a:lstStyle/>
          <a:p>
            <a:pPr>
              <a:lnSpc>
                <a:spcPct val="80000"/>
              </a:lnSpc>
              <a:buFont typeface="Wingdings" panose="05000000000000000000" pitchFamily="2" charset="2"/>
              <a:buNone/>
            </a:pPr>
            <a:r>
              <a:rPr lang="en-US" altLang="en-US" b="1"/>
              <a:t>Step 4: Mapping of Binary 1:N Relationship Types.</a:t>
            </a:r>
          </a:p>
        </p:txBody>
      </p:sp>
      <p:sp>
        <p:nvSpPr>
          <p:cNvPr id="18435" name="Content Placeholder 2">
            <a:extLst>
              <a:ext uri="{FF2B5EF4-FFF2-40B4-BE49-F238E27FC236}">
                <a16:creationId xmlns="" xmlns:a16="http://schemas.microsoft.com/office/drawing/2014/main" id="{0B7B6E8C-C465-FF17-F0DE-A9C0C09F1B79}"/>
              </a:ext>
            </a:extLst>
          </p:cNvPr>
          <p:cNvSpPr>
            <a:spLocks noGrp="1"/>
          </p:cNvSpPr>
          <p:nvPr>
            <p:ph idx="4294967295"/>
          </p:nvPr>
        </p:nvSpPr>
        <p:spPr>
          <a:xfrm>
            <a:off x="457200" y="1600200"/>
            <a:ext cx="8229600" cy="4876800"/>
          </a:xfrm>
          <a:prstGeom prst="rect">
            <a:avLst/>
          </a:prstGeom>
        </p:spPr>
        <p:txBody>
          <a:bodyPr/>
          <a:lstStyle/>
          <a:p>
            <a:endParaRPr lang="en-US" altLang="en-US" b="1" dirty="0"/>
          </a:p>
          <a:p>
            <a:r>
              <a:rPr lang="en-US" altLang="en-US" b="1" dirty="0"/>
              <a:t>Add FK to N-side table</a:t>
            </a:r>
          </a:p>
          <a:p>
            <a:endParaRPr lang="en-US" altLang="en-US" b="1" dirty="0"/>
          </a:p>
          <a:p>
            <a:r>
              <a:rPr lang="en-US" altLang="en-US" b="1" dirty="0"/>
              <a:t>Add  any simple attributes of relationship as column to N-side table. </a:t>
            </a:r>
          </a:p>
        </p:txBody>
      </p:sp>
    </p:spTree>
    <p:extLst>
      <p:ext uri="{BB962C8B-B14F-4D97-AF65-F5344CB8AC3E}">
        <p14:creationId xmlns:p14="http://schemas.microsoft.com/office/powerpoint/2010/main" val="220223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72702B77-511A-A3D0-5A42-70A78ED8F3A6}"/>
              </a:ext>
            </a:extLst>
          </p:cNvPr>
          <p:cNvSpPr>
            <a:spLocks noGrp="1"/>
          </p:cNvSpPr>
          <p:nvPr>
            <p:ph type="title"/>
          </p:nvPr>
        </p:nvSpPr>
        <p:spPr/>
        <p:txBody>
          <a:bodyPr>
            <a:normAutofit fontScale="90000"/>
          </a:bodyPr>
          <a:lstStyle/>
          <a:p>
            <a:pPr>
              <a:lnSpc>
                <a:spcPct val="80000"/>
              </a:lnSpc>
              <a:buFont typeface="Wingdings" panose="05000000000000000000" pitchFamily="2" charset="2"/>
              <a:buNone/>
            </a:pPr>
            <a:r>
              <a:rPr lang="en-US" altLang="en-US" b="1"/>
              <a:t>Step 4: Mapping of Binary 1:N Relationship Types.</a:t>
            </a:r>
          </a:p>
        </p:txBody>
      </p:sp>
      <p:sp>
        <p:nvSpPr>
          <p:cNvPr id="18435" name="Content Placeholder 2">
            <a:extLst>
              <a:ext uri="{FF2B5EF4-FFF2-40B4-BE49-F238E27FC236}">
                <a16:creationId xmlns="" xmlns:a16="http://schemas.microsoft.com/office/drawing/2014/main" id="{0B7B6E8C-C465-FF17-F0DE-A9C0C09F1B79}"/>
              </a:ext>
            </a:extLst>
          </p:cNvPr>
          <p:cNvSpPr>
            <a:spLocks noGrp="1"/>
          </p:cNvSpPr>
          <p:nvPr>
            <p:ph idx="4294967295"/>
          </p:nvPr>
        </p:nvSpPr>
        <p:spPr>
          <a:xfrm>
            <a:off x="457200" y="1600200"/>
            <a:ext cx="8229600" cy="4876800"/>
          </a:xfrm>
          <a:prstGeom prst="rect">
            <a:avLst/>
          </a:prstGeom>
        </p:spPr>
        <p:txBody>
          <a:bodyPr/>
          <a:lstStyle/>
          <a:p>
            <a:endParaRPr lang="en-US" altLang="en-US" b="1" dirty="0"/>
          </a:p>
          <a:p>
            <a:r>
              <a:rPr lang="en-US" altLang="en-US" b="1" dirty="0"/>
              <a:t>Add FK to N-side table</a:t>
            </a:r>
          </a:p>
          <a:p>
            <a:endParaRPr lang="en-US" altLang="en-US" b="1" dirty="0"/>
          </a:p>
          <a:p>
            <a:r>
              <a:rPr lang="en-US" altLang="en-US" b="1" dirty="0"/>
              <a:t>Add  any simple attributes of relationship as column to N-side table. </a:t>
            </a:r>
          </a:p>
        </p:txBody>
      </p:sp>
      <p:pic>
        <p:nvPicPr>
          <p:cNvPr id="3" name="Picture 2">
            <a:extLst>
              <a:ext uri="{FF2B5EF4-FFF2-40B4-BE49-F238E27FC236}">
                <a16:creationId xmlns="" xmlns:a16="http://schemas.microsoft.com/office/drawing/2014/main" id="{412A9E78-9E9E-FD36-20A8-831EBFA76805}"/>
              </a:ext>
            </a:extLst>
          </p:cNvPr>
          <p:cNvPicPr>
            <a:picLocks noChangeAspect="1"/>
          </p:cNvPicPr>
          <p:nvPr/>
        </p:nvPicPr>
        <p:blipFill>
          <a:blip r:embed="rId3"/>
          <a:stretch>
            <a:fillRect/>
          </a:stretch>
        </p:blipFill>
        <p:spPr>
          <a:xfrm>
            <a:off x="350874" y="1594017"/>
            <a:ext cx="8305800" cy="5263983"/>
          </a:xfrm>
          <a:prstGeom prst="rect">
            <a:avLst/>
          </a:prstGeom>
        </p:spPr>
      </p:pic>
    </p:spTree>
    <p:extLst>
      <p:ext uri="{BB962C8B-B14F-4D97-AF65-F5344CB8AC3E}">
        <p14:creationId xmlns:p14="http://schemas.microsoft.com/office/powerpoint/2010/main" val="2615833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72702B77-511A-A3D0-5A42-70A78ED8F3A6}"/>
              </a:ext>
            </a:extLst>
          </p:cNvPr>
          <p:cNvSpPr>
            <a:spLocks noGrp="1"/>
          </p:cNvSpPr>
          <p:nvPr>
            <p:ph type="title"/>
          </p:nvPr>
        </p:nvSpPr>
        <p:spPr/>
        <p:txBody>
          <a:bodyPr>
            <a:normAutofit fontScale="90000"/>
          </a:bodyPr>
          <a:lstStyle/>
          <a:p>
            <a:pPr>
              <a:lnSpc>
                <a:spcPct val="80000"/>
              </a:lnSpc>
              <a:buFont typeface="Wingdings" panose="05000000000000000000" pitchFamily="2" charset="2"/>
              <a:buNone/>
            </a:pPr>
            <a:r>
              <a:rPr lang="en-US" altLang="en-US" b="1"/>
              <a:t>Step 4: Mapping of Binary 1:N Relationship Types.</a:t>
            </a:r>
          </a:p>
        </p:txBody>
      </p:sp>
      <p:sp>
        <p:nvSpPr>
          <p:cNvPr id="18435" name="Content Placeholder 2">
            <a:extLst>
              <a:ext uri="{FF2B5EF4-FFF2-40B4-BE49-F238E27FC236}">
                <a16:creationId xmlns="" xmlns:a16="http://schemas.microsoft.com/office/drawing/2014/main" id="{0B7B6E8C-C465-FF17-F0DE-A9C0C09F1B79}"/>
              </a:ext>
            </a:extLst>
          </p:cNvPr>
          <p:cNvSpPr>
            <a:spLocks noGrp="1"/>
          </p:cNvSpPr>
          <p:nvPr>
            <p:ph idx="4294967295"/>
          </p:nvPr>
        </p:nvSpPr>
        <p:spPr>
          <a:xfrm>
            <a:off x="457200" y="1600200"/>
            <a:ext cx="8229600" cy="4876800"/>
          </a:xfrm>
          <a:prstGeom prst="rect">
            <a:avLst/>
          </a:prstGeom>
        </p:spPr>
        <p:txBody>
          <a:bodyPr/>
          <a:lstStyle/>
          <a:p>
            <a:endParaRPr lang="en-US" altLang="en-US" b="1" dirty="0"/>
          </a:p>
          <a:p>
            <a:r>
              <a:rPr lang="en-US" altLang="en-US" b="1" dirty="0"/>
              <a:t>Add FK to N-side table</a:t>
            </a:r>
          </a:p>
          <a:p>
            <a:endParaRPr lang="en-US" altLang="en-US" b="1" dirty="0"/>
          </a:p>
          <a:p>
            <a:r>
              <a:rPr lang="en-US" altLang="en-US" b="1" dirty="0"/>
              <a:t>Add  any simple attributes of relationship as column to N-side table. </a:t>
            </a:r>
          </a:p>
        </p:txBody>
      </p:sp>
      <p:pic>
        <p:nvPicPr>
          <p:cNvPr id="4" name="Picture 3">
            <a:extLst>
              <a:ext uri="{FF2B5EF4-FFF2-40B4-BE49-F238E27FC236}">
                <a16:creationId xmlns="" xmlns:a16="http://schemas.microsoft.com/office/drawing/2014/main" id="{E35F91EA-F5D2-CF00-C640-0DC92A36051C}"/>
              </a:ext>
            </a:extLst>
          </p:cNvPr>
          <p:cNvPicPr>
            <a:picLocks noChangeAspect="1"/>
          </p:cNvPicPr>
          <p:nvPr/>
        </p:nvPicPr>
        <p:blipFill>
          <a:blip r:embed="rId3"/>
          <a:stretch>
            <a:fillRect/>
          </a:stretch>
        </p:blipFill>
        <p:spPr>
          <a:xfrm>
            <a:off x="-35442" y="1524000"/>
            <a:ext cx="9134475" cy="5314950"/>
          </a:xfrm>
          <a:prstGeom prst="rect">
            <a:avLst/>
          </a:prstGeom>
        </p:spPr>
      </p:pic>
    </p:spTree>
    <p:extLst>
      <p:ext uri="{BB962C8B-B14F-4D97-AF65-F5344CB8AC3E}">
        <p14:creationId xmlns:p14="http://schemas.microsoft.com/office/powerpoint/2010/main" val="383052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A5FCFA68-6DD0-EDDC-C1A5-B58CFD3812FF}"/>
              </a:ext>
            </a:extLst>
          </p:cNvPr>
          <p:cNvSpPr>
            <a:spLocks noGrp="1"/>
          </p:cNvSpPr>
          <p:nvPr>
            <p:ph type="title"/>
          </p:nvPr>
        </p:nvSpPr>
        <p:spPr>
          <a:xfrm>
            <a:off x="76200" y="533400"/>
            <a:ext cx="9067800" cy="990600"/>
          </a:xfrm>
        </p:spPr>
        <p:txBody>
          <a:bodyPr>
            <a:normAutofit fontScale="90000"/>
          </a:bodyPr>
          <a:lstStyle/>
          <a:p>
            <a:r>
              <a:rPr lang="en-US" altLang="en-US" b="1" dirty="0"/>
              <a:t>Step5: Mapping of Binary M:N Relationship</a:t>
            </a:r>
            <a:br>
              <a:rPr lang="en-US" altLang="en-US" b="1" dirty="0"/>
            </a:br>
            <a:endParaRPr lang="en-US" altLang="en-US" b="1" dirty="0"/>
          </a:p>
        </p:txBody>
      </p:sp>
      <p:sp>
        <p:nvSpPr>
          <p:cNvPr id="19459" name="Content Placeholder 2">
            <a:extLst>
              <a:ext uri="{FF2B5EF4-FFF2-40B4-BE49-F238E27FC236}">
                <a16:creationId xmlns="" xmlns:a16="http://schemas.microsoft.com/office/drawing/2014/main" id="{92D428CB-348D-6824-189D-74DA01E57128}"/>
              </a:ext>
            </a:extLst>
          </p:cNvPr>
          <p:cNvSpPr>
            <a:spLocks noGrp="1"/>
          </p:cNvSpPr>
          <p:nvPr>
            <p:ph idx="4294967295"/>
          </p:nvPr>
        </p:nvSpPr>
        <p:spPr>
          <a:xfrm>
            <a:off x="457200" y="1600200"/>
            <a:ext cx="8229600" cy="4876800"/>
          </a:xfrm>
          <a:prstGeom prst="rect">
            <a:avLst/>
          </a:prstGeom>
        </p:spPr>
        <p:txBody>
          <a:bodyPr/>
          <a:lstStyle/>
          <a:p>
            <a:r>
              <a:rPr lang="en-US" altLang="en-US" b="1" dirty="0"/>
              <a:t>Create a new third  table</a:t>
            </a:r>
          </a:p>
          <a:p>
            <a:endParaRPr lang="en-US" altLang="en-US" b="1" dirty="0"/>
          </a:p>
          <a:p>
            <a:r>
              <a:rPr lang="en-US" altLang="en-US" b="1" dirty="0"/>
              <a:t>Add FKs to the new table for both parent tables</a:t>
            </a:r>
          </a:p>
          <a:p>
            <a:endParaRPr lang="en-US" altLang="en-US" b="1" dirty="0"/>
          </a:p>
          <a:p>
            <a:endParaRPr lang="en-US" altLang="en-US" b="1" dirty="0"/>
          </a:p>
          <a:p>
            <a:r>
              <a:rPr lang="en-US" altLang="en-US" b="1" dirty="0"/>
              <a:t>Add simple attributes of relationship to the new table if any .</a:t>
            </a:r>
          </a:p>
        </p:txBody>
      </p:sp>
    </p:spTree>
    <p:extLst>
      <p:ext uri="{BB962C8B-B14F-4D97-AF65-F5344CB8AC3E}">
        <p14:creationId xmlns:p14="http://schemas.microsoft.com/office/powerpoint/2010/main" val="395652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A5FCFA68-6DD0-EDDC-C1A5-B58CFD3812FF}"/>
              </a:ext>
            </a:extLst>
          </p:cNvPr>
          <p:cNvSpPr>
            <a:spLocks noGrp="1"/>
          </p:cNvSpPr>
          <p:nvPr>
            <p:ph type="title"/>
          </p:nvPr>
        </p:nvSpPr>
        <p:spPr>
          <a:xfrm>
            <a:off x="76200" y="533400"/>
            <a:ext cx="9067800" cy="990600"/>
          </a:xfrm>
        </p:spPr>
        <p:txBody>
          <a:bodyPr>
            <a:normAutofit fontScale="90000"/>
          </a:bodyPr>
          <a:lstStyle/>
          <a:p>
            <a:r>
              <a:rPr lang="en-US" altLang="en-US" b="1" dirty="0"/>
              <a:t>Step5: Mapping of Binary M:N Relationship</a:t>
            </a:r>
            <a:br>
              <a:rPr lang="en-US" altLang="en-US" b="1" dirty="0"/>
            </a:br>
            <a:endParaRPr lang="en-US" altLang="en-US" b="1" dirty="0"/>
          </a:p>
        </p:txBody>
      </p:sp>
      <p:sp>
        <p:nvSpPr>
          <p:cNvPr id="19459" name="Content Placeholder 2">
            <a:extLst>
              <a:ext uri="{FF2B5EF4-FFF2-40B4-BE49-F238E27FC236}">
                <a16:creationId xmlns="" xmlns:a16="http://schemas.microsoft.com/office/drawing/2014/main" id="{92D428CB-348D-6824-189D-74DA01E57128}"/>
              </a:ext>
            </a:extLst>
          </p:cNvPr>
          <p:cNvSpPr>
            <a:spLocks noGrp="1"/>
          </p:cNvSpPr>
          <p:nvPr>
            <p:ph idx="4294967295"/>
          </p:nvPr>
        </p:nvSpPr>
        <p:spPr>
          <a:xfrm>
            <a:off x="457200" y="1600200"/>
            <a:ext cx="8229600" cy="4876800"/>
          </a:xfrm>
          <a:prstGeom prst="rect">
            <a:avLst/>
          </a:prstGeom>
        </p:spPr>
        <p:txBody>
          <a:bodyPr/>
          <a:lstStyle/>
          <a:p>
            <a:r>
              <a:rPr lang="en-US" altLang="en-US" b="1" dirty="0"/>
              <a:t>Create a new third  table</a:t>
            </a:r>
          </a:p>
          <a:p>
            <a:endParaRPr lang="en-US" altLang="en-US" b="1" dirty="0"/>
          </a:p>
          <a:p>
            <a:r>
              <a:rPr lang="en-US" altLang="en-US" b="1" dirty="0"/>
              <a:t>Add FKs to the new table for both parent tables</a:t>
            </a:r>
          </a:p>
          <a:p>
            <a:endParaRPr lang="en-US" altLang="en-US" b="1" dirty="0"/>
          </a:p>
          <a:p>
            <a:endParaRPr lang="en-US" altLang="en-US" b="1" dirty="0"/>
          </a:p>
          <a:p>
            <a:r>
              <a:rPr lang="en-US" altLang="en-US" b="1" dirty="0"/>
              <a:t>Add simple attributes of relationship to the new table if any .</a:t>
            </a:r>
          </a:p>
        </p:txBody>
      </p:sp>
      <p:pic>
        <p:nvPicPr>
          <p:cNvPr id="3" name="Picture 2">
            <a:extLst>
              <a:ext uri="{FF2B5EF4-FFF2-40B4-BE49-F238E27FC236}">
                <a16:creationId xmlns="" xmlns:a16="http://schemas.microsoft.com/office/drawing/2014/main" id="{980B4DC1-F04F-4821-207B-25422667C947}"/>
              </a:ext>
            </a:extLst>
          </p:cNvPr>
          <p:cNvPicPr>
            <a:picLocks noChangeAspect="1"/>
          </p:cNvPicPr>
          <p:nvPr/>
        </p:nvPicPr>
        <p:blipFill>
          <a:blip r:embed="rId3"/>
          <a:stretch>
            <a:fillRect/>
          </a:stretch>
        </p:blipFill>
        <p:spPr>
          <a:xfrm>
            <a:off x="76200" y="1144108"/>
            <a:ext cx="8943975" cy="5343525"/>
          </a:xfrm>
          <a:prstGeom prst="rect">
            <a:avLst/>
          </a:prstGeom>
        </p:spPr>
      </p:pic>
    </p:spTree>
    <p:extLst>
      <p:ext uri="{BB962C8B-B14F-4D97-AF65-F5344CB8AC3E}">
        <p14:creationId xmlns:p14="http://schemas.microsoft.com/office/powerpoint/2010/main" val="1965341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4DB5EECC-01C4-6DD1-CE04-AD963F0020B1}"/>
              </a:ext>
            </a:extLst>
          </p:cNvPr>
          <p:cNvSpPr>
            <a:spLocks noGrp="1"/>
          </p:cNvSpPr>
          <p:nvPr>
            <p:ph type="title"/>
          </p:nvPr>
        </p:nvSpPr>
        <p:spPr>
          <a:xfrm>
            <a:off x="76200" y="533400"/>
            <a:ext cx="8915400" cy="990600"/>
          </a:xfrm>
        </p:spPr>
        <p:txBody>
          <a:bodyPr>
            <a:normAutofit fontScale="90000"/>
          </a:bodyPr>
          <a:lstStyle/>
          <a:p>
            <a:r>
              <a:rPr lang="en-US" altLang="en-US" b="1" dirty="0"/>
              <a:t>Step7: Mapping of N-</a:t>
            </a:r>
            <a:r>
              <a:rPr lang="en-US" altLang="en-US" b="1" dirty="0" err="1"/>
              <a:t>ary</a:t>
            </a:r>
            <a:r>
              <a:rPr lang="en-US" altLang="en-US" b="1" dirty="0"/>
              <a:t> Relationship</a:t>
            </a:r>
            <a:br>
              <a:rPr lang="en-US" altLang="en-US" b="1" dirty="0"/>
            </a:br>
            <a:endParaRPr lang="en-US" altLang="en-US" b="1" dirty="0"/>
          </a:p>
        </p:txBody>
      </p:sp>
      <p:sp>
        <p:nvSpPr>
          <p:cNvPr id="21507" name="Content Placeholder 2">
            <a:extLst>
              <a:ext uri="{FF2B5EF4-FFF2-40B4-BE49-F238E27FC236}">
                <a16:creationId xmlns="" xmlns:a16="http://schemas.microsoft.com/office/drawing/2014/main" id="{F1B90A9B-DB2C-5E7D-E788-B4699DA1320B}"/>
              </a:ext>
            </a:extLst>
          </p:cNvPr>
          <p:cNvSpPr>
            <a:spLocks noGrp="1"/>
          </p:cNvSpPr>
          <p:nvPr>
            <p:ph idx="4294967295"/>
          </p:nvPr>
        </p:nvSpPr>
        <p:spPr>
          <a:xfrm>
            <a:off x="76200" y="1600200"/>
            <a:ext cx="8915400" cy="4876800"/>
          </a:xfrm>
          <a:prstGeom prst="rect">
            <a:avLst/>
          </a:prstGeom>
        </p:spPr>
        <p:txBody>
          <a:bodyPr/>
          <a:lstStyle/>
          <a:p>
            <a:r>
              <a:rPr lang="en-US" altLang="en-US" b="1" dirty="0"/>
              <a:t>If n &gt; 2 then :</a:t>
            </a:r>
          </a:p>
          <a:p>
            <a:r>
              <a:rPr lang="en-US" altLang="en-US" b="1" dirty="0"/>
              <a:t>Create a new third  table</a:t>
            </a:r>
          </a:p>
          <a:p>
            <a:r>
              <a:rPr lang="en-US" altLang="en-US" b="1" dirty="0"/>
              <a:t>Add FKs to the new table for all parent tables</a:t>
            </a:r>
          </a:p>
          <a:p>
            <a:r>
              <a:rPr lang="en-US" altLang="en-US" b="1" dirty="0"/>
              <a:t>Add simple attributes of relationship to the new table if any .</a:t>
            </a:r>
          </a:p>
          <a:p>
            <a:endParaRPr lang="en-US" altLang="en-US" b="1" dirty="0"/>
          </a:p>
        </p:txBody>
      </p:sp>
      <p:pic>
        <p:nvPicPr>
          <p:cNvPr id="3" name="Picture 2">
            <a:extLst>
              <a:ext uri="{FF2B5EF4-FFF2-40B4-BE49-F238E27FC236}">
                <a16:creationId xmlns="" xmlns:a16="http://schemas.microsoft.com/office/drawing/2014/main" id="{433B9C9B-ACA8-27EF-4789-EA0923AFCD1E}"/>
              </a:ext>
            </a:extLst>
          </p:cNvPr>
          <p:cNvPicPr>
            <a:picLocks noChangeAspect="1"/>
          </p:cNvPicPr>
          <p:nvPr/>
        </p:nvPicPr>
        <p:blipFill>
          <a:blip r:embed="rId3"/>
          <a:stretch>
            <a:fillRect/>
          </a:stretch>
        </p:blipFill>
        <p:spPr>
          <a:xfrm>
            <a:off x="990600" y="3943350"/>
            <a:ext cx="7771682" cy="2381250"/>
          </a:xfrm>
          <a:prstGeom prst="rect">
            <a:avLst/>
          </a:prstGeom>
        </p:spPr>
      </p:pic>
    </p:spTree>
    <p:extLst>
      <p:ext uri="{BB962C8B-B14F-4D97-AF65-F5344CB8AC3E}">
        <p14:creationId xmlns:p14="http://schemas.microsoft.com/office/powerpoint/2010/main" val="366387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4DB5EECC-01C4-6DD1-CE04-AD963F0020B1}"/>
              </a:ext>
            </a:extLst>
          </p:cNvPr>
          <p:cNvSpPr>
            <a:spLocks noGrp="1"/>
          </p:cNvSpPr>
          <p:nvPr>
            <p:ph type="title"/>
          </p:nvPr>
        </p:nvSpPr>
        <p:spPr>
          <a:xfrm>
            <a:off x="76200" y="533400"/>
            <a:ext cx="8915400" cy="990600"/>
          </a:xfrm>
        </p:spPr>
        <p:txBody>
          <a:bodyPr>
            <a:normAutofit fontScale="90000"/>
          </a:bodyPr>
          <a:lstStyle/>
          <a:p>
            <a:r>
              <a:rPr lang="en-US" altLang="en-US" b="1" dirty="0"/>
              <a:t>Step7: Mapping of N-</a:t>
            </a:r>
            <a:r>
              <a:rPr lang="en-US" altLang="en-US" b="1" dirty="0" err="1"/>
              <a:t>ary</a:t>
            </a:r>
            <a:r>
              <a:rPr lang="en-US" altLang="en-US" b="1" dirty="0"/>
              <a:t> Relationship</a:t>
            </a:r>
            <a:br>
              <a:rPr lang="en-US" altLang="en-US" b="1" dirty="0"/>
            </a:br>
            <a:endParaRPr lang="en-US" altLang="en-US" b="1" dirty="0"/>
          </a:p>
        </p:txBody>
      </p:sp>
      <p:sp>
        <p:nvSpPr>
          <p:cNvPr id="21507" name="Content Placeholder 2">
            <a:extLst>
              <a:ext uri="{FF2B5EF4-FFF2-40B4-BE49-F238E27FC236}">
                <a16:creationId xmlns="" xmlns:a16="http://schemas.microsoft.com/office/drawing/2014/main" id="{F1B90A9B-DB2C-5E7D-E788-B4699DA1320B}"/>
              </a:ext>
            </a:extLst>
          </p:cNvPr>
          <p:cNvSpPr>
            <a:spLocks noGrp="1"/>
          </p:cNvSpPr>
          <p:nvPr>
            <p:ph idx="4294967295"/>
          </p:nvPr>
        </p:nvSpPr>
        <p:spPr>
          <a:xfrm>
            <a:off x="76200" y="1600200"/>
            <a:ext cx="8915400" cy="4876800"/>
          </a:xfrm>
          <a:prstGeom prst="rect">
            <a:avLst/>
          </a:prstGeom>
        </p:spPr>
        <p:txBody>
          <a:bodyPr/>
          <a:lstStyle/>
          <a:p>
            <a:endParaRPr lang="en-US" altLang="en-US" b="1" dirty="0"/>
          </a:p>
        </p:txBody>
      </p:sp>
      <p:pic>
        <p:nvPicPr>
          <p:cNvPr id="3" name="Picture 2">
            <a:extLst>
              <a:ext uri="{FF2B5EF4-FFF2-40B4-BE49-F238E27FC236}">
                <a16:creationId xmlns="" xmlns:a16="http://schemas.microsoft.com/office/drawing/2014/main" id="{86183CBB-09D0-E2DC-55AB-EBDE58F93968}"/>
              </a:ext>
            </a:extLst>
          </p:cNvPr>
          <p:cNvPicPr>
            <a:picLocks noChangeAspect="1"/>
          </p:cNvPicPr>
          <p:nvPr/>
        </p:nvPicPr>
        <p:blipFill>
          <a:blip r:embed="rId3"/>
          <a:stretch>
            <a:fillRect/>
          </a:stretch>
        </p:blipFill>
        <p:spPr>
          <a:xfrm>
            <a:off x="0" y="2263401"/>
            <a:ext cx="9144000" cy="2331197"/>
          </a:xfrm>
          <a:prstGeom prst="rect">
            <a:avLst/>
          </a:prstGeom>
        </p:spPr>
      </p:pic>
    </p:spTree>
    <p:extLst>
      <p:ext uri="{BB962C8B-B14F-4D97-AF65-F5344CB8AC3E}">
        <p14:creationId xmlns:p14="http://schemas.microsoft.com/office/powerpoint/2010/main" val="133017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F7ADBD39-555B-F3A7-286C-50CEFD7C84D6}"/>
              </a:ext>
            </a:extLst>
          </p:cNvPr>
          <p:cNvSpPr>
            <a:spLocks noGrp="1"/>
          </p:cNvSpPr>
          <p:nvPr>
            <p:ph type="title"/>
          </p:nvPr>
        </p:nvSpPr>
        <p:spPr/>
        <p:txBody>
          <a:bodyPr/>
          <a:lstStyle/>
          <a:p>
            <a:endParaRPr lang="en-US" altLang="en-US"/>
          </a:p>
        </p:txBody>
      </p:sp>
      <p:sp>
        <p:nvSpPr>
          <p:cNvPr id="22531" name="Content Placeholder 2">
            <a:extLst>
              <a:ext uri="{FF2B5EF4-FFF2-40B4-BE49-F238E27FC236}">
                <a16:creationId xmlns="" xmlns:a16="http://schemas.microsoft.com/office/drawing/2014/main" id="{CA959D9A-BE39-6FF1-776B-512ED5F933F6}"/>
              </a:ext>
            </a:extLst>
          </p:cNvPr>
          <p:cNvSpPr>
            <a:spLocks noGrp="1"/>
          </p:cNvSpPr>
          <p:nvPr>
            <p:ph idx="4294967295"/>
          </p:nvPr>
        </p:nvSpPr>
        <p:spPr>
          <a:xfrm>
            <a:off x="457200" y="1600200"/>
            <a:ext cx="8229600" cy="4876800"/>
          </a:xfrm>
          <a:prstGeom prst="rect">
            <a:avLst/>
          </a:prstGeom>
        </p:spPr>
        <p:txBody>
          <a:bodyPr/>
          <a:lstStyle/>
          <a:p>
            <a:endParaRPr lang="en-US" altLang="en-US"/>
          </a:p>
        </p:txBody>
      </p:sp>
      <p:pic>
        <p:nvPicPr>
          <p:cNvPr id="22532" name="Picture 3" descr="C:\WINDOWS\Desktop\Elmasri and Navathe ppt\3-7.gif">
            <a:extLst>
              <a:ext uri="{FF2B5EF4-FFF2-40B4-BE49-F238E27FC236}">
                <a16:creationId xmlns="" xmlns:a16="http://schemas.microsoft.com/office/drawing/2014/main" id="{F58AD578-349E-F53E-BBAE-B89663FE5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538"/>
            <a:ext cx="8153400" cy="593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4873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 xmlns:a16="http://schemas.microsoft.com/office/drawing/2014/main" id="{668245C4-5A62-6D0C-5F10-D425E9631304}"/>
              </a:ext>
            </a:extLst>
          </p:cNvPr>
          <p:cNvSpPr>
            <a:spLocks noGrp="1"/>
          </p:cNvSpPr>
          <p:nvPr>
            <p:ph type="title"/>
          </p:nvPr>
        </p:nvSpPr>
        <p:spPr/>
        <p:txBody>
          <a:bodyPr/>
          <a:lstStyle/>
          <a:p>
            <a:r>
              <a:rPr lang="en-US" altLang="en-US"/>
              <a:t>Mapping Result</a:t>
            </a:r>
          </a:p>
        </p:txBody>
      </p:sp>
      <p:sp>
        <p:nvSpPr>
          <p:cNvPr id="23555" name="Content Placeholder 2">
            <a:extLst>
              <a:ext uri="{FF2B5EF4-FFF2-40B4-BE49-F238E27FC236}">
                <a16:creationId xmlns="" xmlns:a16="http://schemas.microsoft.com/office/drawing/2014/main" id="{AD36A8F9-BF12-23D3-079A-0A31BA065A01}"/>
              </a:ext>
            </a:extLst>
          </p:cNvPr>
          <p:cNvSpPr>
            <a:spLocks noGrp="1"/>
          </p:cNvSpPr>
          <p:nvPr>
            <p:ph idx="4294967295"/>
          </p:nvPr>
        </p:nvSpPr>
        <p:spPr>
          <a:xfrm>
            <a:off x="457200" y="1600200"/>
            <a:ext cx="8229600" cy="4876800"/>
          </a:xfrm>
          <a:prstGeom prst="rect">
            <a:avLst/>
          </a:prstGeom>
        </p:spPr>
        <p:txBody>
          <a:bodyPr/>
          <a:lstStyle/>
          <a:p>
            <a:endParaRPr lang="en-US" altLang="en-US"/>
          </a:p>
        </p:txBody>
      </p:sp>
      <p:pic>
        <p:nvPicPr>
          <p:cNvPr id="23556" name="Picture 3" descr="31755_FIG0707.gif                                              0001035BEeyore                         B91DCF3B:">
            <a:extLst>
              <a:ext uri="{FF2B5EF4-FFF2-40B4-BE49-F238E27FC236}">
                <a16:creationId xmlns="" xmlns:a16="http://schemas.microsoft.com/office/drawing/2014/main" id="{C9AF6BE4-B483-6079-4634-F30CC8D26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17588"/>
            <a:ext cx="7569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741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457200" y="533520"/>
            <a:ext cx="8229240" cy="567360"/>
          </a:xfrm>
          <a:prstGeom prst="rect">
            <a:avLst/>
          </a:prstGeom>
          <a:noFill/>
          <a:ln>
            <a:noFill/>
          </a:ln>
        </p:spPr>
        <p:txBody>
          <a:bodyPr lIns="0" tIns="0" rIns="0" bIns="0">
            <a:noAutofit/>
          </a:bodyPr>
          <a:lstStyle/>
          <a:p>
            <a:r>
              <a:rPr lang="en-GB" sz="4000" b="0" strike="noStrike" spc="-100">
                <a:solidFill>
                  <a:srgbClr val="9B2D1F"/>
                </a:solidFill>
                <a:latin typeface="Arial"/>
              </a:rPr>
              <a:t>Self Study</a:t>
            </a:r>
            <a:endParaRPr lang="en-GB" sz="4000" b="0" strike="noStrike" spc="-100">
              <a:solidFill>
                <a:srgbClr val="9B2D1F"/>
              </a:solidFill>
              <a:latin typeface="Arial"/>
              <a:ea typeface="Noto Sans CJK SC"/>
            </a:endParaRPr>
          </a:p>
        </p:txBody>
      </p:sp>
      <p:sp>
        <p:nvSpPr>
          <p:cNvPr id="300" name="TextShape 2"/>
          <p:cNvSpPr txBox="1"/>
          <p:nvPr/>
        </p:nvSpPr>
        <p:spPr>
          <a:xfrm>
            <a:off x="457200" y="1600200"/>
            <a:ext cx="8229240" cy="4876560"/>
          </a:xfrm>
          <a:prstGeom prst="rect">
            <a:avLst/>
          </a:prstGeom>
          <a:noFill/>
          <a:ln>
            <a:noFill/>
          </a:ln>
        </p:spPr>
        <p:txBody>
          <a:bodyPr>
            <a:noAutofit/>
          </a:bodyPr>
          <a:lstStyle/>
          <a:p>
            <a:pPr marL="182880" indent="-182520">
              <a:lnSpc>
                <a:spcPct val="100000"/>
              </a:lnSpc>
              <a:spcBef>
                <a:spcPts val="479"/>
              </a:spcBef>
              <a:buClr>
                <a:srgbClr val="9B2D1F"/>
              </a:buClr>
              <a:buSzPct val="85000"/>
              <a:buFont typeface="Arial"/>
              <a:buChar char="•"/>
            </a:pPr>
            <a:r>
              <a:rPr lang="en-US" sz="2400" b="0" strike="noStrike" spc="-1">
                <a:solidFill>
                  <a:srgbClr val="3F3F3F"/>
                </a:solidFill>
                <a:latin typeface="Arial"/>
              </a:rPr>
              <a:t>IS A Relation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US" sz="4000" b="1" strike="noStrike" spc="-100">
                <a:solidFill>
                  <a:srgbClr val="9B2D1F"/>
                </a:solidFill>
                <a:latin typeface="Arial"/>
              </a:rPr>
              <a:t> Entity Relationship Modeling </a:t>
            </a:r>
            <a:endParaRPr lang="en-US" sz="4000" b="0" strike="noStrike" spc="-1">
              <a:solidFill>
                <a:srgbClr val="3F3F3F"/>
              </a:solidFill>
              <a:latin typeface="Arial"/>
            </a:endParaRPr>
          </a:p>
        </p:txBody>
      </p:sp>
      <p:sp>
        <p:nvSpPr>
          <p:cNvPr id="193" name="TextShape 2"/>
          <p:cNvSpPr txBox="1"/>
          <p:nvPr/>
        </p:nvSpPr>
        <p:spPr>
          <a:xfrm>
            <a:off x="457200" y="1600200"/>
            <a:ext cx="8229240" cy="4876560"/>
          </a:xfrm>
          <a:prstGeom prst="rect">
            <a:avLst/>
          </a:prstGeom>
          <a:noFill/>
          <a:ln>
            <a:noFill/>
          </a:ln>
        </p:spPr>
        <p:txBody>
          <a:bodyPr>
            <a:noAutofit/>
          </a:bodyPr>
          <a:lstStyle/>
          <a:p>
            <a:pPr marL="182880" indent="-182520">
              <a:lnSpc>
                <a:spcPct val="100000"/>
              </a:lnSpc>
              <a:spcBef>
                <a:spcPts val="479"/>
              </a:spcBef>
              <a:tabLst>
                <a:tab pos="0" algn="l"/>
              </a:tabLst>
            </a:pPr>
            <a:r>
              <a:rPr lang="en-US" sz="2400" b="1" strike="noStrike" spc="-1">
                <a:solidFill>
                  <a:srgbClr val="3F3F3F"/>
                </a:solidFill>
                <a:latin typeface="Arial"/>
              </a:rPr>
              <a:t>Entity-Relationship Diagram (ERD): identifies information required by the business by </a:t>
            </a:r>
            <a:r>
              <a:rPr lang="en-US" sz="2400" b="1" strike="noStrike" spc="-1">
                <a:solidFill>
                  <a:srgbClr val="FF0000"/>
                </a:solidFill>
                <a:latin typeface="Arial"/>
              </a:rPr>
              <a:t>displaying</a:t>
            </a:r>
            <a:r>
              <a:rPr lang="en-US" sz="2400" b="1" strike="noStrike" spc="-1">
                <a:solidFill>
                  <a:srgbClr val="3F3F3F"/>
                </a:solidFill>
                <a:latin typeface="Arial"/>
              </a:rPr>
              <a:t> the relevant </a:t>
            </a:r>
            <a:r>
              <a:rPr lang="en-US" sz="2400" b="1" strike="noStrike" spc="-1">
                <a:solidFill>
                  <a:srgbClr val="FF0000"/>
                </a:solidFill>
                <a:latin typeface="Arial"/>
              </a:rPr>
              <a:t>entities</a:t>
            </a:r>
            <a:r>
              <a:rPr lang="en-US" sz="2400" b="1" strike="noStrike" spc="-1">
                <a:solidFill>
                  <a:srgbClr val="3F3F3F"/>
                </a:solidFill>
                <a:latin typeface="Arial"/>
              </a:rPr>
              <a:t> and the </a:t>
            </a:r>
            <a:r>
              <a:rPr lang="en-US" sz="2400" b="1" strike="noStrike" spc="-1">
                <a:solidFill>
                  <a:srgbClr val="FF0000"/>
                </a:solidFill>
                <a:latin typeface="Arial"/>
              </a:rPr>
              <a:t>relationships</a:t>
            </a:r>
            <a:r>
              <a:rPr lang="en-US" sz="2400" b="1" strike="noStrike" spc="-1">
                <a:solidFill>
                  <a:srgbClr val="3F3F3F"/>
                </a:solidFill>
                <a:latin typeface="Arial"/>
              </a:rPr>
              <a:t> between them.</a:t>
            </a:r>
            <a:endParaRPr lang="en-US" sz="2400" b="0" strike="noStrike" spc="-1">
              <a:solidFill>
                <a:srgbClr val="3F3F3F"/>
              </a:solidFill>
              <a:latin typeface="Arial"/>
            </a:endParaRPr>
          </a:p>
          <a:p>
            <a:pPr>
              <a:lnSpc>
                <a:spcPct val="100000"/>
              </a:lnSpc>
              <a:spcBef>
                <a:spcPts val="479"/>
              </a:spcBef>
              <a:tabLst>
                <a:tab pos="0" algn="l"/>
              </a:tabLst>
            </a:pPr>
            <a:endParaRPr lang="en-US" sz="2400" b="0" strike="noStrike" spc="-1">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609480" y="2590920"/>
            <a:ext cx="7581600" cy="941040"/>
          </a:xfrm>
          <a:prstGeom prst="rect">
            <a:avLst/>
          </a:prstGeom>
          <a:noFill/>
          <a:ln>
            <a:noFill/>
          </a:ln>
        </p:spPr>
        <p:txBody>
          <a:bodyPr anchor="ctr">
            <a:normAutofit fontScale="79000" lnSpcReduction="20000"/>
          </a:bodyPr>
          <a:lstStyle/>
          <a:p>
            <a:pPr algn="ctr">
              <a:lnSpc>
                <a:spcPct val="100000"/>
              </a:lnSpc>
            </a:pPr>
            <a:r>
              <a:rPr lang="en-US" sz="4000" b="0" strike="noStrike" spc="-100">
                <a:solidFill>
                  <a:srgbClr val="9B2D1F"/>
                </a:solidFill>
                <a:latin typeface="Arial"/>
              </a:rPr>
              <a:t>Questions ?</a:t>
            </a:r>
            <a:r>
              <a:t/>
            </a:r>
            <a:br/>
            <a:endParaRPr lang="en-US" sz="4000" b="0" strike="noStrike" spc="-1">
              <a:solidFill>
                <a:srgbClr val="3F3F3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533520"/>
            <a:ext cx="8229240" cy="990360"/>
          </a:xfrm>
          <a:prstGeom prst="rect">
            <a:avLst/>
          </a:prstGeom>
          <a:noFill/>
          <a:ln>
            <a:noFill/>
          </a:ln>
        </p:spPr>
        <p:txBody>
          <a:bodyPr anchor="ctr">
            <a:noAutofit/>
          </a:bodyPr>
          <a:lstStyle/>
          <a:p>
            <a:pPr>
              <a:lnSpc>
                <a:spcPct val="100000"/>
              </a:lnSpc>
            </a:pPr>
            <a:r>
              <a:rPr lang="en-US" sz="4000" b="1" strike="noStrike" spc="-100">
                <a:solidFill>
                  <a:srgbClr val="9B2D1F"/>
                </a:solidFill>
                <a:latin typeface="Arial"/>
              </a:rPr>
              <a:t>Exercises</a:t>
            </a:r>
            <a:endParaRPr lang="en-US" sz="4000" b="0" strike="noStrike" spc="-1">
              <a:solidFill>
                <a:srgbClr val="3F3F3F"/>
              </a:solidFill>
              <a:latin typeface="Arial"/>
            </a:endParaRPr>
          </a:p>
        </p:txBody>
      </p:sp>
      <p:sp>
        <p:nvSpPr>
          <p:cNvPr id="303" name="TextShape 2"/>
          <p:cNvSpPr txBox="1"/>
          <p:nvPr/>
        </p:nvSpPr>
        <p:spPr>
          <a:xfrm>
            <a:off x="457200" y="1600200"/>
            <a:ext cx="8229240" cy="4876560"/>
          </a:xfrm>
          <a:prstGeom prst="rect">
            <a:avLst/>
          </a:prstGeom>
          <a:noFill/>
          <a:ln>
            <a:noFill/>
          </a:ln>
        </p:spPr>
        <p:txBody>
          <a:bodyPr>
            <a:noAutofit/>
          </a:bodyPr>
          <a:lstStyle/>
          <a:p>
            <a:endParaRPr lang="en-US" sz="2400" b="0" strike="noStrike" spc="-1">
              <a:solidFill>
                <a:srgbClr val="3F3F3F"/>
              </a:solidFill>
              <a:latin typeface="Arial"/>
            </a:endParaRPr>
          </a:p>
        </p:txBody>
      </p:sp>
      <p:pic>
        <p:nvPicPr>
          <p:cNvPr id="304" name="Picture 2" descr="C:\Users\pc2023\Downloads\2021-software-development-salary-trends.png"/>
          <p:cNvPicPr/>
          <p:nvPr/>
        </p:nvPicPr>
        <p:blipFill>
          <a:blip r:embed="rId2"/>
          <a:stretch/>
        </p:blipFill>
        <p:spPr>
          <a:xfrm>
            <a:off x="914400" y="2133720"/>
            <a:ext cx="7295760" cy="3009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Picture 2" descr="C:\Users\Boles\Desktop\question.jpg"/>
          <p:cNvPicPr/>
          <p:nvPr/>
        </p:nvPicPr>
        <p:blipFill>
          <a:blip r:embed="rId2"/>
          <a:stretch/>
        </p:blipFill>
        <p:spPr>
          <a:xfrm>
            <a:off x="1590840" y="1366920"/>
            <a:ext cx="5962320" cy="4123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2520" y="52884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a:t>
            </a:r>
            <a:endParaRPr lang="en-US" sz="4000" b="0" strike="noStrike" spc="-1">
              <a:latin typeface="Arial"/>
            </a:endParaRPr>
          </a:p>
        </p:txBody>
      </p:sp>
      <p:sp>
        <p:nvSpPr>
          <p:cNvPr id="195"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196" name="CustomShape 3"/>
          <p:cNvSpPr/>
          <p:nvPr/>
        </p:nvSpPr>
        <p:spPr>
          <a:xfrm>
            <a:off x="15840" y="679320"/>
            <a:ext cx="9143640" cy="531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80000"/>
              </a:lnSpc>
              <a:spcBef>
                <a:spcPts val="1100"/>
              </a:spcBef>
            </a:pPr>
            <a:endParaRPr lang="en-US" sz="1800" b="0" strike="noStrike" spc="-1" dirty="0">
              <a:latin typeface="Arial"/>
            </a:endParaRPr>
          </a:p>
          <a:p>
            <a:pPr>
              <a:lnSpc>
                <a:spcPct val="80000"/>
              </a:lnSpc>
              <a:spcBef>
                <a:spcPts val="1100"/>
              </a:spcBef>
            </a:pPr>
            <a:endParaRPr lang="en-US" sz="1800" b="0" strike="noStrike" spc="-1" dirty="0">
              <a:latin typeface="Arial"/>
            </a:endParaRPr>
          </a:p>
          <a:p>
            <a:pPr indent="-216000">
              <a:lnSpc>
                <a:spcPct val="80000"/>
              </a:lnSpc>
              <a:spcBef>
                <a:spcPts val="1100"/>
              </a:spcBef>
              <a:buClr>
                <a:srgbClr val="FF0000"/>
              </a:buClr>
              <a:buFont typeface="Symbol" charset="2"/>
              <a:buChar char=""/>
            </a:pPr>
            <a:r>
              <a:rPr lang="en-US" sz="2200" b="1" strike="noStrike" spc="-1" dirty="0">
                <a:solidFill>
                  <a:srgbClr val="FF0000"/>
                </a:solidFill>
                <a:latin typeface="Arial"/>
                <a:ea typeface="Angsana New"/>
              </a:rPr>
              <a:t>Entity</a:t>
            </a:r>
            <a:r>
              <a:rPr lang="en-US" sz="2200" b="1" strike="noStrike" spc="-1" dirty="0">
                <a:solidFill>
                  <a:srgbClr val="3F3F3F"/>
                </a:solidFill>
                <a:latin typeface="Arial"/>
                <a:ea typeface="Angsana New"/>
              </a:rPr>
              <a:t>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It is any thing about </a:t>
            </a:r>
            <a:r>
              <a:rPr lang="en-US" sz="2200" b="1" strike="noStrike" spc="-1" dirty="0">
                <a:solidFill>
                  <a:srgbClr val="C00000"/>
                </a:solidFill>
                <a:latin typeface="Arial"/>
                <a:ea typeface="Angsana New"/>
              </a:rPr>
              <a:t>which data is collected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(any thing a user want to track) .</a:t>
            </a:r>
            <a:endParaRPr lang="en-US" sz="2200" b="0" strike="noStrike" spc="-1" dirty="0">
              <a:latin typeface="Arial"/>
            </a:endParaRPr>
          </a:p>
          <a:p>
            <a:pPr>
              <a:lnSpc>
                <a:spcPct val="80000"/>
              </a:lnSpc>
              <a:spcBef>
                <a:spcPts val="1100"/>
              </a:spcBef>
            </a:pPr>
            <a:endParaRPr lang="en-US" sz="2200" b="0" strike="noStrike" spc="-1" dirty="0">
              <a:latin typeface="Arial"/>
            </a:endParaRPr>
          </a:p>
          <a:p>
            <a:pPr>
              <a:lnSpc>
                <a:spcPct val="80000"/>
              </a:lnSpc>
              <a:spcBef>
                <a:spcPts val="1100"/>
              </a:spcBef>
            </a:pPr>
            <a:r>
              <a:rPr lang="en-US" sz="2200" b="1" strike="noStrike" spc="-1" dirty="0">
                <a:solidFill>
                  <a:srgbClr val="FF0000"/>
                </a:solidFill>
                <a:latin typeface="Arial"/>
                <a:ea typeface="Angsana New"/>
              </a:rPr>
              <a:t> </a:t>
            </a:r>
            <a:endParaRPr lang="en-US" sz="2200" b="0" strike="noStrike" spc="-1" dirty="0">
              <a:latin typeface="Arial"/>
            </a:endParaRPr>
          </a:p>
          <a:p>
            <a:pPr>
              <a:lnSpc>
                <a:spcPct val="80000"/>
              </a:lnSpc>
              <a:spcBef>
                <a:spcPts val="1100"/>
              </a:spcBef>
            </a:pPr>
            <a:endParaRPr lang="en-US" sz="2200" b="0" strike="noStrike" spc="-1" dirty="0">
              <a:latin typeface="Arial"/>
            </a:endParaRPr>
          </a:p>
          <a:p>
            <a:pPr marL="342900" indent="-342900">
              <a:lnSpc>
                <a:spcPct val="80000"/>
              </a:lnSpc>
              <a:spcBef>
                <a:spcPts val="1100"/>
              </a:spcBef>
              <a:buClr>
                <a:srgbClr val="FF0000"/>
              </a:buClr>
              <a:buFont typeface="Arial" pitchFamily="34" charset="0"/>
              <a:buChar char="•"/>
            </a:pPr>
            <a:r>
              <a:rPr lang="en-US" sz="2200" b="1" spc="-1" dirty="0">
                <a:solidFill>
                  <a:srgbClr val="FF0000"/>
                </a:solidFill>
                <a:latin typeface="Arial"/>
                <a:ea typeface="Angsana New"/>
              </a:rPr>
              <a:t>Weak</a:t>
            </a:r>
            <a:r>
              <a:rPr lang="en-US" sz="2200" b="1" strike="noStrike" spc="-1" dirty="0">
                <a:solidFill>
                  <a:srgbClr val="FF0000"/>
                </a:solidFill>
                <a:latin typeface="Arial"/>
                <a:ea typeface="Angsana New"/>
              </a:rPr>
              <a:t> Entity</a:t>
            </a:r>
            <a:r>
              <a:rPr lang="en-US" sz="2200" b="1" strike="noStrike" spc="-1" dirty="0">
                <a:solidFill>
                  <a:srgbClr val="3F3F3F"/>
                </a:solidFill>
                <a:latin typeface="Arial"/>
                <a:ea typeface="Angsana New"/>
              </a:rPr>
              <a:t>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It  is an entity whose existence is </a:t>
            </a:r>
            <a:r>
              <a:rPr lang="en-US" sz="2200" b="1" strike="noStrike" spc="-1" dirty="0">
                <a:solidFill>
                  <a:srgbClr val="C00000"/>
                </a:solidFill>
                <a:latin typeface="Arial"/>
                <a:ea typeface="Angsana New"/>
              </a:rPr>
              <a:t>dependent</a:t>
            </a:r>
            <a:r>
              <a:rPr lang="en-US" sz="2200" b="1" strike="noStrike" spc="-1" dirty="0">
                <a:solidFill>
                  <a:srgbClr val="3F3F3F"/>
                </a:solidFill>
                <a:latin typeface="Arial"/>
                <a:ea typeface="Angsana New"/>
              </a:rPr>
              <a:t> on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another entity.</a:t>
            </a:r>
            <a:endParaRPr lang="en-US" sz="2200" b="0" strike="noStrike" spc="-1" dirty="0">
              <a:latin typeface="Arial"/>
            </a:endParaRPr>
          </a:p>
          <a:p>
            <a:pPr>
              <a:lnSpc>
                <a:spcPct val="80000"/>
              </a:lnSpc>
              <a:spcBef>
                <a:spcPts val="1100"/>
              </a:spcBef>
            </a:pPr>
            <a:endParaRPr lang="en-US" sz="2200" b="0" strike="noStrike" spc="-1" dirty="0">
              <a:latin typeface="Arial"/>
            </a:endParaRPr>
          </a:p>
          <a:p>
            <a:pPr>
              <a:lnSpc>
                <a:spcPct val="80000"/>
              </a:lnSpc>
              <a:spcBef>
                <a:spcPts val="1100"/>
              </a:spcBef>
            </a:pPr>
            <a:endParaRPr lang="en-US" sz="2200" b="0" strike="noStrike" spc="-1" dirty="0">
              <a:latin typeface="Arial"/>
            </a:endParaRPr>
          </a:p>
        </p:txBody>
      </p:sp>
      <p:pic>
        <p:nvPicPr>
          <p:cNvPr id="197" name="Picture 2"/>
          <p:cNvPicPr/>
          <p:nvPr/>
        </p:nvPicPr>
        <p:blipFill>
          <a:blip r:embed="rId3"/>
          <a:stretch/>
        </p:blipFill>
        <p:spPr>
          <a:xfrm>
            <a:off x="4633920" y="2362320"/>
            <a:ext cx="4047840" cy="1965960"/>
          </a:xfrm>
          <a:prstGeom prst="rect">
            <a:avLst/>
          </a:prstGeom>
          <a:ln>
            <a:noFill/>
          </a:ln>
        </p:spPr>
      </p:pic>
      <p:sp>
        <p:nvSpPr>
          <p:cNvPr id="198" name="CustomShape 4"/>
          <p:cNvSpPr/>
          <p:nvPr/>
        </p:nvSpPr>
        <p:spPr>
          <a:xfrm>
            <a:off x="3124080" y="5084640"/>
            <a:ext cx="5557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C00000"/>
                </a:solidFill>
                <a:latin typeface="Arial"/>
              </a:rPr>
              <a:t>Existence of course_section  depend on Course</a:t>
            </a:r>
            <a:endParaRPr lang="en-US" sz="1800" b="0" strike="noStrike" spc="-1">
              <a:latin typeface="Aria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34000" y="52884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a:t>
            </a:r>
            <a:endParaRPr lang="en-US" sz="4000" b="0" strike="noStrike" spc="-1">
              <a:latin typeface="Arial"/>
            </a:endParaRPr>
          </a:p>
        </p:txBody>
      </p:sp>
      <p:sp>
        <p:nvSpPr>
          <p:cNvPr id="200"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01" name="CustomShape 3"/>
          <p:cNvSpPr/>
          <p:nvPr/>
        </p:nvSpPr>
        <p:spPr>
          <a:xfrm>
            <a:off x="15840" y="679320"/>
            <a:ext cx="9143640" cy="273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80000"/>
              </a:lnSpc>
              <a:spcBef>
                <a:spcPts val="1100"/>
              </a:spcBef>
            </a:pPr>
            <a:endParaRPr lang="en-US" sz="1800" b="0" strike="noStrike" spc="-1" dirty="0">
              <a:latin typeface="Arial"/>
            </a:endParaRPr>
          </a:p>
          <a:p>
            <a:pPr>
              <a:lnSpc>
                <a:spcPct val="80000"/>
              </a:lnSpc>
              <a:spcBef>
                <a:spcPts val="1100"/>
              </a:spcBef>
            </a:pPr>
            <a:endParaRPr lang="en-US" sz="1800" b="0" strike="noStrike" spc="-1" dirty="0">
              <a:latin typeface="Arial"/>
            </a:endParaRPr>
          </a:p>
          <a:p>
            <a:pPr marL="342900" indent="-342900">
              <a:lnSpc>
                <a:spcPct val="80000"/>
              </a:lnSpc>
              <a:spcBef>
                <a:spcPts val="1100"/>
              </a:spcBef>
              <a:buClr>
                <a:srgbClr val="FF0000"/>
              </a:buClr>
              <a:buFont typeface="Arial" pitchFamily="34" charset="0"/>
              <a:buChar char="•"/>
            </a:pPr>
            <a:r>
              <a:rPr lang="en-US" sz="2200" b="1" strike="noStrike" spc="-1" dirty="0">
                <a:solidFill>
                  <a:srgbClr val="FF0000"/>
                </a:solidFill>
                <a:latin typeface="Arial"/>
                <a:ea typeface="Angsana New"/>
              </a:rPr>
              <a:t> Entity instance:</a:t>
            </a:r>
            <a:r>
              <a:rPr lang="en-US" sz="2200" b="1" strike="noStrike" spc="-1" dirty="0">
                <a:solidFill>
                  <a:srgbClr val="3F3F3F"/>
                </a:solidFill>
                <a:latin typeface="Arial"/>
                <a:ea typeface="Angsana New"/>
              </a:rPr>
              <a:t> An instance is a particular occurrence of an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entity.  </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For example:</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each Student is an instance of an entity</a:t>
            </a:r>
            <a:endParaRPr lang="en-US" sz="2200" b="0" strike="noStrike" spc="-1" dirty="0">
              <a:latin typeface="Arial"/>
            </a:endParaRPr>
          </a:p>
          <a:p>
            <a:pPr>
              <a:lnSpc>
                <a:spcPct val="80000"/>
              </a:lnSpc>
              <a:spcBef>
                <a:spcPts val="1100"/>
              </a:spcBef>
            </a:pPr>
            <a:r>
              <a:rPr lang="en-US" sz="2200" b="1" strike="noStrike" spc="-1" dirty="0">
                <a:solidFill>
                  <a:srgbClr val="3F3F3F"/>
                </a:solidFill>
                <a:latin typeface="Arial"/>
                <a:ea typeface="Angsana New"/>
              </a:rPr>
              <a:t>	each car is an instance of an entity, etc.</a:t>
            </a:r>
            <a:endParaRPr lang="en-US" sz="2200" b="0" strike="noStrike" spc="-1" dirty="0">
              <a:latin typeface="Arial"/>
            </a:endParaRPr>
          </a:p>
        </p:txBody>
      </p:sp>
      <p:pic>
        <p:nvPicPr>
          <p:cNvPr id="202" name="Picture 1"/>
          <p:cNvPicPr/>
          <p:nvPr/>
        </p:nvPicPr>
        <p:blipFill>
          <a:blip r:embed="rId3"/>
          <a:stretch/>
        </p:blipFill>
        <p:spPr>
          <a:xfrm>
            <a:off x="612000" y="4038480"/>
            <a:ext cx="8497800" cy="2361960"/>
          </a:xfrm>
          <a:prstGeom prst="rect">
            <a:avLst/>
          </a:prstGeom>
          <a:ln>
            <a:noFill/>
          </a:ln>
        </p:spPr>
      </p:pic>
      <p:sp>
        <p:nvSpPr>
          <p:cNvPr id="203" name="CustomShape 4"/>
          <p:cNvSpPr/>
          <p:nvPr/>
        </p:nvSpPr>
        <p:spPr>
          <a:xfrm>
            <a:off x="15840" y="5012280"/>
            <a:ext cx="821880" cy="92880"/>
          </a:xfrm>
          <a:prstGeom prst="rightArrow">
            <a:avLst>
              <a:gd name="adj1" fmla="val 50000"/>
              <a:gd name="adj2" fmla="val 50000"/>
            </a:avLst>
          </a:prstGeom>
          <a:ln>
            <a:round/>
          </a:ln>
        </p:spPr>
        <p:style>
          <a:lnRef idx="2">
            <a:schemeClr val="accent1">
              <a:shade val="15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
          <p:cNvPicPr/>
          <p:nvPr/>
        </p:nvPicPr>
        <p:blipFill>
          <a:blip r:embed="rId3"/>
          <a:stretch/>
        </p:blipFill>
        <p:spPr>
          <a:xfrm>
            <a:off x="5037840" y="2570040"/>
            <a:ext cx="4105800" cy="2250720"/>
          </a:xfrm>
          <a:prstGeom prst="rect">
            <a:avLst/>
          </a:prstGeom>
          <a:ln>
            <a:noFill/>
          </a:ln>
        </p:spPr>
      </p:pic>
      <p:sp>
        <p:nvSpPr>
          <p:cNvPr id="205" name="CustomShape 1"/>
          <p:cNvSpPr/>
          <p:nvPr/>
        </p:nvSpPr>
        <p:spPr>
          <a:xfrm>
            <a:off x="468360" y="35712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 (cont.)</a:t>
            </a:r>
            <a:endParaRPr lang="en-US" sz="4000" b="0" strike="noStrike" spc="-1">
              <a:latin typeface="Arial"/>
            </a:endParaRPr>
          </a:p>
        </p:txBody>
      </p:sp>
      <p:sp>
        <p:nvSpPr>
          <p:cNvPr id="206"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07" name="CustomShape 3"/>
          <p:cNvSpPr/>
          <p:nvPr/>
        </p:nvSpPr>
        <p:spPr>
          <a:xfrm>
            <a:off x="71280" y="1428840"/>
            <a:ext cx="8229240" cy="453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spcBef>
                <a:spcPts val="479"/>
              </a:spcBef>
            </a:pPr>
            <a:endParaRPr lang="en-US" sz="1800" b="0" strike="noStrike" spc="-1">
              <a:latin typeface="Arial"/>
            </a:endParaRPr>
          </a:p>
          <a:p>
            <a:pPr>
              <a:lnSpc>
                <a:spcPct val="80000"/>
              </a:lnSpc>
              <a:spcBef>
                <a:spcPts val="479"/>
              </a:spcBef>
            </a:pPr>
            <a:r>
              <a:rPr lang="en-US" sz="2400" b="1" strike="noStrike" spc="-1">
                <a:solidFill>
                  <a:srgbClr val="3F3F3F"/>
                </a:solidFill>
                <a:latin typeface="Arial"/>
              </a:rPr>
              <a:t>Attributes :</a:t>
            </a:r>
            <a:endParaRPr lang="en-US" sz="2400" b="0" strike="noStrike" spc="-1">
              <a:latin typeface="Arial"/>
            </a:endParaRPr>
          </a:p>
          <a:p>
            <a:pPr marL="343080" indent="-342720">
              <a:lnSpc>
                <a:spcPct val="80000"/>
              </a:lnSpc>
              <a:spcBef>
                <a:spcPts val="479"/>
              </a:spcBef>
              <a:tabLst>
                <a:tab pos="0" algn="l"/>
              </a:tabLst>
            </a:pPr>
            <a:r>
              <a:rPr lang="en-US" sz="2400" b="1" strike="noStrike" spc="-1">
                <a:solidFill>
                  <a:srgbClr val="3F3F3F"/>
                </a:solidFill>
                <a:latin typeface="Arial"/>
              </a:rPr>
              <a:t> They are the </a:t>
            </a:r>
            <a:r>
              <a:rPr lang="en-US" sz="2400" b="1" strike="noStrike" spc="-1">
                <a:solidFill>
                  <a:srgbClr val="FF0000"/>
                </a:solidFill>
                <a:latin typeface="Arial"/>
              </a:rPr>
              <a:t>Characteristics</a:t>
            </a:r>
            <a:r>
              <a:rPr lang="en-US" sz="2400" b="1" strike="noStrike" spc="-1">
                <a:solidFill>
                  <a:srgbClr val="3F3F3F"/>
                </a:solidFill>
                <a:latin typeface="Arial"/>
              </a:rPr>
              <a:t> of entities.</a:t>
            </a:r>
            <a:endParaRPr lang="en-US" sz="2400" b="0" strike="noStrike" spc="-1">
              <a:latin typeface="Arial"/>
            </a:endParaRPr>
          </a:p>
          <a:p>
            <a:pPr marL="343080" indent="-342720">
              <a:lnSpc>
                <a:spcPct val="80000"/>
              </a:lnSpc>
              <a:spcBef>
                <a:spcPts val="479"/>
              </a:spcBef>
              <a:tabLst>
                <a:tab pos="0" algn="l"/>
              </a:tabLst>
            </a:pPr>
            <a:endParaRPr lang="en-US" sz="2400" b="0" strike="noStrike" spc="-1">
              <a:latin typeface="Arial"/>
            </a:endParaRPr>
          </a:p>
          <a:p>
            <a:pPr marL="343080" indent="-342720">
              <a:lnSpc>
                <a:spcPct val="80000"/>
              </a:lnSpc>
              <a:spcBef>
                <a:spcPts val="479"/>
              </a:spcBef>
              <a:tabLst>
                <a:tab pos="0" algn="l"/>
              </a:tabLst>
            </a:pPr>
            <a:endParaRPr lang="en-US" sz="2400" b="0" strike="noStrike" spc="-1">
              <a:latin typeface="Arial"/>
            </a:endParaRPr>
          </a:p>
          <a:p>
            <a:pPr marL="343080" indent="-342720">
              <a:lnSpc>
                <a:spcPct val="80000"/>
              </a:lnSpc>
              <a:spcBef>
                <a:spcPts val="479"/>
              </a:spcBef>
              <a:tabLst>
                <a:tab pos="0" algn="l"/>
              </a:tabLst>
            </a:pPr>
            <a:r>
              <a:rPr lang="en-US" sz="2400" b="1" strike="noStrike" spc="-1">
                <a:solidFill>
                  <a:srgbClr val="3F3F3F"/>
                </a:solidFill>
                <a:latin typeface="Arial"/>
              </a:rPr>
              <a:t>Types of attributes :</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a:p>
            <a:pPr marL="743040" lvl="1"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Simple (Scalars) –</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 smallest semantic unit of data, </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atomic (no internal structure)</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 singular e.g. ssn,birthdate</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68360" y="357120"/>
            <a:ext cx="8675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00">
                <a:solidFill>
                  <a:srgbClr val="9B2D1F"/>
                </a:solidFill>
                <a:latin typeface="Arial"/>
              </a:rPr>
              <a:t>Definitions (cont.)</a:t>
            </a:r>
            <a:endParaRPr lang="en-US" sz="4000" b="0" strike="noStrike" spc="-1">
              <a:latin typeface="Arial"/>
            </a:endParaRPr>
          </a:p>
        </p:txBody>
      </p:sp>
      <p:sp>
        <p:nvSpPr>
          <p:cNvPr id="209" name="CustomShape 2"/>
          <p:cNvSpPr/>
          <p:nvPr/>
        </p:nvSpPr>
        <p:spPr>
          <a:xfrm>
            <a:off x="468360" y="2565360"/>
            <a:ext cx="2374560" cy="518760"/>
          </a:xfrm>
          <a:prstGeom prst="rect">
            <a:avLst/>
          </a:prstGeom>
          <a:noFill/>
          <a:ln>
            <a:noFill/>
          </a:ln>
        </p:spPr>
        <p:style>
          <a:lnRef idx="0">
            <a:scrgbClr r="0" g="0" b="0"/>
          </a:lnRef>
          <a:fillRef idx="0">
            <a:scrgbClr r="0" g="0" b="0"/>
          </a:fillRef>
          <a:effectRef idx="0">
            <a:scrgbClr r="0" g="0" b="0"/>
          </a:effectRef>
          <a:fontRef idx="minor"/>
        </p:style>
      </p:sp>
      <p:sp>
        <p:nvSpPr>
          <p:cNvPr id="210" name="CustomShape 3"/>
          <p:cNvSpPr/>
          <p:nvPr/>
        </p:nvSpPr>
        <p:spPr>
          <a:xfrm>
            <a:off x="152280" y="1162080"/>
            <a:ext cx="8229240" cy="453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80000"/>
              </a:lnSpc>
              <a:spcBef>
                <a:spcPts val="479"/>
              </a:spcBef>
              <a:tabLst>
                <a:tab pos="0" algn="l"/>
              </a:tabLst>
            </a:pPr>
            <a:endParaRPr lang="en-US" sz="1800" b="0" strike="noStrike" spc="-1">
              <a:latin typeface="Arial"/>
            </a:endParaRPr>
          </a:p>
          <a:p>
            <a:pPr marL="343080" indent="-342720">
              <a:lnSpc>
                <a:spcPct val="80000"/>
              </a:lnSpc>
              <a:spcBef>
                <a:spcPts val="479"/>
              </a:spcBef>
              <a:tabLst>
                <a:tab pos="0" algn="l"/>
              </a:tabLst>
            </a:pPr>
            <a:r>
              <a:rPr lang="en-US" sz="2400" b="1" strike="noStrike" spc="-1">
                <a:solidFill>
                  <a:srgbClr val="3F3F3F"/>
                </a:solidFill>
                <a:latin typeface="Arial"/>
              </a:rPr>
              <a:t>Types of attributes :</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a:p>
            <a:pPr marL="743040" lvl="1"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Composite - group of attributes </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e.g. address (street, city, state, zip)</a:t>
            </a:r>
            <a:endParaRPr lang="en-US" sz="2400" b="0" strike="noStrike" spc="-1">
              <a:latin typeface="Arial"/>
            </a:endParaRPr>
          </a:p>
          <a:p>
            <a:pPr marL="343080" indent="-342720">
              <a:lnSpc>
                <a:spcPct val="80000"/>
              </a:lnSpc>
              <a:spcBef>
                <a:spcPts val="479"/>
              </a:spcBef>
              <a:tabLst>
                <a:tab pos="0" algn="l"/>
              </a:tabLst>
            </a:pPr>
            <a:r>
              <a:rPr lang="en-US" sz="2400" b="1" strike="noStrike" spc="-1">
                <a:solidFill>
                  <a:srgbClr val="3F3F3F"/>
                </a:solidFill>
                <a:latin typeface="Arial"/>
              </a:rPr>
              <a:t> </a:t>
            </a:r>
            <a:endParaRPr lang="en-US" sz="2400" b="0" strike="noStrike" spc="-1">
              <a:latin typeface="Arial"/>
            </a:endParaRPr>
          </a:p>
          <a:p>
            <a:pPr marL="743040" lvl="1"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Multi-valued (list) </a:t>
            </a:r>
            <a:endParaRPr lang="en-US" sz="2400" b="0" strike="noStrike" spc="-1">
              <a:latin typeface="Arial"/>
            </a:endParaRPr>
          </a:p>
          <a:p>
            <a:pPr marL="1200240" lvl="2"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multiple values e.g. phone numbers.</a:t>
            </a:r>
            <a:endParaRPr lang="en-US" sz="2400" b="0" strike="noStrike" spc="-1">
              <a:latin typeface="Arial"/>
            </a:endParaRPr>
          </a:p>
          <a:p>
            <a:pPr marL="343080" indent="-342720">
              <a:lnSpc>
                <a:spcPct val="80000"/>
              </a:lnSpc>
              <a:spcBef>
                <a:spcPts val="479"/>
              </a:spcBef>
              <a:tabLst>
                <a:tab pos="0" algn="l"/>
              </a:tabLst>
            </a:pPr>
            <a:endParaRPr lang="en-US" sz="2400" b="0" strike="noStrike" spc="-1">
              <a:latin typeface="Arial"/>
            </a:endParaRPr>
          </a:p>
          <a:p>
            <a:pPr marL="743040" lvl="1" indent="-285480">
              <a:lnSpc>
                <a:spcPct val="80000"/>
              </a:lnSpc>
              <a:spcBef>
                <a:spcPts val="479"/>
              </a:spcBef>
              <a:buClr>
                <a:srgbClr val="3F3F3F"/>
              </a:buClr>
              <a:buFont typeface="Symbol" charset="2"/>
              <a:buChar char=""/>
              <a:tabLst>
                <a:tab pos="0" algn="l"/>
              </a:tabLst>
            </a:pPr>
            <a:r>
              <a:rPr lang="en-US" sz="2400" b="1" strike="noStrike" spc="-1">
                <a:solidFill>
                  <a:srgbClr val="3F3F3F"/>
                </a:solidFill>
                <a:latin typeface="Arial"/>
              </a:rPr>
              <a:t>Derived.</a:t>
            </a:r>
            <a:endParaRPr lang="en-US" sz="2400" b="0" strike="noStrike" spc="-1">
              <a:latin typeface="Arial"/>
            </a:endParaRPr>
          </a:p>
          <a:p>
            <a:pPr>
              <a:lnSpc>
                <a:spcPct val="80000"/>
              </a:lnSpc>
              <a:spcBef>
                <a:spcPts val="479"/>
              </a:spcBef>
              <a:tabLst>
                <a:tab pos="0" algn="l"/>
              </a:tabLst>
            </a:pPr>
            <a:endParaRPr lang="en-US" sz="2400" b="0" strike="noStrike" spc="-1">
              <a:latin typeface="Arial"/>
            </a:endParaRPr>
          </a:p>
        </p:txBody>
      </p:sp>
      <p:pic>
        <p:nvPicPr>
          <p:cNvPr id="211" name="Picture 3"/>
          <p:cNvPicPr/>
          <p:nvPr/>
        </p:nvPicPr>
        <p:blipFill>
          <a:blip r:embed="rId3"/>
          <a:stretch/>
        </p:blipFill>
        <p:spPr>
          <a:xfrm>
            <a:off x="4543560" y="4419720"/>
            <a:ext cx="4105800" cy="2250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B2D1F"/>
      </a:dk2>
      <a:lt2>
        <a:srgbClr val="FFFFFF"/>
      </a:lt2>
      <a:accent1>
        <a:srgbClr val="9B2D1F"/>
      </a:accent1>
      <a:accent2>
        <a:srgbClr val="9B2D1F"/>
      </a:accent2>
      <a:accent3>
        <a:srgbClr val="3F3F3F"/>
      </a:accent3>
      <a:accent4>
        <a:srgbClr val="3F3F3F"/>
      </a:accent4>
      <a:accent5>
        <a:srgbClr val="3F3F3F"/>
      </a:accent5>
      <a:accent6>
        <a:srgbClr val="855D5D"/>
      </a:accent6>
      <a:hlink>
        <a:srgbClr val="9B2D1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B2D1F"/>
      </a:dk2>
      <a:lt2>
        <a:srgbClr val="FFFFFF"/>
      </a:lt2>
      <a:accent1>
        <a:srgbClr val="9B2D1F"/>
      </a:accent1>
      <a:accent2>
        <a:srgbClr val="9B2D1F"/>
      </a:accent2>
      <a:accent3>
        <a:srgbClr val="3F3F3F"/>
      </a:accent3>
      <a:accent4>
        <a:srgbClr val="3F3F3F"/>
      </a:accent4>
      <a:accent5>
        <a:srgbClr val="3F3F3F"/>
      </a:accent5>
      <a:accent6>
        <a:srgbClr val="855D5D"/>
      </a:accent6>
      <a:hlink>
        <a:srgbClr val="9B2D1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B2D1F"/>
      </a:dk2>
      <a:lt2>
        <a:srgbClr val="FFFFFF"/>
      </a:lt2>
      <a:accent1>
        <a:srgbClr val="9B2D1F"/>
      </a:accent1>
      <a:accent2>
        <a:srgbClr val="9B2D1F"/>
      </a:accent2>
      <a:accent3>
        <a:srgbClr val="3F3F3F"/>
      </a:accent3>
      <a:accent4>
        <a:srgbClr val="3F3F3F"/>
      </a:accent4>
      <a:accent5>
        <a:srgbClr val="3F3F3F"/>
      </a:accent5>
      <a:accent6>
        <a:srgbClr val="855D5D"/>
      </a:accent6>
      <a:hlink>
        <a:srgbClr val="9B2D1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B2D1F"/>
      </a:dk2>
      <a:lt2>
        <a:srgbClr val="FFFFFF"/>
      </a:lt2>
      <a:accent1>
        <a:srgbClr val="9B2D1F"/>
      </a:accent1>
      <a:accent2>
        <a:srgbClr val="9B2D1F"/>
      </a:accent2>
      <a:accent3>
        <a:srgbClr val="3F3F3F"/>
      </a:accent3>
      <a:accent4>
        <a:srgbClr val="3F3F3F"/>
      </a:accent4>
      <a:accent5>
        <a:srgbClr val="3F3F3F"/>
      </a:accent5>
      <a:accent6>
        <a:srgbClr val="855D5D"/>
      </a:accent6>
      <a:hlink>
        <a:srgbClr val="9B2D1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B2D1F"/>
      </a:dk2>
      <a:lt2>
        <a:srgbClr val="FFFFFF"/>
      </a:lt2>
      <a:accent1>
        <a:srgbClr val="9B2D1F"/>
      </a:accent1>
      <a:accent2>
        <a:srgbClr val="9B2D1F"/>
      </a:accent2>
      <a:accent3>
        <a:srgbClr val="3F3F3F"/>
      </a:accent3>
      <a:accent4>
        <a:srgbClr val="3F3F3F"/>
      </a:accent4>
      <a:accent5>
        <a:srgbClr val="3F3F3F"/>
      </a:accent5>
      <a:accent6>
        <a:srgbClr val="855D5D"/>
      </a:accent6>
      <a:hlink>
        <a:srgbClr val="9B2D1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1409</TotalTime>
  <Words>2061</Words>
  <Application>Microsoft Office PowerPoint</Application>
  <PresentationFormat>On-screen Show (4:3)</PresentationFormat>
  <Paragraphs>382</Paragraphs>
  <Slides>52</Slides>
  <Notes>46</Notes>
  <HiddenSlides>0</HiddenSlides>
  <MMClips>0</MMClips>
  <ScaleCrop>false</ScaleCrop>
  <HeadingPairs>
    <vt:vector size="4" baseType="variant">
      <vt:variant>
        <vt:lpstr>Theme</vt:lpstr>
      </vt:variant>
      <vt:variant>
        <vt:i4>4</vt:i4>
      </vt:variant>
      <vt:variant>
        <vt:lpstr>Slide Titles</vt:lpstr>
      </vt:variant>
      <vt:variant>
        <vt:i4>52</vt:i4>
      </vt:variant>
    </vt:vector>
  </HeadingPairs>
  <TitlesOfParts>
    <vt:vector size="56"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ER-to-Relational Mapping</vt:lpstr>
      <vt:lpstr>Step 1: Mapping of Regular Entity Types </vt:lpstr>
      <vt:lpstr>Step 1: Mapping of Regular Entity Types </vt:lpstr>
      <vt:lpstr>Step 6: Mapping of Multi-valued attributes. </vt:lpstr>
      <vt:lpstr>Step 2: Mapping of Weak Entity Types </vt:lpstr>
      <vt:lpstr>Step 2: Mapping of Weak Entity Types </vt:lpstr>
      <vt:lpstr>Step 2: Mapping of Weak Entity Types </vt:lpstr>
      <vt:lpstr>Step 3: Mapping of Binary 1:1 Relation Types </vt:lpstr>
      <vt:lpstr>Step 3: Mapping of Binary 1:1 Relation cont. </vt:lpstr>
      <vt:lpstr>Step 3: Mapping of Binary 1:1 Relation cont. </vt:lpstr>
      <vt:lpstr>Step 4: Mapping of Binary 1:N Relationship Types.</vt:lpstr>
      <vt:lpstr>Step 4: Mapping of Binary 1:N Relationship Types.</vt:lpstr>
      <vt:lpstr>Step 4: Mapping of Binary 1:N Relationship Types.</vt:lpstr>
      <vt:lpstr>Step5: Mapping of Binary M:N Relationship </vt:lpstr>
      <vt:lpstr>Step5: Mapping of Binary M:N Relationship </vt:lpstr>
      <vt:lpstr>Step7: Mapping of N-ary Relationship </vt:lpstr>
      <vt:lpstr>Step7: Mapping of N-ary Relationship </vt:lpstr>
      <vt:lpstr>PowerPoint Presentation</vt:lpstr>
      <vt:lpstr>Mapping Result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Design</dc:title>
  <dc:creator>Genius</dc:creator>
  <cp:lastModifiedBy>jboles</cp:lastModifiedBy>
  <cp:revision>437</cp:revision>
  <dcterms:created xsi:type="dcterms:W3CDTF">2023-07-23T08:56:23Z</dcterms:created>
  <dcterms:modified xsi:type="dcterms:W3CDTF">2024-05-26T19:53:22Z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2022-10-09T00:00:00Z</vt:filetime>
  </property>
  <property fmtid="{D5CDD505-2E9C-101B-9397-08002B2CF9AE}" pid="4" name="Creator">
    <vt:lpwstr>Microsoft® PowerPoint® 2016</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2023-07-23T00:00:00Z</vt:filetime>
  </property>
  <property fmtid="{D5CDD505-2E9C-101B-9397-08002B2CF9AE}" pid="8" name="LinksUpToDate">
    <vt:bool>false</vt:bool>
  </property>
  <property fmtid="{D5CDD505-2E9C-101B-9397-08002B2CF9AE}" pid="9" name="MMClips">
    <vt:i4>0</vt:i4>
  </property>
  <property fmtid="{D5CDD505-2E9C-101B-9397-08002B2CF9AE}" pid="10" name="Notes">
    <vt:i4>34</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40</vt:i4>
  </property>
</Properties>
</file>