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4" r:id="rId1"/>
  </p:sldMasterIdLst>
  <p:notesMasterIdLst>
    <p:notesMasterId r:id="rId26"/>
  </p:notesMasterIdLst>
  <p:sldIdLst>
    <p:sldId id="256" r:id="rId2"/>
    <p:sldId id="267" r:id="rId3"/>
    <p:sldId id="401" r:id="rId4"/>
    <p:sldId id="285" r:id="rId5"/>
    <p:sldId id="286" r:id="rId6"/>
    <p:sldId id="287" r:id="rId7"/>
    <p:sldId id="288" r:id="rId8"/>
    <p:sldId id="289" r:id="rId9"/>
    <p:sldId id="295" r:id="rId10"/>
    <p:sldId id="290" r:id="rId11"/>
    <p:sldId id="351" r:id="rId12"/>
    <p:sldId id="389" r:id="rId13"/>
    <p:sldId id="379" r:id="rId14"/>
    <p:sldId id="390" r:id="rId15"/>
    <p:sldId id="391" r:id="rId16"/>
    <p:sldId id="392" r:id="rId17"/>
    <p:sldId id="393" r:id="rId18"/>
    <p:sldId id="394" r:id="rId19"/>
    <p:sldId id="395" r:id="rId20"/>
    <p:sldId id="381" r:id="rId21"/>
    <p:sldId id="396" r:id="rId22"/>
    <p:sldId id="280" r:id="rId23"/>
    <p:sldId id="346" r:id="rId24"/>
    <p:sldId id="305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8" autoAdjust="0"/>
    <p:restoredTop sz="88790" autoAdjust="0"/>
  </p:normalViewPr>
  <p:slideViewPr>
    <p:cSldViewPr>
      <p:cViewPr varScale="1">
        <p:scale>
          <a:sx n="61" d="100"/>
          <a:sy n="61" d="100"/>
        </p:scale>
        <p:origin x="-1704" y="-60"/>
      </p:cViewPr>
      <p:guideLst>
        <p:guide orient="horz" pos="2880"/>
        <p:guide pos="216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2E90F-D1B2-4F28-BFC7-B404F17F1B3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576F6-C767-4406-9FE9-C01CA1F8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22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xmlns="" id="{F59FE698-7F48-DCFA-8499-E238B51EE0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xmlns="" id="{13945E13-560E-C8E8-7C65-ABC47A9F8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xmlns="" id="{49E511FE-0FC0-AA8B-7154-3496C8CE32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5650" indent="-290513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3638" indent="-231775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363" indent="-231775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5500" indent="-231775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F4C3B57-A414-47FE-9F0C-48659446A32E}" type="slidenum">
              <a:rPr lang="en-US" altLang="en-US"/>
              <a:pPr algn="r" eaLnBrk="1" hangingPunct="1"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err="1"/>
              <a:t>levelkkk</a:t>
            </a:r>
            <a:endParaRPr lang="en-US" dirty="0"/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562" y="3399282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600" y="1523"/>
                </a:lnTo>
              </a:path>
            </a:pathLst>
          </a:custGeom>
          <a:ln w="19812">
            <a:solidFill>
              <a:srgbClr val="D25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685800" y="793011"/>
            <a:ext cx="7848600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pc="-90" dirty="0">
                <a:latin typeface="Arial Rounded MT Bold" pitchFamily="34" charset="0"/>
              </a:rPr>
              <a:t>Database</a:t>
            </a:r>
            <a:br>
              <a:rPr lang="en-US" spc="-90" dirty="0">
                <a:latin typeface="Arial Rounded MT Bold" pitchFamily="34" charset="0"/>
              </a:rPr>
            </a:br>
            <a:r>
              <a:rPr lang="en-US" spc="-90" dirty="0">
                <a:latin typeface="Arial Rounded MT Bold" pitchFamily="34" charset="0"/>
              </a:rPr>
              <a:t>Fundamentals &amp; Design</a:t>
            </a:r>
            <a:endParaRPr lang="en-US" spc="-95" dirty="0">
              <a:latin typeface="Arial Rounded MT Bold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90417" y="4102353"/>
            <a:ext cx="3313429" cy="13680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3175" algn="ctr">
              <a:lnSpc>
                <a:spcPct val="120000"/>
              </a:lnSpc>
              <a:spcBef>
                <a:spcPts val="100"/>
              </a:spcBef>
            </a:pPr>
            <a:r>
              <a:rPr lang="en-US" sz="2400" spc="-5">
                <a:solidFill>
                  <a:srgbClr val="56566D"/>
                </a:solidFill>
                <a:latin typeface="Arial"/>
                <a:cs typeface="Arial"/>
              </a:rPr>
              <a:t>Presented </a:t>
            </a:r>
            <a:r>
              <a:rPr sz="2400" spc="-5" dirty="0">
                <a:solidFill>
                  <a:srgbClr val="56566D"/>
                </a:solidFill>
                <a:latin typeface="Arial"/>
                <a:cs typeface="Arial"/>
              </a:rPr>
              <a:t>by</a:t>
            </a:r>
            <a:endParaRPr lang="en-US" sz="2400" spc="-5" dirty="0">
              <a:solidFill>
                <a:srgbClr val="56566D"/>
              </a:solidFill>
              <a:latin typeface="Arial"/>
              <a:cs typeface="Arial"/>
            </a:endParaRPr>
          </a:p>
          <a:p>
            <a:pPr marL="12065" marR="5080" indent="3175" algn="ctr">
              <a:lnSpc>
                <a:spcPct val="12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6566D"/>
                </a:solidFill>
                <a:latin typeface="Arial"/>
                <a:cs typeface="Arial"/>
              </a:rPr>
              <a:t>Josephine Boles</a:t>
            </a:r>
          </a:p>
          <a:p>
            <a:pPr marL="12065" marR="5080" indent="3175" algn="ctr">
              <a:lnSpc>
                <a:spcPct val="120000"/>
              </a:lnSpc>
              <a:spcBef>
                <a:spcPts val="100"/>
              </a:spcBef>
            </a:pP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0"/>
          <p:cNvSpPr txBox="1">
            <a:spLocks noChangeArrowheads="1"/>
          </p:cNvSpPr>
          <p:nvPr/>
        </p:nvSpPr>
        <p:spPr bwMode="auto">
          <a:xfrm>
            <a:off x="468313" y="2565400"/>
            <a:ext cx="23749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endParaRPr lang="en-US" altLang="en-US" sz="2800">
              <a:cs typeface="Angsana New" pitchFamily="18" charset="-34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14313" y="1928813"/>
            <a:ext cx="8929687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Select</a:t>
            </a:r>
            <a:r>
              <a:rPr lang="en-GB" altLang="en-US" sz="2400">
                <a:cs typeface="Angsana New" pitchFamily="18" charset="-34"/>
              </a:rPr>
              <a:t>   last_name, salary, salary + 300</a:t>
            </a:r>
          </a:p>
          <a:p>
            <a:pPr algn="l">
              <a:buFont typeface="Wingdings" pitchFamily="2" charset="2"/>
              <a:buNone/>
            </a:pP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from</a:t>
            </a:r>
            <a:r>
              <a:rPr lang="en-GB" altLang="en-US" sz="2400">
                <a:cs typeface="Angsana New" pitchFamily="18" charset="-34"/>
              </a:rPr>
              <a:t>     employees;</a:t>
            </a:r>
          </a:p>
          <a:p>
            <a:pPr algn="l">
              <a:buFont typeface="Wingdings" pitchFamily="2" charset="2"/>
              <a:buNone/>
            </a:pPr>
            <a:endParaRPr lang="en-GB" altLang="en-US" sz="2400">
              <a:cs typeface="Angsana New" pitchFamily="18" charset="-34"/>
            </a:endParaRPr>
          </a:p>
          <a:p>
            <a:pPr algn="l">
              <a:buFontTx/>
              <a:buChar char="•"/>
            </a:pPr>
            <a:r>
              <a:rPr lang="en-GB" altLang="en-US" sz="2400">
                <a:cs typeface="Angsana New" pitchFamily="18" charset="-34"/>
              </a:rPr>
              <a:t> Order of precedence:    </a:t>
            </a: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* , / , +, -</a:t>
            </a:r>
          </a:p>
          <a:p>
            <a:pPr algn="l">
              <a:buFontTx/>
              <a:buChar char="•"/>
            </a:pPr>
            <a:r>
              <a:rPr lang="en-GB" altLang="en-US" sz="2400">
                <a:cs typeface="Angsana New" pitchFamily="18" charset="-34"/>
              </a:rPr>
              <a:t> You can enforce priority by adding parentheses. </a:t>
            </a:r>
          </a:p>
          <a:p>
            <a:pPr algn="l"/>
            <a:endParaRPr lang="en-GB" altLang="en-US" sz="2400">
              <a:cs typeface="Angsana New" pitchFamily="18" charset="-34"/>
            </a:endParaRPr>
          </a:p>
          <a:p>
            <a:pPr algn="l"/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Select</a:t>
            </a:r>
            <a:r>
              <a:rPr lang="en-GB" altLang="en-US" sz="2400">
                <a:cs typeface="Angsana New" pitchFamily="18" charset="-34"/>
              </a:rPr>
              <a:t>    last_name, salary, 10 * (salary + 300)</a:t>
            </a:r>
          </a:p>
          <a:p>
            <a:pPr algn="l">
              <a:buFont typeface="Wingdings" pitchFamily="2" charset="2"/>
              <a:buNone/>
            </a:pP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from</a:t>
            </a:r>
            <a:r>
              <a:rPr lang="en-GB" altLang="en-US" sz="2400">
                <a:cs typeface="Angsana New" pitchFamily="18" charset="-34"/>
              </a:rPr>
              <a:t>      employees;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39750" y="357188"/>
            <a:ext cx="8675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3200" b="1" dirty="0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rPr>
              <a:t>Arithmetic</a:t>
            </a:r>
            <a:r>
              <a:rPr lang="en-US" altLang="en-US" sz="4000" dirty="0">
                <a:latin typeface="Bookman Old Style" pitchFamily="18" charset="0"/>
                <a:cs typeface="Browallia New" pitchFamily="34" charset="-34"/>
              </a:rPr>
              <a:t> </a:t>
            </a:r>
            <a:r>
              <a:rPr lang="en-US" altLang="en-US" sz="3200" b="1" dirty="0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rPr>
              <a:t>Expressions</a:t>
            </a:r>
          </a:p>
        </p:txBody>
      </p:sp>
    </p:spTree>
    <p:extLst>
      <p:ext uri="{BB962C8B-B14F-4D97-AF65-F5344CB8AC3E}">
        <p14:creationId xmlns:p14="http://schemas.microsoft.com/office/powerpoint/2010/main" val="414191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857250" y="357188"/>
            <a:ext cx="8286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sz="3200" b="1" dirty="0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rPr>
              <a:t>Union operator</a:t>
            </a:r>
          </a:p>
        </p:txBody>
      </p:sp>
      <p:sp>
        <p:nvSpPr>
          <p:cNvPr id="16387" name="Text Box 10"/>
          <p:cNvSpPr txBox="1">
            <a:spLocks noChangeArrowheads="1"/>
          </p:cNvSpPr>
          <p:nvPr/>
        </p:nvSpPr>
        <p:spPr bwMode="auto">
          <a:xfrm>
            <a:off x="468313" y="2565400"/>
            <a:ext cx="2374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80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71438" y="1500188"/>
            <a:ext cx="8786812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800"/>
              <a:t> It’s used to combine results from different queries.</a:t>
            </a:r>
          </a:p>
          <a:p>
            <a:r>
              <a:rPr lang="en-US" sz="2800"/>
              <a:t> </a:t>
            </a:r>
          </a:p>
          <a:p>
            <a:pPr>
              <a:buFont typeface="Arial" charset="0"/>
              <a:buChar char="•"/>
            </a:pPr>
            <a:r>
              <a:rPr lang="en-US" sz="2800"/>
              <a:t> Display  names for all employees who is or was </a:t>
            </a:r>
          </a:p>
          <a:p>
            <a:r>
              <a:rPr lang="en-US" sz="2800"/>
              <a:t>  working in the organization.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endParaRPr lang="en-GB" sz="2800"/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rgbClr val="FF0000"/>
                </a:solidFill>
              </a:rPr>
              <a:t>SELECT</a:t>
            </a:r>
            <a:r>
              <a:rPr lang="en-US" sz="2800"/>
              <a:t> Name  </a:t>
            </a:r>
            <a:r>
              <a:rPr lang="en-US" sz="2800">
                <a:solidFill>
                  <a:srgbClr val="FF0000"/>
                </a:solidFill>
              </a:rPr>
              <a:t>FROM</a:t>
            </a:r>
            <a:r>
              <a:rPr lang="en-US" sz="2800"/>
              <a:t> Employees</a:t>
            </a:r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rgbClr val="FF0000"/>
                </a:solidFill>
              </a:rPr>
              <a:t>UNION </a:t>
            </a:r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rgbClr val="FF0000"/>
                </a:solidFill>
              </a:rPr>
              <a:t>SELECT</a:t>
            </a:r>
            <a:r>
              <a:rPr lang="en-US" sz="2800"/>
              <a:t> Name </a:t>
            </a:r>
            <a:r>
              <a:rPr lang="en-US" sz="2800">
                <a:solidFill>
                  <a:srgbClr val="FF0000"/>
                </a:solidFill>
              </a:rPr>
              <a:t>FROM</a:t>
            </a:r>
            <a:r>
              <a:rPr lang="en-US" sz="2800"/>
              <a:t> Employees_retired</a:t>
            </a:r>
            <a:endParaRPr lang="en-GB" sz="2800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V="1">
            <a:off x="5929313" y="3810000"/>
            <a:ext cx="1595437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7000875" y="4572000"/>
            <a:ext cx="642938" cy="8143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667625" y="3489325"/>
            <a:ext cx="1447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3000">
                <a:solidFill>
                  <a:srgbClr val="FF0000"/>
                </a:solidFill>
              </a:rPr>
              <a:t>One Result</a:t>
            </a: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7591425" y="3352800"/>
            <a:ext cx="14478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4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  <p:bldP spid="5" grpId="0" animBg="1"/>
      <p:bldP spid="6" grpId="0" animBg="1"/>
      <p:bldP spid="7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857250" y="357188"/>
            <a:ext cx="8286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sz="3200" b="1" dirty="0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rPr>
              <a:t>Union operator (cont.)</a:t>
            </a:r>
          </a:p>
        </p:txBody>
      </p:sp>
      <p:sp>
        <p:nvSpPr>
          <p:cNvPr id="17411" name="Text Box 10"/>
          <p:cNvSpPr txBox="1">
            <a:spLocks noChangeArrowheads="1"/>
          </p:cNvSpPr>
          <p:nvPr/>
        </p:nvSpPr>
        <p:spPr bwMode="auto">
          <a:xfrm>
            <a:off x="468313" y="2565400"/>
            <a:ext cx="2374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80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71438" y="1820863"/>
            <a:ext cx="8786812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800"/>
              <a:t> Number of columns and data types in the different </a:t>
            </a:r>
          </a:p>
          <a:p>
            <a:r>
              <a:rPr lang="en-US" sz="2800"/>
              <a:t>  queries must be the same.</a:t>
            </a:r>
          </a:p>
          <a:p>
            <a:r>
              <a:rPr lang="en-US" sz="2800"/>
              <a:t> </a:t>
            </a:r>
          </a:p>
          <a:p>
            <a:pPr>
              <a:buFont typeface="Arial" charset="0"/>
              <a:buChar char="•"/>
            </a:pPr>
            <a:r>
              <a:rPr lang="en-US" sz="2800"/>
              <a:t> The </a:t>
            </a:r>
            <a:r>
              <a:rPr lang="en-US" sz="2800">
                <a:solidFill>
                  <a:srgbClr val="FF0000"/>
                </a:solidFill>
              </a:rPr>
              <a:t>UNION</a:t>
            </a:r>
            <a:r>
              <a:rPr lang="en-US" sz="2800"/>
              <a:t> operator selects only distinct values by </a:t>
            </a:r>
          </a:p>
          <a:p>
            <a:r>
              <a:rPr lang="en-US" sz="2800"/>
              <a:t>  default. </a:t>
            </a:r>
          </a:p>
          <a:p>
            <a:endParaRPr lang="en-US" sz="2800"/>
          </a:p>
          <a:p>
            <a:pPr>
              <a:buFont typeface="Arial" charset="0"/>
              <a:buChar char="•"/>
            </a:pPr>
            <a:r>
              <a:rPr lang="en-US" sz="2800"/>
              <a:t>To allow duplicate values, use </a:t>
            </a:r>
            <a:r>
              <a:rPr lang="en-US" sz="2800">
                <a:solidFill>
                  <a:srgbClr val="FF0000"/>
                </a:solidFill>
              </a:rPr>
              <a:t>UNION ALL.</a:t>
            </a:r>
          </a:p>
        </p:txBody>
      </p:sp>
    </p:spTree>
    <p:extLst>
      <p:ext uri="{BB962C8B-B14F-4D97-AF65-F5344CB8AC3E}">
        <p14:creationId xmlns:p14="http://schemas.microsoft.com/office/powerpoint/2010/main" val="26606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928688" y="415925"/>
            <a:ext cx="8286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sz="3200" b="1" dirty="0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rPr>
              <a:t>Sub-Queries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1438" y="1685925"/>
            <a:ext cx="9215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300" kern="0" dirty="0">
                <a:solidFill>
                  <a:srgbClr val="FF0000"/>
                </a:solidFill>
                <a:latin typeface="+mn-lt"/>
                <a:cs typeface="+mn-cs"/>
              </a:rPr>
              <a:t>Find the names of the employees  working in “sales” department.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300" kern="0" dirty="0">
              <a:latin typeface="+mn-lt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14375" y="2714625"/>
            <a:ext cx="84296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Select   </a:t>
            </a:r>
            <a:r>
              <a:rPr lang="en-US" sz="2400"/>
              <a:t>name</a:t>
            </a:r>
            <a:r>
              <a:rPr lang="en-US" sz="2400">
                <a:solidFill>
                  <a:srgbClr val="FF0000"/>
                </a:solidFill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from      </a:t>
            </a:r>
            <a:r>
              <a:rPr lang="en-US" sz="2400"/>
              <a:t>Employee 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Where   </a:t>
            </a:r>
            <a:r>
              <a:rPr lang="en-US" sz="2400"/>
              <a:t>Dno</a:t>
            </a:r>
            <a:r>
              <a:rPr lang="en-US" sz="2400">
                <a:solidFill>
                  <a:srgbClr val="FF0000"/>
                </a:solidFill>
              </a:rPr>
              <a:t> in 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		      </a:t>
            </a:r>
            <a:r>
              <a:rPr lang="en-US" sz="2400"/>
              <a:t>(</a:t>
            </a:r>
            <a:r>
              <a:rPr lang="en-US" sz="2400">
                <a:solidFill>
                  <a:srgbClr val="FF0000"/>
                </a:solidFill>
              </a:rPr>
              <a:t> select </a:t>
            </a:r>
            <a:r>
              <a:rPr lang="en-US" sz="2400"/>
              <a:t>Dnumber</a:t>
            </a:r>
            <a:r>
              <a:rPr lang="en-US" sz="2400">
                <a:solidFill>
                  <a:srgbClr val="FF0000"/>
                </a:solidFill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		        from </a:t>
            </a:r>
            <a:r>
              <a:rPr lang="en-US" sz="2400"/>
              <a:t>Department</a:t>
            </a:r>
            <a:r>
              <a:rPr lang="en-US" sz="2400">
                <a:solidFill>
                  <a:srgbClr val="FF0000"/>
                </a:solidFill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   		        where </a:t>
            </a:r>
            <a:r>
              <a:rPr lang="en-US" sz="2400"/>
              <a:t>dname = ‘sales’)</a:t>
            </a:r>
          </a:p>
        </p:txBody>
      </p:sp>
    </p:spTree>
    <p:extLst>
      <p:ext uri="{BB962C8B-B14F-4D97-AF65-F5344CB8AC3E}">
        <p14:creationId xmlns:p14="http://schemas.microsoft.com/office/powerpoint/2010/main" val="88027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928688" y="415925"/>
            <a:ext cx="8286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sz="3200" b="1" dirty="0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rPr>
              <a:t>Sub-Queries (cont.)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1438" y="1500188"/>
            <a:ext cx="9215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FF0000"/>
                </a:solidFill>
              </a:rPr>
              <a:t>  Display department name with the highest paid employee.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300" kern="0" dirty="0">
              <a:latin typeface="+mn-lt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0063" y="2428875"/>
            <a:ext cx="8429625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/>
              <a:t>1- Get the Highest Salary.</a:t>
            </a:r>
          </a:p>
          <a:p>
            <a:r>
              <a:rPr lang="en-US" sz="2400"/>
              <a:t>2- Get Deptno for this Employee.</a:t>
            </a:r>
          </a:p>
          <a:p>
            <a:r>
              <a:rPr lang="en-US" sz="2400"/>
              <a:t>3- Get Department name.</a:t>
            </a:r>
          </a:p>
          <a:p>
            <a:endParaRPr lang="en-US" sz="2400"/>
          </a:p>
          <a:p>
            <a:r>
              <a:rPr lang="en-US" sz="2400">
                <a:solidFill>
                  <a:srgbClr val="FF0000"/>
                </a:solidFill>
              </a:rPr>
              <a:t>SELECT</a:t>
            </a:r>
            <a:r>
              <a:rPr lang="en-US" sz="2400"/>
              <a:t> dname </a:t>
            </a:r>
            <a:r>
              <a:rPr lang="en-US" sz="2400">
                <a:solidFill>
                  <a:srgbClr val="FF0000"/>
                </a:solidFill>
              </a:rPr>
              <a:t>FROM</a:t>
            </a:r>
            <a:r>
              <a:rPr lang="en-US" sz="2400"/>
              <a:t> dept</a:t>
            </a:r>
          </a:p>
          <a:p>
            <a:endParaRPr lang="en-US" sz="400"/>
          </a:p>
          <a:p>
            <a:r>
              <a:rPr lang="en-US" sz="2400">
                <a:solidFill>
                  <a:srgbClr val="FF0000"/>
                </a:solidFill>
              </a:rPr>
              <a:t>WHERE</a:t>
            </a:r>
            <a:r>
              <a:rPr lang="en-US" sz="2400"/>
              <a:t> deptno = (</a:t>
            </a:r>
            <a:r>
              <a:rPr lang="en-US" sz="2400">
                <a:solidFill>
                  <a:srgbClr val="FF0000"/>
                </a:solidFill>
              </a:rPr>
              <a:t>SELECT</a:t>
            </a:r>
            <a:r>
              <a:rPr lang="en-US" sz="2400"/>
              <a:t> deptno </a:t>
            </a:r>
            <a:r>
              <a:rPr lang="en-US" sz="2400">
                <a:solidFill>
                  <a:srgbClr val="FF0000"/>
                </a:solidFill>
              </a:rPr>
              <a:t>FROM</a:t>
            </a:r>
            <a:r>
              <a:rPr lang="en-US" sz="2400"/>
              <a:t> emp</a:t>
            </a:r>
          </a:p>
          <a:p>
            <a:endParaRPr lang="en-US" sz="400"/>
          </a:p>
          <a:p>
            <a:r>
              <a:rPr lang="en-US" sz="2400">
                <a:solidFill>
                  <a:srgbClr val="FF0000"/>
                </a:solidFill>
              </a:rPr>
              <a:t>WHERE</a:t>
            </a:r>
            <a:r>
              <a:rPr lang="en-US" sz="2400"/>
              <a:t> sal = (</a:t>
            </a:r>
            <a:r>
              <a:rPr lang="en-US" sz="2400">
                <a:solidFill>
                  <a:srgbClr val="FF0000"/>
                </a:solidFill>
              </a:rPr>
              <a:t>SELECT</a:t>
            </a:r>
            <a:r>
              <a:rPr lang="en-US" sz="2400"/>
              <a:t> MAX(sal) </a:t>
            </a:r>
            <a:r>
              <a:rPr lang="en-US" sz="2400">
                <a:solidFill>
                  <a:srgbClr val="FF0000"/>
                </a:solidFill>
              </a:rPr>
              <a:t>FROM</a:t>
            </a:r>
            <a:r>
              <a:rPr lang="en-US" sz="2400"/>
              <a:t> EMP));</a:t>
            </a:r>
          </a:p>
        </p:txBody>
      </p:sp>
    </p:spTree>
    <p:extLst>
      <p:ext uri="{BB962C8B-B14F-4D97-AF65-F5344CB8AC3E}">
        <p14:creationId xmlns:p14="http://schemas.microsoft.com/office/powerpoint/2010/main" val="242075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928688" y="415925"/>
            <a:ext cx="8286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sz="3200" b="1" dirty="0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rPr>
              <a:t>Sub-Queries (cont.)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1438" y="1500188"/>
            <a:ext cx="9215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FF0000"/>
                </a:solidFill>
              </a:rPr>
              <a:t> Find the names of employees whose salary is greater than the </a:t>
            </a:r>
          </a:p>
          <a:p>
            <a:pPr>
              <a:defRPr/>
            </a:pPr>
            <a:r>
              <a:rPr lang="en-US" sz="2400" dirty="0">
                <a:solidFill>
                  <a:srgbClr val="FF0000"/>
                </a:solidFill>
              </a:rPr>
              <a:t>  salary of the employees in department 5.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300" kern="0" dirty="0">
              <a:latin typeface="+mn-lt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0063" y="2143125"/>
            <a:ext cx="84296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endParaRPr lang="en-US" sz="2400"/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Select     </a:t>
            </a:r>
            <a:r>
              <a:rPr lang="en-US" sz="2400"/>
              <a:t>Lname , Fname 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From      </a:t>
            </a:r>
            <a:r>
              <a:rPr lang="en-US" sz="2400"/>
              <a:t>Employee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Where    </a:t>
            </a:r>
            <a:r>
              <a:rPr lang="en-US" sz="2400"/>
              <a:t>salary &gt;</a:t>
            </a:r>
            <a:r>
              <a:rPr lang="en-US" sz="2400">
                <a:solidFill>
                  <a:srgbClr val="FF0000"/>
                </a:solidFill>
              </a:rPr>
              <a:t> All </a:t>
            </a:r>
            <a:r>
              <a:rPr lang="en-US" sz="2400"/>
              <a:t>(</a:t>
            </a:r>
            <a:r>
              <a:rPr lang="en-US" sz="2400">
                <a:solidFill>
                  <a:srgbClr val="FF0000"/>
                </a:solidFill>
              </a:rPr>
              <a:t> select   </a:t>
            </a:r>
            <a:r>
              <a:rPr lang="en-US" sz="2400"/>
              <a:t>salary</a:t>
            </a:r>
            <a:r>
              <a:rPr lang="en-US" sz="2400">
                <a:solidFill>
                  <a:srgbClr val="FF0000"/>
                </a:solidFill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			   from     </a:t>
            </a:r>
            <a:r>
              <a:rPr lang="en-US" sz="2400"/>
              <a:t>Employee 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			   where  </a:t>
            </a:r>
            <a:r>
              <a:rPr lang="en-US" sz="2400"/>
              <a:t>Dno=5)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4313" y="4549775"/>
            <a:ext cx="84296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B050"/>
                </a:solidFill>
              </a:rPr>
              <a:t>OR: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   Select     </a:t>
            </a:r>
            <a:r>
              <a:rPr lang="en-US" sz="2400"/>
              <a:t>Lname , Fname 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   From      </a:t>
            </a:r>
            <a:r>
              <a:rPr lang="en-US" sz="2400"/>
              <a:t>Employee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  Where    </a:t>
            </a:r>
            <a:r>
              <a:rPr lang="en-US" sz="2400"/>
              <a:t>salary &gt;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(</a:t>
            </a:r>
            <a:r>
              <a:rPr lang="en-US" sz="2400">
                <a:solidFill>
                  <a:srgbClr val="FF0000"/>
                </a:solidFill>
              </a:rPr>
              <a:t> select   </a:t>
            </a:r>
            <a:r>
              <a:rPr lang="en-US" sz="2400"/>
              <a:t>Max(salary)</a:t>
            </a:r>
            <a:r>
              <a:rPr lang="en-US" sz="2400">
                <a:solidFill>
                  <a:srgbClr val="FF0000"/>
                </a:solidFill>
              </a:rPr>
              <a:t>  from   </a:t>
            </a:r>
            <a:r>
              <a:rPr lang="en-US" sz="2400"/>
              <a:t>Employee 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	 	           where  </a:t>
            </a:r>
            <a:r>
              <a:rPr lang="en-US" sz="2400"/>
              <a:t>Dno=5)</a:t>
            </a:r>
          </a:p>
        </p:txBody>
      </p:sp>
    </p:spTree>
    <p:extLst>
      <p:ext uri="{BB962C8B-B14F-4D97-AF65-F5344CB8AC3E}">
        <p14:creationId xmlns:p14="http://schemas.microsoft.com/office/powerpoint/2010/main" val="8132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928688" y="394660"/>
            <a:ext cx="8286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sz="3200" b="1" dirty="0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rPr>
              <a:t>Join Queries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1438" y="1685925"/>
            <a:ext cx="9215437" cy="124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Clr>
                <a:srgbClr val="FFFF00"/>
              </a:buClr>
              <a:defRPr/>
            </a:pPr>
            <a:r>
              <a:rPr lang="en-GB" sz="2400" dirty="0"/>
              <a:t>- Define Cartesian Product ?</a:t>
            </a:r>
          </a:p>
          <a:p>
            <a:pPr>
              <a:lnSpc>
                <a:spcPct val="90000"/>
              </a:lnSpc>
              <a:buClr>
                <a:srgbClr val="FFFF00"/>
              </a:buClr>
              <a:defRPr/>
            </a:pPr>
            <a:endParaRPr lang="en-GB" sz="2400" dirty="0"/>
          </a:p>
          <a:p>
            <a:pPr>
              <a:lnSpc>
                <a:spcPct val="90000"/>
              </a:lnSpc>
              <a:buClr>
                <a:schemeClr val="tx1"/>
              </a:buClr>
              <a:defRPr/>
            </a:pPr>
            <a:r>
              <a:rPr lang="en-GB" sz="2400" dirty="0"/>
              <a:t>  Match rows in both tables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300" kern="0" dirty="0">
              <a:latin typeface="+mn-lt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2875" y="3027363"/>
            <a:ext cx="90011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/>
              <a:t> Inner Join:</a:t>
            </a:r>
          </a:p>
          <a:p>
            <a:r>
              <a:rPr lang="en-US" sz="2400"/>
              <a:t>   Return rows when there is at least one match in both tables.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438" y="4313238"/>
            <a:ext cx="90011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/>
              <a:t> Outer Join:</a:t>
            </a:r>
          </a:p>
          <a:p>
            <a:r>
              <a:rPr lang="en-US" sz="2400"/>
              <a:t>   Return rows when there is no  match in one of the tables.</a:t>
            </a:r>
          </a:p>
        </p:txBody>
      </p:sp>
    </p:spTree>
    <p:extLst>
      <p:ext uri="{BB962C8B-B14F-4D97-AF65-F5344CB8AC3E}">
        <p14:creationId xmlns:p14="http://schemas.microsoft.com/office/powerpoint/2010/main" val="389696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  <p:bldP spid="6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198364" y="457200"/>
            <a:ext cx="8286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sz="3200" b="1" dirty="0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rPr>
              <a:t>Inner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200" b="1" dirty="0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rPr>
              <a:t>Join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8625" y="3027363"/>
            <a:ext cx="9144000" cy="153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Select</a:t>
            </a:r>
            <a:r>
              <a:rPr lang="en-US" sz="2400"/>
              <a:t>    fname , Lname, address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From</a:t>
            </a:r>
            <a:r>
              <a:rPr lang="en-US" sz="2400"/>
              <a:t>     Employee , Department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400"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Where</a:t>
            </a:r>
            <a:r>
              <a:rPr lang="en-US" sz="2400"/>
              <a:t>   Department.number = Employee.Dno </a:t>
            </a:r>
            <a:r>
              <a:rPr lang="en-US" sz="2400">
                <a:solidFill>
                  <a:srgbClr val="FF0000"/>
                </a:solidFill>
              </a:rPr>
              <a:t>and</a:t>
            </a:r>
            <a:r>
              <a:rPr lang="en-US" sz="2400"/>
              <a:t> </a:t>
            </a:r>
          </a:p>
          <a:p>
            <a:pPr>
              <a:lnSpc>
                <a:spcPct val="90000"/>
              </a:lnSpc>
            </a:pPr>
            <a:r>
              <a:rPr lang="en-US" sz="2400"/>
              <a:t>              Dname=‘research’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4313" y="1577975"/>
            <a:ext cx="87153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GB" sz="2400">
                <a:solidFill>
                  <a:srgbClr val="FF0000"/>
                </a:solidFill>
              </a:rPr>
              <a:t> Retrieve the name , address of all employees who work for </a:t>
            </a:r>
          </a:p>
          <a:p>
            <a:r>
              <a:rPr lang="en-GB" sz="2400">
                <a:solidFill>
                  <a:srgbClr val="FF0000"/>
                </a:solidFill>
              </a:rPr>
              <a:t>  Research Department.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1975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928688" y="415925"/>
            <a:ext cx="8286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sz="3600" b="1" dirty="0">
                <a:solidFill>
                  <a:schemeClr val="tx2"/>
                </a:solidFill>
              </a:rPr>
              <a:t>Self Join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2875" y="3157538"/>
            <a:ext cx="914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Select    </a:t>
            </a:r>
            <a:r>
              <a:rPr lang="en-US" sz="2400"/>
              <a:t> e.name </a:t>
            </a:r>
            <a:r>
              <a:rPr lang="en-US" sz="2400">
                <a:solidFill>
                  <a:srgbClr val="FF0000"/>
                </a:solidFill>
              </a:rPr>
              <a:t>AS</a:t>
            </a:r>
            <a:r>
              <a:rPr lang="en-US" sz="2400"/>
              <a:t> ‘Employee_name’ , s.name </a:t>
            </a:r>
            <a:r>
              <a:rPr lang="en-US" sz="2400">
                <a:solidFill>
                  <a:srgbClr val="FF0000"/>
                </a:solidFill>
              </a:rPr>
              <a:t>AS</a:t>
            </a:r>
            <a:r>
              <a:rPr lang="en-US" sz="2400"/>
              <a:t> ‘Supervisor’</a:t>
            </a:r>
          </a:p>
          <a:p>
            <a:r>
              <a:rPr lang="en-US" sz="2400">
                <a:solidFill>
                  <a:srgbClr val="FF0000"/>
                </a:solidFill>
              </a:rPr>
              <a:t>From</a:t>
            </a:r>
            <a:r>
              <a:rPr lang="en-US" sz="2400"/>
              <a:t>      Employees e , Employees s</a:t>
            </a:r>
          </a:p>
          <a:p>
            <a:r>
              <a:rPr lang="en-US" sz="2400">
                <a:solidFill>
                  <a:srgbClr val="FF0000"/>
                </a:solidFill>
              </a:rPr>
              <a:t>Where</a:t>
            </a:r>
            <a:r>
              <a:rPr lang="en-US" sz="2400"/>
              <a:t>    e.supervisorID  = s.ID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438" y="1681163"/>
            <a:ext cx="8715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GB" sz="2400">
                <a:solidFill>
                  <a:srgbClr val="FF0000"/>
                </a:solidFill>
              </a:rPr>
              <a:t> </a:t>
            </a:r>
            <a:r>
              <a:rPr lang="en-US" sz="2400">
                <a:solidFill>
                  <a:srgbClr val="FF0000"/>
                </a:solidFill>
              </a:rPr>
              <a:t>Find the name of each employee and his supervisor  name.</a:t>
            </a:r>
          </a:p>
        </p:txBody>
      </p:sp>
    </p:spTree>
    <p:extLst>
      <p:ext uri="{BB962C8B-B14F-4D97-AF65-F5344CB8AC3E}">
        <p14:creationId xmlns:p14="http://schemas.microsoft.com/office/powerpoint/2010/main" val="255619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928688" y="415925"/>
            <a:ext cx="8286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sz="3600" b="1">
                <a:solidFill>
                  <a:schemeClr val="tx2"/>
                </a:solidFill>
              </a:rPr>
              <a:t>Outer Join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809750"/>
            <a:ext cx="8858250" cy="326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b="1"/>
              <a:t> LEFT JOIN</a:t>
            </a:r>
            <a:endParaRPr lang="en-US" sz="2400"/>
          </a:p>
          <a:p>
            <a:r>
              <a:rPr lang="en-US" sz="2000"/>
              <a:t>   Return all rows from the left table, even if there are no matches in the right  </a:t>
            </a:r>
          </a:p>
          <a:p>
            <a:r>
              <a:rPr lang="en-US" sz="2000"/>
              <a:t>   table.</a:t>
            </a:r>
          </a:p>
          <a:p>
            <a:endParaRPr lang="en-US"/>
          </a:p>
          <a:p>
            <a:pPr>
              <a:buFont typeface="Arial" charset="0"/>
              <a:buChar char="•"/>
            </a:pPr>
            <a:r>
              <a:rPr lang="en-US" sz="2400" b="1"/>
              <a:t> RIGHT JOIN</a:t>
            </a:r>
            <a:endParaRPr lang="en-US" sz="2400"/>
          </a:p>
          <a:p>
            <a:r>
              <a:rPr lang="en-US" sz="2000"/>
              <a:t>   Return all rows from the right table, even if there are no matches in the left </a:t>
            </a:r>
          </a:p>
          <a:p>
            <a:r>
              <a:rPr lang="en-US" sz="2000"/>
              <a:t>   table.</a:t>
            </a:r>
          </a:p>
          <a:p>
            <a:endParaRPr lang="en-US"/>
          </a:p>
          <a:p>
            <a:pPr>
              <a:buFont typeface="Arial" charset="0"/>
              <a:buChar char="•"/>
            </a:pPr>
            <a:r>
              <a:rPr lang="en-US" sz="2400" b="1"/>
              <a:t> FULL JOIN</a:t>
            </a:r>
            <a:endParaRPr lang="en-US" sz="2400"/>
          </a:p>
          <a:p>
            <a:r>
              <a:rPr lang="en-US" sz="2000"/>
              <a:t>   Return rows when there is a match in one of the tables.</a:t>
            </a:r>
          </a:p>
        </p:txBody>
      </p:sp>
    </p:spTree>
    <p:extLst>
      <p:ext uri="{BB962C8B-B14F-4D97-AF65-F5344CB8AC3E}">
        <p14:creationId xmlns:p14="http://schemas.microsoft.com/office/powerpoint/2010/main" val="255973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SzPct val="92000"/>
            </a:pPr>
            <a:r>
              <a:rPr lang="en-US" sz="2800" b="1" kern="0" dirty="0"/>
              <a:t>Structured Query Language  (SQL)</a:t>
            </a:r>
          </a:p>
          <a:p>
            <a:endParaRPr lang="en-GB" altLang="en-US" sz="2800" b="1" kern="0" dirty="0"/>
          </a:p>
          <a:p>
            <a:r>
              <a:rPr lang="en-GB" altLang="en-US" sz="2800" b="1" kern="0" dirty="0"/>
              <a:t>Data Manipulation Language (DML).</a:t>
            </a:r>
          </a:p>
          <a:p>
            <a:endParaRPr lang="en-GB" altLang="en-US" sz="2800" b="1" kern="0" dirty="0"/>
          </a:p>
          <a:p>
            <a:endParaRPr lang="en-GB" altLang="en-US" sz="2800" b="1" kern="0" dirty="0"/>
          </a:p>
          <a:p>
            <a:r>
              <a:rPr lang="en-GB" altLang="en-US" sz="2800" b="1" kern="0" dirty="0"/>
              <a:t>Data Definition Language (DDL).</a:t>
            </a:r>
          </a:p>
          <a:p>
            <a:endParaRPr lang="en-GB" altLang="en-US" sz="2800" b="1" kern="0" dirty="0"/>
          </a:p>
          <a:p>
            <a:endParaRPr lang="en-GB" altLang="en-US" sz="2800" b="1" kern="0" dirty="0"/>
          </a:p>
          <a:p>
            <a:pPr>
              <a:lnSpc>
                <a:spcPct val="150000"/>
              </a:lnSpc>
              <a:spcAft>
                <a:spcPts val="1200"/>
              </a:spcAft>
              <a:buSzPct val="92000"/>
            </a:pPr>
            <a:endParaRPr lang="en-US" b="1" kern="0" dirty="0"/>
          </a:p>
          <a:p>
            <a:pPr>
              <a:lnSpc>
                <a:spcPct val="150000"/>
              </a:lnSpc>
              <a:spcAft>
                <a:spcPts val="1200"/>
              </a:spcAft>
              <a:buSzPct val="92000"/>
            </a:pPr>
            <a:endParaRPr lang="en-US" b="1" spc="-9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9239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42938" y="357188"/>
            <a:ext cx="828675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sz="3400" b="1">
                <a:solidFill>
                  <a:schemeClr val="tx2"/>
                </a:solidFill>
              </a:rPr>
              <a:t>Exists  Condition</a:t>
            </a:r>
            <a:endParaRPr lang="en-US" sz="3400" b="1">
              <a:solidFill>
                <a:schemeClr val="tx2"/>
              </a:solidFill>
              <a:latin typeface="Bookman Old Style" pitchFamily="18" charset="0"/>
              <a:cs typeface="Browallia New" pitchFamily="34" charset="-34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1720850"/>
            <a:ext cx="9144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800"/>
              <a:t> Check if the result of correlated subquery is empty.</a:t>
            </a:r>
          </a:p>
          <a:p>
            <a:endParaRPr lang="en-US" sz="2800"/>
          </a:p>
          <a:p>
            <a:pPr>
              <a:buFont typeface="Arial" charset="0"/>
              <a:buChar char="•"/>
            </a:pPr>
            <a:r>
              <a:rPr lang="en-US" sz="2800"/>
              <a:t> The </a:t>
            </a:r>
            <a:r>
              <a:rPr lang="en-US" sz="2800">
                <a:solidFill>
                  <a:srgbClr val="FF0000"/>
                </a:solidFill>
              </a:rPr>
              <a:t>EXISTS</a:t>
            </a:r>
            <a:r>
              <a:rPr lang="en-US" sz="2800"/>
              <a:t> condition is considered "to be met" if the </a:t>
            </a:r>
          </a:p>
          <a:p>
            <a:r>
              <a:rPr lang="en-US" sz="2800"/>
              <a:t>  subquery returns at least one row.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857625"/>
            <a:ext cx="87153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400">
                <a:solidFill>
                  <a:srgbClr val="FF0000"/>
                </a:solidFill>
              </a:rPr>
              <a:t> Display suppliers information who have orders.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5813" y="4468813"/>
            <a:ext cx="8001000" cy="23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sz="2400">
                <a:solidFill>
                  <a:srgbClr val="FF0000"/>
                </a:solidFill>
              </a:rPr>
              <a:t>SELECT</a:t>
            </a:r>
            <a:r>
              <a:rPr lang="en-US" sz="2400"/>
              <a:t>   *</a:t>
            </a:r>
            <a:br>
              <a:rPr lang="en-US" sz="2400"/>
            </a:br>
            <a:r>
              <a:rPr lang="en-US" sz="2400">
                <a:solidFill>
                  <a:srgbClr val="FF0000"/>
                </a:solidFill>
              </a:rPr>
              <a:t>FROM</a:t>
            </a:r>
            <a:r>
              <a:rPr lang="en-US" sz="2400"/>
              <a:t>      suppliers</a:t>
            </a:r>
            <a:br>
              <a:rPr lang="en-US" sz="2400"/>
            </a:br>
            <a:r>
              <a:rPr lang="en-US" sz="2400">
                <a:solidFill>
                  <a:srgbClr val="FF0000"/>
                </a:solidFill>
              </a:rPr>
              <a:t>WHERE EXISTS</a:t>
            </a:r>
            <a:r>
              <a:rPr lang="en-US" sz="2400"/>
              <a:t/>
            </a:r>
            <a:br>
              <a:rPr lang="en-US" sz="2400"/>
            </a:br>
            <a:r>
              <a:rPr lang="en-US" sz="2400"/>
              <a:t>  (</a:t>
            </a:r>
            <a:r>
              <a:rPr lang="en-US" sz="2400">
                <a:solidFill>
                  <a:srgbClr val="FF0000"/>
                </a:solidFill>
              </a:rPr>
              <a:t>select</a:t>
            </a:r>
            <a:r>
              <a:rPr lang="en-US" sz="2400"/>
              <a:t>    *</a:t>
            </a:r>
            <a:br>
              <a:rPr lang="en-US" sz="2400"/>
            </a:br>
            <a:r>
              <a:rPr lang="en-US" sz="2400"/>
              <a:t>    </a:t>
            </a:r>
            <a:r>
              <a:rPr lang="en-US" sz="2400">
                <a:solidFill>
                  <a:srgbClr val="FF0000"/>
                </a:solidFill>
              </a:rPr>
              <a:t>from</a:t>
            </a:r>
            <a:r>
              <a:rPr lang="en-US" sz="2400"/>
              <a:t>     orders</a:t>
            </a:r>
            <a:br>
              <a:rPr lang="en-US" sz="2400"/>
            </a:br>
            <a:r>
              <a:rPr lang="en-US" sz="2400"/>
              <a:t>    </a:t>
            </a:r>
            <a:r>
              <a:rPr lang="en-US" sz="2400">
                <a:solidFill>
                  <a:srgbClr val="FF0000"/>
                </a:solidFill>
              </a:rPr>
              <a:t>where</a:t>
            </a:r>
            <a:r>
              <a:rPr lang="en-US" sz="2400"/>
              <a:t>  suppliers.supplier_id = orders.supplier_id);</a:t>
            </a:r>
          </a:p>
        </p:txBody>
      </p:sp>
    </p:spTree>
    <p:extLst>
      <p:ext uri="{BB962C8B-B14F-4D97-AF65-F5344CB8AC3E}">
        <p14:creationId xmlns:p14="http://schemas.microsoft.com/office/powerpoint/2010/main" val="212598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42938" y="357188"/>
            <a:ext cx="828675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sz="3400" b="1" dirty="0">
                <a:solidFill>
                  <a:schemeClr val="tx2"/>
                </a:solidFill>
              </a:rPr>
              <a:t>Exists  Condition (cont.)</a:t>
            </a:r>
            <a:endParaRPr lang="en-US" sz="3400" b="1" dirty="0">
              <a:solidFill>
                <a:schemeClr val="tx2"/>
              </a:solidFill>
              <a:latin typeface="Bookman Old Style" pitchFamily="18" charset="0"/>
              <a:cs typeface="Browallia New" pitchFamily="34" charset="-34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714500"/>
            <a:ext cx="87153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400">
                <a:solidFill>
                  <a:srgbClr val="FF0000"/>
                </a:solidFill>
              </a:rPr>
              <a:t> Retrieve the name of employees who have no dependents.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0063" y="2571750"/>
            <a:ext cx="80010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Select</a:t>
            </a:r>
            <a:r>
              <a:rPr lang="en-US" sz="2400"/>
              <a:t>     name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From</a:t>
            </a:r>
            <a:r>
              <a:rPr lang="en-US" sz="2400"/>
              <a:t>      employee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Where</a:t>
            </a: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</a:rPr>
              <a:t>Not Exists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	</a:t>
            </a:r>
            <a:r>
              <a:rPr lang="en-US" sz="2400"/>
              <a:t> ( </a:t>
            </a:r>
            <a:r>
              <a:rPr lang="en-US" sz="2400">
                <a:solidFill>
                  <a:srgbClr val="FF0000"/>
                </a:solidFill>
              </a:rPr>
              <a:t>select</a:t>
            </a:r>
            <a:r>
              <a:rPr lang="en-US" sz="2400"/>
              <a:t> *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	   from</a:t>
            </a:r>
            <a:r>
              <a:rPr lang="en-US" sz="2400"/>
              <a:t> dependent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	  where</a:t>
            </a:r>
            <a:r>
              <a:rPr lang="en-US" sz="2400"/>
              <a:t> ssn=Essn)</a:t>
            </a:r>
          </a:p>
        </p:txBody>
      </p:sp>
    </p:spTree>
    <p:extLst>
      <p:ext uri="{BB962C8B-B14F-4D97-AF65-F5344CB8AC3E}">
        <p14:creationId xmlns:p14="http://schemas.microsoft.com/office/powerpoint/2010/main" val="378123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xmlns="" id="{0F702DC9-E0FC-323E-CF29-693F2BA3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90800"/>
            <a:ext cx="7581900" cy="94138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/>
              <a:t>Questions ?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/>
          </a:p>
        </p:txBody>
      </p:sp>
      <p:pic>
        <p:nvPicPr>
          <p:cNvPr id="33794" name="Picture 2" descr="C:\Users\pc2023\Downloads\2021-software-development-salary-tren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729615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927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Boles\Desktop\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366837"/>
            <a:ext cx="59626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51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714375" y="428625"/>
            <a:ext cx="86756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200" b="1" dirty="0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rPr>
              <a:t>Structured Query Language  (SQL)</a:t>
            </a:r>
            <a:endParaRPr lang="en-US" sz="3200" b="1" dirty="0">
              <a:solidFill>
                <a:schemeClr val="tx2"/>
              </a:solidFill>
              <a:cs typeface="Browallia New" pitchFamily="34" charset="-34"/>
            </a:endParaRPr>
          </a:p>
        </p:txBody>
      </p:sp>
      <p:sp>
        <p:nvSpPr>
          <p:cNvPr id="24579" name="Text Box 10"/>
          <p:cNvSpPr txBox="1">
            <a:spLocks noChangeArrowheads="1"/>
          </p:cNvSpPr>
          <p:nvPr/>
        </p:nvSpPr>
        <p:spPr bwMode="auto">
          <a:xfrm>
            <a:off x="468313" y="2565400"/>
            <a:ext cx="2374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endParaRPr lang="en-US" altLang="en-US" sz="2800" b="1">
              <a:cs typeface="Angsana New" pitchFamily="18" charset="-34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0" y="1577975"/>
            <a:ext cx="9429750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45720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buFontTx/>
              <a:buChar char="•"/>
            </a:pPr>
            <a:r>
              <a:rPr lang="en-US" altLang="en-US" sz="3600" b="1" dirty="0">
                <a:cs typeface="Angsana New" pitchFamily="18" charset="-34"/>
              </a:rPr>
              <a:t> </a:t>
            </a:r>
            <a:r>
              <a:rPr lang="en-US" altLang="en-US" sz="3000" b="1" dirty="0">
                <a:cs typeface="Angsana New" pitchFamily="18" charset="-34"/>
              </a:rPr>
              <a:t>A standard language used to create</a:t>
            </a:r>
            <a:r>
              <a:rPr lang="en-US" altLang="en-US" sz="3000" b="1">
                <a:cs typeface="Angsana New" pitchFamily="18" charset="-34"/>
              </a:rPr>
              <a:t>, maintain </a:t>
            </a:r>
            <a:r>
              <a:rPr lang="en-US" altLang="en-US" sz="3000" b="1" dirty="0">
                <a:cs typeface="Angsana New" pitchFamily="18" charset="-34"/>
              </a:rPr>
              <a:t>and control database.</a:t>
            </a:r>
          </a:p>
          <a:p>
            <a:pPr algn="l">
              <a:buFontTx/>
              <a:buChar char="•"/>
            </a:pPr>
            <a:r>
              <a:rPr lang="en-US" altLang="en-US" sz="3000" b="1" dirty="0">
                <a:cs typeface="Angsana New" pitchFamily="18" charset="-34"/>
              </a:rPr>
              <a:t> It’s divided into:</a:t>
            </a:r>
          </a:p>
          <a:p>
            <a:pPr algn="l">
              <a:buFontTx/>
              <a:buChar char="•"/>
            </a:pPr>
            <a:endParaRPr lang="en-US" altLang="en-US" sz="1400" b="1" dirty="0">
              <a:cs typeface="Angsana New" pitchFamily="18" charset="-34"/>
            </a:endParaRPr>
          </a:p>
          <a:p>
            <a:pPr lvl="1" algn="l">
              <a:buFont typeface="Wingdings" pitchFamily="2" charset="2"/>
              <a:buChar char="ü"/>
            </a:pPr>
            <a:r>
              <a:rPr lang="en-GB" altLang="en-US" sz="2800" b="1" dirty="0">
                <a:solidFill>
                  <a:srgbClr val="FF0000"/>
                </a:solidFill>
                <a:cs typeface="Angsana New" pitchFamily="18" charset="-34"/>
              </a:rPr>
              <a:t> Data Definition Language (DDL).</a:t>
            </a:r>
          </a:p>
          <a:p>
            <a:pPr lvl="1" algn="l">
              <a:buFont typeface="Wingdings" pitchFamily="2" charset="2"/>
              <a:buChar char="ü"/>
            </a:pPr>
            <a:r>
              <a:rPr lang="en-GB" altLang="en-US" sz="2800" b="1" dirty="0">
                <a:solidFill>
                  <a:srgbClr val="FF0000"/>
                </a:solidFill>
                <a:cs typeface="Angsana New" pitchFamily="18" charset="-34"/>
              </a:rPr>
              <a:t> Data Manipulation Language (DML).</a:t>
            </a:r>
          </a:p>
          <a:p>
            <a:pPr lvl="1" algn="l">
              <a:buFont typeface="Wingdings" pitchFamily="2" charset="2"/>
              <a:buChar char="ü"/>
            </a:pPr>
            <a:r>
              <a:rPr lang="en-GB" altLang="en-US" sz="2800" b="1" dirty="0">
                <a:solidFill>
                  <a:srgbClr val="FF0000"/>
                </a:solidFill>
                <a:cs typeface="Angsana New" pitchFamily="18" charset="-34"/>
              </a:rPr>
              <a:t> Data Control Language (DCL).</a:t>
            </a:r>
          </a:p>
          <a:p>
            <a:pPr algn="l">
              <a:buFontTx/>
              <a:buChar char="•"/>
            </a:pPr>
            <a:endParaRPr lang="en-US" altLang="en-US" sz="3600" b="1" dirty="0"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6298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42938" y="357188"/>
            <a:ext cx="86756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 dirty="0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rPr>
              <a:t>Simple Queries</a:t>
            </a:r>
          </a:p>
        </p:txBody>
      </p:sp>
      <p:sp>
        <p:nvSpPr>
          <p:cNvPr id="33795" name="Text Box 10"/>
          <p:cNvSpPr txBox="1">
            <a:spLocks noChangeArrowheads="1"/>
          </p:cNvSpPr>
          <p:nvPr/>
        </p:nvSpPr>
        <p:spPr bwMode="auto">
          <a:xfrm>
            <a:off x="468313" y="2565400"/>
            <a:ext cx="23749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endParaRPr lang="en-US" altLang="en-US" sz="2800">
              <a:cs typeface="Angsana New" pitchFamily="18" charset="-34"/>
            </a:endParaRPr>
          </a:p>
        </p:txBody>
      </p:sp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428625" y="1500188"/>
            <a:ext cx="45720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>
                <a:solidFill>
                  <a:srgbClr val="FF0000"/>
                </a:solidFill>
                <a:cs typeface="Angsana New" pitchFamily="18" charset="-34"/>
              </a:rPr>
              <a:t>Select</a:t>
            </a:r>
            <a:r>
              <a:rPr lang="en-US" altLang="en-US">
                <a:cs typeface="Angsana New" pitchFamily="18" charset="-34"/>
              </a:rPr>
              <a:t> &lt;attribute list &gt;</a:t>
            </a:r>
          </a:p>
          <a:p>
            <a:pPr algn="l"/>
            <a:r>
              <a:rPr lang="en-US" altLang="en-US">
                <a:solidFill>
                  <a:srgbClr val="FF0000"/>
                </a:solidFill>
                <a:cs typeface="Angsana New" pitchFamily="18" charset="-34"/>
              </a:rPr>
              <a:t>From</a:t>
            </a:r>
            <a:r>
              <a:rPr lang="en-US" altLang="en-US">
                <a:cs typeface="Angsana New" pitchFamily="18" charset="-34"/>
              </a:rPr>
              <a:t>  &lt; table list&gt;</a:t>
            </a:r>
          </a:p>
          <a:p>
            <a:pPr algn="l"/>
            <a:r>
              <a:rPr lang="en-US" altLang="en-US">
                <a:cs typeface="Angsana New" pitchFamily="18" charset="-34"/>
              </a:rPr>
              <a:t>[ </a:t>
            </a:r>
            <a:r>
              <a:rPr lang="en-US" altLang="en-US">
                <a:solidFill>
                  <a:srgbClr val="FF0000"/>
                </a:solidFill>
                <a:cs typeface="Angsana New" pitchFamily="18" charset="-34"/>
              </a:rPr>
              <a:t>Where</a:t>
            </a:r>
            <a:r>
              <a:rPr lang="en-US" altLang="en-US">
                <a:cs typeface="Angsana New" pitchFamily="18" charset="-34"/>
              </a:rPr>
              <a:t> &lt;condition&gt; ]</a:t>
            </a:r>
          </a:p>
        </p:txBody>
      </p:sp>
      <p:sp>
        <p:nvSpPr>
          <p:cNvPr id="25605" name="Rectangle 8"/>
          <p:cNvSpPr>
            <a:spLocks noChangeArrowheads="1"/>
          </p:cNvSpPr>
          <p:nvPr/>
        </p:nvSpPr>
        <p:spPr bwMode="auto">
          <a:xfrm>
            <a:off x="428625" y="2819400"/>
            <a:ext cx="5643563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ü"/>
            </a:pPr>
            <a:r>
              <a:rPr lang="en-GB" altLang="en-US" sz="2400">
                <a:cs typeface="Angsana New" pitchFamily="18" charset="-34"/>
              </a:rPr>
              <a:t> </a:t>
            </a: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select</a:t>
            </a:r>
            <a:r>
              <a:rPr lang="en-GB" altLang="en-US" sz="2400">
                <a:cs typeface="Angsana New" pitchFamily="18" charset="-34"/>
              </a:rPr>
              <a:t> *</a:t>
            </a:r>
          </a:p>
          <a:p>
            <a:pPr algn="l">
              <a:buFont typeface="Wingdings" pitchFamily="2" charset="2"/>
              <a:buNone/>
            </a:pPr>
            <a:r>
              <a:rPr lang="en-GB" altLang="en-US" sz="2400">
                <a:cs typeface="Angsana New" pitchFamily="18" charset="-34"/>
              </a:rPr>
              <a:t>    </a:t>
            </a: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from</a:t>
            </a:r>
            <a:r>
              <a:rPr lang="en-GB" altLang="en-US" sz="2400">
                <a:cs typeface="Angsana New" pitchFamily="18" charset="-34"/>
              </a:rPr>
              <a:t> departments;</a:t>
            </a:r>
          </a:p>
          <a:p>
            <a:pPr algn="l">
              <a:buFont typeface="Wingdings" pitchFamily="2" charset="2"/>
              <a:buNone/>
            </a:pPr>
            <a:endParaRPr lang="en-GB" altLang="en-US" sz="2400">
              <a:cs typeface="Angsana New" pitchFamily="18" charset="-34"/>
            </a:endParaRPr>
          </a:p>
          <a:p>
            <a:pPr algn="l">
              <a:buFont typeface="Wingdings" pitchFamily="2" charset="2"/>
              <a:buChar char="ü"/>
            </a:pPr>
            <a:r>
              <a:rPr lang="en-GB" altLang="en-US" sz="2400">
                <a:cs typeface="Angsana New" pitchFamily="18" charset="-34"/>
              </a:rPr>
              <a:t> </a:t>
            </a: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select</a:t>
            </a:r>
            <a:r>
              <a:rPr lang="en-GB" altLang="en-US" sz="2400">
                <a:cs typeface="Angsana New" pitchFamily="18" charset="-34"/>
              </a:rPr>
              <a:t> emp_id, emp_name, dept_id</a:t>
            </a:r>
          </a:p>
          <a:p>
            <a:pPr algn="l">
              <a:buFont typeface="Wingdings" pitchFamily="2" charset="2"/>
              <a:buNone/>
            </a:pPr>
            <a:r>
              <a:rPr lang="en-GB" altLang="en-US" sz="2400">
                <a:cs typeface="Angsana New" pitchFamily="18" charset="-34"/>
              </a:rPr>
              <a:t>    </a:t>
            </a: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from</a:t>
            </a:r>
            <a:r>
              <a:rPr lang="en-GB" altLang="en-US" sz="2400">
                <a:cs typeface="Angsana New" pitchFamily="18" charset="-34"/>
              </a:rPr>
              <a:t>   employees;</a:t>
            </a:r>
          </a:p>
          <a:p>
            <a:pPr algn="l"/>
            <a:endParaRPr lang="en-GB" altLang="en-US" sz="2400">
              <a:cs typeface="Angsana New" pitchFamily="18" charset="-34"/>
            </a:endParaRPr>
          </a:p>
          <a:p>
            <a:pPr algn="l">
              <a:buFont typeface="Wingdings" pitchFamily="2" charset="2"/>
              <a:buChar char="ü"/>
            </a:pPr>
            <a:r>
              <a:rPr lang="en-GB" altLang="en-US" sz="2400">
                <a:cs typeface="Angsana New" pitchFamily="18" charset="-34"/>
              </a:rPr>
              <a:t> </a:t>
            </a: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select</a:t>
            </a:r>
            <a:r>
              <a:rPr lang="en-GB" altLang="en-US" sz="2400">
                <a:cs typeface="Angsana New" pitchFamily="18" charset="-34"/>
              </a:rPr>
              <a:t> </a:t>
            </a: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distinct</a:t>
            </a:r>
            <a:r>
              <a:rPr lang="en-GB" altLang="en-US" sz="2400">
                <a:cs typeface="Angsana New" pitchFamily="18" charset="-34"/>
              </a:rPr>
              <a:t> dept_id</a:t>
            </a:r>
          </a:p>
          <a:p>
            <a:pPr algn="l"/>
            <a:r>
              <a:rPr lang="en-GB" altLang="en-US" sz="2400">
                <a:cs typeface="Angsana New" pitchFamily="18" charset="-34"/>
              </a:rPr>
              <a:t>    </a:t>
            </a: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from</a:t>
            </a:r>
            <a:r>
              <a:rPr lang="en-GB" altLang="en-US" sz="2400">
                <a:cs typeface="Angsana New" pitchFamily="18" charset="-34"/>
              </a:rPr>
              <a:t> employees;</a:t>
            </a:r>
          </a:p>
        </p:txBody>
      </p:sp>
    </p:spTree>
    <p:extLst>
      <p:ext uri="{BB962C8B-B14F-4D97-AF65-F5344CB8AC3E}">
        <p14:creationId xmlns:p14="http://schemas.microsoft.com/office/powerpoint/2010/main" val="196143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  <p:bldP spid="256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468313" y="357188"/>
            <a:ext cx="86756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 dirty="0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rPr>
              <a:t>Simple Queries (cont.)</a:t>
            </a:r>
          </a:p>
        </p:txBody>
      </p:sp>
      <p:sp>
        <p:nvSpPr>
          <p:cNvPr id="34819" name="Text Box 10"/>
          <p:cNvSpPr txBox="1">
            <a:spLocks noChangeArrowheads="1"/>
          </p:cNvSpPr>
          <p:nvPr/>
        </p:nvSpPr>
        <p:spPr bwMode="auto">
          <a:xfrm>
            <a:off x="468313" y="2565400"/>
            <a:ext cx="23749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endParaRPr lang="en-US" altLang="en-US" sz="2800">
              <a:cs typeface="Angsana New" pitchFamily="18" charset="-34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14313" y="1960563"/>
            <a:ext cx="91440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buFont typeface="Wingdings" pitchFamily="2" charset="2"/>
              <a:buNone/>
            </a:pPr>
            <a:r>
              <a:rPr lang="en-GB" altLang="en-US" sz="3200">
                <a:solidFill>
                  <a:srgbClr val="FF0000"/>
                </a:solidFill>
                <a:cs typeface="Angsana New" pitchFamily="18" charset="-34"/>
              </a:rPr>
              <a:t>Select</a:t>
            </a:r>
            <a:r>
              <a:rPr lang="en-GB" altLang="en-US" sz="3200">
                <a:cs typeface="Angsana New" pitchFamily="18" charset="-34"/>
              </a:rPr>
              <a:t>  dept_id, dept_name</a:t>
            </a:r>
          </a:p>
          <a:p>
            <a:pPr algn="l">
              <a:buFont typeface="Wingdings" pitchFamily="2" charset="2"/>
              <a:buNone/>
            </a:pPr>
            <a:r>
              <a:rPr lang="en-GB" altLang="en-US" sz="3200">
                <a:solidFill>
                  <a:srgbClr val="FF0000"/>
                </a:solidFill>
                <a:cs typeface="Angsana New" pitchFamily="18" charset="-34"/>
              </a:rPr>
              <a:t>from</a:t>
            </a:r>
            <a:r>
              <a:rPr lang="en-GB" altLang="en-US" sz="3200">
                <a:cs typeface="Angsana New" pitchFamily="18" charset="-34"/>
              </a:rPr>
              <a:t>     departments</a:t>
            </a:r>
          </a:p>
          <a:p>
            <a:pPr algn="l">
              <a:buFont typeface="Wingdings" pitchFamily="2" charset="2"/>
              <a:buNone/>
            </a:pPr>
            <a:r>
              <a:rPr lang="en-GB" altLang="en-US" sz="3200">
                <a:solidFill>
                  <a:srgbClr val="FF0000"/>
                </a:solidFill>
                <a:cs typeface="Angsana New" pitchFamily="18" charset="-34"/>
              </a:rPr>
              <a:t>where</a:t>
            </a:r>
            <a:r>
              <a:rPr lang="en-GB" altLang="en-US" sz="3200">
                <a:cs typeface="Angsana New" pitchFamily="18" charset="-34"/>
              </a:rPr>
              <a:t>   location = ‘Cairo’;</a:t>
            </a:r>
          </a:p>
          <a:p>
            <a:pPr algn="l"/>
            <a:endParaRPr lang="en-US" altLang="en-US" sz="800">
              <a:solidFill>
                <a:srgbClr val="FF0000"/>
              </a:solidFill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049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  <p:bldP spid="8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857250" y="357188"/>
            <a:ext cx="8286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 dirty="0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rPr>
              <a:t>Comparison Conditions</a:t>
            </a:r>
          </a:p>
        </p:txBody>
      </p:sp>
      <p:sp>
        <p:nvSpPr>
          <p:cNvPr id="35843" name="Text Box 10"/>
          <p:cNvSpPr txBox="1">
            <a:spLocks noChangeArrowheads="1"/>
          </p:cNvSpPr>
          <p:nvPr/>
        </p:nvSpPr>
        <p:spPr bwMode="auto">
          <a:xfrm>
            <a:off x="468313" y="2565400"/>
            <a:ext cx="23749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endParaRPr lang="en-US" altLang="en-US" sz="2800">
              <a:cs typeface="Angsana New" pitchFamily="18" charset="-34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57188" y="1643063"/>
            <a:ext cx="8101012" cy="491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buFontTx/>
              <a:buChar char="•"/>
            </a:pPr>
            <a:r>
              <a:rPr lang="en-GB" altLang="en-US" sz="2800">
                <a:cs typeface="Angsana New" pitchFamily="18" charset="-34"/>
              </a:rPr>
              <a:t> </a:t>
            </a:r>
            <a:r>
              <a:rPr lang="en-GB" altLang="en-US" sz="2800">
                <a:solidFill>
                  <a:srgbClr val="FF0000"/>
                </a:solidFill>
                <a:cs typeface="Angsana New" pitchFamily="18" charset="-34"/>
              </a:rPr>
              <a:t>=</a:t>
            </a:r>
            <a:r>
              <a:rPr lang="en-GB" altLang="en-US" sz="2800">
                <a:cs typeface="Angsana New" pitchFamily="18" charset="-34"/>
              </a:rPr>
              <a:t> Equal.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GB" altLang="en-US" sz="2800">
                <a:cs typeface="Angsana New" pitchFamily="18" charset="-34"/>
              </a:rPr>
              <a:t> </a:t>
            </a:r>
            <a:r>
              <a:rPr lang="en-GB" altLang="en-US" sz="2800">
                <a:solidFill>
                  <a:srgbClr val="FF0000"/>
                </a:solidFill>
                <a:cs typeface="Angsana New" pitchFamily="18" charset="-34"/>
              </a:rPr>
              <a:t>&gt;</a:t>
            </a:r>
            <a:r>
              <a:rPr lang="en-GB" altLang="en-US" sz="2800">
                <a:cs typeface="Angsana New" pitchFamily="18" charset="-34"/>
              </a:rPr>
              <a:t> greater than.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GB" altLang="en-US" sz="2800">
                <a:cs typeface="Angsana New" pitchFamily="18" charset="-34"/>
              </a:rPr>
              <a:t> </a:t>
            </a:r>
            <a:r>
              <a:rPr lang="en-GB" altLang="en-US" sz="2800">
                <a:solidFill>
                  <a:srgbClr val="FF0000"/>
                </a:solidFill>
                <a:cs typeface="Angsana New" pitchFamily="18" charset="-34"/>
              </a:rPr>
              <a:t>&gt;=</a:t>
            </a:r>
            <a:r>
              <a:rPr lang="en-GB" altLang="en-US" sz="2800">
                <a:cs typeface="Angsana New" pitchFamily="18" charset="-34"/>
              </a:rPr>
              <a:t> greater than or equal.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GB" altLang="en-US" sz="2800">
                <a:cs typeface="Angsana New" pitchFamily="18" charset="-34"/>
              </a:rPr>
              <a:t> </a:t>
            </a:r>
            <a:r>
              <a:rPr lang="en-GB" altLang="en-US" sz="2800">
                <a:solidFill>
                  <a:srgbClr val="FF0000"/>
                </a:solidFill>
                <a:cs typeface="Angsana New" pitchFamily="18" charset="-34"/>
              </a:rPr>
              <a:t>&lt;</a:t>
            </a:r>
            <a:r>
              <a:rPr lang="en-GB" altLang="en-US" sz="2800">
                <a:cs typeface="Angsana New" pitchFamily="18" charset="-34"/>
              </a:rPr>
              <a:t> less than.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GB" altLang="en-US" sz="2800">
                <a:cs typeface="Angsana New" pitchFamily="18" charset="-34"/>
              </a:rPr>
              <a:t> </a:t>
            </a:r>
            <a:r>
              <a:rPr lang="en-GB" altLang="en-US" sz="2800">
                <a:solidFill>
                  <a:srgbClr val="FF0000"/>
                </a:solidFill>
                <a:cs typeface="Angsana New" pitchFamily="18" charset="-34"/>
              </a:rPr>
              <a:t>&lt;=</a:t>
            </a:r>
            <a:r>
              <a:rPr lang="en-GB" altLang="en-US" sz="2800">
                <a:cs typeface="Angsana New" pitchFamily="18" charset="-34"/>
              </a:rPr>
              <a:t> less than or equal.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GB" altLang="en-US" sz="2800">
                <a:cs typeface="Angsana New" pitchFamily="18" charset="-34"/>
              </a:rPr>
              <a:t> </a:t>
            </a:r>
            <a:r>
              <a:rPr lang="en-GB" altLang="en-US" sz="2800">
                <a:solidFill>
                  <a:srgbClr val="FF0000"/>
                </a:solidFill>
                <a:cs typeface="Angsana New" pitchFamily="18" charset="-34"/>
              </a:rPr>
              <a:t>&lt;&gt;</a:t>
            </a:r>
            <a:r>
              <a:rPr lang="en-GB" altLang="en-US" sz="2800">
                <a:cs typeface="Angsana New" pitchFamily="18" charset="-34"/>
              </a:rPr>
              <a:t>not equal.</a:t>
            </a:r>
          </a:p>
          <a:p>
            <a:pPr algn="l">
              <a:lnSpc>
                <a:spcPct val="80000"/>
              </a:lnSpc>
              <a:buFont typeface="Symbol" pitchFamily="18" charset="2"/>
              <a:buNone/>
            </a:pPr>
            <a:endParaRPr lang="en-GB" altLang="en-US" sz="2800">
              <a:cs typeface="Angsana New" pitchFamily="18" charset="-34"/>
            </a:endParaRPr>
          </a:p>
          <a:p>
            <a:pPr algn="l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800">
                <a:solidFill>
                  <a:srgbClr val="FF0000"/>
                </a:solidFill>
                <a:cs typeface="Angsana New" pitchFamily="18" charset="-34"/>
              </a:rPr>
              <a:t>Select  </a:t>
            </a:r>
            <a:r>
              <a:rPr lang="en-GB" altLang="en-US" sz="2800">
                <a:cs typeface="Angsana New" pitchFamily="18" charset="-34"/>
              </a:rPr>
              <a:t> last_name, salary </a:t>
            </a:r>
            <a:r>
              <a:rPr lang="en-GB" altLang="en-US" sz="2800">
                <a:solidFill>
                  <a:srgbClr val="FF0000"/>
                </a:solidFill>
                <a:cs typeface="Angsana New" pitchFamily="18" charset="-34"/>
              </a:rPr>
              <a:t>from</a:t>
            </a:r>
            <a:r>
              <a:rPr lang="en-GB" altLang="en-US" sz="2800">
                <a:cs typeface="Angsana New" pitchFamily="18" charset="-34"/>
              </a:rPr>
              <a:t>     employees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800">
                <a:solidFill>
                  <a:srgbClr val="FF0000"/>
                </a:solidFill>
                <a:cs typeface="Angsana New" pitchFamily="18" charset="-34"/>
              </a:rPr>
              <a:t>where</a:t>
            </a:r>
            <a:r>
              <a:rPr lang="en-GB" altLang="en-US" sz="2800">
                <a:cs typeface="Angsana New" pitchFamily="18" charset="-34"/>
              </a:rPr>
              <a:t>  salary &gt;1000</a:t>
            </a:r>
          </a:p>
        </p:txBody>
      </p:sp>
    </p:spTree>
    <p:extLst>
      <p:ext uri="{BB962C8B-B14F-4D97-AF65-F5344CB8AC3E}">
        <p14:creationId xmlns:p14="http://schemas.microsoft.com/office/powerpoint/2010/main" val="196020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815975" y="253425"/>
            <a:ext cx="8286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 dirty="0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rPr>
              <a:t>Other Comparison Conditions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875" y="809625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buFont typeface="Arial" pitchFamily="34" charset="0"/>
              <a:buChar char="•"/>
              <a:defRPr/>
            </a:pP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Between</a:t>
            </a:r>
            <a:r>
              <a:rPr lang="en-GB" sz="2400" dirty="0"/>
              <a:t> …… </a:t>
            </a:r>
            <a:r>
              <a:rPr lang="en-GB" sz="2400" dirty="0">
                <a:solidFill>
                  <a:srgbClr val="FF0000"/>
                </a:solidFill>
              </a:rPr>
              <a:t>AND</a:t>
            </a:r>
            <a:r>
              <a:rPr lang="en-GB" sz="2400" dirty="0"/>
              <a:t> ….. (between two values - </a:t>
            </a:r>
            <a:r>
              <a:rPr lang="en-GB" sz="2400" dirty="0">
                <a:solidFill>
                  <a:srgbClr val="00B050"/>
                </a:solidFill>
              </a:rPr>
              <a:t>Inclusive</a:t>
            </a:r>
            <a:r>
              <a:rPr lang="en-GB" sz="2400" dirty="0"/>
              <a:t>).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200" kern="0" dirty="0">
              <a:latin typeface="+mn-lt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kern="0" dirty="0">
              <a:latin typeface="+mn-lt"/>
            </a:endParaRPr>
          </a:p>
        </p:txBody>
      </p:sp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673100" y="1409700"/>
            <a:ext cx="5929313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Select</a:t>
            </a:r>
            <a:r>
              <a:rPr lang="en-GB" altLang="en-US" sz="2400">
                <a:cs typeface="Angsana New" pitchFamily="18" charset="-34"/>
              </a:rPr>
              <a:t>   last_name, salary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from</a:t>
            </a:r>
            <a:r>
              <a:rPr lang="en-GB" altLang="en-US" sz="2400">
                <a:cs typeface="Angsana New" pitchFamily="18" charset="-34"/>
              </a:rPr>
              <a:t>     employees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where</a:t>
            </a:r>
            <a:r>
              <a:rPr lang="en-GB" altLang="en-US" sz="2400">
                <a:cs typeface="Angsana New" pitchFamily="18" charset="-34"/>
              </a:rPr>
              <a:t>  salary </a:t>
            </a: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between</a:t>
            </a:r>
            <a:r>
              <a:rPr lang="en-GB" altLang="en-US" sz="2400">
                <a:cs typeface="Angsana New" pitchFamily="18" charset="-34"/>
              </a:rPr>
              <a:t> 1000 </a:t>
            </a: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and</a:t>
            </a:r>
            <a:r>
              <a:rPr lang="en-GB" altLang="en-US" sz="2400">
                <a:cs typeface="Angsana New" pitchFamily="18" charset="-34"/>
              </a:rPr>
              <a:t> 3000;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688" y="2624138"/>
            <a:ext cx="82296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buFont typeface="Arial" pitchFamily="34" charset="0"/>
              <a:buChar char="•"/>
              <a:defRPr/>
            </a:pP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IN</a:t>
            </a:r>
            <a:r>
              <a:rPr lang="en-GB" sz="2400" dirty="0"/>
              <a:t> (set) (Match any of a list of values)</a:t>
            </a:r>
            <a:endParaRPr lang="en-US" sz="2200" kern="0" dirty="0">
              <a:latin typeface="+mn-lt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kern="0" dirty="0">
              <a:latin typeface="+mn-lt"/>
            </a:endParaRPr>
          </a:p>
        </p:txBody>
      </p:sp>
      <p:sp>
        <p:nvSpPr>
          <p:cNvPr id="28678" name="Rectangle 10"/>
          <p:cNvSpPr>
            <a:spLocks noChangeArrowheads="1"/>
          </p:cNvSpPr>
          <p:nvPr/>
        </p:nvSpPr>
        <p:spPr bwMode="auto">
          <a:xfrm>
            <a:off x="673100" y="3216275"/>
            <a:ext cx="7000875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Select</a:t>
            </a:r>
            <a:r>
              <a:rPr lang="en-GB" altLang="en-US" sz="2400">
                <a:cs typeface="Angsana New" pitchFamily="18" charset="-34"/>
              </a:rPr>
              <a:t>    emp_id, last_name, salary, manager_id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From</a:t>
            </a:r>
            <a:r>
              <a:rPr lang="en-GB" altLang="en-US" sz="2400">
                <a:cs typeface="Angsana New" pitchFamily="18" charset="-34"/>
              </a:rPr>
              <a:t>      employees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where</a:t>
            </a:r>
            <a:r>
              <a:rPr lang="en-GB" altLang="en-US" sz="2400">
                <a:cs typeface="Angsana New" pitchFamily="18" charset="-34"/>
              </a:rPr>
              <a:t>    manager_id </a:t>
            </a: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IN</a:t>
            </a:r>
            <a:r>
              <a:rPr lang="en-GB" altLang="en-US" sz="2400">
                <a:cs typeface="Angsana New" pitchFamily="18" charset="-34"/>
              </a:rPr>
              <a:t> (100, 101, 200);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163" y="4786313"/>
            <a:ext cx="5048250" cy="423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Font typeface="Arial" pitchFamily="34" charset="0"/>
              <a:buChar char="•"/>
              <a:defRPr/>
            </a:pP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Like</a:t>
            </a:r>
            <a:r>
              <a:rPr lang="en-GB" sz="2400" dirty="0"/>
              <a:t> (Match a character Pattern)</a:t>
            </a:r>
            <a:endParaRPr lang="en-US" sz="2400" kern="0" dirty="0"/>
          </a:p>
        </p:txBody>
      </p:sp>
      <p:sp>
        <p:nvSpPr>
          <p:cNvPr id="28680" name="Rectangle 13"/>
          <p:cNvSpPr>
            <a:spLocks noChangeArrowheads="1"/>
          </p:cNvSpPr>
          <p:nvPr/>
        </p:nvSpPr>
        <p:spPr bwMode="auto">
          <a:xfrm>
            <a:off x="673100" y="5357813"/>
            <a:ext cx="457200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Select</a:t>
            </a:r>
            <a:r>
              <a:rPr lang="en-GB" altLang="en-US" sz="2400">
                <a:cs typeface="Angsana New" pitchFamily="18" charset="-34"/>
              </a:rPr>
              <a:t>   first_name</a:t>
            </a:r>
          </a:p>
          <a:p>
            <a:pPr algn="l">
              <a:lnSpc>
                <a:spcPct val="80000"/>
              </a:lnSpc>
            </a:pP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from</a:t>
            </a:r>
            <a:r>
              <a:rPr lang="en-GB" altLang="en-US" sz="2400">
                <a:cs typeface="Angsana New" pitchFamily="18" charset="-34"/>
              </a:rPr>
              <a:t>      employees</a:t>
            </a:r>
          </a:p>
          <a:p>
            <a:pPr algn="l">
              <a:lnSpc>
                <a:spcPct val="80000"/>
              </a:lnSpc>
            </a:pP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where</a:t>
            </a:r>
            <a:r>
              <a:rPr lang="en-GB" altLang="en-US" sz="2400">
                <a:cs typeface="Angsana New" pitchFamily="18" charset="-34"/>
              </a:rPr>
              <a:t>   first_name </a:t>
            </a: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Like</a:t>
            </a:r>
            <a:r>
              <a:rPr lang="en-GB" altLang="en-US" sz="2400">
                <a:cs typeface="Angsana New" pitchFamily="18" charset="-34"/>
              </a:rPr>
              <a:t> ‘_s%’;</a:t>
            </a:r>
          </a:p>
        </p:txBody>
      </p:sp>
    </p:spTree>
    <p:extLst>
      <p:ext uri="{BB962C8B-B14F-4D97-AF65-F5344CB8AC3E}">
        <p14:creationId xmlns:p14="http://schemas.microsoft.com/office/powerpoint/2010/main" val="18299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  <p:bldP spid="6" grpId="0"/>
      <p:bldP spid="28676" grpId="0"/>
      <p:bldP spid="10" grpId="0"/>
      <p:bldP spid="28678" grpId="0"/>
      <p:bldP spid="13" grpId="0"/>
      <p:bldP spid="286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42938" y="357188"/>
            <a:ext cx="8286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defRPr>
            </a:lvl1pPr>
            <a:lvl2pPr marL="742950" indent="-285750">
              <a:defRPr sz="2000">
                <a:latin typeface="Arial" charset="0"/>
              </a:defRPr>
            </a:lvl2pPr>
            <a:lvl3pPr marL="1143000" indent="-228600">
              <a:defRPr sz="2000">
                <a:latin typeface="Arial" charset="0"/>
              </a:defRPr>
            </a:lvl3pPr>
            <a:lvl4pPr marL="1600200" indent="-228600">
              <a:defRPr sz="2000">
                <a:latin typeface="Arial" charset="0"/>
              </a:defRPr>
            </a:lvl4pPr>
            <a:lvl5pPr marL="2057400">
              <a:defRPr sz="2000">
                <a:latin typeface="Arial" charset="0"/>
              </a:defRPr>
            </a:lvl5pPr>
            <a:lvl6pPr marL="2514600" eaLnBrk="0" hangingPunct="0">
              <a:defRPr sz="2000">
                <a:latin typeface="Arial" charset="0"/>
              </a:defRPr>
            </a:lvl6pPr>
            <a:lvl7pPr marL="2971800" eaLnBrk="0" hangingPunct="0">
              <a:defRPr sz="2000">
                <a:latin typeface="Arial" charset="0"/>
              </a:defRPr>
            </a:lvl7pPr>
            <a:lvl8pPr marL="3429000" eaLnBrk="0" hangingPunct="0">
              <a:defRPr sz="2000">
                <a:latin typeface="Arial" charset="0"/>
              </a:defRPr>
            </a:lvl8pPr>
            <a:lvl9pPr marL="3886200" eaLnBrk="0" hangingPunct="0">
              <a:defRPr sz="2000">
                <a:latin typeface="Arial" charset="0"/>
              </a:defRPr>
            </a:lvl9pPr>
          </a:lstStyle>
          <a:p>
            <a:r>
              <a:rPr lang="en-US" altLang="en-US"/>
              <a:t>Logical Conditions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965200"/>
            <a:ext cx="9144000" cy="564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GB" altLang="en-US" sz="3200">
                <a:cs typeface="Angsana New" pitchFamily="18" charset="-34"/>
              </a:rPr>
              <a:t> AND.</a:t>
            </a:r>
          </a:p>
          <a:p>
            <a:pPr algn="l"/>
            <a:endParaRPr lang="en-GB" altLang="en-US" sz="1000">
              <a:cs typeface="Angsana New" pitchFamily="18" charset="-34"/>
            </a:endParaRPr>
          </a:p>
          <a:p>
            <a:pPr lvl="1" algn="l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Select</a:t>
            </a:r>
            <a:r>
              <a:rPr lang="en-GB" altLang="en-US" sz="2400">
                <a:cs typeface="Angsana New" pitchFamily="18" charset="-34"/>
              </a:rPr>
              <a:t>   last_name, salary</a:t>
            </a:r>
          </a:p>
          <a:p>
            <a:pPr lvl="1" algn="l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from</a:t>
            </a:r>
            <a:r>
              <a:rPr lang="en-GB" altLang="en-US" sz="2400">
                <a:cs typeface="Angsana New" pitchFamily="18" charset="-34"/>
              </a:rPr>
              <a:t>     employees</a:t>
            </a:r>
          </a:p>
          <a:p>
            <a:pPr lvl="1" algn="l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where</a:t>
            </a:r>
            <a:r>
              <a:rPr lang="en-GB" altLang="en-US" sz="2400">
                <a:cs typeface="Angsana New" pitchFamily="18" charset="-34"/>
              </a:rPr>
              <a:t>  city = ‘Assiut’ </a:t>
            </a: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and</a:t>
            </a:r>
            <a:r>
              <a:rPr lang="en-GB" altLang="en-US" sz="2400">
                <a:cs typeface="Angsana New" pitchFamily="18" charset="-34"/>
              </a:rPr>
              <a:t> salary &gt; 1000;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</a:pPr>
            <a:endParaRPr lang="en-GB" altLang="en-US" sz="1000">
              <a:cs typeface="Angsana New" pitchFamily="18" charset="-34"/>
            </a:endParaRPr>
          </a:p>
          <a:p>
            <a:pPr algn="l">
              <a:buFontTx/>
              <a:buChar char="•"/>
            </a:pPr>
            <a:r>
              <a:rPr lang="en-GB" altLang="en-US" sz="3200">
                <a:cs typeface="Angsana New" pitchFamily="18" charset="-34"/>
              </a:rPr>
              <a:t> OR.</a:t>
            </a:r>
          </a:p>
          <a:p>
            <a:pPr algn="l"/>
            <a:endParaRPr lang="en-GB" altLang="en-US" sz="1000">
              <a:cs typeface="Angsana New" pitchFamily="18" charset="-34"/>
            </a:endParaRPr>
          </a:p>
          <a:p>
            <a:pPr lvl="1" algn="l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Select</a:t>
            </a:r>
            <a:r>
              <a:rPr lang="en-GB" altLang="en-US" sz="2400">
                <a:cs typeface="Angsana New" pitchFamily="18" charset="-34"/>
              </a:rPr>
              <a:t>   last_name, salary</a:t>
            </a:r>
          </a:p>
          <a:p>
            <a:pPr lvl="1" algn="l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from</a:t>
            </a:r>
            <a:r>
              <a:rPr lang="en-GB" altLang="en-US" sz="2400">
                <a:cs typeface="Angsana New" pitchFamily="18" charset="-34"/>
              </a:rPr>
              <a:t>     employees</a:t>
            </a:r>
          </a:p>
          <a:p>
            <a:pPr lvl="1" algn="l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where</a:t>
            </a:r>
            <a:r>
              <a:rPr lang="en-GB" altLang="en-US" sz="2400">
                <a:cs typeface="Angsana New" pitchFamily="18" charset="-34"/>
              </a:rPr>
              <a:t>  city = ‘Assiut’ </a:t>
            </a:r>
            <a:r>
              <a:rPr lang="en-GB" altLang="en-US" sz="2400">
                <a:solidFill>
                  <a:srgbClr val="FF0000"/>
                </a:solidFill>
                <a:cs typeface="Angsana New" pitchFamily="18" charset="-34"/>
              </a:rPr>
              <a:t>OR</a:t>
            </a:r>
            <a:r>
              <a:rPr lang="en-GB" altLang="en-US" sz="2400">
                <a:cs typeface="Angsana New" pitchFamily="18" charset="-34"/>
              </a:rPr>
              <a:t> salary &gt; 1000;</a:t>
            </a:r>
          </a:p>
          <a:p>
            <a:pPr algn="l">
              <a:buFontTx/>
              <a:buChar char="•"/>
            </a:pPr>
            <a:endParaRPr lang="en-GB" altLang="en-US" sz="1000">
              <a:cs typeface="Angsana New" pitchFamily="18" charset="-34"/>
            </a:endParaRPr>
          </a:p>
          <a:p>
            <a:pPr algn="l">
              <a:buFontTx/>
              <a:buChar char="•"/>
            </a:pPr>
            <a:r>
              <a:rPr lang="en-GB" altLang="en-US" sz="3200">
                <a:cs typeface="Angsana New" pitchFamily="18" charset="-34"/>
              </a:rPr>
              <a:t> </a:t>
            </a:r>
            <a:endParaRPr lang="en-US" altLang="en-US" sz="2400"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2947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42938" y="357188"/>
            <a:ext cx="8286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defRPr>
            </a:lvl1pPr>
            <a:lvl2pPr marL="742950" indent="-285750">
              <a:defRPr sz="2000">
                <a:latin typeface="Arial" charset="0"/>
              </a:defRPr>
            </a:lvl2pPr>
            <a:lvl3pPr marL="1143000" indent="-228600">
              <a:defRPr sz="2000">
                <a:latin typeface="Arial" charset="0"/>
              </a:defRPr>
            </a:lvl3pPr>
            <a:lvl4pPr marL="1600200" indent="-228600">
              <a:defRPr sz="2000">
                <a:latin typeface="Arial" charset="0"/>
              </a:defRPr>
            </a:lvl4pPr>
            <a:lvl5pPr marL="2057400">
              <a:defRPr sz="2000">
                <a:latin typeface="Arial" charset="0"/>
              </a:defRPr>
            </a:lvl5pPr>
            <a:lvl6pPr marL="2514600" eaLnBrk="0" hangingPunct="0">
              <a:defRPr sz="2000">
                <a:latin typeface="Arial" charset="0"/>
              </a:defRPr>
            </a:lvl6pPr>
            <a:lvl7pPr marL="2971800" eaLnBrk="0" hangingPunct="0">
              <a:defRPr sz="2000">
                <a:latin typeface="Arial" charset="0"/>
              </a:defRPr>
            </a:lvl7pPr>
            <a:lvl8pPr marL="3429000" eaLnBrk="0" hangingPunct="0">
              <a:defRPr sz="2000">
                <a:latin typeface="Arial" charset="0"/>
              </a:defRPr>
            </a:lvl8pPr>
            <a:lvl9pPr marL="3886200" eaLnBrk="0" hangingPunct="0">
              <a:defRPr sz="2000">
                <a:latin typeface="Arial" charset="0"/>
              </a:defRPr>
            </a:lvl9pPr>
          </a:lstStyle>
          <a:p>
            <a:r>
              <a:rPr lang="en-US" altLang="en-US" dirty="0"/>
              <a:t>Logical Conditions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965200"/>
            <a:ext cx="9144000" cy="257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endParaRPr lang="en-GB" altLang="en-US" sz="1000">
              <a:cs typeface="Angsana New" pitchFamily="18" charset="-34"/>
            </a:endParaRPr>
          </a:p>
          <a:p>
            <a:pPr algn="l">
              <a:buFontTx/>
              <a:buChar char="•"/>
            </a:pPr>
            <a:r>
              <a:rPr lang="en-GB" altLang="en-US" sz="3200">
                <a:cs typeface="Angsana New" pitchFamily="18" charset="-34"/>
              </a:rPr>
              <a:t> NOT.</a:t>
            </a:r>
          </a:p>
          <a:p>
            <a:pPr algn="l"/>
            <a:endParaRPr lang="en-GB" altLang="en-US" sz="1000">
              <a:cs typeface="Angsana New" pitchFamily="18" charset="-34"/>
            </a:endParaRPr>
          </a:p>
          <a:p>
            <a:pPr lvl="1" algn="l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cs typeface="Angsana New" pitchFamily="18" charset="-34"/>
              </a:rPr>
              <a:t>Select</a:t>
            </a:r>
            <a:r>
              <a:rPr lang="en-US" altLang="en-US" sz="2400">
                <a:cs typeface="Angsana New" pitchFamily="18" charset="-34"/>
              </a:rPr>
              <a:t>   emp_id, last_name, salary, manager_id</a:t>
            </a:r>
          </a:p>
          <a:p>
            <a:pPr lvl="1" algn="l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cs typeface="Angsana New" pitchFamily="18" charset="-34"/>
              </a:rPr>
              <a:t>From</a:t>
            </a:r>
            <a:r>
              <a:rPr lang="en-US" altLang="en-US" sz="2400">
                <a:cs typeface="Angsana New" pitchFamily="18" charset="-34"/>
              </a:rPr>
              <a:t>     employees</a:t>
            </a:r>
          </a:p>
          <a:p>
            <a:pPr lvl="1" algn="l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cs typeface="Angsana New" pitchFamily="18" charset="-34"/>
              </a:rPr>
              <a:t>where</a:t>
            </a:r>
            <a:r>
              <a:rPr lang="en-US" altLang="en-US" sz="2400">
                <a:cs typeface="Angsana New" pitchFamily="18" charset="-34"/>
              </a:rPr>
              <a:t>   manager_id </a:t>
            </a:r>
            <a:r>
              <a:rPr lang="en-US" altLang="en-US" sz="2400">
                <a:solidFill>
                  <a:srgbClr val="FF0000"/>
                </a:solidFill>
                <a:cs typeface="Angsana New" pitchFamily="18" charset="-34"/>
              </a:rPr>
              <a:t>NOT</a:t>
            </a:r>
            <a:r>
              <a:rPr lang="en-US" altLang="en-US" sz="2400">
                <a:cs typeface="Angsana New" pitchFamily="18" charset="-34"/>
              </a:rPr>
              <a:t> </a:t>
            </a:r>
            <a:r>
              <a:rPr lang="en-US" altLang="en-US" sz="2400">
                <a:solidFill>
                  <a:srgbClr val="FF0000"/>
                </a:solidFill>
                <a:cs typeface="Angsana New" pitchFamily="18" charset="-34"/>
              </a:rPr>
              <a:t>IN</a:t>
            </a:r>
            <a:r>
              <a:rPr lang="en-US" altLang="en-US" sz="2400">
                <a:cs typeface="Angsana New" pitchFamily="18" charset="-34"/>
              </a:rPr>
              <a:t> (100, 101, 200);</a:t>
            </a:r>
          </a:p>
        </p:txBody>
      </p:sp>
    </p:spTree>
    <p:extLst>
      <p:ext uri="{BB962C8B-B14F-4D97-AF65-F5344CB8AC3E}">
        <p14:creationId xmlns:p14="http://schemas.microsoft.com/office/powerpoint/2010/main" val="229932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1">
      <a:dk1>
        <a:srgbClr val="3F3F3F"/>
      </a:dk1>
      <a:lt1>
        <a:srgbClr val="FFFFFF"/>
      </a:lt1>
      <a:dk2>
        <a:srgbClr val="9B2D1F"/>
      </a:dk2>
      <a:lt2>
        <a:srgbClr val="FFFFFF"/>
      </a:lt2>
      <a:accent1>
        <a:srgbClr val="9B2D1F"/>
      </a:accent1>
      <a:accent2>
        <a:srgbClr val="9B2D1F"/>
      </a:accent2>
      <a:accent3>
        <a:srgbClr val="3F3F3F"/>
      </a:accent3>
      <a:accent4>
        <a:srgbClr val="3F3F3F"/>
      </a:accent4>
      <a:accent5>
        <a:srgbClr val="3F3F3F"/>
      </a:accent5>
      <a:accent6>
        <a:srgbClr val="855D5D"/>
      </a:accent6>
      <a:hlink>
        <a:srgbClr val="9B2D1F"/>
      </a:hlink>
      <a:folHlink>
        <a:srgbClr val="3F3F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1492</TotalTime>
  <Words>850</Words>
  <Application>Microsoft Office PowerPoint</Application>
  <PresentationFormat>On-screen Show (4:3)</PresentationFormat>
  <Paragraphs>193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Clarity</vt:lpstr>
      <vt:lpstr>Database Fundamentals &amp; Design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 </vt:lpstr>
      <vt:lpstr>Exercises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 &amp; Design</dc:title>
  <dc:creator>Genius</dc:creator>
  <cp:lastModifiedBy>jboles</cp:lastModifiedBy>
  <cp:revision>457</cp:revision>
  <dcterms:created xsi:type="dcterms:W3CDTF">2023-07-23T08:56:23Z</dcterms:created>
  <dcterms:modified xsi:type="dcterms:W3CDTF">2024-05-28T21:55:54Z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2023-07-23T00:00:00Z</vt:filetime>
  </property>
</Properties>
</file>