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notesMasterIdLst>
    <p:notesMasterId r:id="rId44"/>
  </p:notesMasterIdLst>
  <p:sldIdLst>
    <p:sldId id="256" r:id="rId2"/>
    <p:sldId id="358" r:id="rId3"/>
    <p:sldId id="276" r:id="rId4"/>
    <p:sldId id="277" r:id="rId5"/>
    <p:sldId id="27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279" r:id="rId40"/>
    <p:sldId id="280" r:id="rId41"/>
    <p:sldId id="346" r:id="rId42"/>
    <p:sldId id="305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88790" autoAdjust="0"/>
  </p:normalViewPr>
  <p:slideViewPr>
    <p:cSldViewPr>
      <p:cViewPr varScale="1">
        <p:scale>
          <a:sx n="61" d="100"/>
          <a:sy n="61" d="100"/>
        </p:scale>
        <p:origin x="-1704" y="-60"/>
      </p:cViewPr>
      <p:guideLst>
        <p:guide orient="horz" pos="288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2E90F-D1B2-4F28-BFC7-B404F17F1B3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576F6-C767-4406-9FE9-C01CA1F8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="" xmlns:a16="http://schemas.microsoft.com/office/drawing/2014/main" id="{F59FE698-7F48-DCFA-8499-E238B51EE0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="" xmlns:a16="http://schemas.microsoft.com/office/drawing/2014/main" id="{13945E13-560E-C8E8-7C65-ABC47A9F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="" xmlns:a16="http://schemas.microsoft.com/office/drawing/2014/main" id="{49E511FE-0FC0-AA8B-7154-3496C8CE3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5650" indent="-29051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3638" indent="-231775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363" indent="-231775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5500" indent="-231775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F4C3B57-A414-47FE-9F0C-48659446A32E}" type="slidenum">
              <a:rPr lang="en-US" altLang="en-US"/>
              <a:pPr algn="r" eaLnBrk="1" hangingPunct="1"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levelkkk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685800" y="793011"/>
            <a:ext cx="784860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pc="-90" dirty="0">
                <a:latin typeface="Arial Rounded MT Bold" pitchFamily="34" charset="0"/>
              </a:rPr>
              <a:t>Database</a:t>
            </a:r>
            <a:br>
              <a:rPr lang="en-US" spc="-90" dirty="0">
                <a:latin typeface="Arial Rounded MT Bold" pitchFamily="34" charset="0"/>
              </a:rPr>
            </a:br>
            <a:r>
              <a:rPr lang="en-US" spc="-90" dirty="0">
                <a:latin typeface="Arial Rounded MT Bold" pitchFamily="34" charset="0"/>
              </a:rPr>
              <a:t>Fundamentals &amp; Design</a:t>
            </a:r>
            <a:endParaRPr lang="en-US" spc="-95" dirty="0">
              <a:latin typeface="Arial Rounded MT 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0417" y="4102353"/>
            <a:ext cx="3313429" cy="1368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175" algn="ctr">
              <a:lnSpc>
                <a:spcPct val="120000"/>
              </a:lnSpc>
              <a:spcBef>
                <a:spcPts val="100"/>
              </a:spcBef>
            </a:pPr>
            <a:r>
              <a:rPr lang="en-US" sz="2400" spc="-5">
                <a:solidFill>
                  <a:srgbClr val="56566D"/>
                </a:solidFill>
                <a:latin typeface="Arial"/>
                <a:cs typeface="Arial"/>
              </a:rPr>
              <a:t>Presented </a:t>
            </a:r>
            <a:r>
              <a:rPr sz="2400" spc="-5" dirty="0">
                <a:solidFill>
                  <a:srgbClr val="56566D"/>
                </a:solidFill>
                <a:latin typeface="Arial"/>
                <a:cs typeface="Arial"/>
              </a:rPr>
              <a:t>by</a:t>
            </a:r>
            <a:endParaRPr lang="en-US" sz="2400" spc="-5" dirty="0">
              <a:solidFill>
                <a:srgbClr val="56566D"/>
              </a:solidFill>
              <a:latin typeface="Arial"/>
              <a:cs typeface="Arial"/>
            </a:endParaRPr>
          </a:p>
          <a:p>
            <a:pPr marL="12065" marR="5080" indent="3175" algn="ctr">
              <a:lnSpc>
                <a:spcPct val="12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6566D"/>
                </a:solidFill>
                <a:latin typeface="Arial"/>
                <a:cs typeface="Arial"/>
              </a:rPr>
              <a:t>Josephine Boles</a:t>
            </a:r>
          </a:p>
          <a:p>
            <a:pPr marL="12065" marR="5080" indent="3175" algn="ctr">
              <a:lnSpc>
                <a:spcPct val="120000"/>
              </a:lnSpc>
              <a:spcBef>
                <a:spcPts val="100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857250" y="363538"/>
            <a:ext cx="8675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Data Manipulation Language</a:t>
            </a:r>
          </a:p>
        </p:txBody>
      </p:sp>
      <p:sp>
        <p:nvSpPr>
          <p:cNvPr id="27651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 sz="2800">
              <a:cs typeface="Angsana New" pitchFamily="18" charset="-34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0" y="1714500"/>
            <a:ext cx="91440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Tx/>
              <a:buChar char="•"/>
            </a:pPr>
            <a:r>
              <a:rPr lang="en-US" altLang="en-US" sz="3200">
                <a:cs typeface="Arial" charset="0"/>
              </a:rPr>
              <a:t> Insert.</a:t>
            </a:r>
          </a:p>
          <a:p>
            <a:pPr algn="l">
              <a:buFontTx/>
              <a:buChar char="•"/>
            </a:pPr>
            <a:endParaRPr lang="en-US" altLang="en-US" sz="3200">
              <a:cs typeface="Arial" charset="0"/>
            </a:endParaRPr>
          </a:p>
          <a:p>
            <a:pPr algn="l">
              <a:buFontTx/>
              <a:buChar char="•"/>
            </a:pPr>
            <a:r>
              <a:rPr lang="en-US" altLang="en-US" sz="3200">
                <a:cs typeface="Arial" charset="0"/>
              </a:rPr>
              <a:t> Update.</a:t>
            </a:r>
          </a:p>
          <a:p>
            <a:pPr algn="l">
              <a:buFontTx/>
              <a:buChar char="•"/>
            </a:pPr>
            <a:endParaRPr lang="en-US" altLang="en-US" sz="3200">
              <a:cs typeface="Arial" charset="0"/>
            </a:endParaRPr>
          </a:p>
          <a:p>
            <a:pPr algn="l">
              <a:buFontTx/>
              <a:buChar char="•"/>
            </a:pPr>
            <a:r>
              <a:rPr lang="en-US" altLang="en-US" sz="3200">
                <a:cs typeface="Arial" charset="0"/>
              </a:rPr>
              <a:t> Delete.</a:t>
            </a:r>
          </a:p>
          <a:p>
            <a:pPr algn="l">
              <a:buFontTx/>
              <a:buChar char="•"/>
            </a:pPr>
            <a:endParaRPr lang="en-US" altLang="en-US" sz="3200">
              <a:cs typeface="Arial" charset="0"/>
            </a:endParaRPr>
          </a:p>
          <a:p>
            <a:pPr algn="l">
              <a:buFontTx/>
              <a:buChar char="•"/>
            </a:pPr>
            <a:r>
              <a:rPr lang="en-US" altLang="en-US" sz="3200">
                <a:cs typeface="Arial" charset="0"/>
              </a:rPr>
              <a:t> Select.</a:t>
            </a:r>
          </a:p>
          <a:p>
            <a:pPr algn="l"/>
            <a:endParaRPr lang="en-US" altLang="en-US" sz="800">
              <a:solidFill>
                <a:srgbClr val="FF0000"/>
              </a:solidFill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299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8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468313" y="357188"/>
            <a:ext cx="8675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INSERT Command</a:t>
            </a:r>
          </a:p>
        </p:txBody>
      </p:sp>
      <p:sp>
        <p:nvSpPr>
          <p:cNvPr id="20483" name="Text Box 10"/>
          <p:cNvSpPr txBox="1">
            <a:spLocks noChangeArrowheads="1"/>
          </p:cNvSpPr>
          <p:nvPr/>
        </p:nvSpPr>
        <p:spPr bwMode="auto">
          <a:xfrm>
            <a:off x="0" y="3074988"/>
            <a:ext cx="9144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 typeface="Wingdings" pitchFamily="2" charset="2"/>
              <a:buChar char="ü"/>
            </a:pPr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 INSERT INTO </a:t>
            </a:r>
            <a:r>
              <a:rPr lang="en-US" altLang="en-US">
                <a:solidFill>
                  <a:srgbClr val="00B050"/>
                </a:solidFill>
                <a:cs typeface="Angsana New" pitchFamily="18" charset="-34"/>
              </a:rPr>
              <a:t>"table_name” </a:t>
            </a:r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VALUES</a:t>
            </a:r>
            <a:r>
              <a:rPr lang="en-US" altLang="en-US">
                <a:cs typeface="Angsana New" pitchFamily="18" charset="-34"/>
              </a:rPr>
              <a:t> ("value1", "value2", ...) </a:t>
            </a:r>
          </a:p>
        </p:txBody>
      </p:sp>
      <p:graphicFrame>
        <p:nvGraphicFramePr>
          <p:cNvPr id="24" name="Group 5"/>
          <p:cNvGraphicFramePr>
            <a:graphicFrameLocks noGrp="1"/>
          </p:cNvGraphicFramePr>
          <p:nvPr/>
        </p:nvGraphicFramePr>
        <p:xfrm>
          <a:off x="228600" y="1728788"/>
          <a:ext cx="8001000" cy="914400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1788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LastName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52" marB="4575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FirstName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52" marB="4575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Address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52" marB="4575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52" marB="4575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El-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Sayed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52" marB="4575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Mohamed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52" marB="4575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Nasr City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52" marB="4575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Cairo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52" marB="4575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01" name="TextBox 24"/>
          <p:cNvSpPr txBox="1">
            <a:spLocks noChangeArrowheads="1"/>
          </p:cNvSpPr>
          <p:nvPr/>
        </p:nvSpPr>
        <p:spPr bwMode="auto">
          <a:xfrm>
            <a:off x="163513" y="1323975"/>
            <a:ext cx="2032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>
                <a:solidFill>
                  <a:srgbClr val="00B050"/>
                </a:solidFill>
                <a:cs typeface="Angsana New" pitchFamily="18" charset="-34"/>
              </a:rPr>
              <a:t>Person table</a:t>
            </a:r>
          </a:p>
        </p:txBody>
      </p:sp>
      <p:sp>
        <p:nvSpPr>
          <p:cNvPr id="20502" name="Rectangle 25"/>
          <p:cNvSpPr>
            <a:spLocks noChangeArrowheads="1"/>
          </p:cNvSpPr>
          <p:nvPr/>
        </p:nvSpPr>
        <p:spPr bwMode="auto">
          <a:xfrm>
            <a:off x="71438" y="3929063"/>
            <a:ext cx="3632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altLang="en-US" sz="2400">
                <a:latin typeface="Verdana" pitchFamily="34" charset="0"/>
                <a:cs typeface="Angsana New" pitchFamily="18" charset="-34"/>
              </a:rPr>
              <a:t> Insert a New Row:</a:t>
            </a:r>
          </a:p>
        </p:txBody>
      </p:sp>
      <p:graphicFrame>
        <p:nvGraphicFramePr>
          <p:cNvPr id="27" name="Group 23"/>
          <p:cNvGraphicFramePr>
            <a:graphicFrameLocks noGrp="1"/>
          </p:cNvGraphicFramePr>
          <p:nvPr/>
        </p:nvGraphicFramePr>
        <p:xfrm>
          <a:off x="304800" y="4429125"/>
          <a:ext cx="8196263" cy="517724"/>
        </p:xfrm>
        <a:graphic>
          <a:graphicData uri="http://schemas.openxmlformats.org/drawingml/2006/table">
            <a:tbl>
              <a:tblPr/>
              <a:tblGrid>
                <a:gridCol w="819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INSERT INTO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Person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 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VALUES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 (‘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Saleh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’, ‘Ahmed', ‘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Moharam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bak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', ‘Alex.')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02" marB="45502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30"/>
          <p:cNvGraphicFramePr>
            <a:graphicFrameLocks noGrp="1"/>
          </p:cNvGraphicFramePr>
          <p:nvPr/>
        </p:nvGraphicFramePr>
        <p:xfrm>
          <a:off x="381000" y="5461000"/>
          <a:ext cx="8382000" cy="1325566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749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621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316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LastName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FirstName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Address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El-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Sayed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Mohamed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Nasr City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Cairo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Saleh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Ahmed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Moharam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bak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Alex.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27" name="TextBox 28"/>
          <p:cNvSpPr txBox="1">
            <a:spLocks noChangeArrowheads="1"/>
          </p:cNvSpPr>
          <p:nvPr/>
        </p:nvSpPr>
        <p:spPr bwMode="auto">
          <a:xfrm>
            <a:off x="315913" y="5038725"/>
            <a:ext cx="2032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>
                <a:solidFill>
                  <a:srgbClr val="00B050"/>
                </a:solidFill>
                <a:cs typeface="Angsana New" pitchFamily="18" charset="-34"/>
              </a:rPr>
              <a:t>Person table</a:t>
            </a:r>
          </a:p>
        </p:txBody>
      </p:sp>
    </p:spTree>
    <p:extLst>
      <p:ext uri="{BB962C8B-B14F-4D97-AF65-F5344CB8AC3E}">
        <p14:creationId xmlns:p14="http://schemas.microsoft.com/office/powerpoint/2010/main" val="2329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20501" grpId="0"/>
      <p:bldP spid="20502" grpId="0"/>
      <p:bldP spid="205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11188" y="357188"/>
            <a:ext cx="8675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INSERT Command (cont.)</a:t>
            </a:r>
          </a:p>
        </p:txBody>
      </p:sp>
      <p:sp>
        <p:nvSpPr>
          <p:cNvPr id="21507" name="Text Box 10"/>
          <p:cNvSpPr txBox="1">
            <a:spLocks noChangeArrowheads="1"/>
          </p:cNvSpPr>
          <p:nvPr/>
        </p:nvSpPr>
        <p:spPr bwMode="auto">
          <a:xfrm>
            <a:off x="71438" y="1714500"/>
            <a:ext cx="9144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Tx/>
              <a:buChar char="•"/>
            </a:pPr>
            <a:r>
              <a:rPr lang="en-US" altLang="en-US">
                <a:latin typeface="Verdana" pitchFamily="34" charset="0"/>
                <a:cs typeface="Angsana New" pitchFamily="18" charset="-34"/>
              </a:rPr>
              <a:t> Insert Data in Specified Columns:</a:t>
            </a:r>
          </a:p>
        </p:txBody>
      </p:sp>
      <p:graphicFrame>
        <p:nvGraphicFramePr>
          <p:cNvPr id="24" name="Group 5"/>
          <p:cNvGraphicFramePr>
            <a:graphicFrameLocks noGrp="1"/>
          </p:cNvGraphicFramePr>
          <p:nvPr/>
        </p:nvGraphicFramePr>
        <p:xfrm>
          <a:off x="228600" y="2657475"/>
          <a:ext cx="8001000" cy="914400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1788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LastName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52" marB="4575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FirstName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52" marB="4575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Address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52" marB="4575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52" marB="4575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El-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Sayed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52" marB="4575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Mohamed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52" marB="4575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Nasr City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52" marB="4575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Cairo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52" marB="4575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25" name="TextBox 24"/>
          <p:cNvSpPr txBox="1">
            <a:spLocks noChangeArrowheads="1"/>
          </p:cNvSpPr>
          <p:nvPr/>
        </p:nvSpPr>
        <p:spPr bwMode="auto">
          <a:xfrm>
            <a:off x="163513" y="2252663"/>
            <a:ext cx="2032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>
                <a:solidFill>
                  <a:srgbClr val="00B050"/>
                </a:solidFill>
                <a:cs typeface="Angsana New" pitchFamily="18" charset="-34"/>
              </a:rPr>
              <a:t>Person table</a:t>
            </a:r>
          </a:p>
        </p:txBody>
      </p:sp>
      <p:sp>
        <p:nvSpPr>
          <p:cNvPr id="21526" name="Rectangle 25"/>
          <p:cNvSpPr>
            <a:spLocks noChangeArrowheads="1"/>
          </p:cNvSpPr>
          <p:nvPr/>
        </p:nvSpPr>
        <p:spPr bwMode="auto">
          <a:xfrm>
            <a:off x="71438" y="3929063"/>
            <a:ext cx="3632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altLang="en-US" sz="2400">
                <a:latin typeface="Verdana" pitchFamily="34" charset="0"/>
                <a:cs typeface="Angsana New" pitchFamily="18" charset="-34"/>
              </a:rPr>
              <a:t> Insert a New Row:</a:t>
            </a:r>
          </a:p>
        </p:txBody>
      </p:sp>
      <p:graphicFrame>
        <p:nvGraphicFramePr>
          <p:cNvPr id="27" name="Group 23"/>
          <p:cNvGraphicFramePr>
            <a:graphicFrameLocks noGrp="1"/>
          </p:cNvGraphicFramePr>
          <p:nvPr/>
        </p:nvGraphicFramePr>
        <p:xfrm>
          <a:off x="304800" y="4429125"/>
          <a:ext cx="8196263" cy="517724"/>
        </p:xfrm>
        <a:graphic>
          <a:graphicData uri="http://schemas.openxmlformats.org/drawingml/2006/table">
            <a:tbl>
              <a:tblPr/>
              <a:tblGrid>
                <a:gridCol w="819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INSERT INTO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Person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LastName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,  City)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VALUES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 (‘Hassan', ‘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Assuit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Courier New" pitchFamily="49" charset="0"/>
                        </a:rPr>
                        <a:t>')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02" marB="45502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30"/>
          <p:cNvGraphicFramePr>
            <a:graphicFrameLocks noGrp="1"/>
          </p:cNvGraphicFramePr>
          <p:nvPr/>
        </p:nvGraphicFramePr>
        <p:xfrm>
          <a:off x="381000" y="5461000"/>
          <a:ext cx="8382000" cy="1325566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749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621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316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LastName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FirstName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Address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El-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Sayed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Mohamed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Nasr City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Cairo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Hassan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Assuit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51" name="TextBox 28"/>
          <p:cNvSpPr txBox="1">
            <a:spLocks noChangeArrowheads="1"/>
          </p:cNvSpPr>
          <p:nvPr/>
        </p:nvSpPr>
        <p:spPr bwMode="auto">
          <a:xfrm>
            <a:off x="315913" y="5038725"/>
            <a:ext cx="2032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>
                <a:solidFill>
                  <a:srgbClr val="00B050"/>
                </a:solidFill>
                <a:cs typeface="Angsana New" pitchFamily="18" charset="-34"/>
              </a:rPr>
              <a:t>Person table</a:t>
            </a:r>
          </a:p>
        </p:txBody>
      </p:sp>
    </p:spTree>
    <p:extLst>
      <p:ext uri="{BB962C8B-B14F-4D97-AF65-F5344CB8AC3E}">
        <p14:creationId xmlns:p14="http://schemas.microsoft.com/office/powerpoint/2010/main" val="422078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21507" grpId="0"/>
      <p:bldP spid="21525" grpId="0"/>
      <p:bldP spid="21526" grpId="0"/>
      <p:bldP spid="215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468313" y="357188"/>
            <a:ext cx="8675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Update Command</a:t>
            </a:r>
          </a:p>
        </p:txBody>
      </p:sp>
      <p:sp>
        <p:nvSpPr>
          <p:cNvPr id="30723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 sz="2800">
              <a:cs typeface="Angsana New" pitchFamily="18" charset="-34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0" y="1571625"/>
            <a:ext cx="91440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 typeface="Wingdings" pitchFamily="2" charset="2"/>
              <a:buChar char="ü"/>
            </a:pPr>
            <a:r>
              <a:rPr lang="en-US" altLang="en-US">
                <a:cs typeface="Angsana New" pitchFamily="18" charset="-34"/>
              </a:rPr>
              <a:t> </a:t>
            </a:r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UPDATE</a:t>
            </a:r>
            <a:r>
              <a:rPr lang="en-US" altLang="en-US">
                <a:cs typeface="Angsana New" pitchFamily="18" charset="-34"/>
              </a:rPr>
              <a:t> </a:t>
            </a:r>
            <a:r>
              <a:rPr lang="en-US" altLang="en-US">
                <a:solidFill>
                  <a:srgbClr val="00B050"/>
                </a:solidFill>
                <a:cs typeface="Angsana New" pitchFamily="18" charset="-34"/>
              </a:rPr>
              <a:t>"table_name"</a:t>
            </a:r>
            <a:r>
              <a:rPr lang="en-US" altLang="en-US">
                <a:cs typeface="Angsana New" pitchFamily="18" charset="-34"/>
              </a:rPr>
              <a:t/>
            </a:r>
            <a:br>
              <a:rPr lang="en-US" altLang="en-US">
                <a:cs typeface="Angsana New" pitchFamily="18" charset="-34"/>
              </a:rPr>
            </a:br>
            <a:r>
              <a:rPr lang="en-US" altLang="en-US">
                <a:cs typeface="Angsana New" pitchFamily="18" charset="-34"/>
              </a:rPr>
              <a:t>    </a:t>
            </a:r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SET</a:t>
            </a:r>
            <a:r>
              <a:rPr lang="en-US" altLang="en-US">
                <a:cs typeface="Angsana New" pitchFamily="18" charset="-34"/>
              </a:rPr>
              <a:t> </a:t>
            </a:r>
            <a:r>
              <a:rPr lang="en-US" altLang="en-US">
                <a:solidFill>
                  <a:srgbClr val="00B050"/>
                </a:solidFill>
                <a:cs typeface="Angsana New" pitchFamily="18" charset="-34"/>
              </a:rPr>
              <a:t>"column_1" </a:t>
            </a:r>
            <a:r>
              <a:rPr lang="en-US" altLang="en-US">
                <a:cs typeface="Angsana New" pitchFamily="18" charset="-34"/>
              </a:rPr>
              <a:t>= {new value}</a:t>
            </a:r>
            <a:br>
              <a:rPr lang="en-US" altLang="en-US">
                <a:cs typeface="Angsana New" pitchFamily="18" charset="-34"/>
              </a:rPr>
            </a:br>
            <a:r>
              <a:rPr lang="en-US" altLang="en-US">
                <a:cs typeface="Angsana New" pitchFamily="18" charset="-34"/>
              </a:rPr>
              <a:t>    [</a:t>
            </a:r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US" altLang="en-US">
                <a:cs typeface="Angsana New" pitchFamily="18" charset="-34"/>
              </a:rPr>
              <a:t> {condition} ]</a:t>
            </a:r>
          </a:p>
          <a:p>
            <a:pPr algn="l"/>
            <a:endParaRPr lang="en-US" altLang="en-US" sz="800">
              <a:solidFill>
                <a:srgbClr val="FF0000"/>
              </a:solidFill>
              <a:cs typeface="Angsana New" pitchFamily="18" charset="-34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3143250"/>
            <a:ext cx="3571875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400" u="sng">
                <a:cs typeface="Angsana New" pitchFamily="18" charset="-34"/>
              </a:rPr>
              <a:t>Example (1)</a:t>
            </a:r>
            <a:r>
              <a:rPr lang="en-US" altLang="en-US" sz="2400">
                <a:cs typeface="Angsana New" pitchFamily="18" charset="-34"/>
              </a:rPr>
              <a:t> </a:t>
            </a:r>
          </a:p>
          <a:p>
            <a:pPr algn="l"/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        UPDATE</a:t>
            </a:r>
            <a:r>
              <a:rPr lang="en-US" altLang="en-US" sz="2400">
                <a:cs typeface="Angsana New" pitchFamily="18" charset="-34"/>
              </a:rPr>
              <a:t> Person</a:t>
            </a:r>
            <a:br>
              <a:rPr lang="en-US" altLang="en-US" sz="2400">
                <a:cs typeface="Angsana New" pitchFamily="18" charset="-34"/>
              </a:rPr>
            </a:br>
            <a:r>
              <a:rPr lang="en-US" altLang="en-US" sz="2400">
                <a:cs typeface="Angsana New" pitchFamily="18" charset="-34"/>
              </a:rPr>
              <a:t>        </a:t>
            </a:r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SET</a:t>
            </a:r>
            <a:r>
              <a:rPr lang="en-US" altLang="en-US" sz="2400">
                <a:cs typeface="Angsana New" pitchFamily="18" charset="-34"/>
              </a:rPr>
              <a:t> City= ‘Assiut’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9063" y="3071813"/>
            <a:ext cx="71437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4143375" y="2971800"/>
            <a:ext cx="49291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400" u="sng">
                <a:cs typeface="Angsana New" pitchFamily="18" charset="-34"/>
              </a:rPr>
              <a:t>Example (2)</a:t>
            </a:r>
            <a:r>
              <a:rPr lang="en-US" altLang="en-US" sz="2400">
                <a:cs typeface="Angsana New" pitchFamily="18" charset="-34"/>
              </a:rPr>
              <a:t> </a:t>
            </a:r>
          </a:p>
          <a:p>
            <a:pPr algn="l"/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         UPDATE</a:t>
            </a:r>
            <a:r>
              <a:rPr lang="en-US" altLang="en-US" sz="2400">
                <a:cs typeface="Angsana New" pitchFamily="18" charset="-34"/>
              </a:rPr>
              <a:t> Person</a:t>
            </a:r>
            <a:br>
              <a:rPr lang="en-US" altLang="en-US" sz="2400">
                <a:cs typeface="Angsana New" pitchFamily="18" charset="-34"/>
              </a:rPr>
            </a:br>
            <a:r>
              <a:rPr lang="en-US" altLang="en-US" sz="2400">
                <a:cs typeface="Angsana New" pitchFamily="18" charset="-34"/>
              </a:rPr>
              <a:t>         </a:t>
            </a:r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SET</a:t>
            </a:r>
            <a:r>
              <a:rPr lang="en-US" altLang="en-US" sz="2400">
                <a:cs typeface="Angsana New" pitchFamily="18" charset="-34"/>
              </a:rPr>
              <a:t> City= ‘Assiut’</a:t>
            </a:r>
          </a:p>
          <a:p>
            <a:pPr algn="l"/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         Where</a:t>
            </a:r>
            <a:r>
              <a:rPr lang="en-US" altLang="en-US" sz="2400">
                <a:cs typeface="Angsana New" pitchFamily="18" charset="-34"/>
              </a:rPr>
              <a:t> FirstName = ‘Ahmed’</a:t>
            </a:r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357188" y="6230938"/>
            <a:ext cx="3071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All records will be updated</a:t>
            </a:r>
            <a:endParaRPr lang="en-US" altLang="en-US">
              <a:cs typeface="Angsana New" pitchFamily="18" charset="-34"/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1428750" y="5072063"/>
            <a:ext cx="642938" cy="928687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4286250" y="6143625"/>
            <a:ext cx="5143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Only records with first name </a:t>
            </a:r>
            <a:r>
              <a:rPr lang="en-US" altLang="en-US">
                <a:cs typeface="Angsana New" pitchFamily="18" charset="-34"/>
              </a:rPr>
              <a:t>‘Ahmed’ </a:t>
            </a:r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will be updated</a:t>
            </a:r>
            <a:endParaRPr lang="en-US" altLang="en-US">
              <a:cs typeface="Angsana New" pitchFamily="18" charset="-34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6215063" y="5072063"/>
            <a:ext cx="642937" cy="928687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8" grpId="0" build="allAtOnce"/>
      <p:bldP spid="9" grpId="0" animBg="1"/>
      <p:bldP spid="22535" grpId="0"/>
      <p:bldP spid="22536" grpId="0"/>
      <p:bldP spid="12" grpId="0" animBg="1"/>
      <p:bldP spid="22538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468313" y="357188"/>
            <a:ext cx="8675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Update Command (cont.)</a:t>
            </a:r>
          </a:p>
        </p:txBody>
      </p:sp>
      <p:sp>
        <p:nvSpPr>
          <p:cNvPr id="31747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 sz="2800">
              <a:cs typeface="Angsana New" pitchFamily="18" charset="-34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0" y="1571625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 typeface="Wingdings" pitchFamily="2" charset="2"/>
              <a:buChar char="ü"/>
            </a:pPr>
            <a:r>
              <a:rPr lang="en-US" altLang="en-US">
                <a:cs typeface="Angsana New" pitchFamily="18" charset="-34"/>
              </a:rPr>
              <a:t> </a:t>
            </a:r>
            <a:r>
              <a:rPr lang="en-US" altLang="en-US">
                <a:latin typeface="Verdana" pitchFamily="34" charset="0"/>
                <a:cs typeface="Angsana New" pitchFamily="18" charset="-34"/>
              </a:rPr>
              <a:t>Update several Columns in a Row:</a:t>
            </a:r>
            <a:endParaRPr lang="en-US" altLang="en-US">
              <a:cs typeface="Angsana New" pitchFamily="18" charset="-34"/>
            </a:endParaRPr>
          </a:p>
          <a:p>
            <a:pPr algn="l"/>
            <a:endParaRPr lang="en-US" altLang="en-US" sz="800">
              <a:solidFill>
                <a:srgbClr val="FF0000"/>
              </a:solidFill>
              <a:cs typeface="Angsana New" pitchFamily="18" charset="-34"/>
            </a:endParaRPr>
          </a:p>
        </p:txBody>
      </p:sp>
      <p:sp>
        <p:nvSpPr>
          <p:cNvPr id="23557" name="Rectangle 14"/>
          <p:cNvSpPr>
            <a:spLocks noChangeArrowheads="1"/>
          </p:cNvSpPr>
          <p:nvPr/>
        </p:nvSpPr>
        <p:spPr bwMode="auto">
          <a:xfrm>
            <a:off x="428625" y="4148138"/>
            <a:ext cx="77152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>
                <a:solidFill>
                  <a:srgbClr val="FF0000"/>
                </a:solidFill>
                <a:latin typeface="Arial Unicode MS" pitchFamily="34" charset="-128"/>
                <a:cs typeface="Courier New" pitchFamily="49" charset="0"/>
              </a:rPr>
              <a:t>UPDATE</a:t>
            </a:r>
            <a:r>
              <a:rPr lang="en-US" altLang="en-US">
                <a:latin typeface="Arial Unicode MS" pitchFamily="34" charset="-128"/>
                <a:cs typeface="Courier New" pitchFamily="49" charset="0"/>
              </a:rPr>
              <a:t> </a:t>
            </a:r>
            <a:r>
              <a:rPr lang="en-US" altLang="en-US">
                <a:solidFill>
                  <a:srgbClr val="00B050"/>
                </a:solidFill>
                <a:latin typeface="Arial Unicode MS" pitchFamily="34" charset="-128"/>
                <a:cs typeface="Courier New" pitchFamily="49" charset="0"/>
              </a:rPr>
              <a:t>Person </a:t>
            </a:r>
          </a:p>
          <a:p>
            <a:pPr algn="l" eaLnBrk="0" hangingPunct="0"/>
            <a:r>
              <a:rPr lang="en-US" altLang="en-US">
                <a:solidFill>
                  <a:srgbClr val="FF0000"/>
                </a:solidFill>
                <a:latin typeface="Arial Unicode MS" pitchFamily="34" charset="-128"/>
                <a:cs typeface="Courier New" pitchFamily="49" charset="0"/>
              </a:rPr>
              <a:t>SET</a:t>
            </a:r>
            <a:r>
              <a:rPr lang="en-US" altLang="en-US">
                <a:latin typeface="Arial Unicode MS" pitchFamily="34" charset="-128"/>
                <a:cs typeface="Courier New" pitchFamily="49" charset="0"/>
              </a:rPr>
              <a:t>         </a:t>
            </a:r>
            <a:r>
              <a:rPr lang="en-US" altLang="en-US">
                <a:solidFill>
                  <a:srgbClr val="00B050"/>
                </a:solidFill>
                <a:latin typeface="Arial Unicode MS" pitchFamily="34" charset="-128"/>
                <a:cs typeface="Courier New" pitchFamily="49" charset="0"/>
              </a:rPr>
              <a:t>Address</a:t>
            </a:r>
            <a:r>
              <a:rPr lang="en-US" altLang="en-US">
                <a:latin typeface="Arial Unicode MS" pitchFamily="34" charset="-128"/>
                <a:cs typeface="Courier New" pitchFamily="49" charset="0"/>
              </a:rPr>
              <a:t> = ‘241 El-haram ',  </a:t>
            </a:r>
            <a:r>
              <a:rPr lang="en-US" altLang="en-US">
                <a:solidFill>
                  <a:srgbClr val="00B050"/>
                </a:solidFill>
                <a:latin typeface="Arial Unicode MS" pitchFamily="34" charset="-128"/>
                <a:cs typeface="Courier New" pitchFamily="49" charset="0"/>
              </a:rPr>
              <a:t>City</a:t>
            </a:r>
            <a:r>
              <a:rPr lang="en-US" altLang="en-US">
                <a:latin typeface="Arial Unicode MS" pitchFamily="34" charset="-128"/>
                <a:cs typeface="Courier New" pitchFamily="49" charset="0"/>
              </a:rPr>
              <a:t> = ‘Giza' </a:t>
            </a:r>
          </a:p>
          <a:p>
            <a:pPr algn="l" eaLnBrk="0" hangingPunct="0"/>
            <a:r>
              <a:rPr lang="en-US" altLang="en-US">
                <a:solidFill>
                  <a:srgbClr val="FF0000"/>
                </a:solidFill>
                <a:latin typeface="Arial Unicode MS" pitchFamily="34" charset="-128"/>
                <a:cs typeface="Courier New" pitchFamily="49" charset="0"/>
              </a:rPr>
              <a:t>WHERE</a:t>
            </a:r>
            <a:r>
              <a:rPr lang="en-US" altLang="en-US">
                <a:latin typeface="Arial Unicode MS" pitchFamily="34" charset="-128"/>
                <a:cs typeface="Courier New" pitchFamily="49" charset="0"/>
              </a:rPr>
              <a:t>   </a:t>
            </a:r>
            <a:r>
              <a:rPr lang="en-US" altLang="en-US">
                <a:solidFill>
                  <a:srgbClr val="00B050"/>
                </a:solidFill>
                <a:latin typeface="Arial Unicode MS" pitchFamily="34" charset="-128"/>
                <a:cs typeface="Courier New" pitchFamily="49" charset="0"/>
              </a:rPr>
              <a:t>LastName</a:t>
            </a:r>
            <a:r>
              <a:rPr lang="en-US" altLang="en-US">
                <a:latin typeface="Arial Unicode MS" pitchFamily="34" charset="-128"/>
                <a:cs typeface="Courier New" pitchFamily="49" charset="0"/>
              </a:rPr>
              <a:t> = ‘El-Sayed'</a:t>
            </a:r>
            <a:endParaRPr lang="en-US" altLang="en-US">
              <a:cs typeface="Arial" charset="0"/>
            </a:endParaRPr>
          </a:p>
        </p:txBody>
      </p:sp>
      <p:graphicFrame>
        <p:nvGraphicFramePr>
          <p:cNvPr id="16" name="Group 32"/>
          <p:cNvGraphicFramePr>
            <a:graphicFrameLocks noGrp="1"/>
          </p:cNvGraphicFramePr>
          <p:nvPr/>
        </p:nvGraphicFramePr>
        <p:xfrm>
          <a:off x="457200" y="2286000"/>
          <a:ext cx="8001000" cy="1570039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81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09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LastName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FirstName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Address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City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El-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Sayed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Mohamed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Nasr City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Cairo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4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Saleh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Ahmed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Moharam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bak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Alex.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10"/>
          <p:cNvGraphicFramePr>
            <a:graphicFrameLocks noGrp="1"/>
          </p:cNvGraphicFramePr>
          <p:nvPr/>
        </p:nvGraphicFramePr>
        <p:xfrm>
          <a:off x="500063" y="5334000"/>
          <a:ext cx="7239001" cy="1309692"/>
        </p:xfrm>
        <a:graphic>
          <a:graphicData uri="http://schemas.openxmlformats.org/drawingml/2006/table">
            <a:tbl>
              <a:tblPr/>
              <a:tblGrid>
                <a:gridCol w="17894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9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34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67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172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LastName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FirstName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Address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City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El-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Sayed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Mohamed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241 El-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haram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Giza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Saleh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Ahmed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Moharam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bak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Alex.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0" marB="457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4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8" grpId="0" build="allAtOnce"/>
      <p:bldP spid="235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468313" y="357188"/>
            <a:ext cx="8675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Delete Command</a:t>
            </a:r>
          </a:p>
        </p:txBody>
      </p:sp>
      <p:sp>
        <p:nvSpPr>
          <p:cNvPr id="32771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 sz="2800">
              <a:cs typeface="Angsana New" pitchFamily="18" charset="-34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0" y="1838325"/>
            <a:ext cx="9144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 typeface="Wingdings" pitchFamily="2" charset="2"/>
              <a:buChar char="ü"/>
            </a:pPr>
            <a:r>
              <a:rPr lang="en-US" altLang="en-US" sz="3600">
                <a:cs typeface="Angsana New" pitchFamily="18" charset="-34"/>
              </a:rPr>
              <a:t> </a:t>
            </a:r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DELETE</a:t>
            </a:r>
            <a:r>
              <a:rPr lang="en-US" altLang="en-US">
                <a:cs typeface="Angsana New" pitchFamily="18" charset="-34"/>
              </a:rPr>
              <a:t> </a:t>
            </a:r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US" altLang="en-US">
                <a:cs typeface="Angsana New" pitchFamily="18" charset="-34"/>
              </a:rPr>
              <a:t> </a:t>
            </a:r>
            <a:r>
              <a:rPr lang="en-US" altLang="en-US">
                <a:solidFill>
                  <a:srgbClr val="00B050"/>
                </a:solidFill>
                <a:cs typeface="Angsana New" pitchFamily="18" charset="-34"/>
              </a:rPr>
              <a:t>"table_name"</a:t>
            </a:r>
            <a:br>
              <a:rPr lang="en-US" altLang="en-US">
                <a:solidFill>
                  <a:srgbClr val="00B050"/>
                </a:solidFill>
                <a:cs typeface="Angsana New" pitchFamily="18" charset="-34"/>
              </a:rPr>
            </a:br>
            <a:r>
              <a:rPr lang="en-US" altLang="en-US">
                <a:cs typeface="Angsana New" pitchFamily="18" charset="-34"/>
              </a:rPr>
              <a:t>      [</a:t>
            </a:r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US" altLang="en-US">
                <a:cs typeface="Angsana New" pitchFamily="18" charset="-34"/>
              </a:rPr>
              <a:t> {condition} ]</a:t>
            </a:r>
            <a:endParaRPr lang="en-US" altLang="en-US" sz="3600">
              <a:cs typeface="Angsana New" pitchFamily="18" charset="-34"/>
            </a:endParaRPr>
          </a:p>
          <a:p>
            <a:pPr algn="l"/>
            <a:endParaRPr lang="en-US" altLang="en-US" sz="800">
              <a:solidFill>
                <a:srgbClr val="FF0000"/>
              </a:solidFill>
              <a:cs typeface="Angsana New" pitchFamily="18" charset="-34"/>
            </a:endParaRP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3286125"/>
            <a:ext cx="371475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400" u="sng">
                <a:cs typeface="Angsana New" pitchFamily="18" charset="-34"/>
              </a:rPr>
              <a:t>Example (1)</a:t>
            </a:r>
            <a:r>
              <a:rPr lang="en-US" altLang="en-US" sz="2400">
                <a:cs typeface="Angsana New" pitchFamily="18" charset="-34"/>
              </a:rPr>
              <a:t> </a:t>
            </a:r>
          </a:p>
          <a:p>
            <a:pPr algn="l"/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  DELETE FROM</a:t>
            </a:r>
            <a:r>
              <a:rPr lang="en-US" altLang="en-US" sz="2400">
                <a:cs typeface="Angsana New" pitchFamily="18" charset="-34"/>
              </a:rPr>
              <a:t> </a:t>
            </a:r>
            <a:r>
              <a:rPr lang="en-US" altLang="en-US" sz="2400">
                <a:solidFill>
                  <a:srgbClr val="00B050"/>
                </a:solidFill>
                <a:cs typeface="Angsana New" pitchFamily="18" charset="-34"/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9063" y="3214688"/>
            <a:ext cx="71437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4583" name="Rectangle 2"/>
          <p:cNvSpPr>
            <a:spLocks noChangeArrowheads="1"/>
          </p:cNvSpPr>
          <p:nvPr/>
        </p:nvSpPr>
        <p:spPr bwMode="auto">
          <a:xfrm>
            <a:off x="4143375" y="3114675"/>
            <a:ext cx="4929188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400" u="sng">
                <a:cs typeface="Angsana New" pitchFamily="18" charset="-34"/>
              </a:rPr>
              <a:t>Example (2)</a:t>
            </a:r>
            <a:r>
              <a:rPr lang="en-US" altLang="en-US" sz="2400">
                <a:cs typeface="Angsana New" pitchFamily="18" charset="-34"/>
              </a:rPr>
              <a:t> </a:t>
            </a:r>
          </a:p>
          <a:p>
            <a:pPr algn="l"/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         DELETE FROM</a:t>
            </a:r>
            <a:r>
              <a:rPr lang="en-US" altLang="en-US" sz="2400">
                <a:cs typeface="Angsana New" pitchFamily="18" charset="-34"/>
              </a:rPr>
              <a:t> </a:t>
            </a:r>
            <a:r>
              <a:rPr lang="en-US" altLang="en-US" sz="2400">
                <a:solidFill>
                  <a:srgbClr val="00B050"/>
                </a:solidFill>
                <a:cs typeface="Angsana New" pitchFamily="18" charset="-34"/>
              </a:rPr>
              <a:t>Person</a:t>
            </a:r>
            <a:r>
              <a:rPr lang="en-US" altLang="en-US" sz="2400">
                <a:cs typeface="Angsana New" pitchFamily="18" charset="-34"/>
              </a:rPr>
              <a:t/>
            </a:r>
            <a:br>
              <a:rPr lang="en-US" altLang="en-US" sz="2400">
                <a:cs typeface="Angsana New" pitchFamily="18" charset="-34"/>
              </a:rPr>
            </a:br>
            <a:r>
              <a:rPr lang="en-US" altLang="en-US" sz="2400">
                <a:cs typeface="Angsana New" pitchFamily="18" charset="-34"/>
              </a:rPr>
              <a:t>    </a:t>
            </a:r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     Where</a:t>
            </a:r>
            <a:r>
              <a:rPr lang="en-US" altLang="en-US" sz="2400">
                <a:cs typeface="Angsana New" pitchFamily="18" charset="-34"/>
              </a:rPr>
              <a:t> FirstName = ‘Ahmed’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7188" y="6286500"/>
            <a:ext cx="3071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All records will be deleted</a:t>
            </a:r>
            <a:endParaRPr lang="en-US" altLang="en-US">
              <a:cs typeface="Angsana New" pitchFamily="18" charset="-34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1428750" y="4857750"/>
            <a:ext cx="642938" cy="928688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4286250" y="6286500"/>
            <a:ext cx="5143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Only records with first name </a:t>
            </a:r>
            <a:r>
              <a:rPr lang="en-US" altLang="en-US">
                <a:cs typeface="Angsana New" pitchFamily="18" charset="-34"/>
              </a:rPr>
              <a:t>‘Ahmed’ </a:t>
            </a:r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will be deleted</a:t>
            </a:r>
            <a:endParaRPr lang="en-US" altLang="en-US">
              <a:cs typeface="Angsana New" pitchFamily="18" charset="-34"/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6357938" y="4857750"/>
            <a:ext cx="642937" cy="928688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8" grpId="0" build="allAtOnce"/>
      <p:bldP spid="24581" grpId="0"/>
      <p:bldP spid="6" grpId="0" animBg="1"/>
      <p:bldP spid="24583" grpId="0"/>
      <p:bldP spid="24584" grpId="0"/>
      <p:bldP spid="10" grpId="0" animBg="1"/>
      <p:bldP spid="24586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42938" y="357188"/>
            <a:ext cx="8675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Simple Queries</a:t>
            </a:r>
          </a:p>
        </p:txBody>
      </p:sp>
      <p:sp>
        <p:nvSpPr>
          <p:cNvPr id="33795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 sz="2800">
              <a:cs typeface="Angsana New" pitchFamily="18" charset="-34"/>
            </a:endParaRP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428625" y="1500188"/>
            <a:ext cx="45720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US" altLang="en-US">
                <a:cs typeface="Angsana New" pitchFamily="18" charset="-34"/>
              </a:rPr>
              <a:t> &lt;attribute list &gt;</a:t>
            </a:r>
          </a:p>
          <a:p>
            <a:pPr algn="l"/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US" altLang="en-US">
                <a:cs typeface="Angsana New" pitchFamily="18" charset="-34"/>
              </a:rPr>
              <a:t>  &lt; table list&gt;</a:t>
            </a:r>
          </a:p>
          <a:p>
            <a:pPr algn="l"/>
            <a:r>
              <a:rPr lang="en-US" altLang="en-US">
                <a:cs typeface="Angsana New" pitchFamily="18" charset="-34"/>
              </a:rPr>
              <a:t>[ </a:t>
            </a:r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US" altLang="en-US">
                <a:cs typeface="Angsana New" pitchFamily="18" charset="-34"/>
              </a:rPr>
              <a:t> &lt;condition&gt; ]</a:t>
            </a:r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428625" y="2819400"/>
            <a:ext cx="5643563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GB" altLang="en-US" sz="2400">
                <a:cs typeface="Angsana New" pitchFamily="18" charset="-34"/>
              </a:rPr>
              <a:t>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*</a:t>
            </a:r>
          </a:p>
          <a:p>
            <a:pPr algn="l">
              <a:buFont typeface="Wingdings" pitchFamily="2" charset="2"/>
              <a:buNone/>
            </a:pPr>
            <a:r>
              <a:rPr lang="en-GB" altLang="en-US" sz="2400">
                <a:cs typeface="Angsana New" pitchFamily="18" charset="-34"/>
              </a:rPr>
              <a:t>   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departments;</a:t>
            </a:r>
          </a:p>
          <a:p>
            <a:pPr algn="l">
              <a:buFont typeface="Wingdings" pitchFamily="2" charset="2"/>
              <a:buNone/>
            </a:pPr>
            <a:endParaRPr lang="en-GB" altLang="en-US" sz="2400">
              <a:cs typeface="Angsana New" pitchFamily="18" charset="-34"/>
            </a:endParaRPr>
          </a:p>
          <a:p>
            <a:pPr algn="l">
              <a:buFont typeface="Wingdings" pitchFamily="2" charset="2"/>
              <a:buChar char="ü"/>
            </a:pPr>
            <a:r>
              <a:rPr lang="en-GB" altLang="en-US" sz="2400">
                <a:cs typeface="Angsana New" pitchFamily="18" charset="-34"/>
              </a:rPr>
              <a:t>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emp_id, emp_name, dept_id</a:t>
            </a:r>
          </a:p>
          <a:p>
            <a:pPr algn="l">
              <a:buFont typeface="Wingdings" pitchFamily="2" charset="2"/>
              <a:buNone/>
            </a:pPr>
            <a:r>
              <a:rPr lang="en-GB" altLang="en-US" sz="2400">
                <a:cs typeface="Angsana New" pitchFamily="18" charset="-34"/>
              </a:rPr>
              <a:t>   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  employees;</a:t>
            </a:r>
          </a:p>
          <a:p>
            <a:pPr algn="l"/>
            <a:endParaRPr lang="en-GB" altLang="en-US" sz="2400">
              <a:cs typeface="Angsana New" pitchFamily="18" charset="-34"/>
            </a:endParaRPr>
          </a:p>
          <a:p>
            <a:pPr algn="l">
              <a:buFont typeface="Wingdings" pitchFamily="2" charset="2"/>
              <a:buChar char="ü"/>
            </a:pPr>
            <a:r>
              <a:rPr lang="en-GB" altLang="en-US" sz="2400">
                <a:cs typeface="Angsana New" pitchFamily="18" charset="-34"/>
              </a:rPr>
              <a:t>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distinct</a:t>
            </a:r>
            <a:r>
              <a:rPr lang="en-GB" altLang="en-US" sz="2400">
                <a:cs typeface="Angsana New" pitchFamily="18" charset="-34"/>
              </a:rPr>
              <a:t> dept_id</a:t>
            </a:r>
          </a:p>
          <a:p>
            <a:pPr algn="l"/>
            <a:r>
              <a:rPr lang="en-GB" altLang="en-US" sz="2400">
                <a:cs typeface="Angsana New" pitchFamily="18" charset="-34"/>
              </a:rPr>
              <a:t>   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employees;</a:t>
            </a:r>
          </a:p>
        </p:txBody>
      </p:sp>
    </p:spTree>
    <p:extLst>
      <p:ext uri="{BB962C8B-B14F-4D97-AF65-F5344CB8AC3E}">
        <p14:creationId xmlns:p14="http://schemas.microsoft.com/office/powerpoint/2010/main" val="245205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256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468313" y="357188"/>
            <a:ext cx="8675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Simple Queries (cont.)</a:t>
            </a:r>
          </a:p>
        </p:txBody>
      </p:sp>
      <p:sp>
        <p:nvSpPr>
          <p:cNvPr id="34819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 sz="2800">
              <a:cs typeface="Angsana New" pitchFamily="18" charset="-34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14313" y="1960563"/>
            <a:ext cx="9144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 typeface="Wingdings" pitchFamily="2" charset="2"/>
              <a:buNone/>
            </a:pPr>
            <a:r>
              <a:rPr lang="en-GB" altLang="en-US" sz="32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3200">
                <a:cs typeface="Angsana New" pitchFamily="18" charset="-34"/>
              </a:rPr>
              <a:t>  dept_id, dept_name</a:t>
            </a:r>
          </a:p>
          <a:p>
            <a:pPr algn="l">
              <a:buFont typeface="Wingdings" pitchFamily="2" charset="2"/>
              <a:buNone/>
            </a:pPr>
            <a:r>
              <a:rPr lang="en-GB" altLang="en-US" sz="32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3200">
                <a:cs typeface="Angsana New" pitchFamily="18" charset="-34"/>
              </a:rPr>
              <a:t>     departments</a:t>
            </a:r>
          </a:p>
          <a:p>
            <a:pPr algn="l">
              <a:buFont typeface="Wingdings" pitchFamily="2" charset="2"/>
              <a:buNone/>
            </a:pPr>
            <a:r>
              <a:rPr lang="en-GB" altLang="en-US" sz="3200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GB" altLang="en-US" sz="3200">
                <a:cs typeface="Angsana New" pitchFamily="18" charset="-34"/>
              </a:rPr>
              <a:t>   location = ‘Cairo’;</a:t>
            </a:r>
          </a:p>
          <a:p>
            <a:pPr algn="l"/>
            <a:endParaRPr lang="en-US" altLang="en-US" sz="800">
              <a:solidFill>
                <a:srgbClr val="FF0000"/>
              </a:solidFill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0522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8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857250" y="357188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Comparison Conditions</a:t>
            </a:r>
          </a:p>
        </p:txBody>
      </p:sp>
      <p:sp>
        <p:nvSpPr>
          <p:cNvPr id="35843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 sz="2800">
              <a:cs typeface="Angsana New" pitchFamily="18" charset="-34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57188" y="1643063"/>
            <a:ext cx="8101012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GB" altLang="en-US" sz="2800">
                <a:cs typeface="Angsana New" pitchFamily="18" charset="-34"/>
              </a:rPr>
              <a:t> </a:t>
            </a: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=</a:t>
            </a:r>
            <a:r>
              <a:rPr lang="en-GB" altLang="en-US" sz="2800">
                <a:cs typeface="Angsana New" pitchFamily="18" charset="-34"/>
              </a:rPr>
              <a:t> Equal.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altLang="en-US" sz="2800">
                <a:cs typeface="Angsana New" pitchFamily="18" charset="-34"/>
              </a:rPr>
              <a:t> </a:t>
            </a: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&gt;</a:t>
            </a:r>
            <a:r>
              <a:rPr lang="en-GB" altLang="en-US" sz="2800">
                <a:cs typeface="Angsana New" pitchFamily="18" charset="-34"/>
              </a:rPr>
              <a:t> greater than.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altLang="en-US" sz="2800">
                <a:cs typeface="Angsana New" pitchFamily="18" charset="-34"/>
              </a:rPr>
              <a:t> </a:t>
            </a: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&gt;=</a:t>
            </a:r>
            <a:r>
              <a:rPr lang="en-GB" altLang="en-US" sz="2800">
                <a:cs typeface="Angsana New" pitchFamily="18" charset="-34"/>
              </a:rPr>
              <a:t> greater than or equal.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altLang="en-US" sz="2800">
                <a:cs typeface="Angsana New" pitchFamily="18" charset="-34"/>
              </a:rPr>
              <a:t> </a:t>
            </a: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&lt;</a:t>
            </a:r>
            <a:r>
              <a:rPr lang="en-GB" altLang="en-US" sz="2800">
                <a:cs typeface="Angsana New" pitchFamily="18" charset="-34"/>
              </a:rPr>
              <a:t> less than.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altLang="en-US" sz="2800">
                <a:cs typeface="Angsana New" pitchFamily="18" charset="-34"/>
              </a:rPr>
              <a:t> </a:t>
            </a: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&lt;=</a:t>
            </a:r>
            <a:r>
              <a:rPr lang="en-GB" altLang="en-US" sz="2800">
                <a:cs typeface="Angsana New" pitchFamily="18" charset="-34"/>
              </a:rPr>
              <a:t> less than or equal.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altLang="en-US" sz="2800">
                <a:cs typeface="Angsana New" pitchFamily="18" charset="-34"/>
              </a:rPr>
              <a:t> </a:t>
            </a: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&lt;&gt;</a:t>
            </a:r>
            <a:r>
              <a:rPr lang="en-GB" altLang="en-US" sz="2800">
                <a:cs typeface="Angsana New" pitchFamily="18" charset="-34"/>
              </a:rPr>
              <a:t>not equal.</a:t>
            </a:r>
          </a:p>
          <a:p>
            <a:pPr algn="l">
              <a:lnSpc>
                <a:spcPct val="80000"/>
              </a:lnSpc>
              <a:buFont typeface="Symbol" pitchFamily="18" charset="2"/>
              <a:buNone/>
            </a:pPr>
            <a:endParaRPr lang="en-GB" altLang="en-US" sz="2800">
              <a:cs typeface="Angsana New" pitchFamily="18" charset="-34"/>
            </a:endParaRP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Select  </a:t>
            </a:r>
            <a:r>
              <a:rPr lang="en-GB" altLang="en-US" sz="2800">
                <a:cs typeface="Angsana New" pitchFamily="18" charset="-34"/>
              </a:rPr>
              <a:t> last_name, salary </a:t>
            </a: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800">
                <a:cs typeface="Angsana New" pitchFamily="18" charset="-34"/>
              </a:rPr>
              <a:t>     employees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GB" altLang="en-US" sz="2800">
                <a:cs typeface="Angsana New" pitchFamily="18" charset="-34"/>
              </a:rPr>
              <a:t>  salary &gt;1000</a:t>
            </a:r>
          </a:p>
        </p:txBody>
      </p:sp>
    </p:spTree>
    <p:extLst>
      <p:ext uri="{BB962C8B-B14F-4D97-AF65-F5344CB8AC3E}">
        <p14:creationId xmlns:p14="http://schemas.microsoft.com/office/powerpoint/2010/main" val="33307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815975" y="253425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Other Comparison Conditions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875" y="80962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buFont typeface="Arial" pitchFamily="34" charset="0"/>
              <a:buChar char="•"/>
              <a:defRPr/>
            </a:pP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Between</a:t>
            </a:r>
            <a:r>
              <a:rPr lang="en-GB" sz="2400" dirty="0"/>
              <a:t> …… </a:t>
            </a:r>
            <a:r>
              <a:rPr lang="en-GB" sz="2400" dirty="0">
                <a:solidFill>
                  <a:srgbClr val="FF0000"/>
                </a:solidFill>
              </a:rPr>
              <a:t>AND</a:t>
            </a:r>
            <a:r>
              <a:rPr lang="en-GB" sz="2400" dirty="0"/>
              <a:t> ….. (between two values - </a:t>
            </a:r>
            <a:r>
              <a:rPr lang="en-GB" sz="2400" dirty="0">
                <a:solidFill>
                  <a:srgbClr val="00B050"/>
                </a:solidFill>
              </a:rPr>
              <a:t>Inclusive</a:t>
            </a:r>
            <a:r>
              <a:rPr lang="en-GB" sz="2400" dirty="0"/>
              <a:t>).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200" kern="0" dirty="0">
              <a:latin typeface="+mn-lt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latin typeface="+mn-lt"/>
            </a:endParaRP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673100" y="1409700"/>
            <a:ext cx="5929313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  last_name, salary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    employees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GB" altLang="en-US" sz="2400">
                <a:cs typeface="Angsana New" pitchFamily="18" charset="-34"/>
              </a:rPr>
              <a:t>  salary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between</a:t>
            </a:r>
            <a:r>
              <a:rPr lang="en-GB" altLang="en-US" sz="2400">
                <a:cs typeface="Angsana New" pitchFamily="18" charset="-34"/>
              </a:rPr>
              <a:t> 1000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and</a:t>
            </a:r>
            <a:r>
              <a:rPr lang="en-GB" altLang="en-US" sz="2400">
                <a:cs typeface="Angsana New" pitchFamily="18" charset="-34"/>
              </a:rPr>
              <a:t> 3000;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688" y="2624138"/>
            <a:ext cx="82296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buFont typeface="Arial" pitchFamily="34" charset="0"/>
              <a:buChar char="•"/>
              <a:defRPr/>
            </a:pP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IN</a:t>
            </a:r>
            <a:r>
              <a:rPr lang="en-GB" sz="2400" dirty="0"/>
              <a:t> (set) (Match any of a list of values)</a:t>
            </a:r>
            <a:endParaRPr lang="en-US" sz="2200" kern="0" dirty="0">
              <a:latin typeface="+mn-lt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latin typeface="+mn-lt"/>
            </a:endParaRPr>
          </a:p>
        </p:txBody>
      </p:sp>
      <p:sp>
        <p:nvSpPr>
          <p:cNvPr id="28678" name="Rectangle 10"/>
          <p:cNvSpPr>
            <a:spLocks noChangeArrowheads="1"/>
          </p:cNvSpPr>
          <p:nvPr/>
        </p:nvSpPr>
        <p:spPr bwMode="auto">
          <a:xfrm>
            <a:off x="673100" y="3216275"/>
            <a:ext cx="700087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   emp_id, last_name, salary, manager_id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     employees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GB" altLang="en-US" sz="2400">
                <a:cs typeface="Angsana New" pitchFamily="18" charset="-34"/>
              </a:rPr>
              <a:t>    manager_id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IN</a:t>
            </a:r>
            <a:r>
              <a:rPr lang="en-GB" altLang="en-US" sz="2400">
                <a:cs typeface="Angsana New" pitchFamily="18" charset="-34"/>
              </a:rPr>
              <a:t> (100, 101, 200);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163" y="4786313"/>
            <a:ext cx="5048250" cy="423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Like</a:t>
            </a:r>
            <a:r>
              <a:rPr lang="en-GB" sz="2400" dirty="0"/>
              <a:t> (Match a character Pattern)</a:t>
            </a:r>
            <a:endParaRPr lang="en-US" sz="2400" kern="0" dirty="0"/>
          </a:p>
        </p:txBody>
      </p:sp>
      <p:sp>
        <p:nvSpPr>
          <p:cNvPr id="28680" name="Rectangle 13"/>
          <p:cNvSpPr>
            <a:spLocks noChangeArrowheads="1"/>
          </p:cNvSpPr>
          <p:nvPr/>
        </p:nvSpPr>
        <p:spPr bwMode="auto">
          <a:xfrm>
            <a:off x="673100" y="5357813"/>
            <a:ext cx="45720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  first_name</a:t>
            </a:r>
          </a:p>
          <a:p>
            <a:pPr algn="l">
              <a:lnSpc>
                <a:spcPct val="80000"/>
              </a:lnSpc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     employees</a:t>
            </a:r>
          </a:p>
          <a:p>
            <a:pPr algn="l">
              <a:lnSpc>
                <a:spcPct val="80000"/>
              </a:lnSpc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GB" altLang="en-US" sz="2400">
                <a:cs typeface="Angsana New" pitchFamily="18" charset="-34"/>
              </a:rPr>
              <a:t>   first_name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Like</a:t>
            </a:r>
            <a:r>
              <a:rPr lang="en-GB" altLang="en-US" sz="2400">
                <a:cs typeface="Angsana New" pitchFamily="18" charset="-34"/>
              </a:rPr>
              <a:t> ‘_s%’;</a:t>
            </a:r>
          </a:p>
        </p:txBody>
      </p:sp>
    </p:spTree>
    <p:extLst>
      <p:ext uri="{BB962C8B-B14F-4D97-AF65-F5344CB8AC3E}">
        <p14:creationId xmlns:p14="http://schemas.microsoft.com/office/powerpoint/2010/main" val="311607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6" grpId="0"/>
      <p:bldP spid="28676" grpId="0"/>
      <p:bldP spid="10" grpId="0"/>
      <p:bldP spid="28678" grpId="0"/>
      <p:bldP spid="13" grpId="0"/>
      <p:bldP spid="286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10">
            <a:extLst>
              <a:ext uri="{FF2B5EF4-FFF2-40B4-BE49-F238E27FC236}">
                <a16:creationId xmlns="" xmlns:a16="http://schemas.microsoft.com/office/drawing/2014/main" id="{8E6FEE0B-AFDB-25F1-1F90-BF86F5998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237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b="1"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="" xmlns:a16="http://schemas.microsoft.com/office/drawing/2014/main" id="{5E186169-C5E9-23DF-6DCB-C41B55C8E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2875" y="2765454"/>
            <a:ext cx="9429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altLang="en-US" sz="3600" b="1" dirty="0">
                <a:solidFill>
                  <a:srgbClr val="C00000"/>
                </a:solidFill>
                <a:ea typeface="Angsana New" panose="02020603050405020304" pitchFamily="18" charset="-34"/>
                <a:cs typeface="Angsana New" panose="02020603050405020304" pitchFamily="18" charset="-34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301373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42938" y="357188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defRPr>
            </a:lvl1pPr>
            <a:lvl2pPr marL="742950" indent="-285750">
              <a:defRPr sz="2000">
                <a:latin typeface="Arial" charset="0"/>
              </a:defRPr>
            </a:lvl2pPr>
            <a:lvl3pPr marL="1143000" indent="-228600">
              <a:defRPr sz="2000">
                <a:latin typeface="Arial" charset="0"/>
              </a:defRPr>
            </a:lvl3pPr>
            <a:lvl4pPr marL="1600200" indent="-228600">
              <a:defRPr sz="2000">
                <a:latin typeface="Arial" charset="0"/>
              </a:defRPr>
            </a:lvl4pPr>
            <a:lvl5pPr marL="2057400">
              <a:defRPr sz="2000">
                <a:latin typeface="Arial" charset="0"/>
              </a:defRPr>
            </a:lvl5pPr>
            <a:lvl6pPr marL="2514600" eaLnBrk="0" hangingPunct="0">
              <a:defRPr sz="2000">
                <a:latin typeface="Arial" charset="0"/>
              </a:defRPr>
            </a:lvl6pPr>
            <a:lvl7pPr marL="2971800" eaLnBrk="0" hangingPunct="0">
              <a:defRPr sz="2000">
                <a:latin typeface="Arial" charset="0"/>
              </a:defRPr>
            </a:lvl7pPr>
            <a:lvl8pPr marL="3429000" eaLnBrk="0" hangingPunct="0">
              <a:defRPr sz="2000">
                <a:latin typeface="Arial" charset="0"/>
              </a:defRPr>
            </a:lvl8pPr>
            <a:lvl9pPr marL="3886200" eaLnBrk="0" hangingPunct="0">
              <a:defRPr sz="2000">
                <a:latin typeface="Arial" charset="0"/>
              </a:defRPr>
            </a:lvl9pPr>
          </a:lstStyle>
          <a:p>
            <a:r>
              <a:rPr lang="en-US" altLang="en-US"/>
              <a:t>Logical Conditions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965200"/>
            <a:ext cx="9144000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GB" altLang="en-US" sz="3200">
                <a:cs typeface="Angsana New" pitchFamily="18" charset="-34"/>
              </a:rPr>
              <a:t> AND.</a:t>
            </a:r>
          </a:p>
          <a:p>
            <a:pPr algn="l"/>
            <a:endParaRPr lang="en-GB" altLang="en-US" sz="1000">
              <a:cs typeface="Angsana New" pitchFamily="18" charset="-34"/>
            </a:endParaRP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  last_name, salary</a:t>
            </a: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    employees</a:t>
            </a: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GB" altLang="en-US" sz="2400">
                <a:cs typeface="Angsana New" pitchFamily="18" charset="-34"/>
              </a:rPr>
              <a:t>  city = ‘Assiut’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and</a:t>
            </a:r>
            <a:r>
              <a:rPr lang="en-GB" altLang="en-US" sz="2400">
                <a:cs typeface="Angsana New" pitchFamily="18" charset="-34"/>
              </a:rPr>
              <a:t> salary &gt; 1000;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endParaRPr lang="en-GB" altLang="en-US" sz="1000">
              <a:cs typeface="Angsana New" pitchFamily="18" charset="-34"/>
            </a:endParaRPr>
          </a:p>
          <a:p>
            <a:pPr algn="l">
              <a:buFontTx/>
              <a:buChar char="•"/>
            </a:pPr>
            <a:r>
              <a:rPr lang="en-GB" altLang="en-US" sz="3200">
                <a:cs typeface="Angsana New" pitchFamily="18" charset="-34"/>
              </a:rPr>
              <a:t> OR.</a:t>
            </a:r>
          </a:p>
          <a:p>
            <a:pPr algn="l"/>
            <a:endParaRPr lang="en-GB" altLang="en-US" sz="1000">
              <a:cs typeface="Angsana New" pitchFamily="18" charset="-34"/>
            </a:endParaRP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  last_name, salary</a:t>
            </a: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    employees</a:t>
            </a: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GB" altLang="en-US" sz="2400">
                <a:cs typeface="Angsana New" pitchFamily="18" charset="-34"/>
              </a:rPr>
              <a:t>  city = ‘Assiut’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OR</a:t>
            </a:r>
            <a:r>
              <a:rPr lang="en-GB" altLang="en-US" sz="2400">
                <a:cs typeface="Angsana New" pitchFamily="18" charset="-34"/>
              </a:rPr>
              <a:t> salary &gt; 1000;</a:t>
            </a:r>
          </a:p>
          <a:p>
            <a:pPr algn="l">
              <a:buFontTx/>
              <a:buChar char="•"/>
            </a:pPr>
            <a:endParaRPr lang="en-GB" altLang="en-US" sz="1000">
              <a:cs typeface="Angsana New" pitchFamily="18" charset="-34"/>
            </a:endParaRPr>
          </a:p>
          <a:p>
            <a:pPr algn="l">
              <a:buFontTx/>
              <a:buChar char="•"/>
            </a:pPr>
            <a:r>
              <a:rPr lang="en-GB" altLang="en-US" sz="3200">
                <a:cs typeface="Angsana New" pitchFamily="18" charset="-34"/>
              </a:rPr>
              <a:t> </a:t>
            </a:r>
            <a:endParaRPr lang="en-US" altLang="en-US" sz="2400"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30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42938" y="357188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defRPr>
            </a:lvl1pPr>
            <a:lvl2pPr marL="742950" indent="-285750">
              <a:defRPr sz="2000">
                <a:latin typeface="Arial" charset="0"/>
              </a:defRPr>
            </a:lvl2pPr>
            <a:lvl3pPr marL="1143000" indent="-228600">
              <a:defRPr sz="2000">
                <a:latin typeface="Arial" charset="0"/>
              </a:defRPr>
            </a:lvl3pPr>
            <a:lvl4pPr marL="1600200" indent="-228600">
              <a:defRPr sz="2000">
                <a:latin typeface="Arial" charset="0"/>
              </a:defRPr>
            </a:lvl4pPr>
            <a:lvl5pPr marL="2057400">
              <a:defRPr sz="2000">
                <a:latin typeface="Arial" charset="0"/>
              </a:defRPr>
            </a:lvl5pPr>
            <a:lvl6pPr marL="2514600" eaLnBrk="0" hangingPunct="0">
              <a:defRPr sz="2000">
                <a:latin typeface="Arial" charset="0"/>
              </a:defRPr>
            </a:lvl6pPr>
            <a:lvl7pPr marL="2971800" eaLnBrk="0" hangingPunct="0">
              <a:defRPr sz="2000">
                <a:latin typeface="Arial" charset="0"/>
              </a:defRPr>
            </a:lvl7pPr>
            <a:lvl8pPr marL="3429000" eaLnBrk="0" hangingPunct="0">
              <a:defRPr sz="2000">
                <a:latin typeface="Arial" charset="0"/>
              </a:defRPr>
            </a:lvl8pPr>
            <a:lvl9pPr marL="3886200" eaLnBrk="0" hangingPunct="0">
              <a:defRPr sz="2000">
                <a:latin typeface="Arial" charset="0"/>
              </a:defRPr>
            </a:lvl9pPr>
          </a:lstStyle>
          <a:p>
            <a:r>
              <a:rPr lang="en-US" altLang="en-US" dirty="0"/>
              <a:t>Logical Conditions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965200"/>
            <a:ext cx="9144000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endParaRPr lang="en-GB" altLang="en-US" sz="1000">
              <a:cs typeface="Angsana New" pitchFamily="18" charset="-34"/>
            </a:endParaRPr>
          </a:p>
          <a:p>
            <a:pPr algn="l">
              <a:buFontTx/>
              <a:buChar char="•"/>
            </a:pPr>
            <a:r>
              <a:rPr lang="en-GB" altLang="en-US" sz="3200">
                <a:cs typeface="Angsana New" pitchFamily="18" charset="-34"/>
              </a:rPr>
              <a:t> NOT.</a:t>
            </a:r>
          </a:p>
          <a:p>
            <a:pPr algn="l"/>
            <a:endParaRPr lang="en-GB" altLang="en-US" sz="1000">
              <a:cs typeface="Angsana New" pitchFamily="18" charset="-34"/>
            </a:endParaRP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US" altLang="en-US" sz="2400">
                <a:cs typeface="Angsana New" pitchFamily="18" charset="-34"/>
              </a:rPr>
              <a:t>   emp_id, last_name, salary, manager_id</a:t>
            </a: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US" altLang="en-US" sz="2400">
                <a:cs typeface="Angsana New" pitchFamily="18" charset="-34"/>
              </a:rPr>
              <a:t>     employees</a:t>
            </a: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US" altLang="en-US" sz="2400">
                <a:cs typeface="Angsana New" pitchFamily="18" charset="-34"/>
              </a:rPr>
              <a:t>   manager_id </a:t>
            </a:r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NOT</a:t>
            </a:r>
            <a:r>
              <a:rPr lang="en-US" altLang="en-US" sz="2400">
                <a:cs typeface="Angsana New" pitchFamily="18" charset="-34"/>
              </a:rPr>
              <a:t> </a:t>
            </a:r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IN</a:t>
            </a:r>
            <a:r>
              <a:rPr lang="en-US" altLang="en-US" sz="2400">
                <a:cs typeface="Angsana New" pitchFamily="18" charset="-34"/>
              </a:rPr>
              <a:t> (100, 101, 200);</a:t>
            </a:r>
          </a:p>
        </p:txBody>
      </p:sp>
    </p:spTree>
    <p:extLst>
      <p:ext uri="{BB962C8B-B14F-4D97-AF65-F5344CB8AC3E}">
        <p14:creationId xmlns:p14="http://schemas.microsoft.com/office/powerpoint/2010/main" val="184649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 sz="2800">
              <a:cs typeface="Angsana New" pitchFamily="18" charset="-34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4313" y="1928813"/>
            <a:ext cx="8929687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  last_name, salary, salary + 300</a:t>
            </a:r>
          </a:p>
          <a:p>
            <a:pPr algn="l"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    employees;</a:t>
            </a:r>
          </a:p>
          <a:p>
            <a:pPr algn="l">
              <a:buFont typeface="Wingdings" pitchFamily="2" charset="2"/>
              <a:buNone/>
            </a:pPr>
            <a:endParaRPr lang="en-GB" altLang="en-US" sz="2400">
              <a:cs typeface="Angsana New" pitchFamily="18" charset="-34"/>
            </a:endParaRPr>
          </a:p>
          <a:p>
            <a:pPr algn="l">
              <a:buFontTx/>
              <a:buChar char="•"/>
            </a:pPr>
            <a:r>
              <a:rPr lang="en-GB" altLang="en-US" sz="2400">
                <a:cs typeface="Angsana New" pitchFamily="18" charset="-34"/>
              </a:rPr>
              <a:t> Order of precedence:   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* , / , +, -</a:t>
            </a:r>
          </a:p>
          <a:p>
            <a:pPr algn="l">
              <a:buFontTx/>
              <a:buChar char="•"/>
            </a:pPr>
            <a:r>
              <a:rPr lang="en-GB" altLang="en-US" sz="2400">
                <a:cs typeface="Angsana New" pitchFamily="18" charset="-34"/>
              </a:rPr>
              <a:t> You can enforce priority by adding parentheses. </a:t>
            </a:r>
          </a:p>
          <a:p>
            <a:pPr algn="l"/>
            <a:endParaRPr lang="en-GB" altLang="en-US" sz="2400">
              <a:cs typeface="Angsana New" pitchFamily="18" charset="-34"/>
            </a:endParaRPr>
          </a:p>
          <a:p>
            <a:pPr algn="l"/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   last_name, salary, 10 * (salary + 300)</a:t>
            </a:r>
          </a:p>
          <a:p>
            <a:pPr algn="l"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     employees;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750" y="357188"/>
            <a:ext cx="8675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Arithmetic</a:t>
            </a:r>
            <a:r>
              <a:rPr lang="en-US" altLang="en-US" sz="4000" dirty="0">
                <a:latin typeface="Bookman Old Style" pitchFamily="18" charset="0"/>
                <a:cs typeface="Browallia New" pitchFamily="34" charset="-34"/>
              </a:rPr>
              <a:t> </a:t>
            </a:r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194206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">
            <a:extLst>
              <a:ext uri="{FF2B5EF4-FFF2-40B4-BE49-F238E27FC236}">
                <a16:creationId xmlns="" xmlns:a16="http://schemas.microsoft.com/office/drawing/2014/main" id="{BC180790-F040-7826-E38C-05D24D7EB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237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b="1"/>
          </a:p>
        </p:txBody>
      </p:sp>
      <p:sp>
        <p:nvSpPr>
          <p:cNvPr id="21" name="Text Box 5">
            <a:extLst>
              <a:ext uri="{FF2B5EF4-FFF2-40B4-BE49-F238E27FC236}">
                <a16:creationId xmlns="" xmlns:a16="http://schemas.microsoft.com/office/drawing/2014/main" id="{E3A46616-1355-4244-3CD6-6C5555CD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8600"/>
            <a:ext cx="8675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Bookman Old Style" panose="02050604050505020204" pitchFamily="18" charset="0"/>
                <a:cs typeface="Browallia New" panose="020B0604020202020204" pitchFamily="34" charset="-34"/>
              </a:rPr>
              <a:t>Order by Clause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="" xmlns:a16="http://schemas.microsoft.com/office/drawing/2014/main" id="{68DBC5B2-554C-A13B-087B-F5098BF2D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914400"/>
            <a:ext cx="88582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 It is used to sort results either in </a:t>
            </a:r>
            <a:r>
              <a:rPr lang="en-US" altLang="en-US" sz="2400" b="1">
                <a:solidFill>
                  <a:srgbClr val="FF0000"/>
                </a:solidFill>
              </a:rPr>
              <a:t>ascending</a:t>
            </a:r>
            <a:r>
              <a:rPr lang="en-US" altLang="en-US" sz="2400" b="1"/>
              <a:t> or </a:t>
            </a:r>
            <a:r>
              <a:rPr lang="en-US" altLang="en-US" sz="2400" b="1">
                <a:solidFill>
                  <a:srgbClr val="FF0000"/>
                </a:solidFill>
              </a:rPr>
              <a:t>descending</a:t>
            </a:r>
            <a:r>
              <a:rPr lang="en-US" altLang="en-US" sz="2400" b="1"/>
              <a:t>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  order.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="" xmlns:a16="http://schemas.microsoft.com/office/drawing/2014/main" id="{A6EFAC6A-21C0-C9A7-5040-C982569A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447800"/>
            <a:ext cx="6786563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GB" altLang="en-US" sz="2400" b="1"/>
              <a:t> </a:t>
            </a:r>
            <a:r>
              <a:rPr lang="en-GB" altLang="en-US" sz="2400" b="1">
                <a:solidFill>
                  <a:srgbClr val="FF0000"/>
                </a:solidFill>
              </a:rPr>
              <a:t> Select       </a:t>
            </a:r>
            <a:r>
              <a:rPr lang="en-GB" altLang="en-US" sz="2400" b="1"/>
              <a:t>fname, dept_id, hire_date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b="1">
                <a:solidFill>
                  <a:srgbClr val="FF0000"/>
                </a:solidFill>
              </a:rPr>
              <a:t>     From         </a:t>
            </a:r>
            <a:r>
              <a:rPr lang="en-GB" altLang="en-US" sz="2400" b="1"/>
              <a:t>employees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b="1">
                <a:solidFill>
                  <a:srgbClr val="FF0000"/>
                </a:solidFill>
              </a:rPr>
              <a:t>     Order by   </a:t>
            </a:r>
            <a:r>
              <a:rPr lang="en-GB" altLang="en-US" sz="2400" b="1"/>
              <a:t>hire_date  [ </a:t>
            </a:r>
            <a:r>
              <a:rPr lang="en-GB" altLang="en-US" sz="2400" b="1">
                <a:solidFill>
                  <a:srgbClr val="FF0000"/>
                </a:solidFill>
              </a:rPr>
              <a:t>ASC </a:t>
            </a:r>
            <a:r>
              <a:rPr lang="en-GB" altLang="en-US" sz="2400" b="1"/>
              <a:t>]; 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GB" altLang="en-US" sz="2400" b="1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GB" altLang="en-US" sz="2400" b="1"/>
              <a:t> </a:t>
            </a:r>
            <a:r>
              <a:rPr lang="en-GB" altLang="en-US" sz="2400" b="1">
                <a:solidFill>
                  <a:srgbClr val="FF0000"/>
                </a:solidFill>
              </a:rPr>
              <a:t> Select       </a:t>
            </a:r>
            <a:r>
              <a:rPr lang="en-GB" altLang="en-US" sz="2400" b="1"/>
              <a:t>fname, dept_id, hire_date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solidFill>
                  <a:srgbClr val="FF0000"/>
                </a:solidFill>
              </a:rPr>
              <a:t>     From         </a:t>
            </a:r>
            <a:r>
              <a:rPr lang="en-GB" altLang="en-US" sz="2400" b="1"/>
              <a:t>employees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solidFill>
                  <a:srgbClr val="FF0000"/>
                </a:solidFill>
              </a:rPr>
              <a:t>     Order by   </a:t>
            </a:r>
            <a:r>
              <a:rPr lang="en-GB" altLang="en-US" sz="2400" b="1"/>
              <a:t>hire_date  </a:t>
            </a:r>
            <a:r>
              <a:rPr lang="en-GB" altLang="en-US" sz="2400" b="1">
                <a:solidFill>
                  <a:srgbClr val="FF0000"/>
                </a:solidFill>
              </a:rPr>
              <a:t>DESC</a:t>
            </a:r>
            <a:r>
              <a:rPr lang="en-GB" altLang="en-US" sz="2400" b="1"/>
              <a:t>; 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GB" altLang="en-US" sz="2400" b="1"/>
              <a:t> </a:t>
            </a:r>
            <a:r>
              <a:rPr lang="en-GB" altLang="en-US" sz="2400" b="1">
                <a:solidFill>
                  <a:srgbClr val="FF0000"/>
                </a:solidFill>
              </a:rPr>
              <a:t> Select       </a:t>
            </a:r>
            <a:r>
              <a:rPr lang="en-GB" altLang="en-US" sz="2400" b="1"/>
              <a:t>fname, dept_id, salary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solidFill>
                  <a:srgbClr val="FF0000"/>
                </a:solidFill>
              </a:rPr>
              <a:t>     From         </a:t>
            </a:r>
            <a:r>
              <a:rPr lang="en-GB" altLang="en-US" sz="2400" b="1"/>
              <a:t>employees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solidFill>
                  <a:srgbClr val="FF0000"/>
                </a:solidFill>
              </a:rPr>
              <a:t>     Order by   </a:t>
            </a:r>
            <a:r>
              <a:rPr lang="en-GB" altLang="en-US" sz="2400" b="1"/>
              <a:t>dept_id, Salary  </a:t>
            </a:r>
            <a:r>
              <a:rPr lang="en-GB" altLang="en-US" sz="2400" b="1">
                <a:solidFill>
                  <a:srgbClr val="FF0000"/>
                </a:solidFill>
              </a:rPr>
              <a:t>DESC</a:t>
            </a:r>
            <a:r>
              <a:rPr lang="en-GB" altLang="en-US" sz="2400" b="1"/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5849740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>
            <a:extLst>
              <a:ext uri="{FF2B5EF4-FFF2-40B4-BE49-F238E27FC236}">
                <a16:creationId xmlns="" xmlns:a16="http://schemas.microsoft.com/office/drawing/2014/main" id="{5A4D1CEF-91DB-2F1B-534A-9512D0A13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188"/>
            <a:ext cx="8675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chemeClr val="tx2"/>
                </a:solidFill>
                <a:latin typeface="Bookman Old Style" panose="02050604050505020204" pitchFamily="18" charset="0"/>
                <a:cs typeface="Browallia New" panose="020B0604020202020204" pitchFamily="34" charset="-34"/>
              </a:rPr>
              <a:t>Aggregate Functions</a:t>
            </a:r>
          </a:p>
        </p:txBody>
      </p:sp>
      <p:sp>
        <p:nvSpPr>
          <p:cNvPr id="16387" name="Text Box 10">
            <a:extLst>
              <a:ext uri="{FF2B5EF4-FFF2-40B4-BE49-F238E27FC236}">
                <a16:creationId xmlns="" xmlns:a16="http://schemas.microsoft.com/office/drawing/2014/main" id="{E5D71E1D-5B32-8318-0DFC-6226F5473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23749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/>
          </a:p>
        </p:txBody>
      </p:sp>
      <p:grpSp>
        <p:nvGrpSpPr>
          <p:cNvPr id="2" name="Group 8">
            <a:extLst>
              <a:ext uri="{FF2B5EF4-FFF2-40B4-BE49-F238E27FC236}">
                <a16:creationId xmlns="" xmlns:a16="http://schemas.microsoft.com/office/drawing/2014/main" id="{FDEF9A52-AB66-EA3D-419A-E3AE5EE58AB4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1609725"/>
            <a:ext cx="7656512" cy="747713"/>
            <a:chOff x="381000" y="1323964"/>
            <a:chExt cx="7656484" cy="747714"/>
          </a:xfrm>
        </p:grpSpPr>
        <p:sp>
          <p:nvSpPr>
            <p:cNvPr id="6" name="Rectangle 3">
              <a:extLst>
                <a:ext uri="{FF2B5EF4-FFF2-40B4-BE49-F238E27FC236}">
                  <a16:creationId xmlns="" xmlns:a16="http://schemas.microsoft.com/office/drawing/2014/main" id="{7FBA1ED9-4240-35DC-1ACF-50F4E0FFA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62" y="1433502"/>
              <a:ext cx="7537422" cy="638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sz="2800" kern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COUNT , SUM , MAX, MIN, AVG</a:t>
              </a:r>
            </a:p>
          </p:txBody>
        </p:sp>
        <p:sp>
          <p:nvSpPr>
            <p:cNvPr id="16391" name="Rectangle 4">
              <a:extLst>
                <a:ext uri="{FF2B5EF4-FFF2-40B4-BE49-F238E27FC236}">
                  <a16:creationId xmlns="" xmlns:a16="http://schemas.microsoft.com/office/drawing/2014/main" id="{DFD02229-EAD4-8F76-6E03-448EB53F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1323964"/>
              <a:ext cx="6262702" cy="533400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buFontTx/>
                <a:buNone/>
              </a:pPr>
              <a:endParaRPr lang="en-US" alt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32773" name="TextBox 11">
            <a:extLst>
              <a:ext uri="{FF2B5EF4-FFF2-40B4-BE49-F238E27FC236}">
                <a16:creationId xmlns="" xmlns:a16="http://schemas.microsoft.com/office/drawing/2014/main" id="{5E182036-6D4C-72C8-D7C4-495E48E7F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438400"/>
            <a:ext cx="8501063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Select</a:t>
            </a:r>
            <a:r>
              <a:rPr lang="en-US" altLang="en-US" sz="2400"/>
              <a:t>   </a:t>
            </a:r>
            <a:r>
              <a:rPr lang="en-US" altLang="en-US" sz="2400">
                <a:solidFill>
                  <a:srgbClr val="FF0000"/>
                </a:solidFill>
              </a:rPr>
              <a:t>count </a:t>
            </a:r>
            <a:r>
              <a:rPr lang="en-US" altLang="en-US" sz="2400"/>
              <a:t>(*)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From</a:t>
            </a:r>
            <a:r>
              <a:rPr lang="en-US" altLang="en-US" sz="2400"/>
              <a:t>    employees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Select</a:t>
            </a:r>
            <a:r>
              <a:rPr lang="en-US" altLang="en-US" sz="2400"/>
              <a:t>  </a:t>
            </a:r>
            <a:r>
              <a:rPr lang="en-US" altLang="en-US" sz="2400">
                <a:solidFill>
                  <a:srgbClr val="FF0000"/>
                </a:solidFill>
              </a:rPr>
              <a:t>count </a:t>
            </a:r>
            <a:r>
              <a:rPr lang="en-US" altLang="en-US" sz="2400"/>
              <a:t>(Address)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From</a:t>
            </a:r>
            <a:r>
              <a:rPr lang="en-US" altLang="en-US" sz="2400"/>
              <a:t>   employees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Select</a:t>
            </a:r>
            <a:r>
              <a:rPr lang="en-US" altLang="en-US" sz="2400"/>
              <a:t>  </a:t>
            </a:r>
            <a:r>
              <a:rPr lang="en-US" altLang="en-US" sz="2400">
                <a:solidFill>
                  <a:srgbClr val="FF0000"/>
                </a:solidFill>
              </a:rPr>
              <a:t>Sum </a:t>
            </a:r>
            <a:r>
              <a:rPr lang="en-US" altLang="en-US" sz="2400"/>
              <a:t>(salary) , </a:t>
            </a:r>
            <a:r>
              <a:rPr lang="en-US" altLang="en-US" sz="2400">
                <a:solidFill>
                  <a:srgbClr val="FF0000"/>
                </a:solidFill>
              </a:rPr>
              <a:t>Max</a:t>
            </a:r>
            <a:r>
              <a:rPr lang="en-US" altLang="en-US" sz="2400"/>
              <a:t> (salary), </a:t>
            </a:r>
            <a:r>
              <a:rPr lang="en-US" altLang="en-US" sz="2400">
                <a:solidFill>
                  <a:srgbClr val="FF0000"/>
                </a:solidFill>
              </a:rPr>
              <a:t>Min</a:t>
            </a:r>
            <a:r>
              <a:rPr lang="en-US" altLang="en-US" sz="2400"/>
              <a:t> (salary), </a:t>
            </a:r>
            <a:r>
              <a:rPr lang="en-US" altLang="en-US" sz="2400">
                <a:solidFill>
                  <a:srgbClr val="FF0000"/>
                </a:solidFill>
              </a:rPr>
              <a:t>Avg</a:t>
            </a:r>
            <a:r>
              <a:rPr lang="en-US" altLang="en-US" sz="2400"/>
              <a:t> (salary)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From</a:t>
            </a:r>
            <a:r>
              <a:rPr lang="en-US" altLang="en-US" sz="2400"/>
              <a:t>    employees</a:t>
            </a:r>
          </a:p>
        </p:txBody>
      </p:sp>
    </p:spTree>
    <p:extLst>
      <p:ext uri="{BB962C8B-B14F-4D97-AF65-F5344CB8AC3E}">
        <p14:creationId xmlns:p14="http://schemas.microsoft.com/office/powerpoint/2010/main" val="12266276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>
            <a:extLst>
              <a:ext uri="{FF2B5EF4-FFF2-40B4-BE49-F238E27FC236}">
                <a16:creationId xmlns="" xmlns:a16="http://schemas.microsoft.com/office/drawing/2014/main" id="{74C1D5BE-9BC6-9E39-1154-1717A9B03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363538"/>
            <a:ext cx="8675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chemeClr val="tx2"/>
                </a:solidFill>
                <a:latin typeface="Bookman Old Style" panose="02050604050505020204" pitchFamily="18" charset="0"/>
                <a:cs typeface="Browallia New" panose="020B0604020202020204" pitchFamily="34" charset="-34"/>
              </a:rPr>
              <a:t>Grouping</a:t>
            </a:r>
          </a:p>
        </p:txBody>
      </p:sp>
      <p:sp>
        <p:nvSpPr>
          <p:cNvPr id="17411" name="Text Box 10">
            <a:extLst>
              <a:ext uri="{FF2B5EF4-FFF2-40B4-BE49-F238E27FC236}">
                <a16:creationId xmlns="" xmlns:a16="http://schemas.microsoft.com/office/drawing/2014/main" id="{F125B664-68E2-41AE-079E-E7C73D3CD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23749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/>
          </a:p>
        </p:txBody>
      </p:sp>
      <p:sp>
        <p:nvSpPr>
          <p:cNvPr id="33796" name="Rectangle 260">
            <a:extLst>
              <a:ext uri="{FF2B5EF4-FFF2-40B4-BE49-F238E27FC236}">
                <a16:creationId xmlns="" xmlns:a16="http://schemas.microsoft.com/office/drawing/2014/main" id="{49F4A7EB-463F-0CB3-EC2D-D02178E14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500188"/>
            <a:ext cx="8643938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Apply aggregate functions to a subgroups of records.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400"/>
              <a:t> For each department retrieve the department number , the   </a:t>
            </a:r>
          </a:p>
          <a:p>
            <a:pPr eaLnBrk="1" hangingPunct="1">
              <a:spcBef>
                <a:spcPct val="0"/>
              </a:spcBef>
              <a:buClr>
                <a:srgbClr val="FFFF99"/>
              </a:buClr>
              <a:buFontTx/>
              <a:buNone/>
            </a:pPr>
            <a:r>
              <a:rPr lang="en-US" altLang="en-US" sz="2400"/>
              <a:t>    number of employees in the department, and their average </a:t>
            </a:r>
          </a:p>
          <a:p>
            <a:pPr eaLnBrk="1" hangingPunct="1">
              <a:spcBef>
                <a:spcPct val="0"/>
              </a:spcBef>
              <a:buClr>
                <a:srgbClr val="FFFF99"/>
              </a:buClr>
              <a:buFontTx/>
              <a:buNone/>
            </a:pPr>
            <a:r>
              <a:rPr lang="en-US" altLang="en-US" sz="2400"/>
              <a:t>    salary.</a:t>
            </a:r>
          </a:p>
        </p:txBody>
      </p:sp>
    </p:spTree>
    <p:extLst>
      <p:ext uri="{BB962C8B-B14F-4D97-AF65-F5344CB8AC3E}">
        <p14:creationId xmlns:p14="http://schemas.microsoft.com/office/powerpoint/2010/main" val="40005843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>
            <a:extLst>
              <a:ext uri="{FF2B5EF4-FFF2-40B4-BE49-F238E27FC236}">
                <a16:creationId xmlns="" xmlns:a16="http://schemas.microsoft.com/office/drawing/2014/main" id="{2438779D-6B27-9791-20FC-DAD30EE84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363538"/>
            <a:ext cx="8675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chemeClr val="tx2"/>
                </a:solidFill>
                <a:latin typeface="Bookman Old Style" panose="02050604050505020204" pitchFamily="18" charset="0"/>
                <a:cs typeface="Browallia New" panose="020B0604020202020204" pitchFamily="34" charset="-34"/>
              </a:rPr>
              <a:t>Grouping</a:t>
            </a:r>
          </a:p>
        </p:txBody>
      </p:sp>
      <p:sp>
        <p:nvSpPr>
          <p:cNvPr id="18435" name="Text Box 10">
            <a:extLst>
              <a:ext uri="{FF2B5EF4-FFF2-40B4-BE49-F238E27FC236}">
                <a16:creationId xmlns="" xmlns:a16="http://schemas.microsoft.com/office/drawing/2014/main" id="{B4FA7EE1-AD67-0A19-3549-419A42315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23749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/>
          </a:p>
        </p:txBody>
      </p:sp>
      <p:sp>
        <p:nvSpPr>
          <p:cNvPr id="33796" name="Rectangle 260">
            <a:extLst>
              <a:ext uri="{FF2B5EF4-FFF2-40B4-BE49-F238E27FC236}">
                <a16:creationId xmlns="" xmlns:a16="http://schemas.microsoft.com/office/drawing/2014/main" id="{573FB44F-EEB2-58C4-24A4-4DB58B586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500188"/>
            <a:ext cx="8643938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99"/>
              </a:buClr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>
                <a:srgbClr val="FFFF00"/>
              </a:buClr>
              <a:buFontTx/>
              <a:buNone/>
            </a:pPr>
            <a:r>
              <a:rPr lang="en-US" altLang="en-US" sz="2400"/>
              <a:t>	Select        dno , count(*) , avg(salary)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From         employee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Group by  dno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/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 Note: Every column in the select clause – which doesn’t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appear in any aggregate function – must appear in the              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33817614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>
            <a:extLst>
              <a:ext uri="{FF2B5EF4-FFF2-40B4-BE49-F238E27FC236}">
                <a16:creationId xmlns="" xmlns:a16="http://schemas.microsoft.com/office/drawing/2014/main" id="{68F62D06-0DB7-DB16-B9FB-C936E1221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417513"/>
            <a:ext cx="8675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chemeClr val="tx2"/>
                </a:solidFill>
                <a:latin typeface="Bookman Old Style" panose="02050604050505020204" pitchFamily="18" charset="0"/>
                <a:cs typeface="Browallia New" panose="020B0604020202020204" pitchFamily="34" charset="-34"/>
              </a:rPr>
              <a:t>Grouping </a:t>
            </a:r>
            <a:r>
              <a:rPr lang="en-US" altLang="en-US" sz="3600" b="1">
                <a:solidFill>
                  <a:schemeClr val="tx2"/>
                </a:solidFill>
                <a:latin typeface="Bookman Old Style" panose="02050604050505020204" pitchFamily="18" charset="0"/>
                <a:cs typeface="Browallia New" panose="020B0604020202020204" pitchFamily="34" charset="-34"/>
              </a:rPr>
              <a:t>(cont.)</a:t>
            </a:r>
            <a:endParaRPr lang="en-US" altLang="en-US" sz="4000" b="1">
              <a:solidFill>
                <a:schemeClr val="tx2"/>
              </a:solidFill>
              <a:latin typeface="Bookman Old Style" panose="02050604050505020204" pitchFamily="18" charset="0"/>
              <a:cs typeface="Browallia New" panose="020B0604020202020204" pitchFamily="34" charset="-34"/>
            </a:endParaRPr>
          </a:p>
        </p:txBody>
      </p:sp>
      <p:sp>
        <p:nvSpPr>
          <p:cNvPr id="19459" name="Text Box 10">
            <a:extLst>
              <a:ext uri="{FF2B5EF4-FFF2-40B4-BE49-F238E27FC236}">
                <a16:creationId xmlns="" xmlns:a16="http://schemas.microsoft.com/office/drawing/2014/main" id="{FF43FFA4-08F2-463D-EA98-F923195F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23749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/>
          </a:p>
        </p:txBody>
      </p:sp>
      <p:sp>
        <p:nvSpPr>
          <p:cNvPr id="34820" name="Rectangle 260">
            <a:extLst>
              <a:ext uri="{FF2B5EF4-FFF2-40B4-BE49-F238E27FC236}">
                <a16:creationId xmlns="" xmlns:a16="http://schemas.microsoft.com/office/drawing/2014/main" id="{FFE6B5C9-3D00-9CB1-ADE9-6F7136A0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500188"/>
            <a:ext cx="8643938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rgbClr val="FF0000"/>
                </a:solidFill>
              </a:rPr>
              <a:t>Having</a:t>
            </a:r>
            <a:r>
              <a:rPr lang="en-US" altLang="en-US" sz="2400"/>
              <a:t> clause: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Clr>
                <a:srgbClr val="FFFF99"/>
              </a:buClr>
              <a:buFontTx/>
              <a:buNone/>
            </a:pPr>
            <a:r>
              <a:rPr lang="en-US" altLang="en-US" sz="2400"/>
              <a:t>It is used to apply conditions on the subgroups of records.  </a:t>
            </a:r>
          </a:p>
          <a:p>
            <a:pPr eaLnBrk="1" hangingPunct="1">
              <a:spcBef>
                <a:spcPct val="0"/>
              </a:spcBef>
              <a:buClr>
                <a:srgbClr val="FFFF99"/>
              </a:buClr>
              <a:buFontTx/>
              <a:buNone/>
            </a:pPr>
            <a:endParaRPr lang="en-US" altLang="en-US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FFFF99"/>
              </a:buClr>
              <a:buFontTx/>
              <a:buNone/>
            </a:pPr>
            <a:endParaRPr lang="en-US" altLang="en-US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FFFF00"/>
              </a:buCl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	Select        </a:t>
            </a:r>
            <a:r>
              <a:rPr lang="en-US" altLang="en-US" sz="2400"/>
              <a:t>dno , count(*) , avg(salary)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FF0000"/>
                </a:solidFill>
              </a:rPr>
              <a:t>From         </a:t>
            </a:r>
            <a:r>
              <a:rPr lang="en-US" altLang="en-US" sz="2400"/>
              <a:t>employee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FF0000"/>
                </a:solidFill>
              </a:rPr>
              <a:t>Group by</a:t>
            </a:r>
            <a:r>
              <a:rPr lang="en-US" altLang="en-US" sz="2400"/>
              <a:t>  dno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FF0000"/>
                </a:solidFill>
              </a:rPr>
              <a:t>Having</a:t>
            </a:r>
            <a:r>
              <a:rPr lang="en-US" altLang="en-US" sz="2400"/>
              <a:t>      dno &gt; 10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7051289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857250" y="357188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Union operator</a:t>
            </a:r>
          </a:p>
        </p:txBody>
      </p:sp>
      <p:sp>
        <p:nvSpPr>
          <p:cNvPr id="16387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80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1438" y="1500188"/>
            <a:ext cx="8786812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/>
              <a:t> It’s used to combine results from different queries.</a:t>
            </a:r>
          </a:p>
          <a:p>
            <a:r>
              <a:rPr lang="en-US" sz="2800"/>
              <a:t> </a:t>
            </a:r>
          </a:p>
          <a:p>
            <a:pPr>
              <a:buFont typeface="Arial" charset="0"/>
              <a:buChar char="•"/>
            </a:pPr>
            <a:r>
              <a:rPr lang="en-US" sz="2800"/>
              <a:t> Display  names for all employees who is or was </a:t>
            </a:r>
          </a:p>
          <a:p>
            <a:r>
              <a:rPr lang="en-US" sz="2800"/>
              <a:t>  working in the organization.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GB" sz="2800"/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FF0000"/>
                </a:solidFill>
              </a:rPr>
              <a:t>SELECT</a:t>
            </a:r>
            <a:r>
              <a:rPr lang="en-US" sz="2800"/>
              <a:t> Name  </a:t>
            </a:r>
            <a:r>
              <a:rPr lang="en-US" sz="2800">
                <a:solidFill>
                  <a:srgbClr val="FF0000"/>
                </a:solidFill>
              </a:rPr>
              <a:t>FROM</a:t>
            </a:r>
            <a:r>
              <a:rPr lang="en-US" sz="2800"/>
              <a:t> Employees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FF0000"/>
                </a:solidFill>
              </a:rPr>
              <a:t>UNION 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FF0000"/>
                </a:solidFill>
              </a:rPr>
              <a:t>SELECT</a:t>
            </a:r>
            <a:r>
              <a:rPr lang="en-US" sz="2800"/>
              <a:t> Name </a:t>
            </a:r>
            <a:r>
              <a:rPr lang="en-US" sz="2800">
                <a:solidFill>
                  <a:srgbClr val="FF0000"/>
                </a:solidFill>
              </a:rPr>
              <a:t>FROM</a:t>
            </a:r>
            <a:r>
              <a:rPr lang="en-US" sz="2800"/>
              <a:t> Employees_retired</a:t>
            </a:r>
            <a:endParaRPr lang="en-GB" sz="280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5929313" y="3810000"/>
            <a:ext cx="1595437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7000875" y="4572000"/>
            <a:ext cx="642938" cy="8143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667625" y="3489325"/>
            <a:ext cx="1447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3000">
                <a:solidFill>
                  <a:srgbClr val="FF0000"/>
                </a:solidFill>
              </a:rPr>
              <a:t>One Result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591425" y="3352800"/>
            <a:ext cx="14478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5" grpId="0" animBg="1"/>
      <p:bldP spid="6" grpId="0" animBg="1"/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857250" y="357188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Union operator (cont.)</a:t>
            </a:r>
          </a:p>
        </p:txBody>
      </p:sp>
      <p:sp>
        <p:nvSpPr>
          <p:cNvPr id="17411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80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1438" y="1820863"/>
            <a:ext cx="87868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/>
              <a:t> Number of columns and data types in the different </a:t>
            </a:r>
          </a:p>
          <a:p>
            <a:r>
              <a:rPr lang="en-US" sz="2800"/>
              <a:t>  queries must be the same.</a:t>
            </a:r>
          </a:p>
          <a:p>
            <a:r>
              <a:rPr lang="en-US" sz="2800"/>
              <a:t> </a:t>
            </a:r>
          </a:p>
          <a:p>
            <a:pPr>
              <a:buFont typeface="Arial" charset="0"/>
              <a:buChar char="•"/>
            </a:pPr>
            <a:r>
              <a:rPr lang="en-US" sz="2800"/>
              <a:t> The </a:t>
            </a:r>
            <a:r>
              <a:rPr lang="en-US" sz="2800">
                <a:solidFill>
                  <a:srgbClr val="FF0000"/>
                </a:solidFill>
              </a:rPr>
              <a:t>UNION</a:t>
            </a:r>
            <a:r>
              <a:rPr lang="en-US" sz="2800"/>
              <a:t> operator selects only distinct values by </a:t>
            </a:r>
          </a:p>
          <a:p>
            <a:r>
              <a:rPr lang="en-US" sz="2800"/>
              <a:t>  default. </a:t>
            </a:r>
          </a:p>
          <a:p>
            <a:endParaRPr lang="en-US" sz="2800"/>
          </a:p>
          <a:p>
            <a:pPr>
              <a:buFont typeface="Arial" charset="0"/>
              <a:buChar char="•"/>
            </a:pPr>
            <a:r>
              <a:rPr lang="en-US" sz="2800"/>
              <a:t>To allow duplicate values, use </a:t>
            </a:r>
            <a:r>
              <a:rPr lang="en-US" sz="2800">
                <a:solidFill>
                  <a:srgbClr val="FF0000"/>
                </a:solidFill>
              </a:rPr>
              <a:t>UNION ALL.</a:t>
            </a:r>
          </a:p>
        </p:txBody>
      </p:sp>
    </p:spTree>
    <p:extLst>
      <p:ext uri="{BB962C8B-B14F-4D97-AF65-F5344CB8AC3E}">
        <p14:creationId xmlns:p14="http://schemas.microsoft.com/office/powerpoint/2010/main" val="355068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>
            <a:extLst>
              <a:ext uri="{FF2B5EF4-FFF2-40B4-BE49-F238E27FC236}">
                <a16:creationId xmlns="" xmlns:a16="http://schemas.microsoft.com/office/drawing/2014/main" id="{2051EE41-1C1D-706A-9E92-4C27AEAE8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7" y="499487"/>
            <a:ext cx="8675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itchFamily="18" charset="0"/>
                <a:cs typeface="Browallia New" pitchFamily="34" charset="-34"/>
              </a:rPr>
              <a:t>Structured Query Language  (SQL)</a:t>
            </a:r>
            <a:endParaRPr lang="en-US" sz="3200" b="1" dirty="0">
              <a:solidFill>
                <a:srgbClr val="C00000"/>
              </a:solidFill>
              <a:cs typeface="Browallia New" pitchFamily="34" charset="-34"/>
            </a:endParaRPr>
          </a:p>
        </p:txBody>
      </p:sp>
      <p:sp>
        <p:nvSpPr>
          <p:cNvPr id="24579" name="Text Box 10">
            <a:extLst>
              <a:ext uri="{FF2B5EF4-FFF2-40B4-BE49-F238E27FC236}">
                <a16:creationId xmlns="" xmlns:a16="http://schemas.microsoft.com/office/drawing/2014/main" id="{8E6FEE0B-AFDB-25F1-1F90-BF86F5998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237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b="1"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="" xmlns:a16="http://schemas.microsoft.com/office/drawing/2014/main" id="{5E186169-C5E9-23DF-6DCB-C41B55C8E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77975"/>
            <a:ext cx="9429750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>
                <a:ea typeface="Angsana New" panose="02020603050405020304" pitchFamily="18" charset="-34"/>
                <a:cs typeface="Angsana New" panose="02020603050405020304" pitchFamily="18" charset="-34"/>
              </a:rPr>
              <a:t> A standard language used to create,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>
                <a:ea typeface="Angsana New" panose="02020603050405020304" pitchFamily="18" charset="-34"/>
                <a:cs typeface="Angsana New" panose="02020603050405020304" pitchFamily="18" charset="-34"/>
              </a:rPr>
              <a:t>  maintain and control database.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600" b="1">
                <a:ea typeface="Angsana New" panose="02020603050405020304" pitchFamily="18" charset="-34"/>
                <a:cs typeface="Angsana New" panose="02020603050405020304" pitchFamily="18" charset="-34"/>
              </a:rPr>
              <a:t> It’s devided into: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400" b="1">
              <a:ea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GB" altLang="en-US" sz="2800" b="1">
                <a:solidFill>
                  <a:srgbClr val="FF0000"/>
                </a:solidFill>
                <a:ea typeface="Angsana New" panose="02020603050405020304" pitchFamily="18" charset="-34"/>
                <a:cs typeface="Angsana New" panose="02020603050405020304" pitchFamily="18" charset="-34"/>
              </a:rPr>
              <a:t> Data Definition Language (DDL).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GB" altLang="en-US" sz="2800" b="1">
                <a:solidFill>
                  <a:srgbClr val="FF0000"/>
                </a:solidFill>
                <a:ea typeface="Angsana New" panose="02020603050405020304" pitchFamily="18" charset="-34"/>
                <a:cs typeface="Angsana New" panose="02020603050405020304" pitchFamily="18" charset="-34"/>
              </a:rPr>
              <a:t> Data Manipulation Language (DML).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GB" altLang="en-US" sz="2800" b="1">
                <a:solidFill>
                  <a:srgbClr val="FF0000"/>
                </a:solidFill>
                <a:ea typeface="Angsana New" panose="02020603050405020304" pitchFamily="18" charset="-34"/>
                <a:cs typeface="Angsana New" panose="02020603050405020304" pitchFamily="18" charset="-34"/>
              </a:rPr>
              <a:t> Data Control Language (DCL).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3600" b="1"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928688" y="415925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Sub-Queries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438" y="1685925"/>
            <a:ext cx="9215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300" kern="0" dirty="0">
                <a:solidFill>
                  <a:srgbClr val="FF0000"/>
                </a:solidFill>
                <a:latin typeface="+mn-lt"/>
                <a:cs typeface="+mn-cs"/>
              </a:rPr>
              <a:t>Find the names of the employees  working in “sales” department.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300" kern="0" dirty="0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4375" y="2714625"/>
            <a:ext cx="84296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Select   </a:t>
            </a:r>
            <a:r>
              <a:rPr lang="en-US" sz="2400"/>
              <a:t>name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from      </a:t>
            </a:r>
            <a:r>
              <a:rPr lang="en-US" sz="2400"/>
              <a:t>Employee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Where   </a:t>
            </a:r>
            <a:r>
              <a:rPr lang="en-US" sz="2400"/>
              <a:t>Dno</a:t>
            </a:r>
            <a:r>
              <a:rPr lang="en-US" sz="2400">
                <a:solidFill>
                  <a:srgbClr val="FF0000"/>
                </a:solidFill>
              </a:rPr>
              <a:t> in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		      </a:t>
            </a:r>
            <a:r>
              <a:rPr lang="en-US" sz="2400"/>
              <a:t>(</a:t>
            </a:r>
            <a:r>
              <a:rPr lang="en-US" sz="2400">
                <a:solidFill>
                  <a:srgbClr val="FF0000"/>
                </a:solidFill>
              </a:rPr>
              <a:t> select </a:t>
            </a:r>
            <a:r>
              <a:rPr lang="en-US" sz="2400"/>
              <a:t>Dnumber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		        from </a:t>
            </a:r>
            <a:r>
              <a:rPr lang="en-US" sz="2400"/>
              <a:t>Department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   		        where </a:t>
            </a:r>
            <a:r>
              <a:rPr lang="en-US" sz="2400"/>
              <a:t>dname = ‘sales’)</a:t>
            </a:r>
          </a:p>
        </p:txBody>
      </p:sp>
    </p:spTree>
    <p:extLst>
      <p:ext uri="{BB962C8B-B14F-4D97-AF65-F5344CB8AC3E}">
        <p14:creationId xmlns:p14="http://schemas.microsoft.com/office/powerpoint/2010/main" val="361251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928688" y="415925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Sub-Queries (cont.)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438" y="1500188"/>
            <a:ext cx="9215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</a:rPr>
              <a:t>  Display department name with the highest paid employee.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300" kern="0" dirty="0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0063" y="2428875"/>
            <a:ext cx="842962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/>
              <a:t>1- Get the Highest Salary.</a:t>
            </a:r>
          </a:p>
          <a:p>
            <a:r>
              <a:rPr lang="en-US" sz="2400"/>
              <a:t>2- Get Deptno for this Employee.</a:t>
            </a:r>
          </a:p>
          <a:p>
            <a:r>
              <a:rPr lang="en-US" sz="2400"/>
              <a:t>3- Get Department name.</a:t>
            </a:r>
          </a:p>
          <a:p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SELECT</a:t>
            </a:r>
            <a:r>
              <a:rPr lang="en-US" sz="2400"/>
              <a:t> dname </a:t>
            </a:r>
            <a:r>
              <a:rPr lang="en-US" sz="2400">
                <a:solidFill>
                  <a:srgbClr val="FF0000"/>
                </a:solidFill>
              </a:rPr>
              <a:t>FROM</a:t>
            </a:r>
            <a:r>
              <a:rPr lang="en-US" sz="2400"/>
              <a:t> dept</a:t>
            </a:r>
          </a:p>
          <a:p>
            <a:endParaRPr lang="en-US" sz="400"/>
          </a:p>
          <a:p>
            <a:r>
              <a:rPr lang="en-US" sz="2400">
                <a:solidFill>
                  <a:srgbClr val="FF0000"/>
                </a:solidFill>
              </a:rPr>
              <a:t>WHERE</a:t>
            </a:r>
            <a:r>
              <a:rPr lang="en-US" sz="2400"/>
              <a:t> deptno = (</a:t>
            </a:r>
            <a:r>
              <a:rPr lang="en-US" sz="2400">
                <a:solidFill>
                  <a:srgbClr val="FF0000"/>
                </a:solidFill>
              </a:rPr>
              <a:t>SELECT</a:t>
            </a:r>
            <a:r>
              <a:rPr lang="en-US" sz="2400"/>
              <a:t> deptno </a:t>
            </a:r>
            <a:r>
              <a:rPr lang="en-US" sz="2400">
                <a:solidFill>
                  <a:srgbClr val="FF0000"/>
                </a:solidFill>
              </a:rPr>
              <a:t>FROM</a:t>
            </a:r>
            <a:r>
              <a:rPr lang="en-US" sz="2400"/>
              <a:t> emp</a:t>
            </a:r>
          </a:p>
          <a:p>
            <a:endParaRPr lang="en-US" sz="400"/>
          </a:p>
          <a:p>
            <a:r>
              <a:rPr lang="en-US" sz="2400">
                <a:solidFill>
                  <a:srgbClr val="FF0000"/>
                </a:solidFill>
              </a:rPr>
              <a:t>WHERE</a:t>
            </a:r>
            <a:r>
              <a:rPr lang="en-US" sz="2400"/>
              <a:t> sal = (</a:t>
            </a:r>
            <a:r>
              <a:rPr lang="en-US" sz="2400">
                <a:solidFill>
                  <a:srgbClr val="FF0000"/>
                </a:solidFill>
              </a:rPr>
              <a:t>SELECT</a:t>
            </a:r>
            <a:r>
              <a:rPr lang="en-US" sz="2400"/>
              <a:t> MAX(sal) </a:t>
            </a:r>
            <a:r>
              <a:rPr lang="en-US" sz="2400">
                <a:solidFill>
                  <a:srgbClr val="FF0000"/>
                </a:solidFill>
              </a:rPr>
              <a:t>FROM</a:t>
            </a:r>
            <a:r>
              <a:rPr lang="en-US" sz="2400"/>
              <a:t> EMP));</a:t>
            </a:r>
          </a:p>
        </p:txBody>
      </p:sp>
    </p:spTree>
    <p:extLst>
      <p:ext uri="{BB962C8B-B14F-4D97-AF65-F5344CB8AC3E}">
        <p14:creationId xmlns:p14="http://schemas.microsoft.com/office/powerpoint/2010/main" val="35167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928688" y="415925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Sub-Queries (cont.)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438" y="1500188"/>
            <a:ext cx="9215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</a:rPr>
              <a:t> Find the names of employees whose salary is greater than the 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  salary of the employees in department 5.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300" kern="0" dirty="0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0063" y="2143125"/>
            <a:ext cx="84296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Select     </a:t>
            </a:r>
            <a:r>
              <a:rPr lang="en-US" sz="2400"/>
              <a:t>Lname , Fname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From      </a:t>
            </a:r>
            <a:r>
              <a:rPr lang="en-US" sz="2400"/>
              <a:t>Employee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Where    </a:t>
            </a:r>
            <a:r>
              <a:rPr lang="en-US" sz="2400"/>
              <a:t>salary &gt;</a:t>
            </a:r>
            <a:r>
              <a:rPr lang="en-US" sz="2400">
                <a:solidFill>
                  <a:srgbClr val="FF0000"/>
                </a:solidFill>
              </a:rPr>
              <a:t> All </a:t>
            </a:r>
            <a:r>
              <a:rPr lang="en-US" sz="2400"/>
              <a:t>(</a:t>
            </a:r>
            <a:r>
              <a:rPr lang="en-US" sz="2400">
                <a:solidFill>
                  <a:srgbClr val="FF0000"/>
                </a:solidFill>
              </a:rPr>
              <a:t> select   </a:t>
            </a:r>
            <a:r>
              <a:rPr lang="en-US" sz="2400"/>
              <a:t>salary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			   from     </a:t>
            </a:r>
            <a:r>
              <a:rPr lang="en-US" sz="2400"/>
              <a:t>Employee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			   where  </a:t>
            </a:r>
            <a:r>
              <a:rPr lang="en-US" sz="2400"/>
              <a:t>Dno=5)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313" y="4549775"/>
            <a:ext cx="84296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B050"/>
                </a:solidFill>
              </a:rPr>
              <a:t>OR: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   Select     </a:t>
            </a:r>
            <a:r>
              <a:rPr lang="en-US" sz="2400"/>
              <a:t>Lname , Fname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   From      </a:t>
            </a:r>
            <a:r>
              <a:rPr lang="en-US" sz="2400"/>
              <a:t>Employee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  Where    </a:t>
            </a:r>
            <a:r>
              <a:rPr lang="en-US" sz="2400"/>
              <a:t>salary &gt;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(</a:t>
            </a:r>
            <a:r>
              <a:rPr lang="en-US" sz="2400">
                <a:solidFill>
                  <a:srgbClr val="FF0000"/>
                </a:solidFill>
              </a:rPr>
              <a:t> select   </a:t>
            </a:r>
            <a:r>
              <a:rPr lang="en-US" sz="2400"/>
              <a:t>Max(salary)</a:t>
            </a:r>
            <a:r>
              <a:rPr lang="en-US" sz="2400">
                <a:solidFill>
                  <a:srgbClr val="FF0000"/>
                </a:solidFill>
              </a:rPr>
              <a:t>  from   </a:t>
            </a:r>
            <a:r>
              <a:rPr lang="en-US" sz="2400"/>
              <a:t>Employee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	 	           where  </a:t>
            </a:r>
            <a:r>
              <a:rPr lang="en-US" sz="2400"/>
              <a:t>Dno=5)</a:t>
            </a:r>
          </a:p>
        </p:txBody>
      </p:sp>
    </p:spTree>
    <p:extLst>
      <p:ext uri="{BB962C8B-B14F-4D97-AF65-F5344CB8AC3E}">
        <p14:creationId xmlns:p14="http://schemas.microsoft.com/office/powerpoint/2010/main" val="113901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928688" y="394660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Join Queries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438" y="1685925"/>
            <a:ext cx="9215437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rgbClr val="FFFF00"/>
              </a:buClr>
              <a:defRPr/>
            </a:pPr>
            <a:r>
              <a:rPr lang="en-GB" sz="2400" dirty="0"/>
              <a:t>- Define Cartesian Product ?</a:t>
            </a:r>
          </a:p>
          <a:p>
            <a:pPr>
              <a:lnSpc>
                <a:spcPct val="90000"/>
              </a:lnSpc>
              <a:buClr>
                <a:srgbClr val="FFFF00"/>
              </a:buClr>
              <a:defRPr/>
            </a:pPr>
            <a:endParaRPr lang="en-GB" sz="2400" dirty="0"/>
          </a:p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GB" sz="2400" dirty="0"/>
              <a:t>  Match rows in both tables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300" kern="0" dirty="0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2875" y="3027363"/>
            <a:ext cx="9001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/>
              <a:t> Inner Join:</a:t>
            </a:r>
          </a:p>
          <a:p>
            <a:r>
              <a:rPr lang="en-US" sz="2400"/>
              <a:t>   Return rows when there is at least one match in both tables.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38" y="4313238"/>
            <a:ext cx="9001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/>
              <a:t> Outer Join:</a:t>
            </a:r>
          </a:p>
          <a:p>
            <a:r>
              <a:rPr lang="en-US" sz="2400"/>
              <a:t>   Return rows when there is no  match in one of the tables.</a:t>
            </a:r>
          </a:p>
        </p:txBody>
      </p:sp>
    </p:spTree>
    <p:extLst>
      <p:ext uri="{BB962C8B-B14F-4D97-AF65-F5344CB8AC3E}">
        <p14:creationId xmlns:p14="http://schemas.microsoft.com/office/powerpoint/2010/main" val="22612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6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98364" y="457200"/>
            <a:ext cx="8286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Inner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Join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8625" y="3048628"/>
            <a:ext cx="9144000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Select</a:t>
            </a:r>
            <a:r>
              <a:rPr lang="en-US" sz="2400"/>
              <a:t>    fname , Lname, address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From</a:t>
            </a:r>
            <a:r>
              <a:rPr lang="en-US" sz="2400"/>
              <a:t>     Employee , Department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400"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Where</a:t>
            </a:r>
            <a:r>
              <a:rPr lang="en-US" sz="2400"/>
              <a:t>   Department.number = Employee.Dno </a:t>
            </a:r>
            <a:r>
              <a:rPr lang="en-US" sz="2400">
                <a:solidFill>
                  <a:srgbClr val="FF0000"/>
                </a:solidFill>
              </a:rPr>
              <a:t>and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</a:pPr>
            <a:r>
              <a:rPr lang="en-US" sz="2400"/>
              <a:t>              Dname=‘research’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4313" y="1577975"/>
            <a:ext cx="87153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GB" sz="2400">
                <a:solidFill>
                  <a:srgbClr val="FF0000"/>
                </a:solidFill>
              </a:rPr>
              <a:t> Retrieve the name , address of all employees who work for </a:t>
            </a:r>
          </a:p>
          <a:p>
            <a:r>
              <a:rPr lang="en-GB" sz="2400">
                <a:solidFill>
                  <a:srgbClr val="FF0000"/>
                </a:solidFill>
              </a:rPr>
              <a:t>  Research Department.</a:t>
            </a:r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158FD65-77AB-596E-66BD-DB6522707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578793"/>
            <a:ext cx="3072942" cy="210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928688" y="415925"/>
            <a:ext cx="8286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600" b="1" dirty="0">
                <a:solidFill>
                  <a:schemeClr val="tx2"/>
                </a:solidFill>
              </a:rPr>
              <a:t>Self Join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2875" y="3157538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Select    </a:t>
            </a:r>
            <a:r>
              <a:rPr lang="en-US" sz="2400"/>
              <a:t> e.name </a:t>
            </a:r>
            <a:r>
              <a:rPr lang="en-US" sz="2400">
                <a:solidFill>
                  <a:srgbClr val="FF0000"/>
                </a:solidFill>
              </a:rPr>
              <a:t>AS</a:t>
            </a:r>
            <a:r>
              <a:rPr lang="en-US" sz="2400"/>
              <a:t> ‘Employee_name’ , s.name </a:t>
            </a:r>
            <a:r>
              <a:rPr lang="en-US" sz="2400">
                <a:solidFill>
                  <a:srgbClr val="FF0000"/>
                </a:solidFill>
              </a:rPr>
              <a:t>AS</a:t>
            </a:r>
            <a:r>
              <a:rPr lang="en-US" sz="2400"/>
              <a:t> ‘Supervisor’</a:t>
            </a:r>
          </a:p>
          <a:p>
            <a:r>
              <a:rPr lang="en-US" sz="2400">
                <a:solidFill>
                  <a:srgbClr val="FF0000"/>
                </a:solidFill>
              </a:rPr>
              <a:t>From</a:t>
            </a:r>
            <a:r>
              <a:rPr lang="en-US" sz="2400"/>
              <a:t>      Employees e , Employees s</a:t>
            </a:r>
          </a:p>
          <a:p>
            <a:r>
              <a:rPr lang="en-US" sz="2400">
                <a:solidFill>
                  <a:srgbClr val="FF0000"/>
                </a:solidFill>
              </a:rPr>
              <a:t>Where</a:t>
            </a:r>
            <a:r>
              <a:rPr lang="en-US" sz="2400"/>
              <a:t>    e.supervisorID  = s.ID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438" y="1681163"/>
            <a:ext cx="8715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GB" sz="240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Find the name of each employee and his supervisor  name.</a:t>
            </a:r>
          </a:p>
        </p:txBody>
      </p:sp>
    </p:spTree>
    <p:extLst>
      <p:ext uri="{BB962C8B-B14F-4D97-AF65-F5344CB8AC3E}">
        <p14:creationId xmlns:p14="http://schemas.microsoft.com/office/powerpoint/2010/main" val="17084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928688" y="415925"/>
            <a:ext cx="8286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600" b="1">
                <a:solidFill>
                  <a:schemeClr val="tx2"/>
                </a:solidFill>
              </a:rPr>
              <a:t>Outer Join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809750"/>
            <a:ext cx="88582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/>
              <a:t> LEFT JOIN</a:t>
            </a:r>
            <a:endParaRPr lang="en-US" sz="2400" dirty="0"/>
          </a:p>
          <a:p>
            <a:r>
              <a:rPr lang="en-US" sz="2000" dirty="0"/>
              <a:t>   Return all rows from the left table, even if there are no matches in the right  </a:t>
            </a:r>
          </a:p>
          <a:p>
            <a:r>
              <a:rPr lang="en-US" sz="2000" dirty="0"/>
              <a:t>   table.</a:t>
            </a:r>
          </a:p>
          <a:p>
            <a:endParaRPr lang="en-US" sz="2000" dirty="0"/>
          </a:p>
          <a:p>
            <a:endParaRPr lang="en-US" dirty="0"/>
          </a:p>
          <a:p>
            <a:pPr>
              <a:buFont typeface="Arial" charset="0"/>
              <a:buChar char="•"/>
            </a:pPr>
            <a:r>
              <a:rPr lang="en-US" sz="2400" b="1" dirty="0"/>
              <a:t> RIGHT JOIN</a:t>
            </a:r>
            <a:endParaRPr lang="en-US" sz="2400" dirty="0"/>
          </a:p>
          <a:p>
            <a:r>
              <a:rPr lang="en-US" sz="2000" dirty="0"/>
              <a:t>   Return all rows from the right table, even if there are no matches in the left </a:t>
            </a:r>
          </a:p>
          <a:p>
            <a:r>
              <a:rPr lang="en-US" sz="2000" dirty="0"/>
              <a:t>   table.</a:t>
            </a:r>
          </a:p>
          <a:p>
            <a:endParaRPr lang="en-US" dirty="0"/>
          </a:p>
          <a:p>
            <a:pPr>
              <a:buFont typeface="Arial" charset="0"/>
              <a:buChar char="•"/>
            </a:pPr>
            <a:endParaRPr lang="en-US" sz="2400" b="1" dirty="0"/>
          </a:p>
          <a:p>
            <a:pPr>
              <a:buFont typeface="Arial" charset="0"/>
              <a:buChar char="•"/>
            </a:pPr>
            <a:r>
              <a:rPr lang="en-US" sz="2400" b="1" dirty="0"/>
              <a:t> FULL JOIN</a:t>
            </a:r>
            <a:endParaRPr lang="en-US" sz="2400" dirty="0"/>
          </a:p>
          <a:p>
            <a:r>
              <a:rPr lang="en-US" sz="2000" dirty="0"/>
              <a:t>   Return rows when there is a match in one of the tables.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B56C2C5-73BD-CA7E-7CB2-913FB2A5B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603" y="428625"/>
            <a:ext cx="1905000" cy="1381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CB46CE1-55BE-C3C8-50C5-E00BAC941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540" y="4160696"/>
            <a:ext cx="1905000" cy="1381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409111B-AE29-7DB1-17B5-C1905AD15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616584"/>
            <a:ext cx="1814980" cy="12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6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42938" y="357188"/>
            <a:ext cx="82867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400" b="1">
                <a:solidFill>
                  <a:schemeClr val="tx2"/>
                </a:solidFill>
              </a:rPr>
              <a:t>Exists  Condition</a:t>
            </a:r>
            <a:endParaRPr lang="en-US" sz="3400" b="1">
              <a:solidFill>
                <a:schemeClr val="tx2"/>
              </a:solidFill>
              <a:latin typeface="Bookman Old Style" pitchFamily="18" charset="0"/>
              <a:cs typeface="Browallia New" pitchFamily="34" charset="-34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720850"/>
            <a:ext cx="9144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/>
              <a:t> Check if the result of correlated subquery is empty.</a:t>
            </a:r>
          </a:p>
          <a:p>
            <a:endParaRPr lang="en-US" sz="2800"/>
          </a:p>
          <a:p>
            <a:pPr>
              <a:buFont typeface="Arial" charset="0"/>
              <a:buChar char="•"/>
            </a:pPr>
            <a:r>
              <a:rPr lang="en-US" sz="2800"/>
              <a:t> The </a:t>
            </a:r>
            <a:r>
              <a:rPr lang="en-US" sz="2800">
                <a:solidFill>
                  <a:srgbClr val="FF0000"/>
                </a:solidFill>
              </a:rPr>
              <a:t>EXISTS</a:t>
            </a:r>
            <a:r>
              <a:rPr lang="en-US" sz="2800"/>
              <a:t> condition is considered "to be met" if the </a:t>
            </a:r>
          </a:p>
          <a:p>
            <a:r>
              <a:rPr lang="en-US" sz="2800"/>
              <a:t>  subquery returns at least one row.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857625"/>
            <a:ext cx="87153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 Display suppliers information who have orders.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813" y="4468813"/>
            <a:ext cx="8001000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400">
                <a:solidFill>
                  <a:srgbClr val="FF0000"/>
                </a:solidFill>
              </a:rPr>
              <a:t>SELECT</a:t>
            </a:r>
            <a:r>
              <a:rPr lang="en-US" sz="2400"/>
              <a:t>   *</a:t>
            </a:r>
            <a:br>
              <a:rPr lang="en-US" sz="2400"/>
            </a:br>
            <a:r>
              <a:rPr lang="en-US" sz="2400">
                <a:solidFill>
                  <a:srgbClr val="FF0000"/>
                </a:solidFill>
              </a:rPr>
              <a:t>FROM</a:t>
            </a:r>
            <a:r>
              <a:rPr lang="en-US" sz="2400"/>
              <a:t>      suppliers</a:t>
            </a:r>
            <a:br>
              <a:rPr lang="en-US" sz="2400"/>
            </a:br>
            <a:r>
              <a:rPr lang="en-US" sz="2400">
                <a:solidFill>
                  <a:srgbClr val="FF0000"/>
                </a:solidFill>
              </a:rPr>
              <a:t>WHERE EXISTS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  (</a:t>
            </a:r>
            <a:r>
              <a:rPr lang="en-US" sz="2400">
                <a:solidFill>
                  <a:srgbClr val="FF0000"/>
                </a:solidFill>
              </a:rPr>
              <a:t>select</a:t>
            </a:r>
            <a:r>
              <a:rPr lang="en-US" sz="2400"/>
              <a:t>    *</a:t>
            </a:r>
            <a:br>
              <a:rPr lang="en-US" sz="2400"/>
            </a:br>
            <a:r>
              <a:rPr lang="en-US" sz="2400"/>
              <a:t>    </a:t>
            </a:r>
            <a:r>
              <a:rPr lang="en-US" sz="2400">
                <a:solidFill>
                  <a:srgbClr val="FF0000"/>
                </a:solidFill>
              </a:rPr>
              <a:t>from</a:t>
            </a:r>
            <a:r>
              <a:rPr lang="en-US" sz="2400"/>
              <a:t>     orders</a:t>
            </a:r>
            <a:br>
              <a:rPr lang="en-US" sz="2400"/>
            </a:br>
            <a:r>
              <a:rPr lang="en-US" sz="2400"/>
              <a:t>    </a:t>
            </a:r>
            <a:r>
              <a:rPr lang="en-US" sz="2400">
                <a:solidFill>
                  <a:srgbClr val="FF0000"/>
                </a:solidFill>
              </a:rPr>
              <a:t>where</a:t>
            </a:r>
            <a:r>
              <a:rPr lang="en-US" sz="2400"/>
              <a:t>  suppliers.supplier_id = orders.supplier_id);</a:t>
            </a:r>
          </a:p>
        </p:txBody>
      </p:sp>
    </p:spTree>
    <p:extLst>
      <p:ext uri="{BB962C8B-B14F-4D97-AF65-F5344CB8AC3E}">
        <p14:creationId xmlns:p14="http://schemas.microsoft.com/office/powerpoint/2010/main" val="351958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42938" y="357188"/>
            <a:ext cx="82867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400" b="1" dirty="0">
                <a:solidFill>
                  <a:schemeClr val="tx2"/>
                </a:solidFill>
              </a:rPr>
              <a:t>Exists  Condition (cont.)</a:t>
            </a:r>
            <a:endParaRPr lang="en-US" sz="3400" b="1" dirty="0">
              <a:solidFill>
                <a:schemeClr val="tx2"/>
              </a:solidFill>
              <a:latin typeface="Bookman Old Style" pitchFamily="18" charset="0"/>
              <a:cs typeface="Browallia New" pitchFamily="34" charset="-34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714500"/>
            <a:ext cx="87153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 Retrieve the name of employees who have no dependents.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63" y="2571750"/>
            <a:ext cx="8001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Select</a:t>
            </a:r>
            <a:r>
              <a:rPr lang="en-US" sz="2400"/>
              <a:t>     name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From</a:t>
            </a:r>
            <a:r>
              <a:rPr lang="en-US" sz="2400"/>
              <a:t>      employee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Where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Not Exists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	</a:t>
            </a:r>
            <a:r>
              <a:rPr lang="en-US" sz="2400"/>
              <a:t> ( </a:t>
            </a:r>
            <a:r>
              <a:rPr lang="en-US" sz="2400">
                <a:solidFill>
                  <a:srgbClr val="FF0000"/>
                </a:solidFill>
              </a:rPr>
              <a:t>select</a:t>
            </a:r>
            <a:r>
              <a:rPr lang="en-US" sz="2400"/>
              <a:t> *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	   from</a:t>
            </a:r>
            <a:r>
              <a:rPr lang="en-US" sz="2400"/>
              <a:t> dependent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	  where</a:t>
            </a:r>
            <a:r>
              <a:rPr lang="en-US" sz="2400"/>
              <a:t> ssn=Essn)</a:t>
            </a:r>
          </a:p>
        </p:txBody>
      </p:sp>
    </p:spTree>
    <p:extLst>
      <p:ext uri="{BB962C8B-B14F-4D97-AF65-F5344CB8AC3E}">
        <p14:creationId xmlns:p14="http://schemas.microsoft.com/office/powerpoint/2010/main" val="204254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>
            <a:extLst>
              <a:ext uri="{FF2B5EF4-FFF2-40B4-BE49-F238E27FC236}">
                <a16:creationId xmlns="" xmlns:a16="http://schemas.microsoft.com/office/drawing/2014/main" id="{F080AE2E-47D1-F57E-BAB7-FB99C3E54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63538"/>
            <a:ext cx="86756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Bookman Old Style" panose="02050604050505020204" pitchFamily="18" charset="0"/>
                <a:cs typeface="Browallia New" panose="020B0604020202020204" pitchFamily="34" charset="-34"/>
              </a:rPr>
              <a:t>Data Manipulation Language</a:t>
            </a:r>
          </a:p>
        </p:txBody>
      </p:sp>
      <p:sp>
        <p:nvSpPr>
          <p:cNvPr id="27651" name="Text Box 10">
            <a:extLst>
              <a:ext uri="{FF2B5EF4-FFF2-40B4-BE49-F238E27FC236}">
                <a16:creationId xmlns="" xmlns:a16="http://schemas.microsoft.com/office/drawing/2014/main" id="{4DE50988-4149-7949-04DE-77DA72814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237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b="1"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="" xmlns:a16="http://schemas.microsoft.com/office/drawing/2014/main" id="{6E46345D-F957-EA81-5A35-1E32F2371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14500"/>
            <a:ext cx="9144000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cs typeface="Arial" panose="020B0604020202020204" pitchFamily="34" charset="0"/>
              </a:rPr>
              <a:t> Insert.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3200" b="1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cs typeface="Arial" panose="020B0604020202020204" pitchFamily="34" charset="0"/>
              </a:rPr>
              <a:t> Update.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3200" b="1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cs typeface="Arial" panose="020B0604020202020204" pitchFamily="34" charset="0"/>
              </a:rPr>
              <a:t> Delete.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3200" b="1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cs typeface="Arial" panose="020B0604020202020204" pitchFamily="34" charset="0"/>
              </a:rPr>
              <a:t> Select.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800" b="1">
              <a:solidFill>
                <a:srgbClr val="FF0000"/>
              </a:solidFill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>
            <a:extLst>
              <a:ext uri="{FF2B5EF4-FFF2-40B4-BE49-F238E27FC236}">
                <a16:creationId xmlns="" xmlns:a16="http://schemas.microsoft.com/office/drawing/2014/main" id="{F3395B83-8F73-F7F3-0EB7-BDB3E706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69888"/>
            <a:ext cx="8675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 b="1">
                <a:solidFill>
                  <a:srgbClr val="C00000"/>
                </a:solidFill>
                <a:latin typeface="Bookman Old Style" panose="02050604050505020204" pitchFamily="18" charset="0"/>
                <a:cs typeface="Browallia New" panose="020B0604020202020204" pitchFamily="34" charset="-34"/>
              </a:rPr>
              <a:t> Data types</a:t>
            </a:r>
          </a:p>
        </p:txBody>
      </p:sp>
      <p:sp>
        <p:nvSpPr>
          <p:cNvPr id="25603" name="Text Box 10">
            <a:extLst>
              <a:ext uri="{FF2B5EF4-FFF2-40B4-BE49-F238E27FC236}">
                <a16:creationId xmlns="" xmlns:a16="http://schemas.microsoft.com/office/drawing/2014/main" id="{3FEFFDD2-6A78-B115-1965-951971C02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237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b="1"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="" xmlns:a16="http://schemas.microsoft.com/office/drawing/2014/main" id="{77AA9874-A9BD-4450-E04C-1B88C8FBE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643063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2800" b="1" kern="0" dirty="0">
                <a:latin typeface="+mn-lt"/>
              </a:rPr>
              <a:t>A data type determines the type of data that can be stored in a database column. The most commonly used data types are: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sz="2800" b="1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800" b="1" kern="0" dirty="0">
                <a:latin typeface="+mn-lt"/>
              </a:rPr>
              <a:t> Alphanumeric: data types used to store characters, numbers, special characters, or nearly any combination.</a:t>
            </a:r>
          </a:p>
          <a:p>
            <a:pPr marL="342900" indent="-342900" algn="l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800" b="1" kern="0" dirty="0">
                <a:latin typeface="+mn-lt"/>
              </a:rPr>
              <a:t> Numeric.</a:t>
            </a:r>
          </a:p>
          <a:p>
            <a:pPr marL="342900" indent="-342900" algn="l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800" b="1" kern="0" dirty="0">
                <a:latin typeface="+mn-lt"/>
              </a:rPr>
              <a:t> Date and Time 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sz="2800" b="1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="" xmlns:a16="http://schemas.microsoft.com/office/drawing/2014/main" id="{0F702DC9-E0FC-323E-CF29-693F2BA3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90800"/>
            <a:ext cx="7581900" cy="94138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/>
              <a:t>Questions ?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33794" name="Picture 2" descr="C:\Users\pc2023\Downloads\2021-software-development-salary-tre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2961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927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Boles\Desktop\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66837"/>
            <a:ext cx="59626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1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>
            <a:extLst>
              <a:ext uri="{FF2B5EF4-FFF2-40B4-BE49-F238E27FC236}">
                <a16:creationId xmlns="" xmlns:a16="http://schemas.microsoft.com/office/drawing/2014/main" id="{D3537D2F-DCCB-9D8E-FEF5-C959773B4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33388"/>
            <a:ext cx="8675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 b="1" dirty="0">
                <a:solidFill>
                  <a:srgbClr val="C00000"/>
                </a:solidFill>
                <a:latin typeface="Bookman Old Style" panose="02050604050505020204" pitchFamily="18" charset="0"/>
                <a:cs typeface="Browallia New" panose="020B0604020202020204" pitchFamily="34" charset="-34"/>
              </a:rPr>
              <a:t>Database</a:t>
            </a:r>
            <a:r>
              <a:rPr lang="en-US" altLang="en-US" sz="3200" b="1" dirty="0">
                <a:solidFill>
                  <a:srgbClr val="C00000"/>
                </a:solidFill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sz="4000" b="1" dirty="0">
                <a:solidFill>
                  <a:srgbClr val="C00000"/>
                </a:solidFill>
                <a:latin typeface="Bookman Old Style" panose="02050604050505020204" pitchFamily="18" charset="0"/>
                <a:cs typeface="Browallia New" panose="020B0604020202020204" pitchFamily="34" charset="-34"/>
              </a:rPr>
              <a:t>Constraints</a:t>
            </a:r>
          </a:p>
        </p:txBody>
      </p:sp>
      <p:sp>
        <p:nvSpPr>
          <p:cNvPr id="26627" name="Text Box 10">
            <a:extLst>
              <a:ext uri="{FF2B5EF4-FFF2-40B4-BE49-F238E27FC236}">
                <a16:creationId xmlns="" xmlns:a16="http://schemas.microsoft.com/office/drawing/2014/main" id="{F68FEF55-B06E-A85E-9EF8-AEAA1D328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237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b="1"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="" xmlns:a16="http://schemas.microsoft.com/office/drawing/2014/main" id="{467199E0-7170-5680-9217-6A91B46C2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379538"/>
            <a:ext cx="5857875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ea typeface="Angsana New" panose="02020603050405020304" pitchFamily="18" charset="-34"/>
                <a:cs typeface="Angsana New" panose="02020603050405020304" pitchFamily="18" charset="-34"/>
              </a:rPr>
              <a:t> Not Null</a:t>
            </a:r>
            <a:r>
              <a:rPr lang="en-US" altLang="en-US" sz="2800" b="1" dirty="0" smtClean="0">
                <a:ea typeface="Angsana New" panose="02020603050405020304" pitchFamily="18" charset="-34"/>
                <a:cs typeface="Angsana New" panose="02020603050405020304" pitchFamily="18" charset="-34"/>
              </a:rPr>
              <a:t>.</a:t>
            </a:r>
            <a:endParaRPr lang="en-US" altLang="en-US" sz="2800" b="1" dirty="0">
              <a:ea typeface="Angsana New" panose="02020603050405020304" pitchFamily="18" charset="-34"/>
              <a:cs typeface="Angsana New" panose="02020603050405020304" pitchFamily="18" charset="-34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ea typeface="Angsana New" panose="02020603050405020304" pitchFamily="18" charset="-34"/>
                <a:cs typeface="Angsana New" panose="02020603050405020304" pitchFamily="18" charset="-34"/>
              </a:rPr>
              <a:t> Primary </a:t>
            </a:r>
            <a:r>
              <a:rPr lang="en-US" altLang="en-US" sz="2800" b="1" dirty="0" smtClean="0">
                <a:ea typeface="Angsana New" panose="02020603050405020304" pitchFamily="18" charset="-34"/>
                <a:cs typeface="Angsana New" panose="02020603050405020304" pitchFamily="18" charset="-34"/>
              </a:rPr>
              <a:t>Key</a:t>
            </a:r>
            <a:endParaRPr lang="en-US" altLang="en-US" sz="2800" b="1" dirty="0">
              <a:ea typeface="Angsana New" panose="02020603050405020304" pitchFamily="18" charset="-34"/>
              <a:cs typeface="Angsana New" panose="02020603050405020304" pitchFamily="18" charset="-34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ea typeface="Angsana New" panose="02020603050405020304" pitchFamily="18" charset="-34"/>
                <a:cs typeface="Angsana New" panose="02020603050405020304" pitchFamily="18" charset="-34"/>
              </a:rPr>
              <a:t> Unique Key</a:t>
            </a:r>
            <a:r>
              <a:rPr lang="en-US" altLang="en-US" sz="2800" b="1" dirty="0" smtClean="0">
                <a:ea typeface="Angsana New" panose="02020603050405020304" pitchFamily="18" charset="-34"/>
                <a:cs typeface="Angsana New" panose="02020603050405020304" pitchFamily="18" charset="-34"/>
              </a:rPr>
              <a:t>.</a:t>
            </a:r>
            <a:endParaRPr lang="en-US" altLang="en-US" sz="2800" b="1" dirty="0">
              <a:ea typeface="Angsana New" panose="02020603050405020304" pitchFamily="18" charset="-34"/>
              <a:cs typeface="Angsana New" panose="02020603050405020304" pitchFamily="18" charset="-34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ea typeface="Angsana New" panose="02020603050405020304" pitchFamily="18" charset="-34"/>
                <a:cs typeface="Angsana New" panose="02020603050405020304" pitchFamily="18" charset="-34"/>
              </a:rPr>
              <a:t> Referential Integrity ( FK </a:t>
            </a:r>
            <a:r>
              <a:rPr lang="en-US" altLang="en-US" sz="2800" b="1" dirty="0" smtClean="0">
                <a:ea typeface="Angsana New" panose="02020603050405020304" pitchFamily="18" charset="-34"/>
                <a:cs typeface="Angsana New" panose="02020603050405020304" pitchFamily="18" charset="-34"/>
              </a:rPr>
              <a:t>).</a:t>
            </a:r>
            <a:endParaRPr lang="en-US" altLang="en-US" sz="2800" b="1" dirty="0">
              <a:ea typeface="Angsana New" panose="02020603050405020304" pitchFamily="18" charset="-34"/>
              <a:cs typeface="Angsana New" panose="02020603050405020304" pitchFamily="18" charset="-34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ea typeface="Angsana New" panose="02020603050405020304" pitchFamily="18" charset="-34"/>
                <a:cs typeface="Angsana New" panose="02020603050405020304" pitchFamily="18" charset="-34"/>
              </a:rPr>
              <a:t> Check 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800" b="1" dirty="0">
              <a:solidFill>
                <a:srgbClr val="FF0000"/>
              </a:solidFill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8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857250" y="363538"/>
            <a:ext cx="8675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6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Data Definition Language</a:t>
            </a:r>
          </a:p>
        </p:txBody>
      </p:sp>
      <p:sp>
        <p:nvSpPr>
          <p:cNvPr id="27651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8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14313" y="1906588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3200">
                <a:cs typeface="Arial" charset="0"/>
              </a:rPr>
              <a:t> Create.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sz="3200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3200">
                <a:cs typeface="Arial" charset="0"/>
              </a:rPr>
              <a:t> Drop.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sz="3200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3200">
                <a:cs typeface="Arial" charset="0"/>
              </a:rPr>
              <a:t> Alter.</a:t>
            </a:r>
          </a:p>
        </p:txBody>
      </p:sp>
    </p:spTree>
    <p:extLst>
      <p:ext uri="{BB962C8B-B14F-4D97-AF65-F5344CB8AC3E}">
        <p14:creationId xmlns:p14="http://schemas.microsoft.com/office/powerpoint/2010/main" val="14734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8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468313" y="357188"/>
            <a:ext cx="8675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4000" b="1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Create Command</a:t>
            </a:r>
          </a:p>
        </p:txBody>
      </p:sp>
      <p:sp>
        <p:nvSpPr>
          <p:cNvPr id="20483" name="Text Box 10"/>
          <p:cNvSpPr txBox="1">
            <a:spLocks noChangeArrowheads="1"/>
          </p:cNvSpPr>
          <p:nvPr/>
        </p:nvSpPr>
        <p:spPr bwMode="auto">
          <a:xfrm>
            <a:off x="0" y="1643063"/>
            <a:ext cx="9144000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2400">
                <a:solidFill>
                  <a:srgbClr val="FF0000"/>
                </a:solidFill>
              </a:rPr>
              <a:t> Create table </a:t>
            </a:r>
            <a:r>
              <a:rPr lang="en-US" sz="2400">
                <a:solidFill>
                  <a:srgbClr val="00B050"/>
                </a:solidFill>
              </a:rPr>
              <a:t>"table_name”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2400">
                <a:solidFill>
                  <a:srgbClr val="00B050"/>
                </a:solidFill>
              </a:rPr>
              <a:t>    </a:t>
            </a:r>
            <a:r>
              <a:rPr lang="en-US" sz="2400"/>
              <a:t>(</a:t>
            </a:r>
            <a:r>
              <a:rPr lang="en-US" sz="2400">
                <a:solidFill>
                  <a:srgbClr val="00B050"/>
                </a:solidFill>
              </a:rPr>
              <a:t>“column name” </a:t>
            </a:r>
            <a:r>
              <a:rPr lang="en-US" sz="2400"/>
              <a:t>data type, </a:t>
            </a:r>
            <a:r>
              <a:rPr lang="en-US" sz="2400">
                <a:solidFill>
                  <a:srgbClr val="00B050"/>
                </a:solidFill>
              </a:rPr>
              <a:t>“column name” </a:t>
            </a:r>
            <a:r>
              <a:rPr lang="en-US" sz="2400"/>
              <a:t>data type, ...)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42875" y="3143250"/>
            <a:ext cx="9144000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2400" u="sng"/>
              <a:t>Example (1)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2400">
                <a:solidFill>
                  <a:srgbClr val="FF0000"/>
                </a:solidFill>
              </a:rPr>
              <a:t> CREATE TABLE </a:t>
            </a:r>
            <a:r>
              <a:rPr lang="en-US" sz="2400"/>
              <a:t>customer</a:t>
            </a:r>
            <a:br>
              <a:rPr lang="en-US" sz="2400"/>
            </a:br>
            <a:r>
              <a:rPr lang="en-US" sz="2400"/>
              <a:t> (ID int (15) </a:t>
            </a:r>
            <a:r>
              <a:rPr lang="en-US" sz="2400">
                <a:solidFill>
                  <a:srgbClr val="FF0000"/>
                </a:solidFill>
              </a:rPr>
              <a:t>Not Null</a:t>
            </a:r>
            <a:r>
              <a:rPr lang="en-US" sz="2400"/>
              <a:t>, First_Name char(50), Last_Name char(50),</a:t>
            </a:r>
            <a:br>
              <a:rPr lang="en-US" sz="2400"/>
            </a:br>
            <a:r>
              <a:rPr lang="en-US" sz="2400"/>
              <a:t>  City char(25), Birth_Date date, </a:t>
            </a:r>
            <a:r>
              <a:rPr lang="en-US" sz="2400">
                <a:solidFill>
                  <a:srgbClr val="FF0000"/>
                </a:solidFill>
              </a:rPr>
              <a:t>Primary key </a:t>
            </a:r>
            <a:r>
              <a:rPr lang="en-US" sz="2400"/>
              <a:t>(ID));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2400" y="4965700"/>
            <a:ext cx="91440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2400" u="sng"/>
              <a:t>Example (2)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2400">
                <a:solidFill>
                  <a:srgbClr val="FF0000"/>
                </a:solidFill>
              </a:rPr>
              <a:t> CREATE TABLE </a:t>
            </a:r>
            <a:r>
              <a:rPr lang="en-US" sz="2400"/>
              <a:t>customer</a:t>
            </a:r>
            <a:br>
              <a:rPr lang="en-US" sz="2400"/>
            </a:br>
            <a:r>
              <a:rPr lang="en-US" sz="2400"/>
              <a:t> (ID int (15) </a:t>
            </a:r>
            <a:r>
              <a:rPr lang="en-US" sz="2400">
                <a:solidFill>
                  <a:srgbClr val="FF0000"/>
                </a:solidFill>
              </a:rPr>
              <a:t>Primary key</a:t>
            </a:r>
            <a:r>
              <a:rPr lang="en-US" sz="2400"/>
              <a:t>, First_Name char(50), Last_Name   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2400"/>
              <a:t>  char(50),  City char(25), Birth_Date date);</a:t>
            </a:r>
          </a:p>
        </p:txBody>
      </p:sp>
    </p:spTree>
    <p:extLst>
      <p:ext uri="{BB962C8B-B14F-4D97-AF65-F5344CB8AC3E}">
        <p14:creationId xmlns:p14="http://schemas.microsoft.com/office/powerpoint/2010/main" val="294296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42938" y="357188"/>
            <a:ext cx="8675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4000" b="1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Drop command</a:t>
            </a:r>
          </a:p>
        </p:txBody>
      </p:sp>
      <p:sp>
        <p:nvSpPr>
          <p:cNvPr id="29699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800"/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428625" y="1916113"/>
            <a:ext cx="5214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/>
              <a:t>  </a:t>
            </a:r>
            <a:r>
              <a:rPr lang="en-US" sz="3200">
                <a:solidFill>
                  <a:srgbClr val="FF0000"/>
                </a:solidFill>
              </a:rPr>
              <a:t>Drop table </a:t>
            </a:r>
            <a:r>
              <a:rPr lang="en-US" sz="3200">
                <a:solidFill>
                  <a:srgbClr val="00B050"/>
                </a:solidFill>
              </a:rPr>
              <a:t>“table name”</a:t>
            </a:r>
          </a:p>
        </p:txBody>
      </p:sp>
      <p:sp>
        <p:nvSpPr>
          <p:cNvPr id="29701" name="Rectangle 8"/>
          <p:cNvSpPr>
            <a:spLocks noChangeArrowheads="1"/>
          </p:cNvSpPr>
          <p:nvPr/>
        </p:nvSpPr>
        <p:spPr bwMode="auto">
          <a:xfrm>
            <a:off x="428625" y="3000375"/>
            <a:ext cx="5643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endParaRPr lang="en-GB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0063" y="3568700"/>
            <a:ext cx="5286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600"/>
              <a:t> </a:t>
            </a:r>
            <a:r>
              <a:rPr lang="en-US" sz="3600">
                <a:solidFill>
                  <a:srgbClr val="FF0000"/>
                </a:solidFill>
              </a:rPr>
              <a:t>Drop table </a:t>
            </a:r>
            <a:r>
              <a:rPr lang="en-US" sz="3600">
                <a:solidFill>
                  <a:srgbClr val="00B050"/>
                </a:solidFill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407203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2560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468313" y="357188"/>
            <a:ext cx="86756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4000" b="1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Alter command</a:t>
            </a:r>
          </a:p>
        </p:txBody>
      </p:sp>
      <p:sp>
        <p:nvSpPr>
          <p:cNvPr id="30723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5750" y="1570038"/>
            <a:ext cx="885825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bIns="0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ALTER TABLE </a:t>
            </a:r>
            <a:r>
              <a:rPr lang="en-US" sz="2400" dirty="0" err="1">
                <a:solidFill>
                  <a:srgbClr val="00B050"/>
                </a:solidFill>
              </a:rPr>
              <a:t>table_name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ADD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column_name</a:t>
            </a:r>
            <a:r>
              <a:rPr lang="en-US" sz="2400" dirty="0"/>
              <a:t> </a:t>
            </a:r>
            <a:r>
              <a:rPr lang="en-US" sz="2400" dirty="0" err="1"/>
              <a:t>datatype</a:t>
            </a:r>
            <a:endParaRPr lang="en-US" sz="2400" dirty="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endParaRPr lang="en-US" sz="1050" dirty="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ALTER TABLE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table_name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DROP COLUMN </a:t>
            </a:r>
            <a:r>
              <a:rPr lang="en-US" sz="2400" dirty="0" err="1">
                <a:solidFill>
                  <a:srgbClr val="00B050"/>
                </a:solidFill>
              </a:rPr>
              <a:t>column_name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4313" y="3786188"/>
            <a:ext cx="88582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bIns="0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400" dirty="0"/>
              <a:t> Example: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ALTER TABLE </a:t>
            </a:r>
            <a:r>
              <a:rPr lang="en-US" sz="2400" dirty="0">
                <a:solidFill>
                  <a:srgbClr val="00B050"/>
                </a:solidFill>
              </a:rPr>
              <a:t>Customer </a:t>
            </a:r>
            <a:r>
              <a:rPr lang="en-US" sz="2400" dirty="0">
                <a:solidFill>
                  <a:srgbClr val="FF0000"/>
                </a:solidFill>
              </a:rPr>
              <a:t>ADD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Address </a:t>
            </a:r>
            <a:r>
              <a:rPr lang="en-US" sz="2400" dirty="0"/>
              <a:t>char(40)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endParaRPr lang="en-US" sz="1050" dirty="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ALTER TABLE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Customer </a:t>
            </a:r>
            <a:r>
              <a:rPr lang="en-US" sz="2400" dirty="0">
                <a:solidFill>
                  <a:srgbClr val="FF0000"/>
                </a:solidFill>
              </a:rPr>
              <a:t>DROP COLUMN </a:t>
            </a:r>
            <a:r>
              <a:rPr lang="en-US" sz="2400" dirty="0">
                <a:solidFill>
                  <a:srgbClr val="00B050"/>
                </a:solidFill>
              </a:rPr>
              <a:t>Address</a:t>
            </a:r>
            <a:r>
              <a:rPr lang="en-US" sz="2400" dirty="0"/>
              <a:t>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4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">
      <a:dk1>
        <a:srgbClr val="3F3F3F"/>
      </a:dk1>
      <a:lt1>
        <a:srgbClr val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2846A4520E7A47AA2DA4786148611F" ma:contentTypeVersion="12" ma:contentTypeDescription="Create a new document." ma:contentTypeScope="" ma:versionID="e89416d7237727c7ffea4205d39602a9">
  <xsd:schema xmlns:xsd="http://www.w3.org/2001/XMLSchema" xmlns:xs="http://www.w3.org/2001/XMLSchema" xmlns:p="http://schemas.microsoft.com/office/2006/metadata/properties" xmlns:ns2="97be5517-c571-4c78-9c92-450474ca01ae" xmlns:ns3="53f9fcf5-1486-426e-b8d3-ce7def6356f0" targetNamespace="http://schemas.microsoft.com/office/2006/metadata/properties" ma:root="true" ma:fieldsID="7808fe33dac170417654c1d05fa14a9b" ns2:_="" ns3:_="">
    <xsd:import namespace="97be5517-c571-4c78-9c92-450474ca01ae"/>
    <xsd:import namespace="53f9fcf5-1486-426e-b8d3-ce7def6356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be5517-c571-4c78-9c92-450474ca01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f9fcf5-1486-426e-b8d3-ce7def6356f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facd7c1-8ded-42cf-9a49-0aad625ba64b}" ma:internalName="TaxCatchAll" ma:showField="CatchAllData" ma:web="53f9fcf5-1486-426e-b8d3-ce7def6356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be5517-c571-4c78-9c92-450474ca01ae">
      <Terms xmlns="http://schemas.microsoft.com/office/infopath/2007/PartnerControls"/>
    </lcf76f155ced4ddcb4097134ff3c332f>
    <TaxCatchAll xmlns="53f9fcf5-1486-426e-b8d3-ce7def6356f0" xsi:nil="true"/>
  </documentManagement>
</p:properties>
</file>

<file path=customXml/itemProps1.xml><?xml version="1.0" encoding="utf-8"?>
<ds:datastoreItem xmlns:ds="http://schemas.openxmlformats.org/officeDocument/2006/customXml" ds:itemID="{D177DD82-C683-4703-B8FE-E4F87B928EEE}"/>
</file>

<file path=customXml/itemProps2.xml><?xml version="1.0" encoding="utf-8"?>
<ds:datastoreItem xmlns:ds="http://schemas.openxmlformats.org/officeDocument/2006/customXml" ds:itemID="{A5453582-2FD5-4642-AD81-7754F202BE5D}"/>
</file>

<file path=customXml/itemProps3.xml><?xml version="1.0" encoding="utf-8"?>
<ds:datastoreItem xmlns:ds="http://schemas.openxmlformats.org/officeDocument/2006/customXml" ds:itemID="{EFECAD63-69DC-4432-9248-8C6B8F7A2B19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1487</TotalTime>
  <Words>1462</Words>
  <Application>Microsoft Office PowerPoint</Application>
  <PresentationFormat>On-screen Show (4:3)</PresentationFormat>
  <Paragraphs>386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Clarity</vt:lpstr>
      <vt:lpstr>Database Fundamentals &amp;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 </vt:lpstr>
      <vt:lpstr>Exercises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 &amp; Design</dc:title>
  <dc:creator>Genius</dc:creator>
  <cp:lastModifiedBy>jboles</cp:lastModifiedBy>
  <cp:revision>450</cp:revision>
  <dcterms:created xsi:type="dcterms:W3CDTF">2023-07-23T08:56:23Z</dcterms:created>
  <dcterms:modified xsi:type="dcterms:W3CDTF">2024-05-27T19:31:36Z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2023-07-23T00:00:00Z</vt:filetime>
  </property>
  <property fmtid="{D5CDD505-2E9C-101B-9397-08002B2CF9AE}" pid="5" name="ContentTypeId">
    <vt:lpwstr>0x010100962846A4520E7A47AA2DA4786148611F</vt:lpwstr>
  </property>
</Properties>
</file>