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9" r:id="rId3"/>
    <p:sldId id="260" r:id="rId4"/>
    <p:sldId id="352" r:id="rId5"/>
    <p:sldId id="353" r:id="rId6"/>
    <p:sldId id="354" r:id="rId7"/>
    <p:sldId id="355" r:id="rId8"/>
    <p:sldId id="356" r:id="rId9"/>
    <p:sldId id="360" r:id="rId10"/>
    <p:sldId id="357" r:id="rId11"/>
    <p:sldId id="359" r:id="rId12"/>
    <p:sldId id="362" r:id="rId13"/>
    <p:sldId id="366" r:id="rId14"/>
    <p:sldId id="365" r:id="rId15"/>
    <p:sldId id="361" r:id="rId16"/>
    <p:sldId id="363" r:id="rId17"/>
    <p:sldId id="364" r:id="rId18"/>
    <p:sldId id="320" r:id="rId19"/>
    <p:sldId id="321" r:id="rId20"/>
  </p:sldIdLst>
  <p:sldSz cx="9144000" cy="5143500" type="screen16x9"/>
  <p:notesSz cx="6858000" cy="9144000"/>
  <p:embeddedFontLst>
    <p:embeddedFont>
      <p:font typeface="Open Sans" panose="020B0604020202020204" charset="0"/>
      <p:regular r:id="rId22"/>
      <p:bold r:id="rId23"/>
      <p:italic r:id="rId24"/>
      <p:boldItalic r:id="rId25"/>
    </p:embeddedFont>
    <p:embeddedFont>
      <p:font typeface="Roboto" panose="020B0604020202020204" charset="0"/>
      <p:regular r:id="rId26"/>
      <p:bold r:id="rId27"/>
      <p:italic r:id="rId28"/>
      <p:boldItalic r:id="rId29"/>
    </p:embeddedFont>
    <p:embeddedFont>
      <p:font typeface="PT Sans Narrow" panose="020B060402020202020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69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1404" y="-5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19888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5fea76c7d_0_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5fea76c7d_0_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Key features and benefits of Django include: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Object-Relational Mapping (ORM): Django provides a powerful and intuitive ORM that allows developers to interact with the database using Python objects, making it easier to manage and query data.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URL routing: Django's URL routing system maps URLs to corresponding views or actions, making it easy to create clean and user-friendly URLs for different pages and functionality within a web application.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Template system: Django comes with a built-in template engine that allows developers to separate the design and presentation logic from the application's business logic, promoting code reusability and maintainability.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Forms handling: Django provides a forms library that simplifies the handling of HTML forms, including form validation, data binding, and error handling.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Authentication and authorization: Django offers robust authentication and authorization mechanisms, including user management, login/logout functionality, and permission-based access control.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Admin interface: Django's admin interface is a powerful feature that automatically generates a user-friendly administration interface for managing data models, making it easy to perform CRUD operations (Create, Read, Update, Delete) on database records.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Security features: Django includes various built-in security features, such as protection against common web vulnerabilities like cross-site scripting (XSS), cross-site request forgery (CSRF), and SQL injection.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Scalability and extensibility: Django is designed to handle large-scale applications and supports modular and reusable code through the use of apps and plugins. It also offers support for database migration, caching, and asynchronous tasks.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5fea76c7d_0_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5fea76c7d_0_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Key features and benefits of Django include: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Object-Relational Mapping (ORM): Django provides a powerful and intuitive ORM that allows developers to interact with the database using Python objects, making it easier to manage and query data.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URL routing: Django's URL routing system maps URLs to corresponding views or actions, making it easy to create clean and user-friendly URLs for different pages and functionality within a web application.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Template system: Django comes with a built-in template engine that allows developers to separate the design and presentation logic from the application's business logic, promoting code reusability and maintainability.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Forms handling: Django provides a forms library that simplifies the handling of HTML forms, including form validation, data binding, and error handling.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Authentication and authorization: Django offers robust authentication and authorization mechanisms, including user management, login/logout functionality, and permission-based access control.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Admin interface: Django's admin interface is a powerful feature that automatically generates a user-friendly administration interface for managing data models, making it easy to perform CRUD operations (Create, Read, Update, Delete) on database records.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Security features: Django includes various built-in security features, such as protection against common web vulnerabilities like cross-site scripting (XSS), cross-site request forgery (CSRF), and SQL injection.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Scalability and extensibility: Django is designed to handle large-scale applications and supports modular and reusable code through the use of apps and plugins. It also offers support for database migration, caching, and asynchronous tasks.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5fea76c7d_0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5fea76c7d_0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Introduction to Django REST Framework (30 minutes)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Overview of Django and Django REST Framework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Benefits of using Django REST Framework for building APIs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Installation and setup of Django REST Framework</a:t>
            </a:r>
          </a:p>
          <a:p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Serializers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and Models (1 hour)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Creating Django models to represent data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Introduction to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serializers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and their role in data serialization/deserialization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Creating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serializers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for models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Performing CRUD operations using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serializers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Nested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serializers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and handling related data</a:t>
            </a: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Views and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Viewsets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(1 hour)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Understanding views and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viewsets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 Django REST Framework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Creating API views and class-based views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Mapping views to URLs using URL patterns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viewsets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for creating CRUD endpoints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Configuring routing for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viewsets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Authentication and Permissions (30 minutes)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Introduction to authentication and authorization in Django REST Framework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Built-in authentication classes and their usage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Implementing token-based authentication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Applying permissions and role-based access control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Handling authentication and permissions in views and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viewsets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Serialization Formats and Response Types (30 minutes)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Exploring different serialization formats (JSON, XML, etc.)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Configuring the default serialization format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Customizing response types (status codes, headers, content negotiation)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Handling errors and exceptions in API responses</a:t>
            </a: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Pagination and Filtering (30 minutes)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Implementing pagination for large result sets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Configuring pagination settings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Filtering and querying data using query parameters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Implementing filtering and search capabilities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5fea76c7d_0_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5fea76c7d_0_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Key features and benefits of Django include: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Object-Relational Mapping (ORM): Django provides a powerful and intuitive ORM that allows developers to interact with the database using Python objects, making it easier to manage and query data.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URL routing: Django's URL routing system maps URLs to corresponding views or actions, making it easy to create clean and user-friendly URLs for different pages and functionality within a web application.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Template system: Django comes with a built-in template engine that allows developers to separate the design and presentation logic from the application's business logic, promoting code reusability and maintainability.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Forms handling: Django provides a forms library that simplifies the handling of HTML forms, including form validation, data binding, and error handling.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Authentication and authorization: Django offers robust authentication and authorization mechanisms, including user management, login/logout functionality, and permission-based access control.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Admin interface: Django's admin interface is a powerful feature that automatically generates a user-friendly administration interface for managing data models, making it easy to perform CRUD operations (Create, Read, Update, Delete) on database records.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Security features: Django includes various built-in security features, such as protection against common web vulnerabilities like cross-site scripting (XSS), cross-site request forgery (CSRF), and SQL injection.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Scalability and extensibility: Django is designed to handle large-scale applications and supports modular and reusable code through the use of apps and plugins. It also offers support for database migration, caching, and asynchronous tasks.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5fea76c7d_0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5fea76c7d_0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Introduction to Django REST Framework (30 minutes)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Overview of Django and Django REST Framework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Benefits of using Django REST Framework for building APIs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Installation and setup of Django REST Framework</a:t>
            </a:r>
          </a:p>
          <a:p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Serializers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and Models (1 hour)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Creating Django models to represent data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Introduction to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serializers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and their role in data serialization/deserialization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Creating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serializers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for models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Performing CRUD operations using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serializers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Nested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serializers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and handling related data</a:t>
            </a: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Views and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Viewsets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(1 hour)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Understanding views and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viewsets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 Django REST Framework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Creating API views and class-based views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Mapping views to URLs using URL patterns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viewsets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for creating CRUD endpoints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Configuring routing for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viewsets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Authentication and Permissions (30 minutes)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Introduction to authentication and authorization in Django REST Framework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Built-in authentication classes and their usage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Implementing token-based authentication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Applying permissions and role-based access control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Handling authentication and permissions in views and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viewsets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Serialization Formats and Response Types (30 minutes)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Exploring different serialization formats (JSON, XML, etc.)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Configuring the default serialization format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Customizing response types (status codes, headers, content negotiation)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Handling errors and exceptions in API responses</a:t>
            </a: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Pagination and Filtering (30 minutes)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Implementing pagination for large result sets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Configuring pagination settings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Filtering and querying data using query parameters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Implementing filtering and search capabilities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5fea76c7d_0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5fea76c7d_0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Introduction to Django REST Framework (30 minutes)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Overview of Django and Django REST Framework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Benefits of using Django REST Framework for building APIs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Installation and setup of Django REST Framework</a:t>
            </a:r>
          </a:p>
          <a:p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Serializers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and Models (1 hour)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Creating Django models to represent data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Introduction to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serializers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and their role in data serialization/deserialization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Creating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serializers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for models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Performing CRUD operations using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serializers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Nested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serializers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and handling related data</a:t>
            </a: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Views and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Viewsets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(1 hour)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Understanding views and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viewsets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 Django REST Framework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Creating API views and class-based views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Mapping views to URLs using URL patterns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viewsets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for creating CRUD endpoints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Configuring routing for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viewsets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Authentication and Permissions (30 minutes)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Introduction to authentication and authorization in Django REST Framework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Built-in authentication classes and their usage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Implementing token-based authentication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Applying permissions and role-based access control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Handling authentication and permissions in views and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viewsets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Serialization Formats and Response Types (30 minutes)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Exploring different serialization formats (JSON, XML, etc.)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Configuring the default serialization format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Customizing response types (status codes, headers, content negotiation)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Handling errors and exceptions in API responses</a:t>
            </a: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Pagination and Filtering (30 minutes)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Implementing pagination for large result sets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Configuring pagination settings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Filtering and querying data using query parameters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Implementing filtering and search capabilities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5fea76c7d_0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5fea76c7d_0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Introduction to Django REST Framework (30 minutes)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Overview of Django and Django REST Framework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Benefits of using Django REST Framework for building APIs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Installation and setup of Django REST Framework</a:t>
            </a:r>
          </a:p>
          <a:p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Serializers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and Models (1 hour)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Creating Django models to represent data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Introduction to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serializers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and their role in data serialization/deserialization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Creating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serializers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for models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Performing CRUD operations using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serializers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Nested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serializers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and handling related data</a:t>
            </a: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Views and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Viewsets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(1 hour)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Understanding views and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viewsets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 Django REST Framework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Creating API views and class-based views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Mapping views to URLs using URL patterns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viewsets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for creating CRUD endpoints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Configuring routing for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viewsets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Authentication and Permissions (30 minutes)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Introduction to authentication and authorization in Django REST Framework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Built-in authentication classes and their usage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Implementing token-based authentication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Applying permissions and role-based access control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Handling authentication and permissions in views and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viewsets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Serialization Formats and Response Types (30 minutes)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Exploring different serialization formats (JSON, XML, etc.)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Configuring the default serialization format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Customizing response types (status codes, headers, content negotiation)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Handling errors and exceptions in API responses</a:t>
            </a: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Pagination and Filtering (30 minutes)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Implementing pagination for large result sets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Configuring pagination settings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Filtering and querying data using query parameters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Implementing filtering and search capabilities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5fea76c7d_0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5fea76c7d_0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Introduction to Django REST Framework (30 minutes)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Overview of Django and Django REST Framework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Benefits of using Django REST Framework for building APIs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Installation and setup of Django REST Framework</a:t>
            </a:r>
          </a:p>
          <a:p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Serializers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and Models (1 hour)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Creating Django models to represent data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Introduction to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serializers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and their role in data serialization/deserialization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Creating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serializers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for models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Performing CRUD operations using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serializers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Nested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serializers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and handling related data</a:t>
            </a: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Views and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Viewsets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(1 hour)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Understanding views and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viewsets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 Django REST Framework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Creating API views and class-based views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Mapping views to URLs using URL patterns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viewsets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for creating CRUD endpoints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Configuring routing for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viewsets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Authentication and Permissions (30 minutes)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Introduction to authentication and authorization in Django REST Framework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Built-in authentication classes and their usage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Implementing token-based authentication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Applying permissions and role-based access control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Handling authentication and permissions in views and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viewsets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Serialization Formats and Response Types (30 minutes)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Exploring different serialization formats (JSON, XML, etc.)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Configuring the default serialization format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Customizing response types (status codes, headers, content negotiation)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Handling errors and exceptions in API responses</a:t>
            </a: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Pagination and Filtering (30 minutes)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Implementing pagination for large result sets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Configuring pagination settings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Filtering and querying data using query parameters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Implementing filtering and search capabilities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5fea76c7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45fea76c7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5fea76c7d_0_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5fea76c7d_0_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Key features and benefits of Django include: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Object-Relational Mapping (ORM): Django provides a powerful and intuitive ORM that allows developers to interact with the database using Python objects, making it easier to manage and query data.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URL routing: Django's URL routing system maps URLs to corresponding views or actions, making it easy to create clean and user-friendly URLs for different pages and functionality within a web application.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Template system: Django comes with a built-in template engine that allows developers to separate the design and presentation logic from the application's business logic, promoting code reusability and maintainability.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Forms handling: Django provides a forms library that simplifies the handling of HTML forms, including form validation, data binding, and error handling.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Authentication and authorization: Django offers robust authentication and authorization mechanisms, including user management, login/logout functionality, and permission-based access control.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Admin interface: Django's admin interface is a powerful feature that automatically generates a user-friendly administration interface for managing data models, making it easy to perform CRUD operations (Create, Read, Update, Delete) on database records.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Security features: Django includes various built-in security features, such as protection against common web vulnerabilities like cross-site scripting (XSS), cross-site request forgery (CSRF), and SQL injection.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Scalability and extensibility: Django is designed to handle large-scale applications and supports modular and reusable code through the use of apps and plugins. It also offers support for database migration, caching, and asynchronous tasks.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5fea76c7d_0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5fea76c7d_0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Introduction to Django REST Framework (30 minutes)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Overview of Django and Django REST Framework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Benefits of using Django REST Framework for building APIs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Installation and setup of Django REST Framework</a:t>
            </a:r>
          </a:p>
          <a:p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Serializers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and Models (1 hour)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Creating Django models to represent data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Introduction to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serializers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and their role in data serialization/deserialization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Creating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serializers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for models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Performing CRUD operations using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serializers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Nested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serializers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and handling related data</a:t>
            </a: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Views and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Viewsets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(1 hour)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Understanding views and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viewsets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 Django REST Framework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Creating API views and class-based views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Mapping views to URLs using URL patterns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viewsets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for creating CRUD endpoints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Configuring routing for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viewsets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Authentication and Permissions (30 minutes)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Introduction to authentication and authorization in Django REST Framework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Built-in authentication classes and their usage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Implementing token-based authentication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Applying permissions and role-based access control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Handling authentication and permissions in views and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viewsets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Serialization Formats and Response Types (30 minutes)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Exploring different serialization formats (JSON, XML, etc.)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Configuring the default serialization format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Customizing response types (status codes, headers, content negotiation)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Handling errors and exceptions in API responses</a:t>
            </a: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Pagination and Filtering (30 minutes)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Implementing pagination for large result sets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Configuring pagination settings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Filtering and querying data using query parameters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Implementing filtering and search capabilities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45fea76c7d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45fea76c7d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5fea76c7d_0_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5fea76c7d_0_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Key features and benefits of Django include: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Object-Relational Mapping (ORM): Django provides a powerful and intuitive ORM that allows developers to interact with the database using Python objects, making it easier to manage and query data.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URL routing: Django's URL routing system maps URLs to corresponding views or actions, making it easy to create clean and user-friendly URLs for different pages and functionality within a web application.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Template system: Django comes with a built-in template engine that allows developers to separate the design and presentation logic from the application's business logic, promoting code reusability and maintainability.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Forms handling: Django provides a forms library that simplifies the handling of HTML forms, including form validation, data binding, and error handling.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Authentication and authorization: Django offers robust authentication and authorization mechanisms, including user management, login/logout functionality, and permission-based access control.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Admin interface: Django's admin interface is a powerful feature that automatically generates a user-friendly administration interface for managing data models, making it easy to perform CRUD operations (Create, Read, Update, Delete) on database records.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Security features: Django includes various built-in security features, such as protection against common web vulnerabilities like cross-site scripting (XSS), cross-site request forgery (CSRF), and SQL injection.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Scalability and extensibility: Django is designed to handle large-scale applications and supports modular and reusable code through the use of apps and plugins. It also offers support for database migration, caching, and asynchronous tasks.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5fea76c7d_0_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5fea76c7d_0_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Key features and benefits of Django include: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Object-Relational Mapping (ORM): Django provides a powerful and intuitive ORM that allows developers to interact with the database using Python objects, making it easier to manage and query data.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URL routing: Django's URL routing system maps URLs to corresponding views or actions, making it easy to create clean and user-friendly URLs for different pages and functionality within a web application.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Template system: Django comes with a built-in template engine that allows developers to separate the design and presentation logic from the application's business logic, promoting code reusability and maintainability.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Forms handling: Django provides a forms library that simplifies the handling of HTML forms, including form validation, data binding, and error handling.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Authentication and authorization: Django offers robust authentication and authorization mechanisms, including user management, login/logout functionality, and permission-based access control.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Admin interface: Django's admin interface is a powerful feature that automatically generates a user-friendly administration interface for managing data models, making it easy to perform CRUD operations (Create, Read, Update, Delete) on database records.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Security features: Django includes various built-in security features, such as protection against common web vulnerabilities like cross-site scripting (XSS), cross-site request forgery (CSRF), and SQL injection.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Scalability and extensibility: Django is designed to handle large-scale applications and supports modular and reusable code through the use of apps and plugins. It also offers support for database migration, caching, and asynchronous tasks.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5fea76c7d_0_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5fea76c7d_0_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Key features and benefits of Django include: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Object-Relational Mapping (ORM): Django provides a powerful and intuitive ORM that allows developers to interact with the database using Python objects, making it easier to manage and query data.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URL routing: Django's URL routing system maps URLs to corresponding views or actions, making it easy to create clean and user-friendly URLs for different pages and functionality within a web application.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Template system: Django comes with a built-in template engine that allows developers to separate the design and presentation logic from the application's business logic, promoting code reusability and maintainability.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Forms handling: Django provides a forms library that simplifies the handling of HTML forms, including form validation, data binding, and error handling.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Authentication and authorization: Django offers robust authentication and authorization mechanisms, including user management, login/logout functionality, and permission-based access control.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Admin interface: Django's admin interface is a powerful feature that automatically generates a user-friendly administration interface for managing data models, making it easy to perform CRUD operations (Create, Read, Update, Delete) on database records.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Security features: Django includes various built-in security features, such as protection against common web vulnerabilities like cross-site scripting (XSS), cross-site request forgery (CSRF), and SQL injection.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Scalability and extensibility: Django is designed to handle large-scale applications and supports modular and reusable code through the use of apps and plugins. It also offers support for database migration, caching, and asynchronous tasks.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5fea76c7d_0_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5fea76c7d_0_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Key features and benefits of Django include: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Object-Relational Mapping (ORM): Django provides a powerful and intuitive ORM that allows developers to interact with the database using Python objects, making it easier to manage and query data.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URL routing: Django's URL routing system maps URLs to corresponding views or actions, making it easy to create clean and user-friendly URLs for different pages and functionality within a web application.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Template system: Django comes with a built-in template engine that allows developers to separate the design and presentation logic from the application's business logic, promoting code reusability and maintainability.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Forms handling: Django provides a forms library that simplifies the handling of HTML forms, including form validation, data binding, and error handling.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Authentication and authorization: Django offers robust authentication and authorization mechanisms, including user management, login/logout functionality, and permission-based access control.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Admin interface: Django's admin interface is a powerful feature that automatically generates a user-friendly administration interface for managing data models, making it easy to perform CRUD operations (Create, Read, Update, Delete) on database records.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Security features: Django includes various built-in security features, such as protection against common web vulnerabilities like cross-site scripting (XSS), cross-site request forgery (CSRF), and SQL injection.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Scalability and extensibility: Django is designed to handle large-scale applications and supports modular and reusable code through the use of apps and plugins. It also offers support for database migration, caching, and asynchronous tasks.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5fea76c7d_0_6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5fea76c7d_0_6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Key features and benefits of Django include: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Object-Relational Mapping (ORM): Django provides a powerful and intuitive ORM that allows developers to interact with the database using Python objects, making it easier to manage and query data.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URL routing: Django's URL routing system maps URLs to corresponding views or actions, making it easy to create clean and user-friendly URLs for different pages and functionality within a web application.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Template system: Django comes with a built-in template engine that allows developers to separate the design and presentation logic from the application's business logic, promoting code reusability and maintainability.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Forms handling: Django provides a forms library that simplifies the handling of HTML forms, including form validation, data binding, and error handling.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Authentication and authorization: Django offers robust authentication and authorization mechanisms, including user management, login/logout functionality, and permission-based access control.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Admin interface: Django's admin interface is a powerful feature that automatically generates a user-friendly administration interface for managing data models, making it easy to perform CRUD operations (Create, Read, Update, Delete) on database records.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Security features: Django includes various built-in security features, such as protection against common web vulnerabilities like cross-site scripting (XSS), cross-site request forgery (CSRF), and SQL injection.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AutoNum type="arabicPeriod"/>
            </a:pPr>
            <a:r>
              <a:rPr lang="en" sz="12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Scalability and extensibility: Django is designed to handle large-scale applications and supports modular and reusable code through the use of apps and plugins. It also offers support for database migration, caching, and asynchronous tasks.</a:t>
            </a:r>
            <a:endParaRPr sz="1200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5fea76c7d_0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5fea76c7d_0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Introduction to Django REST Framework (30 minutes)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Overview of Django and Django REST Framework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Benefits of using Django REST Framework for building APIs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Installation and setup of Django REST Framework</a:t>
            </a:r>
          </a:p>
          <a:p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Serializers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and Models (1 hour)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Creating Django models to represent data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Introduction to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serializers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and their role in data serialization/deserialization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Creating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serializers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for models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Performing CRUD operations using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serializers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Nested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serializers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and handling related data</a:t>
            </a: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Views and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Viewsets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(1 hour)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Understanding views and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viewsets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 Django REST Framework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Creating API views and class-based views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Mapping views to URLs using URL patterns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viewsets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for creating CRUD endpoints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Configuring routing for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viewsets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Authentication and Permissions (30 minutes)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Introduction to authentication and authorization in Django REST Framework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Built-in authentication classes and their usage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Implementing token-based authentication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Applying permissions and role-based access control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Handling authentication and permissions in views and </a:t>
            </a:r>
            <a:r>
              <a:rPr lang="en-US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viewsets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Serialization Formats and Response Types (30 minutes)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Exploring different serialization formats (JSON, XML, etc.)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Configuring the default serialization format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Customizing response types (status codes, headers, content negotiation)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Handling errors and exceptions in API responses</a:t>
            </a:r>
          </a:p>
          <a:p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Pagination and Filtering (30 minutes)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Implementing pagination for large result sets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Configuring pagination settings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Filtering and querying data using query parameters</a:t>
            </a:r>
          </a:p>
          <a:p>
            <a:pPr lvl="1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Implementing filtering and search capabilities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en-US" dirty="0" smtClean="0">
                <a:solidFill>
                  <a:srgbClr val="4B7A01"/>
                </a:solidFill>
              </a:rPr>
              <a:t>REST </a:t>
            </a:r>
            <a:r>
              <a:rPr lang="en-US" dirty="0">
                <a:solidFill>
                  <a:srgbClr val="4B7A01"/>
                </a:solidFill>
              </a:rPr>
              <a:t>Framework</a:t>
            </a:r>
            <a:endParaRPr dirty="0">
              <a:solidFill>
                <a:srgbClr val="4B7A01"/>
              </a:solidFill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/>
            <a:r>
              <a:rPr lang="en-US" dirty="0"/>
              <a:t>Django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200466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ar-EG" dirty="0" smtClean="0">
                <a:solidFill>
                  <a:srgbClr val="4B7A01"/>
                </a:solidFill>
              </a:rPr>
              <a:t>Install</a:t>
            </a:r>
            <a:endParaRPr dirty="0">
              <a:solidFill>
                <a:srgbClr val="4B7A01"/>
              </a:solidFill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596446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742950" indent="-285750">
              <a:spcBef>
                <a:spcPts val="1500"/>
              </a:spcBef>
              <a:spcAft>
                <a:spcPts val="1200"/>
              </a:spcAft>
            </a:pPr>
            <a:r>
              <a:rPr lang="en-US" sz="1400" b="1" dirty="0"/>
              <a:t>pip install </a:t>
            </a:r>
            <a:r>
              <a:rPr lang="en-US" sz="1400" b="1" dirty="0" err="1" smtClean="0"/>
              <a:t>djang</a:t>
            </a:r>
            <a:r>
              <a:rPr lang="ar-EG" sz="1400" b="1" dirty="0" smtClean="0"/>
              <a:t>o</a:t>
            </a:r>
            <a:endParaRPr lang="en-US" sz="1400" b="1" dirty="0">
              <a:sym typeface="Roboto"/>
            </a:endParaRPr>
          </a:p>
          <a:p>
            <a:pPr marL="742950" indent="-285750">
              <a:spcBef>
                <a:spcPts val="1500"/>
              </a:spcBef>
              <a:spcAft>
                <a:spcPts val="1200"/>
              </a:spcAft>
            </a:pPr>
            <a:r>
              <a:rPr lang="en-US" sz="1400" b="1" dirty="0" smtClean="0"/>
              <a:t>pip install </a:t>
            </a:r>
            <a:r>
              <a:rPr lang="en-US" sz="1400" b="1" dirty="0" err="1" smtClean="0"/>
              <a:t>djangorestframework</a:t>
            </a:r>
            <a:endParaRPr sz="1400" b="1" dirty="0">
              <a:sym typeface="Roboto"/>
            </a:endParaRPr>
          </a:p>
        </p:txBody>
      </p:sp>
      <p:sp>
        <p:nvSpPr>
          <p:cNvPr id="4" name="Google Shape;106;p19"/>
          <p:cNvSpPr txBox="1">
            <a:spLocks/>
          </p:cNvSpPr>
          <p:nvPr/>
        </p:nvSpPr>
        <p:spPr>
          <a:xfrm>
            <a:off x="311700" y="2106762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r>
              <a:rPr lang="en-US" dirty="0" smtClean="0">
                <a:solidFill>
                  <a:srgbClr val="4B7A01"/>
                </a:solidFill>
              </a:rPr>
              <a:t>Setup</a:t>
            </a:r>
            <a:endParaRPr lang="en-US" dirty="0">
              <a:solidFill>
                <a:srgbClr val="4B7A01"/>
              </a:solidFill>
            </a:endParaRPr>
          </a:p>
        </p:txBody>
      </p:sp>
      <p:sp>
        <p:nvSpPr>
          <p:cNvPr id="5" name="Google Shape;107;p19"/>
          <p:cNvSpPr txBox="1">
            <a:spLocks/>
          </p:cNvSpPr>
          <p:nvPr/>
        </p:nvSpPr>
        <p:spPr>
          <a:xfrm>
            <a:off x="311700" y="2928062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742950" indent="-285750">
              <a:spcBef>
                <a:spcPts val="1500"/>
              </a:spcBef>
              <a:spcAft>
                <a:spcPts val="1200"/>
              </a:spcAft>
            </a:pPr>
            <a:r>
              <a:rPr lang="en-US" sz="1400" b="1" smtClean="0"/>
              <a:t>django-admin startproject apidemo</a:t>
            </a:r>
            <a:endParaRPr lang="ar-EG" sz="1400" b="1" smtClean="0"/>
          </a:p>
          <a:p>
            <a:pPr marL="742950" indent="-285750">
              <a:spcBef>
                <a:spcPts val="1500"/>
              </a:spcBef>
              <a:spcAft>
                <a:spcPts val="1200"/>
              </a:spcAft>
            </a:pPr>
            <a:r>
              <a:rPr lang="en-US" sz="1400" b="1" smtClean="0">
                <a:sym typeface="Roboto"/>
              </a:rPr>
              <a:t>cd apidemo </a:t>
            </a:r>
            <a:endParaRPr lang="ar-EG" sz="1400" b="1" smtClean="0">
              <a:sym typeface="Roboto"/>
            </a:endParaRPr>
          </a:p>
          <a:p>
            <a:pPr marL="742950" indent="-285750">
              <a:spcBef>
                <a:spcPts val="1500"/>
              </a:spcBef>
              <a:spcAft>
                <a:spcPts val="1200"/>
              </a:spcAft>
            </a:pPr>
            <a:r>
              <a:rPr lang="en-US" sz="1400" b="1" smtClean="0"/>
              <a:t>python manage.py startapp myapp</a:t>
            </a:r>
            <a:endParaRPr lang="en-US" sz="1400" b="1" dirty="0"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7235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ar-EG" dirty="0" smtClean="0">
                <a:solidFill>
                  <a:srgbClr val="4B7A01"/>
                </a:solidFill>
              </a:rPr>
              <a:t>Setup</a:t>
            </a:r>
            <a:endParaRPr dirty="0">
              <a:solidFill>
                <a:srgbClr val="4B7A01"/>
              </a:solidFill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742950" indent="-285750">
              <a:spcBef>
                <a:spcPts val="1500"/>
              </a:spcBef>
              <a:spcAft>
                <a:spcPts val="1200"/>
              </a:spcAft>
            </a:pPr>
            <a:endParaRPr lang="en-US" sz="1400" b="1" dirty="0">
              <a:sym typeface="Roboto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50" y="180752"/>
            <a:ext cx="8079858" cy="4580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430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B7A01"/>
                </a:solidFill>
              </a:rPr>
              <a:t>Outline</a:t>
            </a:r>
            <a:endParaRPr dirty="0">
              <a:solidFill>
                <a:srgbClr val="4B7A01"/>
              </a:solidFill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sz="1400" b="1" dirty="0"/>
              <a:t>Overview </a:t>
            </a:r>
            <a:endParaRPr lang="ar-EG" sz="1400" b="1" dirty="0" smtClean="0"/>
          </a:p>
          <a:p>
            <a:r>
              <a:rPr lang="en-US" sz="1400" b="1" dirty="0" smtClean="0"/>
              <a:t>Benefits </a:t>
            </a:r>
            <a:endParaRPr lang="ar-EG" sz="1400" b="1" dirty="0" smtClean="0"/>
          </a:p>
          <a:p>
            <a:r>
              <a:rPr lang="en-US" sz="1400" b="1" dirty="0"/>
              <a:t>Installation </a:t>
            </a:r>
            <a:r>
              <a:rPr lang="en-US" sz="1400" b="1" dirty="0"/>
              <a:t>and setup of Django REST </a:t>
            </a:r>
            <a:r>
              <a:rPr lang="en-US" sz="1400" b="1" dirty="0"/>
              <a:t>Framework</a:t>
            </a:r>
            <a:endParaRPr lang="ar-EG" sz="1400" b="1" dirty="0"/>
          </a:p>
          <a:p>
            <a:r>
              <a:rPr lang="en-US" sz="1400" b="1" dirty="0" err="1">
                <a:solidFill>
                  <a:srgbClr val="C00000"/>
                </a:solidFill>
              </a:rPr>
              <a:t>Serializers</a:t>
            </a:r>
            <a:r>
              <a:rPr lang="en-US" sz="1400" b="1" dirty="0">
                <a:solidFill>
                  <a:srgbClr val="C00000"/>
                </a:solidFill>
              </a:rPr>
              <a:t> and </a:t>
            </a:r>
            <a:r>
              <a:rPr lang="en-US" sz="1400" b="1" dirty="0" smtClean="0">
                <a:solidFill>
                  <a:srgbClr val="C00000"/>
                </a:solidFill>
              </a:rPr>
              <a:t>Models</a:t>
            </a:r>
            <a:endParaRPr lang="ar-EG" sz="1400" b="1" dirty="0" smtClean="0">
              <a:solidFill>
                <a:srgbClr val="C00000"/>
              </a:solidFill>
            </a:endParaRPr>
          </a:p>
          <a:p>
            <a:r>
              <a:rPr lang="en-US" sz="1400" b="1" dirty="0"/>
              <a:t>Views and </a:t>
            </a:r>
            <a:r>
              <a:rPr lang="en-US" sz="1400" b="1" dirty="0" err="1" smtClean="0"/>
              <a:t>Viewsets</a:t>
            </a:r>
            <a:endParaRPr lang="ar-EG" sz="1400" b="1" dirty="0" smtClean="0"/>
          </a:p>
          <a:p>
            <a:r>
              <a:rPr lang="en-US" sz="1400" b="1" dirty="0"/>
              <a:t>Authentication and </a:t>
            </a:r>
            <a:r>
              <a:rPr lang="en-US" sz="1400" b="1" dirty="0" smtClean="0"/>
              <a:t>Permissions</a:t>
            </a:r>
            <a:endParaRPr lang="ar-EG" sz="1400" b="1" dirty="0" smtClean="0"/>
          </a:p>
          <a:p>
            <a:r>
              <a:rPr lang="en-US" sz="1400" b="1" dirty="0"/>
              <a:t>Serialization Formats and Response </a:t>
            </a:r>
            <a:r>
              <a:rPr lang="en-US" sz="1400" b="1" dirty="0" smtClean="0"/>
              <a:t>Types</a:t>
            </a:r>
            <a:endParaRPr lang="ar-EG" sz="1400" b="1" dirty="0" smtClean="0"/>
          </a:p>
          <a:p>
            <a:r>
              <a:rPr lang="en-US" sz="1400" b="1" dirty="0"/>
              <a:t>Pagination and </a:t>
            </a:r>
            <a:r>
              <a:rPr lang="en-US" sz="1400" b="1" dirty="0" smtClean="0"/>
              <a:t>Filtering</a:t>
            </a:r>
            <a:endParaRPr lang="ar-EG" sz="1400" b="1" dirty="0" smtClean="0"/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4270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 err="1">
                <a:solidFill>
                  <a:srgbClr val="4B7A01"/>
                </a:solidFill>
              </a:rPr>
              <a:t>Serializers</a:t>
            </a:r>
            <a:endParaRPr dirty="0">
              <a:solidFill>
                <a:srgbClr val="4B7A01"/>
              </a:solidFill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742950" indent="-285750">
              <a:spcBef>
                <a:spcPts val="1500"/>
              </a:spcBef>
              <a:spcAft>
                <a:spcPts val="1200"/>
              </a:spcAft>
            </a:pPr>
            <a:r>
              <a:rPr lang="en-US" sz="1400" b="1" dirty="0" smtClean="0">
                <a:sym typeface="Roboto"/>
              </a:rPr>
              <a:t>Provide</a:t>
            </a:r>
            <a:r>
              <a:rPr lang="ar-EG" sz="1400" b="1" dirty="0" smtClean="0">
                <a:sym typeface="Roboto"/>
              </a:rPr>
              <a:t> </a:t>
            </a:r>
            <a:r>
              <a:rPr lang="en-US" sz="1400" b="1" dirty="0" smtClean="0">
                <a:sym typeface="Roboto"/>
              </a:rPr>
              <a:t> </a:t>
            </a:r>
            <a:r>
              <a:rPr lang="en-US" sz="1400" b="1" dirty="0">
                <a:sym typeface="Roboto"/>
              </a:rPr>
              <a:t>a way to </a:t>
            </a:r>
            <a:r>
              <a:rPr lang="en-US" sz="1400" b="1" dirty="0">
                <a:solidFill>
                  <a:srgbClr val="C00000"/>
                </a:solidFill>
                <a:sym typeface="Roboto"/>
              </a:rPr>
              <a:t>serialize</a:t>
            </a:r>
            <a:r>
              <a:rPr lang="en-US" sz="1400" b="1" dirty="0">
                <a:sym typeface="Roboto"/>
              </a:rPr>
              <a:t> and </a:t>
            </a:r>
            <a:r>
              <a:rPr lang="en-US" sz="1400" b="1" dirty="0" err="1">
                <a:solidFill>
                  <a:srgbClr val="C00000"/>
                </a:solidFill>
                <a:sym typeface="Roboto"/>
              </a:rPr>
              <a:t>deserialize</a:t>
            </a:r>
            <a:r>
              <a:rPr lang="en-US" sz="1400" b="1" dirty="0">
                <a:solidFill>
                  <a:srgbClr val="C00000"/>
                </a:solidFill>
                <a:sym typeface="Roboto"/>
              </a:rPr>
              <a:t> </a:t>
            </a:r>
            <a:r>
              <a:rPr lang="en-US" sz="1400" b="1" dirty="0">
                <a:sym typeface="Roboto"/>
              </a:rPr>
              <a:t>data, allowing for easy data </a:t>
            </a:r>
            <a:r>
              <a:rPr lang="en-US" sz="1400" b="1" dirty="0">
                <a:solidFill>
                  <a:srgbClr val="C00000"/>
                </a:solidFill>
                <a:sym typeface="Roboto"/>
              </a:rPr>
              <a:t>validation and </a:t>
            </a:r>
            <a:r>
              <a:rPr lang="en-US" sz="1400" b="1" dirty="0" smtClean="0">
                <a:solidFill>
                  <a:srgbClr val="C00000"/>
                </a:solidFill>
                <a:sym typeface="Roboto"/>
              </a:rPr>
              <a:t>transformation</a:t>
            </a:r>
            <a:r>
              <a:rPr lang="ar-EG" sz="1400" b="1" dirty="0" smtClean="0">
                <a:solidFill>
                  <a:srgbClr val="C00000"/>
                </a:solidFill>
                <a:sym typeface="Roboto"/>
              </a:rPr>
              <a:t>.</a:t>
            </a:r>
          </a:p>
          <a:p>
            <a:pPr marL="742950" indent="-285750">
              <a:spcBef>
                <a:spcPts val="1500"/>
              </a:spcBef>
              <a:spcAft>
                <a:spcPts val="1200"/>
              </a:spcAft>
            </a:pPr>
            <a:r>
              <a:rPr lang="en-US" sz="1400" b="1" dirty="0" err="1">
                <a:sym typeface="Roboto"/>
              </a:rPr>
              <a:t>Serializers</a:t>
            </a:r>
            <a:r>
              <a:rPr lang="en-US" sz="1400" b="1" dirty="0">
                <a:sym typeface="Roboto"/>
              </a:rPr>
              <a:t> are defined as classes that inherit from Django REST Framework's </a:t>
            </a:r>
            <a:r>
              <a:rPr lang="en-US" sz="1400" b="1" dirty="0" err="1">
                <a:solidFill>
                  <a:srgbClr val="C00000"/>
                </a:solidFill>
                <a:sym typeface="Roboto"/>
              </a:rPr>
              <a:t>Serializer</a:t>
            </a:r>
            <a:r>
              <a:rPr lang="en-US" sz="1400" b="1" dirty="0">
                <a:solidFill>
                  <a:srgbClr val="C00000"/>
                </a:solidFill>
                <a:sym typeface="Roboto"/>
              </a:rPr>
              <a:t> </a:t>
            </a:r>
            <a:r>
              <a:rPr lang="en-US" sz="1400" b="1" dirty="0">
                <a:sym typeface="Roboto"/>
              </a:rPr>
              <a:t>class or its subclasses (</a:t>
            </a:r>
            <a:r>
              <a:rPr lang="en-US" sz="1400" b="1" smtClean="0">
                <a:sym typeface="Roboto"/>
              </a:rPr>
              <a:t>ModelSerializer, </a:t>
            </a:r>
            <a:r>
              <a:rPr lang="en-US" sz="1400" b="1" dirty="0">
                <a:sym typeface="Roboto"/>
              </a:rPr>
              <a:t>etc.).</a:t>
            </a:r>
            <a:endParaRPr sz="1400" b="1" dirty="0"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0386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B7A01"/>
                </a:solidFill>
              </a:rPr>
              <a:t>Outline</a:t>
            </a:r>
            <a:endParaRPr dirty="0">
              <a:solidFill>
                <a:srgbClr val="4B7A01"/>
              </a:solidFill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sz="1400" b="1" dirty="0"/>
              <a:t>Overview </a:t>
            </a:r>
            <a:endParaRPr lang="ar-EG" sz="1400" b="1" dirty="0" smtClean="0"/>
          </a:p>
          <a:p>
            <a:r>
              <a:rPr lang="en-US" sz="1400" b="1" dirty="0" smtClean="0"/>
              <a:t>Benefits </a:t>
            </a:r>
            <a:endParaRPr lang="ar-EG" sz="1400" b="1" dirty="0" smtClean="0"/>
          </a:p>
          <a:p>
            <a:r>
              <a:rPr lang="en-US" sz="1400" b="1" dirty="0"/>
              <a:t>Installation </a:t>
            </a:r>
            <a:r>
              <a:rPr lang="en-US" sz="1400" b="1" dirty="0"/>
              <a:t>and setup of Django REST </a:t>
            </a:r>
            <a:r>
              <a:rPr lang="en-US" sz="1400" b="1" dirty="0"/>
              <a:t>Framework</a:t>
            </a:r>
            <a:endParaRPr lang="ar-EG" sz="1400" b="1" dirty="0"/>
          </a:p>
          <a:p>
            <a:r>
              <a:rPr lang="en-US" sz="1400" b="1" dirty="0" err="1"/>
              <a:t>Serializers</a:t>
            </a:r>
            <a:r>
              <a:rPr lang="en-US" sz="1400" b="1" dirty="0"/>
              <a:t> and </a:t>
            </a:r>
            <a:r>
              <a:rPr lang="en-US" sz="1400" b="1" dirty="0"/>
              <a:t>Models</a:t>
            </a:r>
            <a:endParaRPr lang="ar-EG" sz="1400" b="1" dirty="0"/>
          </a:p>
          <a:p>
            <a:r>
              <a:rPr lang="en-US" sz="1400" b="1" dirty="0">
                <a:solidFill>
                  <a:srgbClr val="C00000"/>
                </a:solidFill>
              </a:rPr>
              <a:t>Views and </a:t>
            </a:r>
            <a:r>
              <a:rPr lang="en-US" sz="1400" b="1" dirty="0" err="1">
                <a:solidFill>
                  <a:srgbClr val="C00000"/>
                </a:solidFill>
              </a:rPr>
              <a:t>Viewsets</a:t>
            </a:r>
            <a:endParaRPr lang="ar-EG" sz="1400" b="1" dirty="0">
              <a:solidFill>
                <a:srgbClr val="C00000"/>
              </a:solidFill>
            </a:endParaRPr>
          </a:p>
          <a:p>
            <a:r>
              <a:rPr lang="en-US" sz="1400" b="1" dirty="0"/>
              <a:t>Authentication and </a:t>
            </a:r>
            <a:r>
              <a:rPr lang="en-US" sz="1400" b="1" dirty="0"/>
              <a:t>Permissions</a:t>
            </a:r>
            <a:endParaRPr lang="ar-EG" sz="1400" b="1" dirty="0"/>
          </a:p>
          <a:p>
            <a:r>
              <a:rPr lang="en-US" sz="1400" b="1" dirty="0"/>
              <a:t>Serialization Formats and Response </a:t>
            </a:r>
            <a:r>
              <a:rPr lang="en-US" sz="1400" b="1" dirty="0"/>
              <a:t>Types</a:t>
            </a:r>
            <a:endParaRPr lang="ar-EG" sz="1400" b="1" dirty="0"/>
          </a:p>
          <a:p>
            <a:r>
              <a:rPr lang="en-US" sz="1400" b="1" dirty="0"/>
              <a:t>Pagination and </a:t>
            </a:r>
            <a:r>
              <a:rPr lang="en-US" sz="1400" b="1" dirty="0"/>
              <a:t>Filtering</a:t>
            </a:r>
            <a:endParaRPr lang="ar-EG" sz="1400" b="1" dirty="0"/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59661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B7A01"/>
                </a:solidFill>
              </a:rPr>
              <a:t>Outline</a:t>
            </a:r>
            <a:endParaRPr dirty="0">
              <a:solidFill>
                <a:srgbClr val="4B7A01"/>
              </a:solidFill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sz="1400" b="1" dirty="0"/>
              <a:t>Overview </a:t>
            </a:r>
            <a:endParaRPr lang="ar-EG" sz="1400" b="1" dirty="0" smtClean="0"/>
          </a:p>
          <a:p>
            <a:r>
              <a:rPr lang="en-US" sz="1400" b="1" dirty="0" smtClean="0"/>
              <a:t>Benefits </a:t>
            </a:r>
            <a:endParaRPr lang="ar-EG" sz="1400" b="1" dirty="0" smtClean="0"/>
          </a:p>
          <a:p>
            <a:r>
              <a:rPr lang="en-US" sz="1400" b="1" dirty="0"/>
              <a:t>Installation </a:t>
            </a:r>
            <a:r>
              <a:rPr lang="en-US" sz="1400" b="1" dirty="0"/>
              <a:t>and setup of Django REST </a:t>
            </a:r>
            <a:r>
              <a:rPr lang="en-US" sz="1400" b="1" dirty="0"/>
              <a:t>Framework</a:t>
            </a:r>
            <a:endParaRPr lang="ar-EG" sz="1400" b="1" dirty="0"/>
          </a:p>
          <a:p>
            <a:r>
              <a:rPr lang="en-US" sz="1400" b="1" dirty="0" err="1"/>
              <a:t>Serializers</a:t>
            </a:r>
            <a:r>
              <a:rPr lang="en-US" sz="1400" b="1" dirty="0"/>
              <a:t> and </a:t>
            </a:r>
            <a:r>
              <a:rPr lang="en-US" sz="1400" b="1" dirty="0"/>
              <a:t>Models</a:t>
            </a:r>
            <a:endParaRPr lang="ar-EG" sz="1400" b="1" dirty="0"/>
          </a:p>
          <a:p>
            <a:r>
              <a:rPr lang="en-US" sz="1400" b="1" dirty="0"/>
              <a:t>Views and </a:t>
            </a:r>
            <a:r>
              <a:rPr lang="en-US" sz="1400" b="1" dirty="0" err="1"/>
              <a:t>Viewsets</a:t>
            </a:r>
            <a:endParaRPr lang="ar-EG" sz="1400" b="1" dirty="0"/>
          </a:p>
          <a:p>
            <a:r>
              <a:rPr lang="en-US" sz="1400" b="1" dirty="0">
                <a:solidFill>
                  <a:srgbClr val="C00000"/>
                </a:solidFill>
              </a:rPr>
              <a:t>Authentication and </a:t>
            </a:r>
            <a:r>
              <a:rPr lang="en-US" sz="1400" b="1" dirty="0">
                <a:solidFill>
                  <a:srgbClr val="C00000"/>
                </a:solidFill>
              </a:rPr>
              <a:t>Permissions</a:t>
            </a:r>
            <a:endParaRPr lang="ar-EG" sz="1400" b="1" dirty="0">
              <a:solidFill>
                <a:srgbClr val="C00000"/>
              </a:solidFill>
            </a:endParaRPr>
          </a:p>
          <a:p>
            <a:r>
              <a:rPr lang="en-US" sz="1400" b="1" dirty="0"/>
              <a:t>Serialization Formats and Response </a:t>
            </a:r>
            <a:r>
              <a:rPr lang="en-US" sz="1400" b="1" dirty="0"/>
              <a:t>Types</a:t>
            </a:r>
            <a:endParaRPr lang="ar-EG" sz="1400" b="1" dirty="0"/>
          </a:p>
          <a:p>
            <a:r>
              <a:rPr lang="en-US" sz="1400" b="1" dirty="0"/>
              <a:t>Pagination and </a:t>
            </a:r>
            <a:r>
              <a:rPr lang="en-US" sz="1400" b="1" dirty="0"/>
              <a:t>Filtering</a:t>
            </a:r>
            <a:endParaRPr lang="ar-EG" sz="1400" b="1" dirty="0"/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7909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B7A01"/>
                </a:solidFill>
              </a:rPr>
              <a:t>Outline</a:t>
            </a:r>
            <a:endParaRPr dirty="0">
              <a:solidFill>
                <a:srgbClr val="4B7A01"/>
              </a:solidFill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sz="1400" b="1" dirty="0"/>
              <a:t>Overview </a:t>
            </a:r>
            <a:endParaRPr lang="ar-EG" sz="1400" b="1" dirty="0" smtClean="0"/>
          </a:p>
          <a:p>
            <a:r>
              <a:rPr lang="en-US" sz="1400" b="1" dirty="0" smtClean="0"/>
              <a:t>Benefits </a:t>
            </a:r>
            <a:endParaRPr lang="ar-EG" sz="1400" b="1" dirty="0" smtClean="0"/>
          </a:p>
          <a:p>
            <a:r>
              <a:rPr lang="en-US" sz="1400" b="1" dirty="0"/>
              <a:t>Installation </a:t>
            </a:r>
            <a:r>
              <a:rPr lang="en-US" sz="1400" b="1" dirty="0"/>
              <a:t>and setup of Django REST </a:t>
            </a:r>
            <a:r>
              <a:rPr lang="en-US" sz="1400" b="1" dirty="0"/>
              <a:t>Framework</a:t>
            </a:r>
            <a:endParaRPr lang="ar-EG" sz="1400" b="1" dirty="0"/>
          </a:p>
          <a:p>
            <a:r>
              <a:rPr lang="en-US" sz="1400" b="1" dirty="0" err="1"/>
              <a:t>Serializers</a:t>
            </a:r>
            <a:r>
              <a:rPr lang="en-US" sz="1400" b="1" dirty="0"/>
              <a:t> and </a:t>
            </a:r>
            <a:r>
              <a:rPr lang="en-US" sz="1400" b="1" dirty="0"/>
              <a:t>Models</a:t>
            </a:r>
            <a:endParaRPr lang="ar-EG" sz="1400" b="1" dirty="0"/>
          </a:p>
          <a:p>
            <a:r>
              <a:rPr lang="en-US" sz="1400" b="1" dirty="0"/>
              <a:t>Views and </a:t>
            </a:r>
            <a:r>
              <a:rPr lang="en-US" sz="1400" b="1" dirty="0" err="1"/>
              <a:t>Viewsets</a:t>
            </a:r>
            <a:endParaRPr lang="ar-EG" sz="1400" b="1" dirty="0"/>
          </a:p>
          <a:p>
            <a:r>
              <a:rPr lang="en-US" sz="1400" b="1" dirty="0"/>
              <a:t>Authentication and </a:t>
            </a:r>
            <a:r>
              <a:rPr lang="en-US" sz="1400" b="1" dirty="0"/>
              <a:t>Permissions</a:t>
            </a:r>
            <a:endParaRPr lang="ar-EG" sz="1400" b="1" dirty="0"/>
          </a:p>
          <a:p>
            <a:r>
              <a:rPr lang="en-US" sz="1400" b="1" dirty="0">
                <a:solidFill>
                  <a:srgbClr val="C00000"/>
                </a:solidFill>
              </a:rPr>
              <a:t>Serialization Formats and Response </a:t>
            </a:r>
            <a:r>
              <a:rPr lang="en-US" sz="1400" b="1" dirty="0">
                <a:solidFill>
                  <a:srgbClr val="C00000"/>
                </a:solidFill>
              </a:rPr>
              <a:t>Types</a:t>
            </a:r>
            <a:endParaRPr lang="ar-EG" sz="1400" b="1" dirty="0">
              <a:solidFill>
                <a:srgbClr val="C00000"/>
              </a:solidFill>
            </a:endParaRPr>
          </a:p>
          <a:p>
            <a:r>
              <a:rPr lang="en-US" sz="1400" b="1" dirty="0"/>
              <a:t>Pagination and </a:t>
            </a:r>
            <a:r>
              <a:rPr lang="en-US" sz="1400" b="1" dirty="0"/>
              <a:t>Filtering</a:t>
            </a:r>
            <a:endParaRPr lang="ar-EG" sz="1400" b="1" dirty="0"/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7432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B7A01"/>
                </a:solidFill>
              </a:rPr>
              <a:t>Outline</a:t>
            </a:r>
            <a:endParaRPr dirty="0">
              <a:solidFill>
                <a:srgbClr val="4B7A01"/>
              </a:solidFill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sz="1400" b="1" dirty="0"/>
              <a:t>Overview </a:t>
            </a:r>
            <a:endParaRPr lang="ar-EG" sz="1400" b="1" dirty="0" smtClean="0"/>
          </a:p>
          <a:p>
            <a:r>
              <a:rPr lang="en-US" sz="1400" b="1" dirty="0" smtClean="0"/>
              <a:t>Benefits </a:t>
            </a:r>
            <a:endParaRPr lang="ar-EG" sz="1400" b="1" dirty="0" smtClean="0"/>
          </a:p>
          <a:p>
            <a:r>
              <a:rPr lang="en-US" sz="1400" b="1" dirty="0"/>
              <a:t>Installation </a:t>
            </a:r>
            <a:r>
              <a:rPr lang="en-US" sz="1400" b="1" dirty="0"/>
              <a:t>and setup of Django REST </a:t>
            </a:r>
            <a:r>
              <a:rPr lang="en-US" sz="1400" b="1" dirty="0"/>
              <a:t>Framework</a:t>
            </a:r>
            <a:endParaRPr lang="ar-EG" sz="1400" b="1" dirty="0"/>
          </a:p>
          <a:p>
            <a:r>
              <a:rPr lang="en-US" sz="1400" b="1" dirty="0" err="1"/>
              <a:t>Serializers</a:t>
            </a:r>
            <a:r>
              <a:rPr lang="en-US" sz="1400" b="1" dirty="0"/>
              <a:t> and </a:t>
            </a:r>
            <a:r>
              <a:rPr lang="en-US" sz="1400" b="1" dirty="0"/>
              <a:t>Models</a:t>
            </a:r>
            <a:endParaRPr lang="ar-EG" sz="1400" b="1" dirty="0"/>
          </a:p>
          <a:p>
            <a:r>
              <a:rPr lang="en-US" sz="1400" b="1" dirty="0"/>
              <a:t>Views and </a:t>
            </a:r>
            <a:r>
              <a:rPr lang="en-US" sz="1400" b="1" dirty="0" err="1"/>
              <a:t>Viewsets</a:t>
            </a:r>
            <a:endParaRPr lang="ar-EG" sz="1400" b="1" dirty="0"/>
          </a:p>
          <a:p>
            <a:r>
              <a:rPr lang="en-US" sz="1400" b="1" dirty="0"/>
              <a:t>Authentication and </a:t>
            </a:r>
            <a:r>
              <a:rPr lang="en-US" sz="1400" b="1" dirty="0"/>
              <a:t>Permissions</a:t>
            </a:r>
            <a:endParaRPr lang="ar-EG" sz="1400" b="1" dirty="0"/>
          </a:p>
          <a:p>
            <a:r>
              <a:rPr lang="en-US" sz="1400" b="1" dirty="0"/>
              <a:t>Serialization Formats and Response </a:t>
            </a:r>
            <a:r>
              <a:rPr lang="en-US" sz="1400" b="1" dirty="0"/>
              <a:t>Types</a:t>
            </a:r>
            <a:endParaRPr lang="ar-EG" sz="1400" b="1" dirty="0"/>
          </a:p>
          <a:p>
            <a:r>
              <a:rPr lang="en-US" sz="1400" b="1" dirty="0">
                <a:solidFill>
                  <a:srgbClr val="C00000"/>
                </a:solidFill>
              </a:rPr>
              <a:t>Pagination and </a:t>
            </a:r>
            <a:r>
              <a:rPr lang="en-US" sz="1400" b="1" dirty="0">
                <a:solidFill>
                  <a:srgbClr val="C00000"/>
                </a:solidFill>
              </a:rPr>
              <a:t>Filtering</a:t>
            </a:r>
            <a:endParaRPr lang="ar-EG" sz="1400" b="1" dirty="0">
              <a:solidFill>
                <a:srgbClr val="C00000"/>
              </a:solidFill>
            </a:endParaRPr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11346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en-US" dirty="0" smtClean="0">
                <a:solidFill>
                  <a:srgbClr val="4B7A01"/>
                </a:solidFill>
              </a:rPr>
              <a:t>Lab</a:t>
            </a:r>
            <a:endParaRPr dirty="0">
              <a:solidFill>
                <a:srgbClr val="4B7A01"/>
              </a:solidFill>
            </a:endParaRPr>
          </a:p>
        </p:txBody>
      </p:sp>
      <p:sp>
        <p:nvSpPr>
          <p:cNvPr id="169" name="Google Shape;169;p28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17229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14784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 smtClean="0">
                <a:solidFill>
                  <a:srgbClr val="4B7A01"/>
                </a:solidFill>
              </a:rPr>
              <a:t>Complete previous lab</a:t>
            </a:r>
            <a:endParaRPr lang="en-US" dirty="0">
              <a:solidFill>
                <a:srgbClr val="4B7A01"/>
              </a:solidFill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740544"/>
            <a:ext cx="8520600" cy="39762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indent="-28575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</a:pPr>
            <a:endParaRPr lang="en-US" sz="1400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300038"/>
            <a:ext cx="8867775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88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B7A01"/>
                </a:solidFill>
              </a:rPr>
              <a:t>Outline</a:t>
            </a:r>
            <a:endParaRPr dirty="0">
              <a:solidFill>
                <a:srgbClr val="4B7A01"/>
              </a:solidFill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sz="1400" b="1" dirty="0"/>
              <a:t>Overview </a:t>
            </a:r>
            <a:endParaRPr lang="ar-EG" sz="1400" b="1" dirty="0" smtClean="0"/>
          </a:p>
          <a:p>
            <a:r>
              <a:rPr lang="en-US" sz="1400" b="1" dirty="0" smtClean="0"/>
              <a:t>Benefits </a:t>
            </a:r>
            <a:endParaRPr lang="ar-EG" sz="1400" b="1" dirty="0" smtClean="0"/>
          </a:p>
          <a:p>
            <a:r>
              <a:rPr lang="en-US" sz="1400" b="1" dirty="0" smtClean="0"/>
              <a:t>Installation </a:t>
            </a:r>
            <a:r>
              <a:rPr lang="en-US" sz="1400" b="1" dirty="0"/>
              <a:t>and setup of Django REST </a:t>
            </a:r>
            <a:r>
              <a:rPr lang="en-US" sz="1400" b="1" dirty="0" smtClean="0"/>
              <a:t>Framework</a:t>
            </a:r>
            <a:endParaRPr lang="ar-EG" sz="1400" b="1" dirty="0" smtClean="0"/>
          </a:p>
          <a:p>
            <a:r>
              <a:rPr lang="en-US" sz="1400" b="1" dirty="0" err="1"/>
              <a:t>Serializers</a:t>
            </a:r>
            <a:r>
              <a:rPr lang="en-US" sz="1400" b="1" dirty="0"/>
              <a:t> and </a:t>
            </a:r>
            <a:r>
              <a:rPr lang="en-US" sz="1400" b="1" dirty="0" smtClean="0"/>
              <a:t>Models</a:t>
            </a:r>
            <a:endParaRPr lang="ar-EG" sz="1400" b="1" dirty="0" smtClean="0"/>
          </a:p>
          <a:p>
            <a:r>
              <a:rPr lang="en-US" sz="1400" b="1" dirty="0"/>
              <a:t>Views and </a:t>
            </a:r>
            <a:r>
              <a:rPr lang="en-US" sz="1400" b="1" dirty="0" err="1" smtClean="0"/>
              <a:t>Viewsets</a:t>
            </a:r>
            <a:endParaRPr lang="ar-EG" sz="1400" b="1" dirty="0" smtClean="0"/>
          </a:p>
          <a:p>
            <a:r>
              <a:rPr lang="en-US" sz="1400" b="1" dirty="0"/>
              <a:t>Authentication and </a:t>
            </a:r>
            <a:r>
              <a:rPr lang="en-US" sz="1400" b="1" dirty="0" smtClean="0"/>
              <a:t>Permissions</a:t>
            </a:r>
            <a:endParaRPr lang="ar-EG" sz="1400" b="1" dirty="0" smtClean="0"/>
          </a:p>
          <a:p>
            <a:r>
              <a:rPr lang="en-US" sz="1400" b="1" dirty="0"/>
              <a:t>Serialization Formats and Response </a:t>
            </a:r>
            <a:r>
              <a:rPr lang="en-US" sz="1400" b="1" dirty="0" smtClean="0"/>
              <a:t>Types</a:t>
            </a:r>
            <a:endParaRPr lang="ar-EG" sz="1400" b="1" dirty="0" smtClean="0"/>
          </a:p>
          <a:p>
            <a:r>
              <a:rPr lang="en-US" sz="1400" b="1" dirty="0"/>
              <a:t>Pagination and </a:t>
            </a:r>
            <a:r>
              <a:rPr lang="en-US" sz="1400" b="1" dirty="0" smtClean="0"/>
              <a:t>Filtering</a:t>
            </a:r>
            <a:endParaRPr lang="ar-EG" sz="1400" b="1" dirty="0" smtClean="0"/>
          </a:p>
          <a:p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ar-EG" dirty="0" smtClean="0">
                <a:solidFill>
                  <a:srgbClr val="4B7A01"/>
                </a:solidFill>
              </a:rPr>
              <a:t>Introduction</a:t>
            </a:r>
            <a:endParaRPr dirty="0">
              <a:solidFill>
                <a:srgbClr val="4B7A01"/>
              </a:solidFill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>
                <a:solidFill>
                  <a:srgbClr val="4B7A01"/>
                </a:solidFill>
              </a:rPr>
              <a:t>What is an API?</a:t>
            </a:r>
            <a:endParaRPr dirty="0">
              <a:solidFill>
                <a:srgbClr val="4B7A01"/>
              </a:solidFill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742950" indent="-285750">
              <a:spcBef>
                <a:spcPts val="1500"/>
              </a:spcBef>
              <a:spcAft>
                <a:spcPts val="1200"/>
              </a:spcAft>
            </a:pPr>
            <a:r>
              <a:rPr lang="en-US" sz="1400" b="1" dirty="0" smtClean="0"/>
              <a:t>Application </a:t>
            </a:r>
            <a:r>
              <a:rPr lang="en-US" sz="1400" b="1" dirty="0"/>
              <a:t>Programming </a:t>
            </a:r>
            <a:r>
              <a:rPr lang="en-US" sz="1400" b="1" dirty="0" smtClean="0"/>
              <a:t>Interfaces</a:t>
            </a:r>
            <a:r>
              <a:rPr lang="ar-EG" sz="1400" b="1" dirty="0" smtClean="0"/>
              <a:t> </a:t>
            </a:r>
            <a:r>
              <a:rPr lang="en-US" sz="1400" b="1" dirty="0" smtClean="0"/>
              <a:t>as </a:t>
            </a:r>
            <a:r>
              <a:rPr lang="en-US" sz="1400" b="1" dirty="0"/>
              <a:t>a way to enable </a:t>
            </a:r>
            <a:r>
              <a:rPr lang="en-US" sz="1400" b="1" dirty="0">
                <a:solidFill>
                  <a:srgbClr val="C00000"/>
                </a:solidFill>
              </a:rPr>
              <a:t>communication and data exchang</a:t>
            </a:r>
            <a:r>
              <a:rPr lang="en-US" sz="1400" b="1" dirty="0"/>
              <a:t>e between different systems or applications.</a:t>
            </a:r>
            <a:endParaRPr sz="1400" b="1" dirty="0">
              <a:sym typeface="Roboto"/>
            </a:endParaRPr>
          </a:p>
        </p:txBody>
      </p:sp>
      <p:pic>
        <p:nvPicPr>
          <p:cNvPr id="1027" name="Picture 3" descr="H:\Teaching assisent\Django\Day4\api-mod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34" y="2877532"/>
            <a:ext cx="7677308" cy="91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74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>
                <a:solidFill>
                  <a:srgbClr val="4B7A01"/>
                </a:solidFill>
              </a:rPr>
              <a:t>What is an API?</a:t>
            </a:r>
            <a:endParaRPr dirty="0">
              <a:solidFill>
                <a:srgbClr val="4B7A01"/>
              </a:solidFill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742950" indent="-285750">
              <a:spcBef>
                <a:spcPts val="1500"/>
              </a:spcBef>
              <a:spcAft>
                <a:spcPts val="1200"/>
              </a:spcAft>
            </a:pPr>
            <a:r>
              <a:rPr lang="en-US" sz="1400" b="1" dirty="0" smtClean="0"/>
              <a:t>Application </a:t>
            </a:r>
            <a:r>
              <a:rPr lang="en-US" sz="1400" b="1" dirty="0"/>
              <a:t>Programming </a:t>
            </a:r>
            <a:r>
              <a:rPr lang="en-US" sz="1400" b="1" dirty="0" smtClean="0"/>
              <a:t>Interfaces</a:t>
            </a:r>
            <a:r>
              <a:rPr lang="ar-EG" sz="1400" b="1" dirty="0" smtClean="0"/>
              <a:t> </a:t>
            </a:r>
            <a:r>
              <a:rPr lang="en-US" sz="1400" b="1" dirty="0" smtClean="0"/>
              <a:t>as </a:t>
            </a:r>
            <a:r>
              <a:rPr lang="en-US" sz="1400" b="1" dirty="0"/>
              <a:t>a way to enable </a:t>
            </a:r>
            <a:r>
              <a:rPr lang="en-US" sz="1400" b="1" dirty="0">
                <a:solidFill>
                  <a:srgbClr val="C00000"/>
                </a:solidFill>
              </a:rPr>
              <a:t>communication and data exchang</a:t>
            </a:r>
            <a:r>
              <a:rPr lang="en-US" sz="1400" b="1" dirty="0"/>
              <a:t>e between different systems or applications.</a:t>
            </a:r>
            <a:endParaRPr sz="1400" b="1" dirty="0">
              <a:sym typeface="Roboto"/>
            </a:endParaRPr>
          </a:p>
        </p:txBody>
      </p:sp>
      <p:pic>
        <p:nvPicPr>
          <p:cNvPr id="1026" name="Picture 2" descr="H:\Teaching assisent\Django\Day4\What-is-an-API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2910"/>
            <a:ext cx="9144000" cy="429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04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>
                <a:solidFill>
                  <a:srgbClr val="4B7A01"/>
                </a:solidFill>
              </a:rPr>
              <a:t>Django REST Framework (DRF) </a:t>
            </a:r>
            <a:endParaRPr dirty="0">
              <a:solidFill>
                <a:srgbClr val="4B7A01"/>
              </a:solidFill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742950" indent="-285750">
              <a:spcBef>
                <a:spcPts val="1500"/>
              </a:spcBef>
              <a:spcAft>
                <a:spcPts val="1200"/>
              </a:spcAft>
            </a:pPr>
            <a:r>
              <a:rPr lang="ar-EG" sz="1400" b="1" dirty="0" smtClean="0"/>
              <a:t>\</a:t>
            </a:r>
            <a:r>
              <a:rPr lang="en-US" sz="1400" b="1" dirty="0" smtClean="0"/>
              <a:t>a </a:t>
            </a:r>
            <a:r>
              <a:rPr lang="en-US" sz="1400" b="1" dirty="0">
                <a:solidFill>
                  <a:srgbClr val="C00000"/>
                </a:solidFill>
              </a:rPr>
              <a:t>powerful and flexible toolkit for building Web APIs </a:t>
            </a:r>
            <a:r>
              <a:rPr lang="en-US" sz="1400" b="1" dirty="0"/>
              <a:t>using </a:t>
            </a:r>
            <a:r>
              <a:rPr lang="en-US" sz="1400" b="1" dirty="0" smtClean="0"/>
              <a:t>Django, It </a:t>
            </a:r>
            <a:r>
              <a:rPr lang="en-US" sz="1400" b="1" dirty="0"/>
              <a:t>provides a set of tools and features that make it easy to create, manage, and secure APIs</a:t>
            </a:r>
            <a:r>
              <a:rPr lang="en-US" sz="1400" b="1" dirty="0" smtClean="0"/>
              <a:t>.</a:t>
            </a:r>
            <a:endParaRPr lang="ar-EG" sz="1400" b="1" dirty="0" smtClean="0"/>
          </a:p>
          <a:p>
            <a:pPr marL="742950" indent="-285750">
              <a:spcBef>
                <a:spcPts val="1500"/>
              </a:spcBef>
              <a:spcAft>
                <a:spcPts val="1200"/>
              </a:spcAft>
            </a:pPr>
            <a:r>
              <a:rPr lang="en-US" sz="1400" b="1" dirty="0">
                <a:sym typeface="Roboto"/>
              </a:rPr>
              <a:t>provides a comprehensive set of </a:t>
            </a:r>
            <a:r>
              <a:rPr lang="en-US" sz="1400" b="1" dirty="0">
                <a:solidFill>
                  <a:srgbClr val="C00000"/>
                </a:solidFill>
                <a:sym typeface="Roboto"/>
              </a:rPr>
              <a:t>tools, </a:t>
            </a:r>
            <a:r>
              <a:rPr lang="en-US" sz="1400" b="1" dirty="0" err="1">
                <a:solidFill>
                  <a:srgbClr val="C00000"/>
                </a:solidFill>
                <a:sym typeface="Roboto"/>
              </a:rPr>
              <a:t>serializers</a:t>
            </a:r>
            <a:r>
              <a:rPr lang="en-US" sz="1400" b="1" dirty="0">
                <a:solidFill>
                  <a:srgbClr val="C00000"/>
                </a:solidFill>
                <a:sym typeface="Roboto"/>
              </a:rPr>
              <a:t>, views, and authentication mechanisms</a:t>
            </a:r>
            <a:r>
              <a:rPr lang="en-US" sz="1400" b="1" dirty="0">
                <a:sym typeface="Roboto"/>
              </a:rPr>
              <a:t> specifically designed for building </a:t>
            </a:r>
            <a:r>
              <a:rPr lang="en-US" sz="1400" b="1" dirty="0" smtClean="0">
                <a:sym typeface="Roboto"/>
              </a:rPr>
              <a:t>APIs</a:t>
            </a:r>
            <a:r>
              <a:rPr lang="ar-EG" sz="1400" b="1" dirty="0" smtClean="0">
                <a:sym typeface="Roboto"/>
              </a:rPr>
              <a:t>,</a:t>
            </a:r>
          </a:p>
          <a:p>
            <a:pPr marL="742950" indent="-285750">
              <a:spcBef>
                <a:spcPts val="1500"/>
              </a:spcBef>
              <a:spcAft>
                <a:spcPts val="1200"/>
              </a:spcAft>
            </a:pPr>
            <a:endParaRPr sz="1400" b="1" dirty="0"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8720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>
                <a:solidFill>
                  <a:srgbClr val="4B7A01"/>
                </a:solidFill>
              </a:rPr>
              <a:t>Key Features of Django REST Framework:</a:t>
            </a:r>
            <a:endParaRPr dirty="0">
              <a:solidFill>
                <a:srgbClr val="4B7A01"/>
              </a:solidFill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742950" indent="-285750">
              <a:spcBef>
                <a:spcPts val="1500"/>
              </a:spcBef>
              <a:spcAft>
                <a:spcPts val="1200"/>
              </a:spcAft>
            </a:pPr>
            <a:r>
              <a:rPr lang="en-US" sz="1400" b="1" dirty="0" err="1">
                <a:solidFill>
                  <a:srgbClr val="C00000"/>
                </a:solidFill>
                <a:sym typeface="Roboto"/>
              </a:rPr>
              <a:t>Serializers</a:t>
            </a:r>
            <a:r>
              <a:rPr lang="en-US" sz="1400" b="1" dirty="0">
                <a:sym typeface="Roboto"/>
              </a:rPr>
              <a:t>: </a:t>
            </a:r>
            <a:r>
              <a:rPr lang="en-US" sz="1400" b="1" dirty="0" smtClean="0">
                <a:sym typeface="Roboto"/>
              </a:rPr>
              <a:t>allow </a:t>
            </a:r>
            <a:r>
              <a:rPr lang="en-US" sz="1400" b="1" dirty="0">
                <a:sym typeface="Roboto"/>
              </a:rPr>
              <a:t>for easy conversion between complex Python objects and JSON/XML representations, facilitating data serialization and deserialization</a:t>
            </a:r>
            <a:r>
              <a:rPr lang="en-US" sz="1400" b="1" dirty="0" smtClean="0">
                <a:sym typeface="Roboto"/>
              </a:rPr>
              <a:t>.</a:t>
            </a:r>
            <a:endParaRPr lang="ar-EG" sz="1400" b="1" dirty="0" smtClean="0">
              <a:sym typeface="Roboto"/>
            </a:endParaRPr>
          </a:p>
          <a:p>
            <a:pPr marL="742950" indent="-285750">
              <a:spcBef>
                <a:spcPts val="1500"/>
              </a:spcBef>
              <a:spcAft>
                <a:spcPts val="1200"/>
              </a:spcAft>
            </a:pPr>
            <a:r>
              <a:rPr lang="en-US" sz="1400" b="1" dirty="0">
                <a:solidFill>
                  <a:srgbClr val="C00000"/>
                </a:solidFill>
                <a:sym typeface="Roboto"/>
              </a:rPr>
              <a:t>Views and </a:t>
            </a:r>
            <a:r>
              <a:rPr lang="en-US" sz="1400" b="1" dirty="0" err="1">
                <a:solidFill>
                  <a:srgbClr val="C00000"/>
                </a:solidFill>
                <a:sym typeface="Roboto"/>
              </a:rPr>
              <a:t>Viewsets</a:t>
            </a:r>
            <a:r>
              <a:rPr lang="en-US" sz="1400" b="1" dirty="0">
                <a:sym typeface="Roboto"/>
              </a:rPr>
              <a:t>: DRF offers various views and </a:t>
            </a:r>
            <a:r>
              <a:rPr lang="en-US" sz="1400" b="1" dirty="0" err="1">
                <a:sym typeface="Roboto"/>
              </a:rPr>
              <a:t>viewsets</a:t>
            </a:r>
            <a:r>
              <a:rPr lang="en-US" sz="1400" b="1" dirty="0">
                <a:sym typeface="Roboto"/>
              </a:rPr>
              <a:t> that handle HTTP methods (GET, POST, PUT, DELETE) for API endpoints.</a:t>
            </a:r>
          </a:p>
          <a:p>
            <a:pPr marL="742950" indent="-285750">
              <a:spcBef>
                <a:spcPts val="1500"/>
              </a:spcBef>
              <a:spcAft>
                <a:spcPts val="1200"/>
              </a:spcAft>
            </a:pPr>
            <a:r>
              <a:rPr lang="en-US" sz="1400" b="1" dirty="0">
                <a:solidFill>
                  <a:srgbClr val="C00000"/>
                </a:solidFill>
                <a:sym typeface="Roboto"/>
              </a:rPr>
              <a:t>Authentication and Permissions</a:t>
            </a:r>
            <a:r>
              <a:rPr lang="en-US" sz="1400" b="1" dirty="0">
                <a:sym typeface="Roboto"/>
              </a:rPr>
              <a:t>: DRF provides built-in support for authentication mechanisms such as token-based authentication, session authentication, and OAuth. It also offers permissions to control access to APIs based on user roles and privileges</a:t>
            </a:r>
            <a:r>
              <a:rPr lang="en-US" sz="1400" b="1" dirty="0" smtClean="0">
                <a:sym typeface="Roboto"/>
              </a:rPr>
              <a:t>.</a:t>
            </a:r>
            <a:endParaRPr lang="en-US" sz="1400" b="1" dirty="0"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2697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>
                <a:solidFill>
                  <a:srgbClr val="4B7A01"/>
                </a:solidFill>
              </a:rPr>
              <a:t>Key Features of Django REST Framework:</a:t>
            </a:r>
            <a:endParaRPr dirty="0">
              <a:solidFill>
                <a:srgbClr val="4B7A01"/>
              </a:solidFill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742950" indent="-285750">
              <a:spcBef>
                <a:spcPts val="1500"/>
              </a:spcBef>
              <a:spcAft>
                <a:spcPts val="1200"/>
              </a:spcAft>
            </a:pPr>
            <a:r>
              <a:rPr lang="en-US" sz="1400" b="1" dirty="0">
                <a:solidFill>
                  <a:srgbClr val="C00000"/>
                </a:solidFill>
                <a:sym typeface="Roboto"/>
              </a:rPr>
              <a:t>Serialization </a:t>
            </a:r>
            <a:r>
              <a:rPr lang="en-US" sz="1400" b="1" dirty="0">
                <a:solidFill>
                  <a:srgbClr val="C00000"/>
                </a:solidFill>
                <a:sym typeface="Roboto"/>
              </a:rPr>
              <a:t>Formats and Response Types</a:t>
            </a:r>
            <a:r>
              <a:rPr lang="en-US" sz="1400" b="1" dirty="0">
                <a:sym typeface="Roboto"/>
              </a:rPr>
              <a:t>: DRF supports multiple serialization formats like JSON, XML, and more. It also allows customization of API responses, including status codes, headers, and content negotiation.</a:t>
            </a:r>
          </a:p>
          <a:p>
            <a:pPr marL="742950" indent="-285750">
              <a:spcBef>
                <a:spcPts val="1500"/>
              </a:spcBef>
              <a:spcAft>
                <a:spcPts val="1200"/>
              </a:spcAft>
            </a:pPr>
            <a:r>
              <a:rPr lang="en-US" sz="1400" b="1" dirty="0">
                <a:solidFill>
                  <a:srgbClr val="C00000"/>
                </a:solidFill>
                <a:sym typeface="Roboto"/>
              </a:rPr>
              <a:t>Pagination and Filtering</a:t>
            </a:r>
            <a:r>
              <a:rPr lang="en-US" sz="1400" b="1" dirty="0">
                <a:sym typeface="Roboto"/>
              </a:rPr>
              <a:t>: DRF provides tools for handling pagination of large result sets and filtering/querying data based on user-defined parameters.</a:t>
            </a:r>
          </a:p>
          <a:p>
            <a:pPr marL="742950" indent="-285750">
              <a:spcBef>
                <a:spcPts val="1500"/>
              </a:spcBef>
              <a:spcAft>
                <a:spcPts val="1200"/>
              </a:spcAft>
            </a:pPr>
            <a:r>
              <a:rPr lang="en-US" sz="1400" b="1" dirty="0">
                <a:solidFill>
                  <a:srgbClr val="C00000"/>
                </a:solidFill>
                <a:sym typeface="Roboto"/>
              </a:rPr>
              <a:t>Testing and Documentation</a:t>
            </a:r>
            <a:r>
              <a:rPr lang="en-US" sz="1400" b="1" dirty="0">
                <a:sym typeface="Roboto"/>
              </a:rPr>
              <a:t>: DRF includes tools for writing unit tests for APIs and generating API documentation automatically.</a:t>
            </a:r>
            <a:endParaRPr sz="1400" b="1" dirty="0"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6576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B7A01"/>
                </a:solidFill>
              </a:rPr>
              <a:t>Outline</a:t>
            </a:r>
            <a:endParaRPr dirty="0">
              <a:solidFill>
                <a:srgbClr val="4B7A01"/>
              </a:solidFill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sz="1400" b="1" dirty="0"/>
              <a:t>Overview </a:t>
            </a:r>
            <a:endParaRPr lang="ar-EG" sz="1400" b="1" dirty="0" smtClean="0"/>
          </a:p>
          <a:p>
            <a:r>
              <a:rPr lang="en-US" sz="1400" b="1" dirty="0" smtClean="0"/>
              <a:t>Benefits </a:t>
            </a:r>
            <a:endParaRPr lang="ar-EG" sz="1400" b="1" dirty="0" smtClean="0"/>
          </a:p>
          <a:p>
            <a:r>
              <a:rPr lang="en-US" sz="1400" b="1" dirty="0" smtClean="0">
                <a:solidFill>
                  <a:srgbClr val="C00000"/>
                </a:solidFill>
              </a:rPr>
              <a:t>Installation </a:t>
            </a:r>
            <a:r>
              <a:rPr lang="en-US" sz="1400" b="1" dirty="0">
                <a:solidFill>
                  <a:srgbClr val="C00000"/>
                </a:solidFill>
              </a:rPr>
              <a:t>and setup of Django REST </a:t>
            </a:r>
            <a:r>
              <a:rPr lang="en-US" sz="1400" b="1" dirty="0" smtClean="0">
                <a:solidFill>
                  <a:srgbClr val="C00000"/>
                </a:solidFill>
              </a:rPr>
              <a:t>Framework</a:t>
            </a:r>
            <a:endParaRPr lang="ar-EG" sz="1400" b="1" dirty="0" smtClean="0">
              <a:solidFill>
                <a:srgbClr val="C00000"/>
              </a:solidFill>
            </a:endParaRPr>
          </a:p>
          <a:p>
            <a:r>
              <a:rPr lang="en-US" sz="1400" b="1" dirty="0" err="1"/>
              <a:t>Serializers</a:t>
            </a:r>
            <a:r>
              <a:rPr lang="en-US" sz="1400" b="1" dirty="0"/>
              <a:t> and </a:t>
            </a:r>
            <a:r>
              <a:rPr lang="en-US" sz="1400" b="1" dirty="0" smtClean="0"/>
              <a:t>Models</a:t>
            </a:r>
            <a:endParaRPr lang="ar-EG" sz="1400" b="1" dirty="0" smtClean="0"/>
          </a:p>
          <a:p>
            <a:r>
              <a:rPr lang="en-US" sz="1400" b="1" dirty="0"/>
              <a:t>Views and </a:t>
            </a:r>
            <a:r>
              <a:rPr lang="en-US" sz="1400" b="1" dirty="0" err="1" smtClean="0"/>
              <a:t>Viewsets</a:t>
            </a:r>
            <a:endParaRPr lang="ar-EG" sz="1400" b="1" dirty="0" smtClean="0"/>
          </a:p>
          <a:p>
            <a:r>
              <a:rPr lang="en-US" sz="1400" b="1" dirty="0"/>
              <a:t>Authentication and </a:t>
            </a:r>
            <a:r>
              <a:rPr lang="en-US" sz="1400" b="1" dirty="0" smtClean="0"/>
              <a:t>Permissions</a:t>
            </a:r>
            <a:endParaRPr lang="ar-EG" sz="1400" b="1" dirty="0" smtClean="0"/>
          </a:p>
          <a:p>
            <a:r>
              <a:rPr lang="en-US" sz="1400" b="1" dirty="0"/>
              <a:t>Serialization Formats and Response </a:t>
            </a:r>
            <a:r>
              <a:rPr lang="en-US" sz="1400" b="1" dirty="0" smtClean="0"/>
              <a:t>Types</a:t>
            </a:r>
            <a:endParaRPr lang="ar-EG" sz="1400" b="1" dirty="0" smtClean="0"/>
          </a:p>
          <a:p>
            <a:r>
              <a:rPr lang="en-US" sz="1400" b="1" dirty="0"/>
              <a:t>Pagination and </a:t>
            </a:r>
            <a:r>
              <a:rPr lang="en-US" sz="1400" b="1" dirty="0" smtClean="0"/>
              <a:t>Filtering</a:t>
            </a:r>
            <a:endParaRPr lang="ar-EG" sz="1400" b="1" dirty="0" smtClean="0"/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642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4512</Words>
  <Application>Microsoft Office PowerPoint</Application>
  <PresentationFormat>On-screen Show (16:9)</PresentationFormat>
  <Paragraphs>399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Open Sans</vt:lpstr>
      <vt:lpstr>Roboto</vt:lpstr>
      <vt:lpstr>PT Sans Narrow</vt:lpstr>
      <vt:lpstr>Tropic</vt:lpstr>
      <vt:lpstr>REST Framework</vt:lpstr>
      <vt:lpstr>Outline</vt:lpstr>
      <vt:lpstr>Introduction</vt:lpstr>
      <vt:lpstr>What is an API?</vt:lpstr>
      <vt:lpstr>What is an API?</vt:lpstr>
      <vt:lpstr>Django REST Framework (DRF) </vt:lpstr>
      <vt:lpstr>Key Features of Django REST Framework:</vt:lpstr>
      <vt:lpstr>Key Features of Django REST Framework:</vt:lpstr>
      <vt:lpstr>Outline</vt:lpstr>
      <vt:lpstr>Install</vt:lpstr>
      <vt:lpstr>Setup</vt:lpstr>
      <vt:lpstr>Outline</vt:lpstr>
      <vt:lpstr>Serializers</vt:lpstr>
      <vt:lpstr>Outline</vt:lpstr>
      <vt:lpstr>Outline</vt:lpstr>
      <vt:lpstr>Outline</vt:lpstr>
      <vt:lpstr>Outline</vt:lpstr>
      <vt:lpstr>Lab</vt:lpstr>
      <vt:lpstr>Complete previous lab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</dc:title>
  <dc:creator>pc7</dc:creator>
  <cp:lastModifiedBy>pc7</cp:lastModifiedBy>
  <cp:revision>115</cp:revision>
  <dcterms:modified xsi:type="dcterms:W3CDTF">2023-06-02T13:34:40Z</dcterms:modified>
</cp:coreProperties>
</file>