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jpeg" ContentType="image/jpeg"/>
  <Override PartName="/ppt/media/image40.png" ContentType="image/png"/>
  <Override PartName="/ppt/media/image4.png" ContentType="image/png"/>
  <Override PartName="/ppt/media/image34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371600"/>
            <a:ext cx="7848360" cy="1926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Click to edit Master </a:t>
            </a:r>
            <a:r>
              <a:rPr b="0" lang="en-US" sz="5400" spc="-100" strike="noStrike" cap="all">
                <a:solidFill>
                  <a:srgbClr val="9b2d1f"/>
                </a:solidFill>
                <a:latin typeface="Arial"/>
              </a:rPr>
              <a:t>title style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422E200-A23B-4F10-91F6-820AF8A54F50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8FC3563-6C01-4B11-9986-CCA155E03047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Line 7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Second levelkkk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4016EE-B130-4791-83AF-36AE35379170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09F69BE-17FD-4F43-A06E-00A671DB6322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33075E-6E94-49CA-8A41-EB77622FD2B9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5ED9D0-FA60-48FC-8C38-170AD3A203B3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20680"/>
            <a:ext cx="9143640" cy="228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"/>
          <p:cNvSpPr/>
          <p:nvPr/>
        </p:nvSpPr>
        <p:spPr>
          <a:xfrm>
            <a:off x="0" y="0"/>
            <a:ext cx="9143640" cy="36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9240" cy="9903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000" spc="-100" strike="noStrike">
                <a:solidFill>
                  <a:srgbClr val="9b2d1f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876560"/>
          </a:xfrm>
          <a:prstGeom prst="rect">
            <a:avLst/>
          </a:prstGeom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lvl="1" marL="457200" indent="-182520">
              <a:lnSpc>
                <a:spcPct val="100000"/>
              </a:lnSpc>
              <a:spcBef>
                <a:spcPts val="400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000" spc="-1" strike="noStrike">
                <a:solidFill>
                  <a:srgbClr val="3f3f3f"/>
                </a:solidFill>
                <a:latin typeface="Arial"/>
              </a:rPr>
              <a:t>Second levelkkk</a:t>
            </a:r>
            <a:endParaRPr b="0" lang="en-US" sz="2000" spc="-1" strike="noStrike">
              <a:solidFill>
                <a:srgbClr val="3f3f3f"/>
              </a:solidFill>
              <a:latin typeface="Arial"/>
            </a:endParaRPr>
          </a:p>
          <a:p>
            <a:pPr lvl="2" marL="731520" indent="-182520">
              <a:lnSpc>
                <a:spcPct val="100000"/>
              </a:lnSpc>
              <a:spcBef>
                <a:spcPts val="360"/>
              </a:spcBef>
              <a:buClr>
                <a:srgbClr val="9b2d1f"/>
              </a:buClr>
              <a:buSzPct val="90000"/>
              <a:buFont typeface="Arial"/>
              <a:buChar char="•"/>
            </a:pPr>
            <a:r>
              <a:rPr b="0" lang="en-US" sz="1800" spc="-1" strike="noStrike">
                <a:solidFill>
                  <a:srgbClr val="3f3f3f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rgbClr val="3f3f3f"/>
              </a:solidFill>
              <a:latin typeface="Arial"/>
            </a:endParaRPr>
          </a:p>
          <a:p>
            <a:pPr lvl="3" marL="1005840" indent="-182520">
              <a:lnSpc>
                <a:spcPct val="100000"/>
              </a:lnSpc>
              <a:spcBef>
                <a:spcPts val="320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3f3f3f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rgbClr val="3f3f3f"/>
              </a:solidFill>
              <a:latin typeface="Arial"/>
            </a:endParaRPr>
          </a:p>
          <a:p>
            <a:pPr lvl="4" marL="1188720" indent="-136800">
              <a:lnSpc>
                <a:spcPct val="100000"/>
              </a:lnSpc>
              <a:spcBef>
                <a:spcPts val="281"/>
              </a:spcBef>
              <a:buClr>
                <a:srgbClr val="9b2d1f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3f3f3f"/>
                </a:solidFill>
                <a:latin typeface="Arial"/>
              </a:rPr>
              <a:t>Fifth level</a:t>
            </a:r>
            <a:endParaRPr b="0" lang="en-US" sz="1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/>
          </p:nvPr>
        </p:nvSpPr>
        <p:spPr>
          <a:xfrm>
            <a:off x="457200" y="18360"/>
            <a:ext cx="28951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D832B77-4288-4421-93D4-EF44182B95C4}" type="datetime">
              <a:rPr b="0" lang="en-US" sz="1200" spc="-1" strike="noStrike">
                <a:solidFill>
                  <a:srgbClr val="ffffff"/>
                </a:solidFill>
                <a:latin typeface="Arial"/>
              </a:rPr>
              <a:t>12/28/24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ftr"/>
          </p:nvPr>
        </p:nvSpPr>
        <p:spPr>
          <a:xfrm>
            <a:off x="3429000" y="18360"/>
            <a:ext cx="4114440" cy="328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sldNum"/>
          </p:nvPr>
        </p:nvSpPr>
        <p:spPr>
          <a:xfrm>
            <a:off x="7620120" y="18360"/>
            <a:ext cx="1066320" cy="328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9B3AAC-E133-4359-A998-87807129CB36}" type="slidenum">
              <a:rPr b="1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86520" y="3399120"/>
            <a:ext cx="7848360" cy="1440"/>
          </a:xfrm>
          <a:custGeom>
            <a:avLst/>
            <a:gdLst/>
            <a:ah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noFill/>
          <a:ln w="19800">
            <a:solidFill>
              <a:srgbClr val="d2523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2"/>
          <p:cNvSpPr txBox="1"/>
          <p:nvPr/>
        </p:nvSpPr>
        <p:spPr>
          <a:xfrm>
            <a:off x="685800" y="816840"/>
            <a:ext cx="7848360" cy="2481840"/>
          </a:xfrm>
          <a:prstGeom prst="rect">
            <a:avLst/>
          </a:prstGeom>
          <a:noFill/>
          <a:ln>
            <a:noFill/>
          </a:ln>
        </p:spPr>
        <p:txBody>
          <a:bodyPr lIns="0" rIns="0" tIns="12600" bIns="0" anchor="b">
            <a:noAutofit/>
          </a:bodyPr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b="0" lang="en-US" sz="5400" spc="-92" strike="noStrike" cap="all">
                <a:solidFill>
                  <a:srgbClr val="9b2d1f"/>
                </a:solidFill>
                <a:latin typeface="Arial Rounded MT Bold"/>
              </a:rPr>
              <a:t>INTRODUCTION </a:t>
            </a:r>
            <a:r>
              <a:rPr b="0" lang="en-US" sz="5400" spc="-97" strike="noStrike" cap="all">
                <a:solidFill>
                  <a:srgbClr val="9b2d1f"/>
                </a:solidFill>
                <a:latin typeface="Arial Rounded MT Bold"/>
              </a:rPr>
              <a:t>TO  </a:t>
            </a:r>
            <a:r>
              <a:rPr b="0" lang="en-US" sz="5400" spc="-66" strike="noStrike" cap="all">
                <a:solidFill>
                  <a:srgbClr val="9b2d1f"/>
                </a:solidFill>
                <a:latin typeface="Arial Rounded MT Bold"/>
              </a:rPr>
              <a:t>programming using python</a:t>
            </a:r>
            <a:endParaRPr b="0" lang="en-US" sz="5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Is reusable block of code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Run when you call it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Accept parameters to deal with it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Can return data after job finished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Types of functions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523880" y="4136040"/>
            <a:ext cx="2792520" cy="1092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Built in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5436720" y="4114800"/>
            <a:ext cx="2792520" cy="1092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User defined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304920" y="5715000"/>
            <a:ext cx="8610120" cy="761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ComicSansMS"/>
              </a:rPr>
              <a:t>Make your code more generic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5791320" y="2971800"/>
            <a:ext cx="1676160" cy="352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return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06" name="Picture 4" descr=""/>
          <p:cNvPicPr/>
          <p:nvPr/>
        </p:nvPicPr>
        <p:blipFill>
          <a:blip r:embed="rId1"/>
          <a:stretch/>
        </p:blipFill>
        <p:spPr>
          <a:xfrm>
            <a:off x="1692360" y="1828800"/>
            <a:ext cx="5758920" cy="55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 </a:t>
            </a:r>
            <a:r>
              <a:rPr b="1" lang="en-US" sz="2400" spc="-100" strike="noStrike">
                <a:solidFill>
                  <a:srgbClr val="9b2d1f"/>
                </a:solidFill>
                <a:latin typeface="Arial"/>
              </a:rPr>
              <a:t>(Defining)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28440" y="1600200"/>
            <a:ext cx="9143640" cy="2856600"/>
          </a:xfrm>
          <a:prstGeom prst="rect">
            <a:avLst/>
          </a:prstGeom>
          <a:ln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2"/>
          <a:stretch/>
        </p:blipFill>
        <p:spPr>
          <a:xfrm>
            <a:off x="457200" y="4558320"/>
            <a:ext cx="3683880" cy="2090520"/>
          </a:xfrm>
          <a:prstGeom prst="rect">
            <a:avLst/>
          </a:prstGeom>
          <a:ln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3"/>
          <a:stretch/>
        </p:blipFill>
        <p:spPr>
          <a:xfrm>
            <a:off x="6400800" y="5341320"/>
            <a:ext cx="1843920" cy="81396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6629400" y="4695480"/>
            <a:ext cx="1904760" cy="504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Calling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4395600" y="4554000"/>
            <a:ext cx="1676160" cy="2019600"/>
          </a:xfrm>
          <a:prstGeom prst="rect">
            <a:avLst/>
          </a:prstGeom>
          <a:solidFill>
            <a:srgbClr val="9b2d1f"/>
          </a:solidFill>
          <a:ln w="26280">
            <a:solidFill>
              <a:srgbClr val="43130d"/>
            </a:solidFill>
            <a:round/>
          </a:ln>
        </p:spPr>
        <p:txBody>
          <a:bodyPr anchor="ctr">
            <a:noAutofit/>
          </a:bodyPr>
          <a:p>
            <a:pPr marL="182880" indent="-182520" algn="ctr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</a:rPr>
              <a:t>Defining example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520920" y="640440"/>
            <a:ext cx="8175960" cy="794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 </a:t>
            </a:r>
            <a:r>
              <a:rPr b="1" lang="en-US" sz="2400" spc="-100" strike="noStrike">
                <a:solidFill>
                  <a:srgbClr val="9b2d1f"/>
                </a:solidFill>
                <a:latin typeface="Arial"/>
              </a:rPr>
              <a:t>(Default Arguments)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520920" y="2126520"/>
            <a:ext cx="8175960" cy="391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15" name="Picture 7" descr=""/>
          <p:cNvPicPr/>
          <p:nvPr/>
        </p:nvPicPr>
        <p:blipFill>
          <a:blip r:embed="rId1"/>
          <a:stretch/>
        </p:blipFill>
        <p:spPr>
          <a:xfrm>
            <a:off x="152280" y="1518120"/>
            <a:ext cx="9143640" cy="54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20920" y="640440"/>
            <a:ext cx="8175960" cy="794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 </a:t>
            </a:r>
            <a:r>
              <a:rPr b="1" lang="en-US" sz="2400" spc="-100" strike="noStrike">
                <a:solidFill>
                  <a:srgbClr val="9b2d1f"/>
                </a:solidFill>
                <a:latin typeface="Arial"/>
              </a:rPr>
              <a:t>(*arguments)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20920" y="2126520"/>
            <a:ext cx="8175960" cy="391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838080" y="1638360"/>
            <a:ext cx="7238520" cy="4402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520920" y="640440"/>
            <a:ext cx="8175960" cy="794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Function </a:t>
            </a:r>
            <a:r>
              <a:rPr b="1" lang="en-US" sz="2400" spc="-100" strike="noStrike">
                <a:solidFill>
                  <a:srgbClr val="9b2d1f"/>
                </a:solidFill>
                <a:latin typeface="Arial"/>
              </a:rPr>
              <a:t>(**keywords)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520920" y="2126520"/>
            <a:ext cx="8175960" cy="391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21" name="Picture 5" descr=""/>
          <p:cNvPicPr/>
          <p:nvPr/>
        </p:nvPicPr>
        <p:blipFill>
          <a:blip r:embed="rId1"/>
          <a:stretch/>
        </p:blipFill>
        <p:spPr>
          <a:xfrm>
            <a:off x="820440" y="1676520"/>
            <a:ext cx="6951600" cy="51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520920" y="640440"/>
            <a:ext cx="8175960" cy="794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Recursion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520920" y="2126520"/>
            <a:ext cx="8175960" cy="3913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0" lang="en-US" sz="2400" spc="-1" strike="noStrike">
                <a:solidFill>
                  <a:srgbClr val="3f3f3f"/>
                </a:solidFill>
                <a:latin typeface="Arial"/>
              </a:rPr>
              <a:t>function calls itself in order to solve a problem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24" name="Picture 4" descr=""/>
          <p:cNvPicPr/>
          <p:nvPr/>
        </p:nvPicPr>
        <p:blipFill>
          <a:blip r:embed="rId1"/>
          <a:stretch/>
        </p:blipFill>
        <p:spPr>
          <a:xfrm>
            <a:off x="500040" y="2590920"/>
            <a:ext cx="5436720" cy="3338280"/>
          </a:xfrm>
          <a:prstGeom prst="rect">
            <a:avLst/>
          </a:prstGeom>
          <a:ln>
            <a:noFill/>
          </a:ln>
        </p:spPr>
      </p:pic>
      <p:pic>
        <p:nvPicPr>
          <p:cNvPr id="225" name="Picture 7" descr=""/>
          <p:cNvPicPr/>
          <p:nvPr/>
        </p:nvPicPr>
        <p:blipFill>
          <a:blip r:embed="rId2"/>
          <a:stretch/>
        </p:blipFill>
        <p:spPr>
          <a:xfrm>
            <a:off x="2819520" y="5929200"/>
            <a:ext cx="5648040" cy="75204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 flipH="1">
            <a:off x="3352680" y="3809880"/>
            <a:ext cx="1523520" cy="27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4876920" y="3582360"/>
            <a:ext cx="1676160" cy="533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</a:rPr>
              <a:t>calls itself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4048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1981080" y="3581280"/>
            <a:ext cx="5866920" cy="251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To know your limits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31" name="Picture 4" descr=""/>
          <p:cNvPicPr/>
          <p:nvPr/>
        </p:nvPicPr>
        <p:blipFill>
          <a:blip r:embed="rId1"/>
          <a:srcRect l="0" t="0" r="0" b="3768"/>
          <a:stretch/>
        </p:blipFill>
        <p:spPr>
          <a:xfrm>
            <a:off x="1204920" y="1425600"/>
            <a:ext cx="7467120" cy="4669920"/>
          </a:xfrm>
          <a:prstGeom prst="rect">
            <a:avLst/>
          </a:prstGeom>
          <a:ln>
            <a:noFill/>
          </a:ln>
        </p:spPr>
      </p:pic>
      <p:sp>
        <p:nvSpPr>
          <p:cNvPr id="232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35" name="Picture 5" descr=""/>
          <p:cNvPicPr/>
          <p:nvPr/>
        </p:nvPicPr>
        <p:blipFill>
          <a:blip r:embed="rId1"/>
          <a:stretch/>
        </p:blipFill>
        <p:spPr>
          <a:xfrm>
            <a:off x="0" y="1365480"/>
            <a:ext cx="9143640" cy="5492160"/>
          </a:xfrm>
          <a:prstGeom prst="rect">
            <a:avLst/>
          </a:prstGeom>
          <a:ln>
            <a:noFill/>
          </a:ln>
        </p:spPr>
      </p:pic>
      <p:sp>
        <p:nvSpPr>
          <p:cNvPr id="236" name="TextShape 2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Outline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Files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Function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Scope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92" strike="noStrike">
                <a:solidFill>
                  <a:srgbClr val="3f3f3f"/>
                </a:solidFill>
                <a:latin typeface="Arial"/>
              </a:rPr>
              <a:t>Error handling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0" name="Picture 7" descr=""/>
          <p:cNvPicPr/>
          <p:nvPr/>
        </p:nvPicPr>
        <p:blipFill>
          <a:blip r:embed="rId1"/>
          <a:stretch/>
        </p:blipFill>
        <p:spPr>
          <a:xfrm>
            <a:off x="0" y="1221120"/>
            <a:ext cx="9143640" cy="56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3" name="Picture 5" descr=""/>
          <p:cNvPicPr/>
          <p:nvPr/>
        </p:nvPicPr>
        <p:blipFill>
          <a:blip r:embed="rId1"/>
          <a:srcRect l="0" t="2757" r="0" b="0"/>
          <a:stretch/>
        </p:blipFill>
        <p:spPr>
          <a:xfrm>
            <a:off x="17640" y="1268640"/>
            <a:ext cx="9143640" cy="548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6" name="Picture 5" descr=""/>
          <p:cNvPicPr/>
          <p:nvPr/>
        </p:nvPicPr>
        <p:blipFill>
          <a:blip r:embed="rId1"/>
          <a:stretch/>
        </p:blipFill>
        <p:spPr>
          <a:xfrm>
            <a:off x="152280" y="1187280"/>
            <a:ext cx="9143640" cy="56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49" name="Picture 7" descr=""/>
          <p:cNvPicPr/>
          <p:nvPr/>
        </p:nvPicPr>
        <p:blipFill>
          <a:blip r:embed="rId1"/>
          <a:stretch/>
        </p:blipFill>
        <p:spPr>
          <a:xfrm>
            <a:off x="0" y="1176480"/>
            <a:ext cx="9143640" cy="560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2" name="Picture 4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640" cy="559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5" name="Picture 5" descr=""/>
          <p:cNvPicPr/>
          <p:nvPr/>
        </p:nvPicPr>
        <p:blipFill>
          <a:blip r:embed="rId1"/>
          <a:stretch/>
        </p:blipFill>
        <p:spPr>
          <a:xfrm>
            <a:off x="0" y="1371600"/>
            <a:ext cx="9143640" cy="54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Lexical Scope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58" name="Picture 5" descr=""/>
          <p:cNvPicPr/>
          <p:nvPr/>
        </p:nvPicPr>
        <p:blipFill>
          <a:blip r:embed="rId1"/>
          <a:stretch/>
        </p:blipFill>
        <p:spPr>
          <a:xfrm>
            <a:off x="0" y="1295280"/>
            <a:ext cx="9143640" cy="566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1" name="Picture 5" descr=""/>
          <p:cNvPicPr/>
          <p:nvPr/>
        </p:nvPicPr>
        <p:blipFill>
          <a:blip r:embed="rId1"/>
          <a:stretch/>
        </p:blipFill>
        <p:spPr>
          <a:xfrm>
            <a:off x="-37080" y="1280160"/>
            <a:ext cx="9143640" cy="551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4" name="Picture 4" descr=""/>
          <p:cNvPicPr/>
          <p:nvPr/>
        </p:nvPicPr>
        <p:blipFill>
          <a:blip r:embed="rId1"/>
          <a:stretch/>
        </p:blipFill>
        <p:spPr>
          <a:xfrm>
            <a:off x="0" y="1227600"/>
            <a:ext cx="9143640" cy="562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67" name="Picture 4" descr=""/>
          <p:cNvPicPr/>
          <p:nvPr/>
        </p:nvPicPr>
        <p:blipFill>
          <a:blip r:embed="rId1"/>
          <a:stretch/>
        </p:blipFill>
        <p:spPr>
          <a:xfrm>
            <a:off x="0" y="1202760"/>
            <a:ext cx="9143640" cy="56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(Open)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79" name="Picture 4_1" descr=""/>
          <p:cNvPicPr/>
          <p:nvPr/>
        </p:nvPicPr>
        <p:blipFill>
          <a:blip r:embed="rId1"/>
          <a:stretch/>
        </p:blipFill>
        <p:spPr>
          <a:xfrm>
            <a:off x="419040" y="1676520"/>
            <a:ext cx="8305560" cy="528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70" name="Picture 4" descr=""/>
          <p:cNvPicPr/>
          <p:nvPr/>
        </p:nvPicPr>
        <p:blipFill>
          <a:blip r:embed="rId1"/>
          <a:stretch/>
        </p:blipFill>
        <p:spPr>
          <a:xfrm>
            <a:off x="7200" y="1143000"/>
            <a:ext cx="9143640" cy="554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73" name="Picture 4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3640" cy="552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global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0" y="1164240"/>
            <a:ext cx="9143640" cy="574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79" name="Picture 4" descr=""/>
          <p:cNvPicPr/>
          <p:nvPr/>
        </p:nvPicPr>
        <p:blipFill>
          <a:blip r:embed="rId1"/>
          <a:stretch/>
        </p:blipFill>
        <p:spPr>
          <a:xfrm>
            <a:off x="0" y="1206720"/>
            <a:ext cx="9143640" cy="566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21240" y="1185480"/>
            <a:ext cx="9143640" cy="57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85" name="Picture 4" descr=""/>
          <p:cNvPicPr/>
          <p:nvPr/>
        </p:nvPicPr>
        <p:blipFill>
          <a:blip r:embed="rId1"/>
          <a:stretch/>
        </p:blipFill>
        <p:spPr>
          <a:xfrm>
            <a:off x="-30240" y="1136160"/>
            <a:ext cx="9143640" cy="572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88" name="Picture 4" descr=""/>
          <p:cNvPicPr/>
          <p:nvPr/>
        </p:nvPicPr>
        <p:blipFill>
          <a:blip r:embed="rId1"/>
          <a:stretch/>
        </p:blipFill>
        <p:spPr>
          <a:xfrm>
            <a:off x="0" y="1295280"/>
            <a:ext cx="9143640" cy="533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1" name="Picture 4" descr=""/>
          <p:cNvPicPr/>
          <p:nvPr/>
        </p:nvPicPr>
        <p:blipFill>
          <a:blip r:embed="rId1"/>
          <a:stretch/>
        </p:blipFill>
        <p:spPr>
          <a:xfrm>
            <a:off x="-24840" y="1330920"/>
            <a:ext cx="914364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nonlocal Keyword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53280" y="1143000"/>
            <a:ext cx="9143640" cy="5555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Lambda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small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anonymous</a:t>
            </a: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 function that can have any number of arguments, but can only have one expression.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used for simple tasks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1295280" y="3276720"/>
            <a:ext cx="6629040" cy="12189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2e95d3"/>
                </a:solidFill>
                <a:latin typeface="Söhne Mono"/>
              </a:rPr>
              <a:t>lambda</a:t>
            </a:r>
            <a:r>
              <a:rPr b="1" lang="en-US" sz="3200" spc="-1" strike="noStrike">
                <a:solidFill>
                  <a:srgbClr val="ffffff"/>
                </a:solidFill>
                <a:latin typeface="Söhne Mono"/>
              </a:rPr>
              <a:t> arguments: expression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8" name="Picture 5" descr=""/>
          <p:cNvPicPr/>
          <p:nvPr/>
        </p:nvPicPr>
        <p:blipFill>
          <a:blip r:embed="rId1"/>
          <a:stretch/>
        </p:blipFill>
        <p:spPr>
          <a:xfrm>
            <a:off x="173520" y="4563360"/>
            <a:ext cx="5433480" cy="235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(Read)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82" name="Picture 5_1" descr=""/>
          <p:cNvPicPr/>
          <p:nvPr/>
        </p:nvPicPr>
        <p:blipFill>
          <a:blip r:embed="rId1"/>
          <a:stretch/>
        </p:blipFill>
        <p:spPr>
          <a:xfrm>
            <a:off x="0" y="1066680"/>
            <a:ext cx="9143640" cy="585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Error handling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1" name="Picture 5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3640" cy="2813040"/>
          </a:xfrm>
          <a:prstGeom prst="rect">
            <a:avLst/>
          </a:prstGeom>
          <a:ln>
            <a:noFill/>
          </a:ln>
        </p:spPr>
      </p:pic>
      <p:pic>
        <p:nvPicPr>
          <p:cNvPr id="302" name="Picture 7" descr=""/>
          <p:cNvPicPr/>
          <p:nvPr/>
        </p:nvPicPr>
        <p:blipFill>
          <a:blip r:embed="rId2"/>
          <a:stretch/>
        </p:blipFill>
        <p:spPr>
          <a:xfrm>
            <a:off x="15840" y="4353480"/>
            <a:ext cx="9143640" cy="227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Error handling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5" name="Picture 4" descr=""/>
          <p:cNvPicPr/>
          <p:nvPr/>
        </p:nvPicPr>
        <p:blipFill>
          <a:blip r:embed="rId1"/>
          <a:stretch/>
        </p:blipFill>
        <p:spPr>
          <a:xfrm>
            <a:off x="7200" y="2286720"/>
            <a:ext cx="9143640" cy="4464720"/>
          </a:xfrm>
          <a:prstGeom prst="rect">
            <a:avLst/>
          </a:prstGeom>
          <a:ln>
            <a:noFill/>
          </a:ln>
        </p:spPr>
      </p:pic>
      <p:pic>
        <p:nvPicPr>
          <p:cNvPr id="306" name="Picture 8" descr=""/>
          <p:cNvPicPr/>
          <p:nvPr/>
        </p:nvPicPr>
        <p:blipFill>
          <a:blip r:embed="rId2"/>
          <a:stretch/>
        </p:blipFill>
        <p:spPr>
          <a:xfrm>
            <a:off x="2666880" y="1600200"/>
            <a:ext cx="2980800" cy="49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Error handling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09" name="Picture 5" descr=""/>
          <p:cNvPicPr/>
          <p:nvPr/>
        </p:nvPicPr>
        <p:blipFill>
          <a:blip r:embed="rId1"/>
          <a:stretch/>
        </p:blipFill>
        <p:spPr>
          <a:xfrm>
            <a:off x="266760" y="2438280"/>
            <a:ext cx="8610120" cy="3924000"/>
          </a:xfrm>
          <a:prstGeom prst="rect">
            <a:avLst/>
          </a:prstGeom>
          <a:ln>
            <a:noFill/>
          </a:ln>
        </p:spPr>
      </p:pic>
      <p:pic>
        <p:nvPicPr>
          <p:cNvPr id="310" name="Picture 7" descr=""/>
          <p:cNvPicPr/>
          <p:nvPr/>
        </p:nvPicPr>
        <p:blipFill>
          <a:blip r:embed="rId2"/>
          <a:stretch/>
        </p:blipFill>
        <p:spPr>
          <a:xfrm>
            <a:off x="2895480" y="1800360"/>
            <a:ext cx="2504880" cy="6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Error handling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13" name="Picture 4" descr=""/>
          <p:cNvPicPr/>
          <p:nvPr/>
        </p:nvPicPr>
        <p:blipFill>
          <a:blip r:embed="rId1"/>
          <a:stretch/>
        </p:blipFill>
        <p:spPr>
          <a:xfrm>
            <a:off x="-1800" y="2971800"/>
            <a:ext cx="9143640" cy="3255120"/>
          </a:xfrm>
          <a:prstGeom prst="rect">
            <a:avLst/>
          </a:prstGeom>
          <a:ln>
            <a:noFill/>
          </a:ln>
        </p:spPr>
      </p:pic>
      <p:pic>
        <p:nvPicPr>
          <p:cNvPr id="314" name="Picture 6" descr=""/>
          <p:cNvPicPr/>
          <p:nvPr/>
        </p:nvPicPr>
        <p:blipFill>
          <a:blip r:embed="rId2"/>
          <a:stretch/>
        </p:blipFill>
        <p:spPr>
          <a:xfrm>
            <a:off x="2465280" y="1743120"/>
            <a:ext cx="4209840" cy="7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152280" y="3049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Error handling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17" name="Picture 6" descr=""/>
          <p:cNvPicPr/>
          <p:nvPr/>
        </p:nvPicPr>
        <p:blipFill>
          <a:blip r:embed="rId1"/>
          <a:stretch/>
        </p:blipFill>
        <p:spPr>
          <a:xfrm>
            <a:off x="1023840" y="2143080"/>
            <a:ext cx="6486120" cy="4638240"/>
          </a:xfrm>
          <a:prstGeom prst="rect">
            <a:avLst/>
          </a:prstGeom>
          <a:ln>
            <a:noFill/>
          </a:ln>
        </p:spPr>
      </p:pic>
      <p:pic>
        <p:nvPicPr>
          <p:cNvPr id="318" name="Picture 7" descr=""/>
          <p:cNvPicPr/>
          <p:nvPr/>
        </p:nvPicPr>
        <p:blipFill>
          <a:blip r:embed="rId2"/>
          <a:stretch/>
        </p:blipFill>
        <p:spPr>
          <a:xfrm>
            <a:off x="2467080" y="1386720"/>
            <a:ext cx="4209840" cy="7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57200" y="53352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00" strike="noStrike">
                <a:solidFill>
                  <a:srgbClr val="9b2d1f"/>
                </a:solidFill>
                <a:latin typeface="Arial"/>
              </a:rPr>
              <a:t>Exercises</a:t>
            </a:r>
            <a:endParaRPr b="0" lang="en-US" sz="40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321" name="Picture 2" descr="C:\Users\pc2023\Downloads\2021-software-development-salary-trends.png"/>
          <p:cNvPicPr/>
          <p:nvPr/>
        </p:nvPicPr>
        <p:blipFill>
          <a:blip r:embed="rId1"/>
          <a:stretch/>
        </p:blipFill>
        <p:spPr>
          <a:xfrm>
            <a:off x="914400" y="2133720"/>
            <a:ext cx="7295760" cy="300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2" descr="C:\Users\Boles\Desktop\question.jpg"/>
          <p:cNvPicPr/>
          <p:nvPr/>
        </p:nvPicPr>
        <p:blipFill>
          <a:blip r:embed="rId1"/>
          <a:stretch/>
        </p:blipFill>
        <p:spPr>
          <a:xfrm>
            <a:off x="1590840" y="1366920"/>
            <a:ext cx="5962320" cy="412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(Write)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85" name="Picture 4_0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640" cy="56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(Write)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88" name="Picture 5_0" descr=""/>
          <p:cNvPicPr/>
          <p:nvPr/>
        </p:nvPicPr>
        <p:blipFill>
          <a:blip r:embed="rId1"/>
          <a:stretch/>
        </p:blipFill>
        <p:spPr>
          <a:xfrm>
            <a:off x="0" y="1015200"/>
            <a:ext cx="9143640" cy="56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(Write)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91" name="Picture 4_3" descr=""/>
          <p:cNvPicPr/>
          <p:nvPr/>
        </p:nvPicPr>
        <p:blipFill>
          <a:blip r:embed="rId1"/>
          <a:stretch/>
        </p:blipFill>
        <p:spPr>
          <a:xfrm>
            <a:off x="0" y="1066680"/>
            <a:ext cx="9143640" cy="5725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(Write)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94" name="Picture 4_2" descr=""/>
          <p:cNvPicPr/>
          <p:nvPr/>
        </p:nvPicPr>
        <p:blipFill>
          <a:blip r:embed="rId1"/>
          <a:stretch/>
        </p:blipFill>
        <p:spPr>
          <a:xfrm>
            <a:off x="0" y="982440"/>
            <a:ext cx="9143640" cy="567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2860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92" strike="noStrike">
                <a:solidFill>
                  <a:srgbClr val="9b2d1f"/>
                </a:solidFill>
                <a:latin typeface="Arial"/>
              </a:rPr>
              <a:t>File Input Output</a:t>
            </a:r>
            <a:r>
              <a:rPr b="1" lang="en-US" sz="3200" spc="-92" strike="noStrike">
                <a:solidFill>
                  <a:srgbClr val="9b2d1f"/>
                </a:solidFill>
                <a:latin typeface="Arial"/>
              </a:rPr>
              <a:t> (Write)</a:t>
            </a:r>
            <a:endParaRPr b="0" lang="en-US" sz="3200" spc="-1" strike="noStrike">
              <a:solidFill>
                <a:srgbClr val="3f3f3f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82880" indent="-182520">
              <a:lnSpc>
                <a:spcPct val="100000"/>
              </a:lnSpc>
              <a:spcBef>
                <a:spcPts val="479"/>
              </a:spcBef>
              <a:buClr>
                <a:srgbClr val="9b2d1f"/>
              </a:buClr>
              <a:buSzPct val="85000"/>
              <a:buFont typeface="Arial"/>
              <a:buChar char="•"/>
            </a:pPr>
            <a:r>
              <a:rPr b="1" lang="en-US" sz="2400" spc="-1" strike="noStrike">
                <a:solidFill>
                  <a:srgbClr val="3f3f3f"/>
                </a:solidFill>
                <a:latin typeface="Arial"/>
              </a:rPr>
              <a:t>Open file </a:t>
            </a:r>
            <a:endParaRPr b="0" lang="en-US" sz="2400" spc="-1" strike="noStrike">
              <a:solidFill>
                <a:srgbClr val="3f3f3f"/>
              </a:solidFill>
              <a:latin typeface="Arial"/>
            </a:endParaRPr>
          </a:p>
        </p:txBody>
      </p:sp>
      <p:pic>
        <p:nvPicPr>
          <p:cNvPr id="197" name="Picture 4_5" descr=""/>
          <p:cNvPicPr/>
          <p:nvPr/>
        </p:nvPicPr>
        <p:blipFill>
          <a:blip r:embed="rId1"/>
          <a:stretch/>
        </p:blipFill>
        <p:spPr>
          <a:xfrm>
            <a:off x="0" y="1066680"/>
            <a:ext cx="9143640" cy="55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b2d1f"/>
      </a:dk2>
      <a:lt2>
        <a:srgbClr val="ffffff"/>
      </a:lt2>
      <a:accent1>
        <a:srgbClr val="9b2d1f"/>
      </a:accent1>
      <a:accent2>
        <a:srgbClr val="9b2d1f"/>
      </a:accent2>
      <a:accent3>
        <a:srgbClr val="3f3f3f"/>
      </a:accent3>
      <a:accent4>
        <a:srgbClr val="3f3f3f"/>
      </a:accent4>
      <a:accent5>
        <a:srgbClr val="3f3f3f"/>
      </a:accent5>
      <a:accent6>
        <a:srgbClr val="855d5d"/>
      </a:accent6>
      <a:hlink>
        <a:srgbClr val="9b2d1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977</TotalTime>
  <Application>LibreOffice/6.4.7.2$Linux_X86_64 LibreOffice_project/40$Build-2</Application>
  <Words>172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2023-07-23T08:56:23Z</dcterms:created>
  <dc:creator>Genius</dc:creator>
  <dc:description/>
  <dc:language>en-US</dc:language>
  <cp:lastModifiedBy/>
  <dcterms:modified xsi:type="dcterms:W3CDTF">2024-12-28T08:43:28Z</dcterms:modified>
  <cp:revision>362</cp:revision>
  <dc:subject/>
  <dc:title>INTRODUCTION TO  programming using 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2022-10-09T00:00:00Z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2023-07-23T00:00:00Z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39</vt:i4>
  </property>
</Properties>
</file>