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47.png" ContentType="image/png"/>
  <Override PartName="/ppt/media/image10.png" ContentType="image/png"/>
  <Override PartName="/ppt/media/image1.jpeg" ContentType="image/jpeg"/>
  <Override PartName="/ppt/media/image21.png" ContentType="image/png"/>
  <Override PartName="/ppt/media/image58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14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62.png" ContentType="image/png"/>
  <Override PartName="/ppt/media/image25.png" ContentType="image/png"/>
  <Override PartName="/ppt/media/image61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20.png" ContentType="image/png"/>
  <Override PartName="/ppt/media/image5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.jpeg" ContentType="image/jpeg"/>
  <Override PartName="/ppt/media/image31.png" ContentType="image/png"/>
  <Override PartName="/ppt/media/image32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784579-3C90-4099-A27D-00758740DE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253B2A-BCAA-49AF-9ED3-8FA3D57D2F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5F24EB-AF5A-4A4D-90A7-4FCB3F5215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3D136EC-A46F-46BE-9ADE-BC9ACB3FC92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4132D0-1385-443F-B8DF-3AF6A253D5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2857680" y="514440"/>
            <a:ext cx="3428640" cy="257148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AF89D3-4AF6-4981-951D-BD07319208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C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li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c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k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o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e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di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M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a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s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e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r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ti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l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e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s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y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l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e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77ABC8-F4D1-4EC0-8476-5CC4994F0159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12/24/24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67C3EE-23C2-4D86-B75F-40E1B8CCA0A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Second levelkkk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724C992-0FFE-4924-8155-A931A120C91C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12/24/24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EFF119-092A-49B6-A2EE-B92F2EE88C2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2AF8F8-B4F4-4EA1-8DB1-C2726583D787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12/24/24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0B50C19-EB4A-401A-93FD-E033A2EDCC6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Second levelkkk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EC9AF9-7ABE-420D-B969-B9407F2354B9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12/24/24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946682F-ABC4-467D-AB5B-7FD19BE0321E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17A73B-EAC8-490C-8961-8EB95FC8A694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12/24/24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B86356-0E08-49E7-A0DA-94B790B6AF6B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python.org/downloads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86520" y="3399120"/>
            <a:ext cx="7848360" cy="1440"/>
          </a:xfrm>
          <a:custGeom>
            <a:avLst/>
            <a:gdLst/>
            <a:ah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noFill/>
          <a:ln w="1980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2"/>
          <p:cNvSpPr txBox="1"/>
          <p:nvPr/>
        </p:nvSpPr>
        <p:spPr>
          <a:xfrm>
            <a:off x="685800" y="816840"/>
            <a:ext cx="7848360" cy="2481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5400" spc="-92" strike="noStrike" cap="all">
                <a:solidFill>
                  <a:srgbClr val="9b2d1f"/>
                </a:solidFill>
                <a:latin typeface="Arial Rounded MT Bold"/>
              </a:rPr>
              <a:t>INTRODUCTION </a:t>
            </a:r>
            <a:r>
              <a:rPr b="0" lang="en-US" sz="5400" spc="-97" strike="noStrike" cap="all">
                <a:solidFill>
                  <a:srgbClr val="9b2d1f"/>
                </a:solidFill>
                <a:latin typeface="Arial Rounded MT Bold"/>
              </a:rPr>
              <a:t>TO  </a:t>
            </a:r>
            <a:r>
              <a:rPr b="0" lang="en-US" sz="5400" spc="-66" strike="noStrike" cap="all">
                <a:solidFill>
                  <a:srgbClr val="9b2d1f"/>
                </a:solidFill>
                <a:latin typeface="Arial Rounded MT Bold"/>
              </a:rPr>
              <a:t>programming using python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090240" y="4102200"/>
            <a:ext cx="331308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indent="3240" algn="ctr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400" spc="-7" strike="noStrike">
                <a:solidFill>
                  <a:srgbClr val="56566d"/>
                </a:solidFill>
                <a:latin typeface="Arial"/>
              </a:rPr>
              <a:t>Prepared by</a:t>
            </a:r>
            <a:endParaRPr b="0" lang="en-US" sz="2400" spc="-1" strike="noStrike">
              <a:latin typeface="Arial"/>
            </a:endParaRPr>
          </a:p>
          <a:p>
            <a:pPr marL="12240" indent="3240" algn="ctr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400" spc="-7" strike="noStrike">
                <a:solidFill>
                  <a:srgbClr val="56566d"/>
                </a:solidFill>
                <a:latin typeface="Arial"/>
              </a:rPr>
              <a:t>Josephine Boles</a:t>
            </a:r>
            <a:endParaRPr b="0" lang="en-US" sz="2400" spc="-1" strike="noStrike">
              <a:latin typeface="Arial"/>
            </a:endParaRPr>
          </a:p>
          <a:p>
            <a:pPr marL="12240" indent="3240" algn="ctr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Line Indentations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5" name="Picture 2" descr="C:\Users\pc2023\Downloads\1_wNhTnVwVhFHiEFDa01BJLQ.png"/>
          <p:cNvPicPr/>
          <p:nvPr/>
        </p:nvPicPr>
        <p:blipFill>
          <a:blip r:embed="rId1"/>
          <a:stretch/>
        </p:blipFill>
        <p:spPr>
          <a:xfrm>
            <a:off x="1066680" y="1828800"/>
            <a:ext cx="6779880" cy="40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Line Indentations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8" name="Picture 2" descr="C:\Users\pc2023\Downloads\indentation-in-python-0-1643091065.png"/>
          <p:cNvPicPr/>
          <p:nvPr/>
        </p:nvPicPr>
        <p:blipFill>
          <a:blip r:embed="rId1"/>
          <a:stretch/>
        </p:blipFill>
        <p:spPr>
          <a:xfrm>
            <a:off x="631800" y="1752480"/>
            <a:ext cx="8511840" cy="31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Quotes …1.. 2 ...3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1" name="Picture 2" descr=""/>
          <p:cNvPicPr/>
          <p:nvPr/>
        </p:nvPicPr>
        <p:blipFill>
          <a:blip r:embed="rId1"/>
          <a:stretch/>
        </p:blipFill>
        <p:spPr>
          <a:xfrm>
            <a:off x="311760" y="1905120"/>
            <a:ext cx="8496000" cy="552240"/>
          </a:xfrm>
          <a:prstGeom prst="rect">
            <a:avLst/>
          </a:prstGeom>
          <a:ln>
            <a:noFill/>
          </a:ln>
        </p:spPr>
      </p:pic>
      <p:pic>
        <p:nvPicPr>
          <p:cNvPr id="262" name="Picture 3" descr=""/>
          <p:cNvPicPr/>
          <p:nvPr/>
        </p:nvPicPr>
        <p:blipFill>
          <a:blip r:embed="rId2"/>
          <a:stretch/>
        </p:blipFill>
        <p:spPr>
          <a:xfrm>
            <a:off x="762120" y="2480760"/>
            <a:ext cx="4952520" cy="39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Variables &amp; Data Types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Variable is a name that is used to refer to memory location.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Python variable or identifier and used to hold value.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Identifier  can be used with variables, functions ,classes and modules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2057400" y="3600360"/>
            <a:ext cx="6019560" cy="322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Variables &amp; Data Types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Identifier  doesn’t be one of these word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Reserved Words: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1295280" y="2588400"/>
            <a:ext cx="6076440" cy="42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Variables &amp; Data Types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Python is loosely typed language.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○ </a:t>
            </a: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No need to define the variable, the interpreter will do everything.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To define a variable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90720" y="3429000"/>
            <a:ext cx="312372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Variable identifier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5791320" y="3429000"/>
            <a:ext cx="312372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4495680" y="3429000"/>
            <a:ext cx="914040" cy="761760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dedede"/>
              </a:gs>
            </a:gsLst>
            <a:path path="circle">
              <a:fillToRect l="50000" t="50000" r="50000" b="50000"/>
            </a:path>
          </a:gradFill>
          <a:ln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=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4" name="Picture 2" descr=""/>
          <p:cNvPicPr/>
          <p:nvPr/>
        </p:nvPicPr>
        <p:blipFill>
          <a:blip r:embed="rId1"/>
          <a:stretch/>
        </p:blipFill>
        <p:spPr>
          <a:xfrm>
            <a:off x="652320" y="4267080"/>
            <a:ext cx="3800160" cy="26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Variables &amp; Data Types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Primitive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The primitive or basic data structures are the building blocks for data manipulation. 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They contain pure and simple values of data. In Python.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Non-Primitive Data Types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Non-primitive not just store a value, but rather a collection of values in various formats.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600200" y="327672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733920" y="327672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6019920" y="327672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Boolean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1219320" y="533412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Tuples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3056040" y="531792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Lists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4892760" y="5302080"/>
            <a:ext cx="165996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Dictionaries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7238880" y="528588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Sets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Variables &amp; Data Types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Type Conversion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885960" y="2362320"/>
            <a:ext cx="3685680" cy="3857400"/>
          </a:xfrm>
          <a:prstGeom prst="rect">
            <a:avLst/>
          </a:prstGeom>
          <a:ln>
            <a:noFill/>
          </a:ln>
        </p:spPr>
      </p:pic>
      <p:pic>
        <p:nvPicPr>
          <p:cNvPr id="287" name="Picture 3" descr=""/>
          <p:cNvPicPr/>
          <p:nvPr/>
        </p:nvPicPr>
        <p:blipFill>
          <a:blip r:embed="rId2"/>
          <a:stretch/>
        </p:blipFill>
        <p:spPr>
          <a:xfrm>
            <a:off x="5105520" y="3048120"/>
            <a:ext cx="3304800" cy="19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Operators 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Arithmetic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28080" y="2021400"/>
            <a:ext cx="8924400" cy="45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Operators 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Assignment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176040" y="1552680"/>
            <a:ext cx="8791200" cy="47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Outline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Course Objectives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History &amp; features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Why Python?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How does python work?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Install &amp;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Hello World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Variables &amp; Data Types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Operators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Data types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Control Flow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Data structure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Exercises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Operators 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Comparison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1"/>
          <a:stretch/>
        </p:blipFill>
        <p:spPr>
          <a:xfrm>
            <a:off x="1375200" y="1371600"/>
            <a:ext cx="6352920" cy="522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Operators 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Comparison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9" name="Picture 2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7934040" cy="50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Operators (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Logic Gate)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5844960" y="1026360"/>
            <a:ext cx="3266640" cy="2390400"/>
          </a:xfrm>
          <a:prstGeom prst="rect">
            <a:avLst/>
          </a:prstGeom>
          <a:ln>
            <a:noFill/>
          </a:ln>
        </p:spPr>
      </p:pic>
      <p:pic>
        <p:nvPicPr>
          <p:cNvPr id="303" name="Picture 3" descr=""/>
          <p:cNvPicPr/>
          <p:nvPr/>
        </p:nvPicPr>
        <p:blipFill>
          <a:blip r:embed="rId2"/>
          <a:stretch/>
        </p:blipFill>
        <p:spPr>
          <a:xfrm>
            <a:off x="380880" y="3465000"/>
            <a:ext cx="785772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Falsy Values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None</a:t>
            </a: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,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False</a:t>
            </a: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, 0 , Empty collections: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""</a:t>
            </a: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, (), [], {}</a:t>
            </a:r>
            <a:br/>
            <a:br/>
            <a:br/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228600" y="2018880"/>
            <a:ext cx="8086320" cy="48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Numbers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Long removed from python3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9" name="Picture 2" descr=""/>
          <p:cNvPicPr/>
          <p:nvPr/>
        </p:nvPicPr>
        <p:blipFill>
          <a:blip r:embed="rId1"/>
          <a:stretch/>
        </p:blipFill>
        <p:spPr>
          <a:xfrm>
            <a:off x="4524480" y="2104920"/>
            <a:ext cx="4924080" cy="3076200"/>
          </a:xfrm>
          <a:prstGeom prst="rect">
            <a:avLst/>
          </a:prstGeom>
          <a:ln>
            <a:noFill/>
          </a:ln>
        </p:spPr>
      </p:pic>
      <p:pic>
        <p:nvPicPr>
          <p:cNvPr id="310" name="Picture 3" descr=""/>
          <p:cNvPicPr/>
          <p:nvPr/>
        </p:nvPicPr>
        <p:blipFill>
          <a:blip r:embed="rId2"/>
          <a:stretch/>
        </p:blipFill>
        <p:spPr>
          <a:xfrm>
            <a:off x="324000" y="2728800"/>
            <a:ext cx="4200120" cy="1399680"/>
          </a:xfrm>
          <a:prstGeom prst="rect">
            <a:avLst/>
          </a:prstGeom>
          <a:ln>
            <a:noFill/>
          </a:ln>
        </p:spPr>
      </p:pic>
      <p:pic>
        <p:nvPicPr>
          <p:cNvPr id="311" name="Picture 4" descr=""/>
          <p:cNvPicPr/>
          <p:nvPr/>
        </p:nvPicPr>
        <p:blipFill>
          <a:blip r:embed="rId3"/>
          <a:stretch/>
        </p:blipFill>
        <p:spPr>
          <a:xfrm>
            <a:off x="542880" y="4038480"/>
            <a:ext cx="3762000" cy="7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Numbers(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Type Conversion</a:t>
            </a: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1447920" y="220968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447920" y="320040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float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447920" y="4267080"/>
            <a:ext cx="137124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complex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3186000" y="2534760"/>
            <a:ext cx="2771280" cy="263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Numbers(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functions</a:t>
            </a: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20" name="Picture 2" descr=""/>
          <p:cNvPicPr/>
          <p:nvPr/>
        </p:nvPicPr>
        <p:blipFill>
          <a:blip r:embed="rId1"/>
          <a:stretch/>
        </p:blipFill>
        <p:spPr>
          <a:xfrm>
            <a:off x="702360" y="1909800"/>
            <a:ext cx="7084080" cy="33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Strings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23" name="Picture 2" descr=""/>
          <p:cNvPicPr/>
          <p:nvPr/>
        </p:nvPicPr>
        <p:blipFill>
          <a:blip r:embed="rId1"/>
          <a:stretch/>
        </p:blipFill>
        <p:spPr>
          <a:xfrm>
            <a:off x="1523880" y="2133720"/>
            <a:ext cx="5419440" cy="345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Strings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8486280" cy="47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Strings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29" name="Picture 2" descr=""/>
          <p:cNvPicPr/>
          <p:nvPr/>
        </p:nvPicPr>
        <p:blipFill>
          <a:blip r:embed="rId1"/>
          <a:stretch/>
        </p:blipFill>
        <p:spPr>
          <a:xfrm>
            <a:off x="255960" y="1447920"/>
            <a:ext cx="8695800" cy="48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Course Objectives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09480" y="4800600"/>
            <a:ext cx="8000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Learn about Python, its uses and  really understand it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0" name="Picture 2" descr="C:\Users\pc2023\Downloads\Fotolia_94772650_S.jpg_page.jpg"/>
          <p:cNvPicPr/>
          <p:nvPr/>
        </p:nvPicPr>
        <p:blipFill>
          <a:blip r:embed="rId1"/>
          <a:stretch/>
        </p:blipFill>
        <p:spPr>
          <a:xfrm>
            <a:off x="1981080" y="1600200"/>
            <a:ext cx="4397040" cy="318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Strings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79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OUTPUT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304920" y="1676520"/>
            <a:ext cx="6105240" cy="2733480"/>
          </a:xfrm>
          <a:prstGeom prst="rect">
            <a:avLst/>
          </a:prstGeom>
          <a:ln>
            <a:noFill/>
          </a:ln>
        </p:spPr>
      </p:pic>
      <p:pic>
        <p:nvPicPr>
          <p:cNvPr id="333" name="Picture 3" descr=""/>
          <p:cNvPicPr/>
          <p:nvPr/>
        </p:nvPicPr>
        <p:blipFill>
          <a:blip r:embed="rId2"/>
          <a:stretch/>
        </p:blipFill>
        <p:spPr>
          <a:xfrm>
            <a:off x="3357720" y="4267080"/>
            <a:ext cx="5800320" cy="225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Strings (</a:t>
            </a:r>
            <a:r>
              <a:rPr b="1" lang="en-US" sz="3200" spc="-100" strike="noStrike">
                <a:solidFill>
                  <a:srgbClr val="9b2d1f"/>
                </a:solidFill>
                <a:latin typeface="Arial"/>
              </a:rPr>
              <a:t>Formatting</a:t>
            </a: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)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36" name="Picture 2" descr=""/>
          <p:cNvPicPr/>
          <p:nvPr/>
        </p:nvPicPr>
        <p:blipFill>
          <a:blip r:embed="rId1"/>
          <a:stretch/>
        </p:blipFill>
        <p:spPr>
          <a:xfrm>
            <a:off x="877680" y="1828800"/>
            <a:ext cx="7324200" cy="404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If Statement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39" name="Picture 2_1" descr=""/>
          <p:cNvPicPr/>
          <p:nvPr/>
        </p:nvPicPr>
        <p:blipFill>
          <a:blip r:embed="rId1"/>
          <a:stretch/>
        </p:blipFill>
        <p:spPr>
          <a:xfrm>
            <a:off x="2819520" y="2590920"/>
            <a:ext cx="4000320" cy="3285720"/>
          </a:xfrm>
          <a:prstGeom prst="rect">
            <a:avLst/>
          </a:prstGeom>
          <a:ln>
            <a:noFill/>
          </a:ln>
        </p:spPr>
      </p:pic>
      <p:sp>
        <p:nvSpPr>
          <p:cNvPr id="340" name="CustomShape 3"/>
          <p:cNvSpPr/>
          <p:nvPr/>
        </p:nvSpPr>
        <p:spPr>
          <a:xfrm>
            <a:off x="2819520" y="2819520"/>
            <a:ext cx="151920" cy="2819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3657600" y="3124080"/>
            <a:ext cx="75960" cy="53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3657600" y="4267080"/>
            <a:ext cx="75960" cy="53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3657600" y="5257800"/>
            <a:ext cx="75960" cy="53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7"/>
          <p:cNvSpPr/>
          <p:nvPr/>
        </p:nvSpPr>
        <p:spPr>
          <a:xfrm>
            <a:off x="3276720" y="59169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level2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2514600" y="228600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level1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for …in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48" name="Picture 2_0" descr=""/>
          <p:cNvPicPr/>
          <p:nvPr/>
        </p:nvPicPr>
        <p:blipFill>
          <a:blip r:embed="rId1"/>
          <a:stretch/>
        </p:blipFill>
        <p:spPr>
          <a:xfrm>
            <a:off x="990720" y="1513800"/>
            <a:ext cx="3881160" cy="1613160"/>
          </a:xfrm>
          <a:prstGeom prst="rect">
            <a:avLst/>
          </a:prstGeom>
          <a:ln>
            <a:noFill/>
          </a:ln>
        </p:spPr>
      </p:pic>
      <p:pic>
        <p:nvPicPr>
          <p:cNvPr id="349" name="Picture 3_1" descr=""/>
          <p:cNvPicPr/>
          <p:nvPr/>
        </p:nvPicPr>
        <p:blipFill>
          <a:blip r:embed="rId2"/>
          <a:stretch/>
        </p:blipFill>
        <p:spPr>
          <a:xfrm>
            <a:off x="5622840" y="2819520"/>
            <a:ext cx="1585440" cy="23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Range Function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52" name="Picture 2_3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6257520" cy="43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while 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55" name="Picture 2_2" descr=""/>
          <p:cNvPicPr/>
          <p:nvPr/>
        </p:nvPicPr>
        <p:blipFill>
          <a:blip r:embed="rId1"/>
          <a:stretch/>
        </p:blipFill>
        <p:spPr>
          <a:xfrm>
            <a:off x="762120" y="1374480"/>
            <a:ext cx="7572600" cy="44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Break Statement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58" name="Picture 2_5" descr=""/>
          <p:cNvPicPr/>
          <p:nvPr/>
        </p:nvPicPr>
        <p:blipFill>
          <a:blip r:embed="rId1"/>
          <a:stretch/>
        </p:blipFill>
        <p:spPr>
          <a:xfrm>
            <a:off x="1752480" y="1676520"/>
            <a:ext cx="525744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Continue Statement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61" name="Picture 2_4" descr=""/>
          <p:cNvPicPr/>
          <p:nvPr/>
        </p:nvPicPr>
        <p:blipFill>
          <a:blip r:embed="rId1"/>
          <a:stretch/>
        </p:blipFill>
        <p:spPr>
          <a:xfrm>
            <a:off x="1024200" y="1685880"/>
            <a:ext cx="6733440" cy="42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Else Statement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64" name="Picture 2_7" descr=""/>
          <p:cNvPicPr/>
          <p:nvPr/>
        </p:nvPicPr>
        <p:blipFill>
          <a:blip r:embed="rId1"/>
          <a:stretch/>
        </p:blipFill>
        <p:spPr>
          <a:xfrm>
            <a:off x="571680" y="1409760"/>
            <a:ext cx="7419240" cy="43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Pass Statement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67" name="Picture 2_6" descr=""/>
          <p:cNvPicPr/>
          <p:nvPr/>
        </p:nvPicPr>
        <p:blipFill>
          <a:blip r:embed="rId1"/>
          <a:stretch/>
        </p:blipFill>
        <p:spPr>
          <a:xfrm>
            <a:off x="838080" y="1676520"/>
            <a:ext cx="7250760" cy="459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History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The implementation of Python was started in December 1989 by Guido Van Rossum at CWI in Netherland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In February 1991, Guido Van Rossum published the code (labeled version 0.9.0)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In 1994, Python 1.0 was released with new features like lambda, map, filter, and reduce.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33" name="Picture 2" descr="C:\Users\pc2023\Downloads\Guido-portrait-2014-drc.jpg"/>
          <p:cNvPicPr/>
          <p:nvPr/>
        </p:nvPicPr>
        <p:blipFill>
          <a:blip r:embed="rId1"/>
          <a:stretch/>
        </p:blipFill>
        <p:spPr>
          <a:xfrm>
            <a:off x="6629400" y="2362320"/>
            <a:ext cx="2171520" cy="14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input Function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70" name="Picture 2_9" descr=""/>
          <p:cNvPicPr/>
          <p:nvPr/>
        </p:nvPicPr>
        <p:blipFill>
          <a:blip r:embed="rId1"/>
          <a:stretch/>
        </p:blipFill>
        <p:spPr>
          <a:xfrm>
            <a:off x="1038240" y="1752480"/>
            <a:ext cx="7067160" cy="430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 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73" name="Picture 2_8" descr=""/>
          <p:cNvPicPr/>
          <p:nvPr/>
        </p:nvPicPr>
        <p:blipFill>
          <a:blip r:embed="rId1"/>
          <a:stretch/>
        </p:blipFill>
        <p:spPr>
          <a:xfrm>
            <a:off x="609480" y="2124000"/>
            <a:ext cx="4419360" cy="2609640"/>
          </a:xfrm>
          <a:prstGeom prst="rect">
            <a:avLst/>
          </a:prstGeom>
          <a:ln>
            <a:noFill/>
          </a:ln>
        </p:spPr>
      </p:pic>
      <p:pic>
        <p:nvPicPr>
          <p:cNvPr id="374" name="Picture 3_0" descr=""/>
          <p:cNvPicPr/>
          <p:nvPr/>
        </p:nvPicPr>
        <p:blipFill>
          <a:blip r:embed="rId2"/>
          <a:stretch/>
        </p:blipFill>
        <p:spPr>
          <a:xfrm>
            <a:off x="3096000" y="3124080"/>
            <a:ext cx="2295000" cy="1076040"/>
          </a:xfrm>
          <a:prstGeom prst="rect">
            <a:avLst/>
          </a:prstGeom>
          <a:ln>
            <a:noFill/>
          </a:ln>
        </p:spPr>
      </p:pic>
      <p:pic>
        <p:nvPicPr>
          <p:cNvPr id="375" name="Picture 4_1" descr=""/>
          <p:cNvPicPr/>
          <p:nvPr/>
        </p:nvPicPr>
        <p:blipFill>
          <a:blip r:embed="rId3"/>
          <a:stretch/>
        </p:blipFill>
        <p:spPr>
          <a:xfrm>
            <a:off x="638280" y="4495680"/>
            <a:ext cx="4390560" cy="10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 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78" name="Picture 2_11" descr=""/>
          <p:cNvPicPr/>
          <p:nvPr/>
        </p:nvPicPr>
        <p:blipFill>
          <a:blip r:embed="rId1"/>
          <a:stretch/>
        </p:blipFill>
        <p:spPr>
          <a:xfrm>
            <a:off x="533520" y="1800360"/>
            <a:ext cx="6959160" cy="1552320"/>
          </a:xfrm>
          <a:prstGeom prst="rect">
            <a:avLst/>
          </a:prstGeom>
          <a:ln>
            <a:noFill/>
          </a:ln>
        </p:spPr>
      </p:pic>
      <p:pic>
        <p:nvPicPr>
          <p:cNvPr id="379" name="Picture 3_3" descr=""/>
          <p:cNvPicPr/>
          <p:nvPr/>
        </p:nvPicPr>
        <p:blipFill>
          <a:blip r:embed="rId2"/>
          <a:stretch/>
        </p:blipFill>
        <p:spPr>
          <a:xfrm>
            <a:off x="533520" y="4419720"/>
            <a:ext cx="7448040" cy="1294920"/>
          </a:xfrm>
          <a:prstGeom prst="rect">
            <a:avLst/>
          </a:prstGeom>
          <a:ln>
            <a:noFill/>
          </a:ln>
        </p:spPr>
      </p:pic>
      <p:pic>
        <p:nvPicPr>
          <p:cNvPr id="380" name="Picture 4_0" descr=""/>
          <p:cNvPicPr/>
          <p:nvPr/>
        </p:nvPicPr>
        <p:blipFill>
          <a:blip r:embed="rId3"/>
          <a:stretch/>
        </p:blipFill>
        <p:spPr>
          <a:xfrm>
            <a:off x="3886200" y="2919960"/>
            <a:ext cx="4633560" cy="740160"/>
          </a:xfrm>
          <a:prstGeom prst="rect">
            <a:avLst/>
          </a:prstGeom>
          <a:ln>
            <a:noFill/>
          </a:ln>
        </p:spPr>
      </p:pic>
      <p:pic>
        <p:nvPicPr>
          <p:cNvPr id="381" name="Picture 5_1" descr=""/>
          <p:cNvPicPr/>
          <p:nvPr/>
        </p:nvPicPr>
        <p:blipFill>
          <a:blip r:embed="rId4"/>
          <a:stretch/>
        </p:blipFill>
        <p:spPr>
          <a:xfrm>
            <a:off x="3866040" y="5562720"/>
            <a:ext cx="4382640" cy="6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84" name="Picture 2_10" descr=""/>
          <p:cNvPicPr/>
          <p:nvPr/>
        </p:nvPicPr>
        <p:blipFill>
          <a:blip r:embed="rId1"/>
          <a:stretch/>
        </p:blipFill>
        <p:spPr>
          <a:xfrm>
            <a:off x="685800" y="1676520"/>
            <a:ext cx="7419600" cy="48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87" name="Picture 2_13" descr=""/>
          <p:cNvPicPr/>
          <p:nvPr/>
        </p:nvPicPr>
        <p:blipFill>
          <a:blip r:embed="rId1"/>
          <a:stretch/>
        </p:blipFill>
        <p:spPr>
          <a:xfrm>
            <a:off x="1004040" y="1676520"/>
            <a:ext cx="7095600" cy="48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90" name="Picture 2_12" descr=""/>
          <p:cNvPicPr/>
          <p:nvPr/>
        </p:nvPicPr>
        <p:blipFill>
          <a:blip r:embed="rId1"/>
          <a:stretch/>
        </p:blipFill>
        <p:spPr>
          <a:xfrm>
            <a:off x="861840" y="1523880"/>
            <a:ext cx="7419600" cy="48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93" name="Picture 2_15" descr=""/>
          <p:cNvPicPr/>
          <p:nvPr/>
        </p:nvPicPr>
        <p:blipFill>
          <a:blip r:embed="rId1"/>
          <a:stretch/>
        </p:blipFill>
        <p:spPr>
          <a:xfrm>
            <a:off x="533520" y="1457280"/>
            <a:ext cx="7267320" cy="463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Lists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96" name="Picture 2_14" descr=""/>
          <p:cNvPicPr/>
          <p:nvPr/>
        </p:nvPicPr>
        <p:blipFill>
          <a:blip r:embed="rId1"/>
          <a:stretch/>
        </p:blipFill>
        <p:spPr>
          <a:xfrm>
            <a:off x="846000" y="1676520"/>
            <a:ext cx="7419600" cy="49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Tuples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99" name="Picture 2_17" descr=""/>
          <p:cNvPicPr/>
          <p:nvPr/>
        </p:nvPicPr>
        <p:blipFill>
          <a:blip r:embed="rId1"/>
          <a:stretch/>
        </p:blipFill>
        <p:spPr>
          <a:xfrm>
            <a:off x="769680" y="1676520"/>
            <a:ext cx="7571880" cy="45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Dictionaries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A dictionary: key: value comma separated elements data structure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doesn't allow duplicates for keys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402" name="Picture 2_16" descr=""/>
          <p:cNvPicPr/>
          <p:nvPr/>
        </p:nvPicPr>
        <p:blipFill>
          <a:blip r:embed="rId1"/>
          <a:stretch/>
        </p:blipFill>
        <p:spPr>
          <a:xfrm>
            <a:off x="609480" y="2895480"/>
            <a:ext cx="3933360" cy="2885760"/>
          </a:xfrm>
          <a:prstGeom prst="rect">
            <a:avLst/>
          </a:prstGeom>
          <a:ln>
            <a:noFill/>
          </a:ln>
        </p:spPr>
      </p:pic>
      <p:pic>
        <p:nvPicPr>
          <p:cNvPr id="403" name="Picture 3_2" descr=""/>
          <p:cNvPicPr/>
          <p:nvPr/>
        </p:nvPicPr>
        <p:blipFill>
          <a:blip r:embed="rId2"/>
          <a:stretch/>
        </p:blipFill>
        <p:spPr>
          <a:xfrm>
            <a:off x="3505320" y="5715000"/>
            <a:ext cx="5767200" cy="122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History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Python 2.0 added new features such as list comprehensions, garbage collection systems.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On December 3, 2008, Python 3.0 (also called "Py3K") was released. It was designed to rectify the fundamental flaw of the language.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comedy series "Monty Python's Flying Circus". It was late on-air 1970,he select a name which unique, sort, and little-bit mysterious.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used in every technical field, such as Machine Learning, Artificial Intelligence, Web Development, Mobile Application, Desktop Application, Scientific Calculation, etc.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Dictionaries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406" name="Picture 2_19" descr=""/>
          <p:cNvPicPr/>
          <p:nvPr/>
        </p:nvPicPr>
        <p:blipFill>
          <a:blip r:embed="rId1"/>
          <a:stretch/>
        </p:blipFill>
        <p:spPr>
          <a:xfrm>
            <a:off x="576360" y="2133720"/>
            <a:ext cx="7991280" cy="418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Tips and Trick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409" name="Picture 2_18" descr=""/>
          <p:cNvPicPr/>
          <p:nvPr/>
        </p:nvPicPr>
        <p:blipFill>
          <a:blip r:embed="rId1"/>
          <a:stretch/>
        </p:blipFill>
        <p:spPr>
          <a:xfrm>
            <a:off x="609480" y="1523880"/>
            <a:ext cx="5457600" cy="52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Tips and Trick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412" name="Picture 2_20" descr=""/>
          <p:cNvPicPr/>
          <p:nvPr/>
        </p:nvPicPr>
        <p:blipFill>
          <a:blip r:embed="rId1"/>
          <a:stretch/>
        </p:blipFill>
        <p:spPr>
          <a:xfrm>
            <a:off x="304920" y="1676520"/>
            <a:ext cx="8123040" cy="34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Exercises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415" name="Picture 2_21" descr="C:\Users\pc2023\Downloads\2021-software-development-salary-trends.png"/>
          <p:cNvPicPr/>
          <p:nvPr/>
        </p:nvPicPr>
        <p:blipFill>
          <a:blip r:embed="rId1"/>
          <a:stretch/>
        </p:blipFill>
        <p:spPr>
          <a:xfrm>
            <a:off x="914400" y="2133720"/>
            <a:ext cx="729576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Picture 2_22" descr="C:\Users\Boles\Desktop\question.jpg"/>
          <p:cNvPicPr/>
          <p:nvPr/>
        </p:nvPicPr>
        <p:blipFill>
          <a:blip r:embed="rId1"/>
          <a:stretch/>
        </p:blipFill>
        <p:spPr>
          <a:xfrm>
            <a:off x="1590840" y="1366920"/>
            <a:ext cx="596232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Features 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38" name="Picture 2" descr="C:\Users\pc2023\Downloads\5-Figure2-1.png"/>
          <p:cNvPicPr/>
          <p:nvPr/>
        </p:nvPicPr>
        <p:blipFill>
          <a:blip r:embed="rId1"/>
          <a:stretch/>
        </p:blipFill>
        <p:spPr>
          <a:xfrm>
            <a:off x="2057400" y="1600200"/>
            <a:ext cx="5466960" cy="480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Why Python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1" name="Picture 2" descr="C:\Users\pc2023\Downloads\7870963.png"/>
          <p:cNvPicPr/>
          <p:nvPr/>
        </p:nvPicPr>
        <p:blipFill>
          <a:blip r:embed="rId1"/>
          <a:stretch/>
        </p:blipFill>
        <p:spPr>
          <a:xfrm>
            <a:off x="3886200" y="4204080"/>
            <a:ext cx="2133360" cy="2133360"/>
          </a:xfrm>
          <a:prstGeom prst="rect">
            <a:avLst/>
          </a:prstGeom>
          <a:ln>
            <a:noFill/>
          </a:ln>
        </p:spPr>
      </p:pic>
      <p:pic>
        <p:nvPicPr>
          <p:cNvPr id="242" name="Picture 3" descr="C:\Users\pc2023\Downloads\UpA-icon-software-400px.png"/>
          <p:cNvPicPr/>
          <p:nvPr/>
        </p:nvPicPr>
        <p:blipFill>
          <a:blip r:embed="rId2"/>
          <a:stretch/>
        </p:blipFill>
        <p:spPr>
          <a:xfrm>
            <a:off x="6324480" y="1828800"/>
            <a:ext cx="1783800" cy="1783800"/>
          </a:xfrm>
          <a:prstGeom prst="rect">
            <a:avLst/>
          </a:prstGeom>
          <a:ln>
            <a:noFill/>
          </a:ln>
        </p:spPr>
      </p:pic>
      <p:pic>
        <p:nvPicPr>
          <p:cNvPr id="243" name="Picture 4" descr="C:\Users\pc2023\Downloads\2840520.png"/>
          <p:cNvPicPr/>
          <p:nvPr/>
        </p:nvPicPr>
        <p:blipFill>
          <a:blip r:embed="rId3"/>
          <a:stretch/>
        </p:blipFill>
        <p:spPr>
          <a:xfrm>
            <a:off x="533520" y="1828800"/>
            <a:ext cx="2410920" cy="241092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3895560" y="6337800"/>
            <a:ext cx="164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Easy To learn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961920" y="4648320"/>
            <a:ext cx="231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Rapid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6334920" y="3890880"/>
            <a:ext cx="2009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General Purpose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Language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How does python work?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Python is an interpreted language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522000" y="3457080"/>
            <a:ext cx="8067240" cy="16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Install &amp; </a:t>
            </a: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Hello World</a:t>
            </a:r>
            <a:br/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Install python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 u="sng">
                <a:solidFill>
                  <a:srgbClr val="9b2d1f"/>
                </a:solidFill>
                <a:uFillTx/>
                <a:latin typeface="Arial"/>
                <a:hlinkClick r:id="rId1"/>
              </a:rPr>
              <a:t>https://www.python.org/downloads</a:t>
            </a:r>
            <a:r>
              <a:rPr b="1" lang="en-US" sz="2000" spc="-1" strike="noStrike" u="sng">
                <a:solidFill>
                  <a:srgbClr val="9b2d1f"/>
                </a:solidFill>
                <a:uFillTx/>
                <a:latin typeface="Arial"/>
                <a:hlinkClick r:id="rId2"/>
              </a:rPr>
              <a:t>/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In windows 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1" lang="en-US" sz="1800" spc="-1" strike="noStrike">
                <a:solidFill>
                  <a:srgbClr val="3f3f3f"/>
                </a:solidFill>
                <a:latin typeface="Arial"/>
              </a:rPr>
              <a:t>check add python to environment path 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800" spc="-1" strike="noStrike">
                <a:solidFill>
                  <a:srgbClr val="3f3f3f"/>
                </a:solidFill>
                <a:latin typeface="Arial"/>
              </a:rPr>
              <a:t>Install pycharm community edition editor</a:t>
            </a:r>
            <a:endParaRPr b="0" lang="en-US" sz="28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000" spc="-1" strike="noStrike">
                <a:solidFill>
                  <a:srgbClr val="3f3f3f"/>
                </a:solidFill>
                <a:latin typeface="Arial"/>
              </a:rPr>
              <a:t>https://www.jetbrains.com/pycharm/download/?section=windows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3"/>
          <a:stretch/>
        </p:blipFill>
        <p:spPr>
          <a:xfrm>
            <a:off x="5486400" y="3200400"/>
            <a:ext cx="3343320" cy="19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742</TotalTime>
  <Application>LibreOffice/6.4.7.2$Linux_X86_64 LibreOffice_project/40$Build-2</Application>
  <Words>480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2023-07-23T08:56:23Z</dcterms:created>
  <dc:creator>Genius</dc:creator>
  <dc:description/>
  <dc:language>en-US</dc:language>
  <cp:lastModifiedBy/>
  <dcterms:modified xsi:type="dcterms:W3CDTF">2024-12-24T23:01:05Z</dcterms:modified>
  <cp:revision>253</cp:revision>
  <dc:subject/>
  <dc:title>Introduction to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reated">
    <vt:filetime>2022-10-09T00:00:00Z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2023-07-23T00:00:00Z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5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35</vt:i4>
  </property>
</Properties>
</file>