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29452-432F-4F8E-B8C5-F63AB7324E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55EC4-414B-4C4F-8D95-D3C7886ADB7F}">
      <dgm:prSet/>
      <dgm:spPr/>
      <dgm:t>
        <a:bodyPr/>
        <a:lstStyle/>
        <a:p>
          <a:r>
            <a:rPr lang="hu-HU" dirty="0"/>
            <a:t>GPU</a:t>
          </a:r>
          <a:endParaRPr lang="en-US" dirty="0"/>
        </a:p>
      </dgm:t>
    </dgm:pt>
    <dgm:pt modelId="{05BB31EB-D982-4C62-84DA-FD118FC68869}" type="parTrans" cxnId="{A54FFED9-03C1-4970-BFFE-7751EDAB735E}">
      <dgm:prSet/>
      <dgm:spPr/>
      <dgm:t>
        <a:bodyPr/>
        <a:lstStyle/>
        <a:p>
          <a:endParaRPr lang="en-US"/>
        </a:p>
      </dgm:t>
    </dgm:pt>
    <dgm:pt modelId="{787DB9F0-982E-4D0C-9151-9266AF7F83C5}" type="sibTrans" cxnId="{A54FFED9-03C1-4970-BFFE-7751EDAB735E}">
      <dgm:prSet/>
      <dgm:spPr/>
      <dgm:t>
        <a:bodyPr/>
        <a:lstStyle/>
        <a:p>
          <a:endParaRPr lang="en-US"/>
        </a:p>
      </dgm:t>
    </dgm:pt>
    <dgm:pt modelId="{9064083D-5BBF-4F8C-A00E-53761911EED1}">
      <dgm:prSet/>
      <dgm:spPr/>
      <dgm:t>
        <a:bodyPr/>
        <a:lstStyle/>
        <a:p>
          <a:r>
            <a:rPr lang="hu-HU" dirty="0"/>
            <a:t>NVIDIA CUDA</a:t>
          </a:r>
          <a:endParaRPr lang="en-US" dirty="0"/>
        </a:p>
      </dgm:t>
    </dgm:pt>
    <dgm:pt modelId="{FD50B700-0CCD-452C-A80F-0787E74B9191}" type="parTrans" cxnId="{936A0B97-E09E-4FDE-97ED-630BD80389C5}">
      <dgm:prSet/>
      <dgm:spPr/>
      <dgm:t>
        <a:bodyPr/>
        <a:lstStyle/>
        <a:p>
          <a:endParaRPr lang="en-US"/>
        </a:p>
      </dgm:t>
    </dgm:pt>
    <dgm:pt modelId="{2449684F-81C3-4740-AE86-37AF45614CD8}" type="sibTrans" cxnId="{936A0B97-E09E-4FDE-97ED-630BD80389C5}">
      <dgm:prSet/>
      <dgm:spPr/>
      <dgm:t>
        <a:bodyPr/>
        <a:lstStyle/>
        <a:p>
          <a:endParaRPr lang="en-US"/>
        </a:p>
      </dgm:t>
    </dgm:pt>
    <dgm:pt modelId="{633B38D6-3A76-4910-9A9A-9A82CB474C9D}">
      <dgm:prSet/>
      <dgm:spPr/>
      <dgm:t>
        <a:bodyPr/>
        <a:lstStyle/>
        <a:p>
          <a:r>
            <a:rPr lang="hu-HU" dirty="0" err="1"/>
            <a:t>Thread</a:t>
          </a:r>
          <a:endParaRPr lang="en-US" dirty="0"/>
        </a:p>
      </dgm:t>
    </dgm:pt>
    <dgm:pt modelId="{9AC5DEDD-FD86-449A-A987-05A8B84E8BBE}" type="parTrans" cxnId="{A4A24057-C156-4B1E-B9B9-83A22764DDC0}">
      <dgm:prSet/>
      <dgm:spPr/>
      <dgm:t>
        <a:bodyPr/>
        <a:lstStyle/>
        <a:p>
          <a:endParaRPr lang="en-US"/>
        </a:p>
      </dgm:t>
    </dgm:pt>
    <dgm:pt modelId="{56887804-6183-4822-B764-9C9F2CCE41C8}" type="sibTrans" cxnId="{A4A24057-C156-4B1E-B9B9-83A22764DDC0}">
      <dgm:prSet/>
      <dgm:spPr/>
      <dgm:t>
        <a:bodyPr/>
        <a:lstStyle/>
        <a:p>
          <a:endParaRPr lang="en-US"/>
        </a:p>
      </dgm:t>
    </dgm:pt>
    <dgm:pt modelId="{F089E7B3-BCE4-4AAC-BF7E-C5E59815EF83}">
      <dgm:prSet/>
      <dgm:spPr/>
      <dgm:t>
        <a:bodyPr/>
        <a:lstStyle/>
        <a:p>
          <a:r>
            <a:rPr lang="hu-HU" dirty="0"/>
            <a:t>Kernel</a:t>
          </a:r>
          <a:endParaRPr lang="en-US" dirty="0"/>
        </a:p>
      </dgm:t>
    </dgm:pt>
    <dgm:pt modelId="{EF9993A2-8E70-43CE-9B27-1B80FB51EDA5}" type="parTrans" cxnId="{F82356CB-D70D-40F8-AF1E-6030EBCB5C81}">
      <dgm:prSet/>
      <dgm:spPr/>
      <dgm:t>
        <a:bodyPr/>
        <a:lstStyle/>
        <a:p>
          <a:endParaRPr lang="en-US"/>
        </a:p>
      </dgm:t>
    </dgm:pt>
    <dgm:pt modelId="{31D5D3EF-CAA0-4ED8-9720-08B08B53C16B}" type="sibTrans" cxnId="{F82356CB-D70D-40F8-AF1E-6030EBCB5C81}">
      <dgm:prSet/>
      <dgm:spPr/>
      <dgm:t>
        <a:bodyPr/>
        <a:lstStyle/>
        <a:p>
          <a:endParaRPr lang="en-US"/>
        </a:p>
      </dgm:t>
    </dgm:pt>
    <dgm:pt modelId="{2A6E3BF9-3E3C-4F55-8222-B08525DE6B62}">
      <dgm:prSet/>
      <dgm:spPr/>
      <dgm:t>
        <a:bodyPr/>
        <a:lstStyle/>
        <a:p>
          <a:r>
            <a:rPr lang="hu-HU" dirty="0"/>
            <a:t>__</a:t>
          </a:r>
          <a:r>
            <a:rPr lang="hu-HU" dirty="0" err="1"/>
            <a:t>global</a:t>
          </a:r>
          <a:r>
            <a:rPr lang="hu-HU" dirty="0"/>
            <a:t>__ void Kernel();</a:t>
          </a:r>
          <a:endParaRPr lang="en-US" dirty="0"/>
        </a:p>
      </dgm:t>
    </dgm:pt>
    <dgm:pt modelId="{70859A28-3940-4FF3-B3D9-37819EE519EA}" type="parTrans" cxnId="{14EDF8ED-66DC-47C4-BC04-955EB4933CC8}">
      <dgm:prSet/>
      <dgm:spPr/>
      <dgm:t>
        <a:bodyPr/>
        <a:lstStyle/>
        <a:p>
          <a:endParaRPr lang="hu-HU"/>
        </a:p>
      </dgm:t>
    </dgm:pt>
    <dgm:pt modelId="{DD56FDD4-0F89-462A-ADF0-4F5780113DEC}" type="sibTrans" cxnId="{14EDF8ED-66DC-47C4-BC04-955EB4933CC8}">
      <dgm:prSet/>
      <dgm:spPr/>
      <dgm:t>
        <a:bodyPr/>
        <a:lstStyle/>
        <a:p>
          <a:endParaRPr lang="hu-HU"/>
        </a:p>
      </dgm:t>
    </dgm:pt>
    <dgm:pt modelId="{60E27EE6-5605-4B18-88E6-695BEAC9A8FC}">
      <dgm:prSet/>
      <dgm:spPr/>
      <dgm:t>
        <a:bodyPr/>
        <a:lstStyle/>
        <a:p>
          <a:r>
            <a:rPr lang="hu-HU" dirty="0" err="1"/>
            <a:t>Block</a:t>
          </a:r>
          <a:endParaRPr lang="en-US" dirty="0"/>
        </a:p>
      </dgm:t>
    </dgm:pt>
    <dgm:pt modelId="{F5673A55-C9E8-4437-B3B7-2144654C6754}" type="parTrans" cxnId="{2EF380A8-92B8-41E1-8EAA-DC075067226F}">
      <dgm:prSet/>
      <dgm:spPr/>
      <dgm:t>
        <a:bodyPr/>
        <a:lstStyle/>
        <a:p>
          <a:endParaRPr lang="hu-HU"/>
        </a:p>
      </dgm:t>
    </dgm:pt>
    <dgm:pt modelId="{7BEC24CE-885B-476B-9CF6-C78DFC650436}" type="sibTrans" cxnId="{2EF380A8-92B8-41E1-8EAA-DC075067226F}">
      <dgm:prSet/>
      <dgm:spPr/>
      <dgm:t>
        <a:bodyPr/>
        <a:lstStyle/>
        <a:p>
          <a:endParaRPr lang="hu-HU"/>
        </a:p>
      </dgm:t>
    </dgm:pt>
    <dgm:pt modelId="{BEE7143B-AC1B-46ED-865D-C4910EA4C653}" type="pres">
      <dgm:prSet presAssocID="{F8A29452-432F-4F8E-B8C5-F63AB7324E58}" presName="Name0" presStyleCnt="0">
        <dgm:presLayoutVars>
          <dgm:dir/>
          <dgm:animLvl val="lvl"/>
          <dgm:resizeHandles val="exact"/>
        </dgm:presLayoutVars>
      </dgm:prSet>
      <dgm:spPr/>
    </dgm:pt>
    <dgm:pt modelId="{21DDBA0E-A189-400E-95B7-AE031C6277AA}" type="pres">
      <dgm:prSet presAssocID="{65155EC4-414B-4C4F-8D95-D3C7886ADB7F}" presName="linNode" presStyleCnt="0"/>
      <dgm:spPr/>
    </dgm:pt>
    <dgm:pt modelId="{1B94490B-FF2F-4AC8-8E4E-C894C34AFB47}" type="pres">
      <dgm:prSet presAssocID="{65155EC4-414B-4C4F-8D95-D3C7886ADB7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72EBC74-FFB2-4DB5-AB25-A95B099FBA8E}" type="pres">
      <dgm:prSet presAssocID="{787DB9F0-982E-4D0C-9151-9266AF7F83C5}" presName="sp" presStyleCnt="0"/>
      <dgm:spPr/>
    </dgm:pt>
    <dgm:pt modelId="{938A154E-CD3C-46A1-A20D-7A7BA1E3A816}" type="pres">
      <dgm:prSet presAssocID="{9064083D-5BBF-4F8C-A00E-53761911EED1}" presName="linNode" presStyleCnt="0"/>
      <dgm:spPr/>
    </dgm:pt>
    <dgm:pt modelId="{F891B79C-6BB4-426E-8BE7-762B4BF11714}" type="pres">
      <dgm:prSet presAssocID="{9064083D-5BBF-4F8C-A00E-53761911EED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8A3038-9D50-4101-99A0-AB375D7F925C}" type="pres">
      <dgm:prSet presAssocID="{2449684F-81C3-4740-AE86-37AF45614CD8}" presName="sp" presStyleCnt="0"/>
      <dgm:spPr/>
    </dgm:pt>
    <dgm:pt modelId="{160335FA-6FCD-46D1-AA0C-31B278993D00}" type="pres">
      <dgm:prSet presAssocID="{633B38D6-3A76-4910-9A9A-9A82CB474C9D}" presName="linNode" presStyleCnt="0"/>
      <dgm:spPr/>
    </dgm:pt>
    <dgm:pt modelId="{D927CCE0-DDE2-4F25-9D33-B0535E9C87F0}" type="pres">
      <dgm:prSet presAssocID="{633B38D6-3A76-4910-9A9A-9A82CB474C9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878679D-9E98-43E2-B477-EEB0F84E715E}" type="pres">
      <dgm:prSet presAssocID="{56887804-6183-4822-B764-9C9F2CCE41C8}" presName="sp" presStyleCnt="0"/>
      <dgm:spPr/>
    </dgm:pt>
    <dgm:pt modelId="{5DE912A9-E12E-417D-85C4-B5659320E509}" type="pres">
      <dgm:prSet presAssocID="{60E27EE6-5605-4B18-88E6-695BEAC9A8FC}" presName="linNode" presStyleCnt="0"/>
      <dgm:spPr/>
    </dgm:pt>
    <dgm:pt modelId="{656ADA68-5AE2-4F25-A207-A5B8046C1658}" type="pres">
      <dgm:prSet presAssocID="{60E27EE6-5605-4B18-88E6-695BEAC9A8F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BB62C62-64FC-489D-B15B-C3E47F501C72}" type="pres">
      <dgm:prSet presAssocID="{7BEC24CE-885B-476B-9CF6-C78DFC650436}" presName="sp" presStyleCnt="0"/>
      <dgm:spPr/>
    </dgm:pt>
    <dgm:pt modelId="{DA2FF1E4-343B-43D5-BDA7-2518BCEEE94B}" type="pres">
      <dgm:prSet presAssocID="{F089E7B3-BCE4-4AAC-BF7E-C5E59815EF83}" presName="linNode" presStyleCnt="0"/>
      <dgm:spPr/>
    </dgm:pt>
    <dgm:pt modelId="{EF6B3275-59A2-41C1-8514-09B2E54DB89E}" type="pres">
      <dgm:prSet presAssocID="{F089E7B3-BCE4-4AAC-BF7E-C5E59815EF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FE66E6A-4B0A-401E-A10B-6BE99BED5FFE}" type="pres">
      <dgm:prSet presAssocID="{F089E7B3-BCE4-4AAC-BF7E-C5E59815EF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6BF952B-B92D-4CD7-9355-C321C08BFDB2}" type="presOf" srcId="{60E27EE6-5605-4B18-88E6-695BEAC9A8FC}" destId="{656ADA68-5AE2-4F25-A207-A5B8046C1658}" srcOrd="0" destOrd="0" presId="urn:microsoft.com/office/officeart/2005/8/layout/vList5"/>
    <dgm:cxn modelId="{520D0B63-61BF-4D1F-B453-B2525E24BA08}" type="presOf" srcId="{65155EC4-414B-4C4F-8D95-D3C7886ADB7F}" destId="{1B94490B-FF2F-4AC8-8E4E-C894C34AFB47}" srcOrd="0" destOrd="0" presId="urn:microsoft.com/office/officeart/2005/8/layout/vList5"/>
    <dgm:cxn modelId="{29E78263-7945-4FD7-9005-E99C278983F5}" type="presOf" srcId="{9064083D-5BBF-4F8C-A00E-53761911EED1}" destId="{F891B79C-6BB4-426E-8BE7-762B4BF11714}" srcOrd="0" destOrd="0" presId="urn:microsoft.com/office/officeart/2005/8/layout/vList5"/>
    <dgm:cxn modelId="{40B18E4D-FEC9-486D-AE4E-E0CA9CF3F593}" type="presOf" srcId="{2A6E3BF9-3E3C-4F55-8222-B08525DE6B62}" destId="{8FE66E6A-4B0A-401E-A10B-6BE99BED5FFE}" srcOrd="0" destOrd="0" presId="urn:microsoft.com/office/officeart/2005/8/layout/vList5"/>
    <dgm:cxn modelId="{A4A24057-C156-4B1E-B9B9-83A22764DDC0}" srcId="{F8A29452-432F-4F8E-B8C5-F63AB7324E58}" destId="{633B38D6-3A76-4910-9A9A-9A82CB474C9D}" srcOrd="2" destOrd="0" parTransId="{9AC5DEDD-FD86-449A-A987-05A8B84E8BBE}" sibTransId="{56887804-6183-4822-B764-9C9F2CCE41C8}"/>
    <dgm:cxn modelId="{7C817288-B175-428A-9D9C-07D7CE05CD4F}" type="presOf" srcId="{F089E7B3-BCE4-4AAC-BF7E-C5E59815EF83}" destId="{EF6B3275-59A2-41C1-8514-09B2E54DB89E}" srcOrd="0" destOrd="0" presId="urn:microsoft.com/office/officeart/2005/8/layout/vList5"/>
    <dgm:cxn modelId="{936A0B97-E09E-4FDE-97ED-630BD80389C5}" srcId="{F8A29452-432F-4F8E-B8C5-F63AB7324E58}" destId="{9064083D-5BBF-4F8C-A00E-53761911EED1}" srcOrd="1" destOrd="0" parTransId="{FD50B700-0CCD-452C-A80F-0787E74B9191}" sibTransId="{2449684F-81C3-4740-AE86-37AF45614CD8}"/>
    <dgm:cxn modelId="{2EF380A8-92B8-41E1-8EAA-DC075067226F}" srcId="{F8A29452-432F-4F8E-B8C5-F63AB7324E58}" destId="{60E27EE6-5605-4B18-88E6-695BEAC9A8FC}" srcOrd="3" destOrd="0" parTransId="{F5673A55-C9E8-4437-B3B7-2144654C6754}" sibTransId="{7BEC24CE-885B-476B-9CF6-C78DFC650436}"/>
    <dgm:cxn modelId="{0B12BFAD-58D9-4CF5-A54C-3ECC0CA4FABB}" type="presOf" srcId="{633B38D6-3A76-4910-9A9A-9A82CB474C9D}" destId="{D927CCE0-DDE2-4F25-9D33-B0535E9C87F0}" srcOrd="0" destOrd="0" presId="urn:microsoft.com/office/officeart/2005/8/layout/vList5"/>
    <dgm:cxn modelId="{F82356CB-D70D-40F8-AF1E-6030EBCB5C81}" srcId="{F8A29452-432F-4F8E-B8C5-F63AB7324E58}" destId="{F089E7B3-BCE4-4AAC-BF7E-C5E59815EF83}" srcOrd="4" destOrd="0" parTransId="{EF9993A2-8E70-43CE-9B27-1B80FB51EDA5}" sibTransId="{31D5D3EF-CAA0-4ED8-9720-08B08B53C16B}"/>
    <dgm:cxn modelId="{B51022D8-3E94-47BB-9AA4-8B9EAF190282}" type="presOf" srcId="{F8A29452-432F-4F8E-B8C5-F63AB7324E58}" destId="{BEE7143B-AC1B-46ED-865D-C4910EA4C653}" srcOrd="0" destOrd="0" presId="urn:microsoft.com/office/officeart/2005/8/layout/vList5"/>
    <dgm:cxn modelId="{A54FFED9-03C1-4970-BFFE-7751EDAB735E}" srcId="{F8A29452-432F-4F8E-B8C5-F63AB7324E58}" destId="{65155EC4-414B-4C4F-8D95-D3C7886ADB7F}" srcOrd="0" destOrd="0" parTransId="{05BB31EB-D982-4C62-84DA-FD118FC68869}" sibTransId="{787DB9F0-982E-4D0C-9151-9266AF7F83C5}"/>
    <dgm:cxn modelId="{14EDF8ED-66DC-47C4-BC04-955EB4933CC8}" srcId="{F089E7B3-BCE4-4AAC-BF7E-C5E59815EF83}" destId="{2A6E3BF9-3E3C-4F55-8222-B08525DE6B62}" srcOrd="0" destOrd="0" parTransId="{70859A28-3940-4FF3-B3D9-37819EE519EA}" sibTransId="{DD56FDD4-0F89-462A-ADF0-4F5780113DEC}"/>
    <dgm:cxn modelId="{F8B6F0CD-B163-494E-B50E-EA37104F9950}" type="presParOf" srcId="{BEE7143B-AC1B-46ED-865D-C4910EA4C653}" destId="{21DDBA0E-A189-400E-95B7-AE031C6277AA}" srcOrd="0" destOrd="0" presId="urn:microsoft.com/office/officeart/2005/8/layout/vList5"/>
    <dgm:cxn modelId="{DCEF9C8A-935B-4589-BAFF-2E9E04FAA523}" type="presParOf" srcId="{21DDBA0E-A189-400E-95B7-AE031C6277AA}" destId="{1B94490B-FF2F-4AC8-8E4E-C894C34AFB47}" srcOrd="0" destOrd="0" presId="urn:microsoft.com/office/officeart/2005/8/layout/vList5"/>
    <dgm:cxn modelId="{46418A00-E651-4704-A16A-3923DF09E15C}" type="presParOf" srcId="{BEE7143B-AC1B-46ED-865D-C4910EA4C653}" destId="{372EBC74-FFB2-4DB5-AB25-A95B099FBA8E}" srcOrd="1" destOrd="0" presId="urn:microsoft.com/office/officeart/2005/8/layout/vList5"/>
    <dgm:cxn modelId="{98E149FD-94DE-4160-91A3-2BD9FB23799C}" type="presParOf" srcId="{BEE7143B-AC1B-46ED-865D-C4910EA4C653}" destId="{938A154E-CD3C-46A1-A20D-7A7BA1E3A816}" srcOrd="2" destOrd="0" presId="urn:microsoft.com/office/officeart/2005/8/layout/vList5"/>
    <dgm:cxn modelId="{69322661-419D-4152-9DFA-6A13389FF3B0}" type="presParOf" srcId="{938A154E-CD3C-46A1-A20D-7A7BA1E3A816}" destId="{F891B79C-6BB4-426E-8BE7-762B4BF11714}" srcOrd="0" destOrd="0" presId="urn:microsoft.com/office/officeart/2005/8/layout/vList5"/>
    <dgm:cxn modelId="{2EFF6854-1534-44CF-BB16-37E0B331A600}" type="presParOf" srcId="{BEE7143B-AC1B-46ED-865D-C4910EA4C653}" destId="{428A3038-9D50-4101-99A0-AB375D7F925C}" srcOrd="3" destOrd="0" presId="urn:microsoft.com/office/officeart/2005/8/layout/vList5"/>
    <dgm:cxn modelId="{F5A6D0C5-B432-47BB-9BB5-83EB42C68FAD}" type="presParOf" srcId="{BEE7143B-AC1B-46ED-865D-C4910EA4C653}" destId="{160335FA-6FCD-46D1-AA0C-31B278993D00}" srcOrd="4" destOrd="0" presId="urn:microsoft.com/office/officeart/2005/8/layout/vList5"/>
    <dgm:cxn modelId="{4E0D48BF-270C-44ED-B9CD-37D548AF199F}" type="presParOf" srcId="{160335FA-6FCD-46D1-AA0C-31B278993D00}" destId="{D927CCE0-DDE2-4F25-9D33-B0535E9C87F0}" srcOrd="0" destOrd="0" presId="urn:microsoft.com/office/officeart/2005/8/layout/vList5"/>
    <dgm:cxn modelId="{2C4D4A54-F2D8-435C-9ECA-6F83FD60C49E}" type="presParOf" srcId="{BEE7143B-AC1B-46ED-865D-C4910EA4C653}" destId="{6878679D-9E98-43E2-B477-EEB0F84E715E}" srcOrd="5" destOrd="0" presId="urn:microsoft.com/office/officeart/2005/8/layout/vList5"/>
    <dgm:cxn modelId="{F7B339C4-0E65-4F6F-8694-AC27E62C3C3A}" type="presParOf" srcId="{BEE7143B-AC1B-46ED-865D-C4910EA4C653}" destId="{5DE912A9-E12E-417D-85C4-B5659320E509}" srcOrd="6" destOrd="0" presId="urn:microsoft.com/office/officeart/2005/8/layout/vList5"/>
    <dgm:cxn modelId="{EAA64254-CD13-4FDE-912B-353D8F40026D}" type="presParOf" srcId="{5DE912A9-E12E-417D-85C4-B5659320E509}" destId="{656ADA68-5AE2-4F25-A207-A5B8046C1658}" srcOrd="0" destOrd="0" presId="urn:microsoft.com/office/officeart/2005/8/layout/vList5"/>
    <dgm:cxn modelId="{248AB099-473A-4BDF-8C32-C7900B54CC79}" type="presParOf" srcId="{BEE7143B-AC1B-46ED-865D-C4910EA4C653}" destId="{CBB62C62-64FC-489D-B15B-C3E47F501C72}" srcOrd="7" destOrd="0" presId="urn:microsoft.com/office/officeart/2005/8/layout/vList5"/>
    <dgm:cxn modelId="{5B8B95F0-E29E-44D5-A833-75224D6F40BD}" type="presParOf" srcId="{BEE7143B-AC1B-46ED-865D-C4910EA4C653}" destId="{DA2FF1E4-343B-43D5-BDA7-2518BCEEE94B}" srcOrd="8" destOrd="0" presId="urn:microsoft.com/office/officeart/2005/8/layout/vList5"/>
    <dgm:cxn modelId="{4F34202F-06A4-46D5-94C7-23D971428CE6}" type="presParOf" srcId="{DA2FF1E4-343B-43D5-BDA7-2518BCEEE94B}" destId="{EF6B3275-59A2-41C1-8514-09B2E54DB89E}" srcOrd="0" destOrd="0" presId="urn:microsoft.com/office/officeart/2005/8/layout/vList5"/>
    <dgm:cxn modelId="{93757F8A-16C0-4A4A-8D99-602F681D444F}" type="presParOf" srcId="{DA2FF1E4-343B-43D5-BDA7-2518BCEEE94B}" destId="{8FE66E6A-4B0A-401E-A10B-6BE99BED5F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4490B-FF2F-4AC8-8E4E-C894C34AFB47}">
      <dsp:nvSpPr>
        <dsp:cNvPr id="0" name=""/>
        <dsp:cNvSpPr/>
      </dsp:nvSpPr>
      <dsp:spPr>
        <a:xfrm>
          <a:off x="0" y="1334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GPU</a:t>
          </a:r>
          <a:endParaRPr lang="en-US" sz="3000" kern="1200" dirty="0"/>
        </a:p>
      </dsp:txBody>
      <dsp:txXfrm>
        <a:off x="28486" y="29820"/>
        <a:ext cx="3070276" cy="526575"/>
      </dsp:txXfrm>
    </dsp:sp>
    <dsp:sp modelId="{F891B79C-6BB4-426E-8BE7-762B4BF11714}">
      <dsp:nvSpPr>
        <dsp:cNvPr id="0" name=""/>
        <dsp:cNvSpPr/>
      </dsp:nvSpPr>
      <dsp:spPr>
        <a:xfrm>
          <a:off x="0" y="614059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NVIDIA CUDA</a:t>
          </a:r>
          <a:endParaRPr lang="en-US" sz="3000" kern="1200" dirty="0"/>
        </a:p>
      </dsp:txBody>
      <dsp:txXfrm>
        <a:off x="28486" y="642545"/>
        <a:ext cx="3070276" cy="526575"/>
      </dsp:txXfrm>
    </dsp:sp>
    <dsp:sp modelId="{D927CCE0-DDE2-4F25-9D33-B0535E9C87F0}">
      <dsp:nvSpPr>
        <dsp:cNvPr id="0" name=""/>
        <dsp:cNvSpPr/>
      </dsp:nvSpPr>
      <dsp:spPr>
        <a:xfrm>
          <a:off x="0" y="1226783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Thread</a:t>
          </a:r>
          <a:endParaRPr lang="en-US" sz="3000" kern="1200" dirty="0"/>
        </a:p>
      </dsp:txBody>
      <dsp:txXfrm>
        <a:off x="28486" y="1255269"/>
        <a:ext cx="3070276" cy="526575"/>
      </dsp:txXfrm>
    </dsp:sp>
    <dsp:sp modelId="{656ADA68-5AE2-4F25-A207-A5B8046C1658}">
      <dsp:nvSpPr>
        <dsp:cNvPr id="0" name=""/>
        <dsp:cNvSpPr/>
      </dsp:nvSpPr>
      <dsp:spPr>
        <a:xfrm>
          <a:off x="0" y="1839508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Block</a:t>
          </a:r>
          <a:endParaRPr lang="en-US" sz="3000" kern="1200" dirty="0"/>
        </a:p>
      </dsp:txBody>
      <dsp:txXfrm>
        <a:off x="28486" y="1867994"/>
        <a:ext cx="3070276" cy="526575"/>
      </dsp:txXfrm>
    </dsp:sp>
    <dsp:sp modelId="{8FE66E6A-4B0A-401E-A10B-6BE99BED5FFE}">
      <dsp:nvSpPr>
        <dsp:cNvPr id="0" name=""/>
        <dsp:cNvSpPr/>
      </dsp:nvSpPr>
      <dsp:spPr>
        <a:xfrm rot="5400000">
          <a:off x="5673605" y="-35769"/>
          <a:ext cx="46683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__</a:t>
          </a:r>
          <a:r>
            <a:rPr lang="hu-HU" sz="2400" kern="1200" dirty="0" err="1"/>
            <a:t>global</a:t>
          </a:r>
          <a:r>
            <a:rPr lang="hu-HU" sz="2400" kern="1200" dirty="0"/>
            <a:t>__ void Kernel();</a:t>
          </a:r>
          <a:endParaRPr lang="en-US" sz="2400" kern="1200" dirty="0"/>
        </a:p>
      </dsp:txBody>
      <dsp:txXfrm rot="-5400000">
        <a:off x="3127248" y="2533377"/>
        <a:ext cx="5536763" cy="421259"/>
      </dsp:txXfrm>
    </dsp:sp>
    <dsp:sp modelId="{EF6B3275-59A2-41C1-8514-09B2E54DB89E}">
      <dsp:nvSpPr>
        <dsp:cNvPr id="0" name=""/>
        <dsp:cNvSpPr/>
      </dsp:nvSpPr>
      <dsp:spPr>
        <a:xfrm>
          <a:off x="0" y="2452233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Kernel</a:t>
          </a:r>
          <a:endParaRPr lang="en-US" sz="3000" kern="1200" dirty="0"/>
        </a:p>
      </dsp:txBody>
      <dsp:txXfrm>
        <a:off x="28486" y="2480719"/>
        <a:ext cx="3070276" cy="526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képen képernyőkép, víz, kék, víz alatti látható&#10;&#10;Automatikusan generált leírás">
            <a:extLst>
              <a:ext uri="{FF2B5EF4-FFF2-40B4-BE49-F238E27FC236}">
                <a16:creationId xmlns:a16="http://schemas.microsoft.com/office/drawing/2014/main" id="{AA24D6FB-1144-67A8-FE46-F48BFC19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3049" y="0"/>
            <a:ext cx="12192001" cy="685800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6D4A74A-9340-AF34-AACE-3B15A860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dirty="0">
                <a:solidFill>
                  <a:srgbClr val="FFFFFF"/>
                </a:solidFill>
              </a:rPr>
              <a:t>Algoritmusok Optimalizálása GPU-n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0670A2-927F-D550-EEA5-3DA67A8E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BSc</a:t>
            </a:r>
            <a:r>
              <a:rPr lang="hu-HU" dirty="0">
                <a:solidFill>
                  <a:srgbClr val="FFFFFF"/>
                </a:solidFill>
              </a:rPr>
              <a:t> Önálló Laboratórium beszámoló</a:t>
            </a:r>
          </a:p>
          <a:p>
            <a:r>
              <a:rPr lang="hu-HU" dirty="0">
                <a:solidFill>
                  <a:srgbClr val="FFFFFF"/>
                </a:solidFill>
              </a:rPr>
              <a:t>Készítette: Jost Márk Benedek</a:t>
            </a:r>
          </a:p>
          <a:p>
            <a:r>
              <a:rPr lang="hu-HU" dirty="0">
                <a:solidFill>
                  <a:srgbClr val="FFFFFF"/>
                </a:solidFill>
              </a:rPr>
              <a:t>Konzulens: Dr. Szegletes Luca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A1A1-8F59-A2F4-1426-05E189E8B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" r="-1" b="483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CBE9F37-5B1D-3E42-C137-7C700150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Köszönöm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figyelmet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6EC450-30B1-3AEA-03EB-0968B598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hu-HU" dirty="0"/>
              <a:t>Fogalmak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708AC18-5154-CAE6-DF69-88382DD85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30866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8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E33FE40-308A-1407-C926-D24B5F27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Mátrixműveletek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79AF4C-7D24-2533-797D-81CD69770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Determináns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28E049-873E-151D-7952-23392F17C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- Gauss eliminációval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F389B45-A853-DE94-62AE-DF84DB74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Invertálás</a:t>
            </a:r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28313F7A-647D-E4F8-B767-7228A0E630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LU </a:t>
            </a:r>
            <a:r>
              <a:rPr lang="hu-HU" dirty="0" err="1"/>
              <a:t>dekompozícióval</a:t>
            </a:r>
            <a:r>
              <a:rPr lang="hu-HU" dirty="0"/>
              <a:t> dolgozik (nem minden esetben működik)</a:t>
            </a:r>
          </a:p>
          <a:p>
            <a:pPr marL="342900" indent="-342900">
              <a:buFontTx/>
              <a:buChar char="-"/>
            </a:pPr>
            <a:endParaRPr lang="hu-HU" dirty="0"/>
          </a:p>
        </p:txBody>
      </p:sp>
      <p:pic>
        <p:nvPicPr>
          <p:cNvPr id="2062" name="Picture 14" descr="Doolittle Algorithm : LU Decomposition - GeeksforGeeks">
            <a:extLst>
              <a:ext uri="{FF2B5EF4-FFF2-40B4-BE49-F238E27FC236}">
                <a16:creationId xmlns:a16="http://schemas.microsoft.com/office/drawing/2014/main" id="{96053831-270C-C944-61AD-608FD4CC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32" y="3778488"/>
            <a:ext cx="4063621" cy="21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>
            <a:extLst>
              <a:ext uri="{FF2B5EF4-FFF2-40B4-BE49-F238E27FC236}">
                <a16:creationId xmlns:a16="http://schemas.microsoft.com/office/drawing/2014/main" id="{02655AC7-027F-400C-014B-84148CA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17192"/>
          </a:xfrm>
        </p:spPr>
        <p:txBody>
          <a:bodyPr>
            <a:normAutofit fontScale="90000"/>
          </a:bodyPr>
          <a:lstStyle/>
          <a:p>
            <a:r>
              <a:rPr lang="hu-HU" dirty="0"/>
              <a:t>Determináns eredmények</a:t>
            </a:r>
            <a:br>
              <a:rPr lang="hu-HU" dirty="0"/>
            </a:br>
            <a:br>
              <a:rPr lang="hu-HU" dirty="0"/>
            </a:br>
            <a:r>
              <a:rPr lang="hu-HU" sz="1600" b="0" dirty="0"/>
              <a:t>- minden mátrixelemhez külön szál (N^2)</a:t>
            </a:r>
            <a:br>
              <a:rPr lang="hu-HU" sz="1600" b="0" dirty="0"/>
            </a:br>
            <a:r>
              <a:rPr lang="hu-HU" sz="1600" b="0" dirty="0"/>
              <a:t>- </a:t>
            </a:r>
            <a:r>
              <a:rPr lang="hu-HU" sz="1600" b="0" dirty="0" err="1"/>
              <a:t>float</a:t>
            </a:r>
            <a:r>
              <a:rPr lang="hu-HU" sz="1600" b="0" dirty="0"/>
              <a:t> használata 2x, 3x gyorsabb futást eredményezhet</a:t>
            </a:r>
            <a:br>
              <a:rPr lang="hu-HU" sz="1600" b="0" dirty="0"/>
            </a:br>
            <a:r>
              <a:rPr lang="hu-HU" sz="1600" b="0" dirty="0"/>
              <a:t>- DE! </a:t>
            </a:r>
            <a:r>
              <a:rPr lang="hu-HU" sz="1600" b="0" dirty="0" err="1"/>
              <a:t>float</a:t>
            </a:r>
            <a:r>
              <a:rPr lang="hu-HU" sz="1600" b="0" dirty="0"/>
              <a:t> sok számítás során </a:t>
            </a:r>
            <a:r>
              <a:rPr lang="hu-HU" sz="1600" b="0" dirty="0" err="1"/>
              <a:t>pontatlanságot</a:t>
            </a:r>
            <a:r>
              <a:rPr lang="hu-HU" sz="1600" b="0" dirty="0"/>
              <a:t> okoz</a:t>
            </a:r>
            <a:br>
              <a:rPr lang="hu-HU" sz="1600" b="0" dirty="0"/>
            </a:br>
            <a:br>
              <a:rPr lang="hu-HU" sz="1600" b="0" dirty="0"/>
            </a:br>
            <a:r>
              <a:rPr lang="hu-HU" sz="1600" b="0" dirty="0"/>
              <a:t>- 2 dimenziós tömbökkel kissé lassabb</a:t>
            </a:r>
            <a:endParaRPr lang="hu-HU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4A57F34A-A1A9-6865-6EA6-7D0847DB6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869B4ABA-77CD-FFFC-B619-6A82B86FA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9862" y="875576"/>
            <a:ext cx="6677124" cy="4040050"/>
          </a:xfrm>
        </p:spPr>
      </p:pic>
    </p:spTree>
    <p:extLst>
      <p:ext uri="{BB962C8B-B14F-4D97-AF65-F5344CB8AC3E}">
        <p14:creationId xmlns:p14="http://schemas.microsoft.com/office/powerpoint/2010/main" val="263563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1B67D-E43B-B3A3-8457-1D67B78E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057023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Invertálás</a:t>
            </a:r>
            <a:r>
              <a:rPr lang="hu-HU" dirty="0"/>
              <a:t> eredmények</a:t>
            </a:r>
            <a:br>
              <a:rPr lang="hu-HU" dirty="0"/>
            </a:br>
            <a:br>
              <a:rPr lang="hu-HU" dirty="0"/>
            </a:br>
            <a:r>
              <a:rPr lang="hu-HU" sz="1600" b="0" dirty="0"/>
              <a:t>- </a:t>
            </a:r>
            <a:r>
              <a:rPr lang="hu-HU" sz="1600" b="0" dirty="0" err="1"/>
              <a:t>float</a:t>
            </a:r>
            <a:r>
              <a:rPr lang="hu-HU" sz="1600" b="0" dirty="0"/>
              <a:t> sok számítás során </a:t>
            </a:r>
            <a:r>
              <a:rPr lang="hu-HU" sz="1600" b="0" dirty="0" err="1"/>
              <a:t>pontatlanságot</a:t>
            </a:r>
            <a:r>
              <a:rPr lang="hu-HU" sz="1600" b="0" dirty="0"/>
              <a:t> okoz</a:t>
            </a:r>
            <a:br>
              <a:rPr lang="hu-HU" sz="1600" b="0" dirty="0"/>
            </a:br>
            <a:r>
              <a:rPr lang="hu-HU" sz="1600" b="0" dirty="0"/>
              <a:t>=&gt; Előfordul akár 64%-os hiba is</a:t>
            </a:r>
            <a:br>
              <a:rPr lang="hu-HU" sz="1600" b="0" dirty="0"/>
            </a:br>
            <a:br>
              <a:rPr lang="hu-HU" sz="1600" b="0" dirty="0"/>
            </a:br>
            <a:r>
              <a:rPr lang="hu-HU" sz="1600" b="0" dirty="0"/>
              <a:t>- több, kisebb blokk futtatása 10-20% gyorsulást okozott</a:t>
            </a:r>
            <a:br>
              <a:rPr lang="hu-HU" sz="1600" b="0" dirty="0"/>
            </a:br>
            <a:r>
              <a:rPr lang="hu-HU" sz="1600" b="0" dirty="0"/>
              <a:t>=&gt; Nagyobb kártyák esetén megfontolandó</a:t>
            </a:r>
            <a:endParaRPr lang="hu-HU" sz="16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C8B26FF-9F51-FA10-6AE1-5FEAE82E9A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377" y="969963"/>
            <a:ext cx="4461709" cy="2554287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DC50A7F1-962F-7F05-3906-A9E3FDD620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377" y="3670165"/>
            <a:ext cx="4461709" cy="1224299"/>
          </a:xfrm>
        </p:spPr>
      </p:pic>
    </p:spTree>
    <p:extLst>
      <p:ext uri="{BB962C8B-B14F-4D97-AF65-F5344CB8AC3E}">
        <p14:creationId xmlns:p14="http://schemas.microsoft.com/office/powerpoint/2010/main" val="20991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15CB9FC-3CA8-22D5-A137-FC949A1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017711"/>
          </a:xfrm>
        </p:spPr>
        <p:txBody>
          <a:bodyPr>
            <a:normAutofit fontScale="90000"/>
          </a:bodyPr>
          <a:lstStyle/>
          <a:p>
            <a:r>
              <a:rPr lang="hu-HU" dirty="0"/>
              <a:t>Genetikus Algoritmusok</a:t>
            </a:r>
            <a:br>
              <a:rPr lang="hu-HU" dirty="0"/>
            </a:br>
            <a:br>
              <a:rPr lang="hu-HU" dirty="0"/>
            </a:br>
            <a:r>
              <a:rPr lang="hu-HU" sz="1600" b="0" dirty="0"/>
              <a:t>- Megoldás generációk</a:t>
            </a:r>
            <a:br>
              <a:rPr lang="hu-HU" sz="1600" b="0" dirty="0"/>
            </a:br>
            <a:r>
              <a:rPr lang="hu-HU" sz="1600" b="0" dirty="0"/>
              <a:t>- Hibafüggvény alapján új generáció</a:t>
            </a:r>
            <a:br>
              <a:rPr lang="hu-HU" sz="1600" b="0" dirty="0"/>
            </a:br>
            <a:r>
              <a:rPr lang="hu-HU" sz="1600" b="0" dirty="0"/>
              <a:t>- Olyan problémákra, amelyekre nem ismert/NP-nehéz algoritmus létezik</a:t>
            </a:r>
            <a:br>
              <a:rPr lang="hu-HU" sz="1600" b="0" dirty="0"/>
            </a:br>
            <a:br>
              <a:rPr lang="hu-HU" sz="1600" b="0" dirty="0"/>
            </a:br>
            <a:r>
              <a:rPr lang="hu-HU" sz="1600" b="0" dirty="0"/>
              <a:t>- Hangyakolónia Algoritmus, TSP, VRP</a:t>
            </a:r>
          </a:p>
        </p:txBody>
      </p:sp>
      <p:pic>
        <p:nvPicPr>
          <p:cNvPr id="3074" name="Picture 2" descr="Ant Colony Optimization (ACO) - Wolfram Demonstrations Project">
            <a:extLst>
              <a:ext uri="{FF2B5EF4-FFF2-40B4-BE49-F238E27FC236}">
                <a16:creationId xmlns:a16="http://schemas.microsoft.com/office/drawing/2014/main" id="{9C9D287A-CC9A-1B22-817F-E8E7CBB4B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1341"/>
            <a:ext cx="5588000" cy="48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3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4210D-859D-4F24-767E-B99AA68C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Utazóügynök Probléma (TSP)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5901C7-933C-AD92-4EBD-8B36C214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Gráfban minimális összköltségű Hamilton-kör keresése</a:t>
            </a:r>
          </a:p>
          <a:p>
            <a:pPr marL="342900" indent="-342900">
              <a:buFontTx/>
              <a:buChar char="-"/>
            </a:pPr>
            <a:r>
              <a:rPr lang="hu-HU" dirty="0"/>
              <a:t>NP-nehéz : O(n!)</a:t>
            </a:r>
          </a:p>
          <a:p>
            <a:pPr marL="342900" indent="-342900">
              <a:buFontTx/>
              <a:buChar char="-"/>
            </a:pPr>
            <a:r>
              <a:rPr lang="hu-HU" dirty="0"/>
              <a:t>Hangyakolónia Algoritmussal közelíthető</a:t>
            </a:r>
          </a:p>
        </p:txBody>
      </p:sp>
    </p:spTree>
    <p:extLst>
      <p:ext uri="{BB962C8B-B14F-4D97-AF65-F5344CB8AC3E}">
        <p14:creationId xmlns:p14="http://schemas.microsoft.com/office/powerpoint/2010/main" val="328480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043ACE-FCB7-1C60-D244-53433293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406573"/>
          </a:xfrm>
        </p:spPr>
        <p:txBody>
          <a:bodyPr>
            <a:normAutofit fontScale="90000"/>
          </a:bodyPr>
          <a:lstStyle/>
          <a:p>
            <a:r>
              <a:rPr lang="hu-HU" dirty="0"/>
              <a:t>Tesztelések</a:t>
            </a:r>
            <a:br>
              <a:rPr lang="hu-HU" dirty="0"/>
            </a:br>
            <a:r>
              <a:rPr lang="hu-HU" sz="1400" b="0" dirty="0"/>
              <a:t>- Floridai Egyetem weboldaláról adathalmaz</a:t>
            </a:r>
            <a:br>
              <a:rPr lang="hu-HU" sz="1400" b="0" dirty="0"/>
            </a:br>
            <a:r>
              <a:rPr lang="hu-HU" sz="1400" b="0" dirty="0"/>
              <a:t>https://people.sc.fsu.edu/~jburkardt/datasets/tsp/tsp.html</a:t>
            </a:r>
            <a:br>
              <a:rPr lang="hu-HU" sz="1400" b="0" dirty="0"/>
            </a:br>
            <a:r>
              <a:rPr lang="hu-HU" sz="1400" b="0" dirty="0"/>
              <a:t>- Futásidő mérése </a:t>
            </a:r>
            <a:r>
              <a:rPr lang="hu-HU" sz="1400" b="0" dirty="0" err="1"/>
              <a:t>Nvidia</a:t>
            </a:r>
            <a:r>
              <a:rPr lang="hu-HU" sz="1400" b="0" dirty="0"/>
              <a:t> </a:t>
            </a:r>
            <a:r>
              <a:rPr lang="hu-HU" sz="1400" b="0" dirty="0" err="1"/>
              <a:t>Nsight</a:t>
            </a:r>
            <a:r>
              <a:rPr lang="hu-HU" sz="1400" b="0" dirty="0"/>
              <a:t> </a:t>
            </a:r>
            <a:r>
              <a:rPr lang="hu-HU" sz="1400" b="0" dirty="0" err="1"/>
              <a:t>Compute</a:t>
            </a:r>
            <a:r>
              <a:rPr lang="hu-HU" sz="1400" b="0" dirty="0"/>
              <a:t> programmal </a:t>
            </a:r>
            <a:br>
              <a:rPr lang="hu-HU" sz="1400" b="0" dirty="0"/>
            </a:br>
            <a:br>
              <a:rPr lang="hu-HU" sz="1400" b="0" dirty="0"/>
            </a:br>
            <a:br>
              <a:rPr lang="hu-HU" sz="1400" b="0" dirty="0"/>
            </a:br>
            <a:r>
              <a:rPr lang="hu-HU" sz="2200" dirty="0"/>
              <a:t>Tapasztalatok:</a:t>
            </a:r>
            <a:br>
              <a:rPr lang="hu-HU" sz="2200" dirty="0"/>
            </a:br>
            <a:r>
              <a:rPr lang="hu-HU" sz="1600" b="0" dirty="0"/>
              <a:t>- Iteráció számának növelése növeli a futásidőt, viszont jobb eredményt ad átlagosan</a:t>
            </a:r>
            <a:br>
              <a:rPr lang="hu-HU" sz="1600" b="0" dirty="0"/>
            </a:br>
            <a:r>
              <a:rPr lang="hu-HU" sz="1600" b="0" dirty="0"/>
              <a:t>- Nagy csúcsszám mellett is viszonylag rövid (48! Sorrend megvizsgálása: </a:t>
            </a:r>
            <a:r>
              <a:rPr lang="hu-HU" sz="1600" dirty="0">
                <a:solidFill>
                  <a:srgbClr val="FF0000"/>
                </a:solidFill>
              </a:rPr>
              <a:t>1.25*10</a:t>
            </a:r>
            <a:r>
              <a:rPr lang="hu-HU" sz="1600" baseline="30000" dirty="0">
                <a:solidFill>
                  <a:srgbClr val="FF0000"/>
                </a:solidFill>
              </a:rPr>
              <a:t>61</a:t>
            </a:r>
            <a:r>
              <a:rPr lang="hu-HU" sz="1600" b="0" dirty="0"/>
              <a:t> összehasonlítást igényelne)</a:t>
            </a:r>
            <a:br>
              <a:rPr lang="hu-HU" sz="1400" b="0" dirty="0"/>
            </a:br>
            <a:br>
              <a:rPr lang="hu-HU" sz="1400" b="0" dirty="0"/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0AEFAB-F20D-667A-0920-84241AFA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268" y="511400"/>
            <a:ext cx="3939702" cy="4469162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8A9D3D-5EB8-1B2D-B997-6751BFAA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68" y="5023685"/>
            <a:ext cx="3939702" cy="1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3FC762E8-A720-5162-28CA-3F693F88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09" y="930066"/>
            <a:ext cx="6352872" cy="53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0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257</Words>
  <Application>Microsoft Office PowerPoint</Application>
  <PresentationFormat>Szélesvásznú</PresentationFormat>
  <Paragraphs>25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Algoritmusok Optimalizálása GPU-n</vt:lpstr>
      <vt:lpstr>Fogalmak</vt:lpstr>
      <vt:lpstr>Mátrixműveletek</vt:lpstr>
      <vt:lpstr>Determináns eredmények  - minden mátrixelemhez külön szál (N^2) - float használata 2x, 3x gyorsabb futást eredményezhet - DE! float sok számítás során pontatlanságot okoz  - 2 dimenziós tömbökkel kissé lassabb</vt:lpstr>
      <vt:lpstr>Invertálás eredmények  - float sok számítás során pontatlanságot okoz =&gt; Előfordul akár 64%-os hiba is  - több, kisebb blokk futtatása 10-20% gyorsulást okozott =&gt; Nagyobb kártyák esetén megfontolandó</vt:lpstr>
      <vt:lpstr>Genetikus Algoritmusok  - Megoldás generációk - Hibafüggvény alapján új generáció - Olyan problémákra, amelyekre nem ismert/NP-nehéz algoritmus létezik  - Hangyakolónia Algoritmus, TSP, VRP</vt:lpstr>
      <vt:lpstr>Utazóügynök Probléma (TSP)</vt:lpstr>
      <vt:lpstr>Tesztelések - Floridai Egyetem weboldaláról adathalmaz https://people.sc.fsu.edu/~jburkardt/datasets/tsp/tsp.html - Futásidő mérése Nvidia Nsight Compute programmal    Tapasztalatok: - Iteráció számának növelése növeli a futásidőt, viszont jobb eredményt ad átlagosan - Nagy csúcsszám mellett is viszonylag rövid (48! Sorrend megvizsgálása: 1.25*1061 összehasonlítást igényelne)  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Optimalizálása GPU-n</dc:title>
  <dc:creator>Márk Benedek Jost</dc:creator>
  <cp:lastModifiedBy>Márk Benedek Jost</cp:lastModifiedBy>
  <cp:revision>2</cp:revision>
  <dcterms:created xsi:type="dcterms:W3CDTF">2023-06-04T23:40:37Z</dcterms:created>
  <dcterms:modified xsi:type="dcterms:W3CDTF">2023-06-07T16:24:23Z</dcterms:modified>
</cp:coreProperties>
</file>