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3"/>
  </p:handoutMasterIdLst>
  <p:sldIdLst>
    <p:sldId id="3170" r:id="rId3"/>
    <p:sldId id="3172" r:id="rId5"/>
    <p:sldId id="3174" r:id="rId6"/>
    <p:sldId id="3218" r:id="rId7"/>
    <p:sldId id="3186" r:id="rId8"/>
    <p:sldId id="3216" r:id="rId9"/>
    <p:sldId id="3217" r:id="rId10"/>
    <p:sldId id="3175" r:id="rId11"/>
    <p:sldId id="3196" r:id="rId12"/>
    <p:sldId id="3190" r:id="rId13"/>
    <p:sldId id="3219" r:id="rId14"/>
    <p:sldId id="3221" r:id="rId15"/>
    <p:sldId id="3197" r:id="rId16"/>
    <p:sldId id="3176" r:id="rId17"/>
    <p:sldId id="3222" r:id="rId18"/>
    <p:sldId id="3198" r:id="rId19"/>
    <p:sldId id="3183" r:id="rId20"/>
    <p:sldId id="3199" r:id="rId21"/>
    <p:sldId id="3185" r:id="rId22"/>
    <p:sldId id="3181" r:id="rId23"/>
    <p:sldId id="3242" r:id="rId24"/>
    <p:sldId id="3244" r:id="rId25"/>
    <p:sldId id="3223" r:id="rId26"/>
    <p:sldId id="3177" r:id="rId27"/>
    <p:sldId id="3224" r:id="rId28"/>
    <p:sldId id="3225" r:id="rId29"/>
    <p:sldId id="3226" r:id="rId30"/>
    <p:sldId id="3241" r:id="rId31"/>
    <p:sldId id="3200" r:id="rId32"/>
  </p:sldIdLst>
  <p:sldSz cx="8959850" cy="5039995"/>
  <p:notesSz cx="6858000" cy="9144000"/>
  <p:custDataLst>
    <p:tags r:id="rId37"/>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47040" indent="-12763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896620" indent="-257175"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45565" indent="-38735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795145" indent="-51689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1597660"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1917065"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2236470"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2555875" algn="l" defTabSz="63881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6" userDrawn="1">
          <p15:clr>
            <a:srgbClr val="A4A3A4"/>
          </p15:clr>
        </p15:guide>
        <p15:guide id="2" orient="horz" pos="2895" userDrawn="1">
          <p15:clr>
            <a:srgbClr val="A4A3A4"/>
          </p15:clr>
        </p15:guide>
        <p15:guide id="3" pos="2771" userDrawn="1">
          <p15:clr>
            <a:srgbClr val="A4A3A4"/>
          </p15:clr>
        </p15:guide>
        <p15:guide id="4" pos="420" userDrawn="1">
          <p15:clr>
            <a:srgbClr val="A4A3A4"/>
          </p15:clr>
        </p15:guide>
        <p15:guide id="5" pos="5294" userDrawn="1">
          <p15:clr>
            <a:srgbClr val="A4A3A4"/>
          </p15:clr>
        </p15:guide>
        <p15:guide id="6" pos="47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7B59E"/>
    <a:srgbClr val="595959"/>
    <a:srgbClr val="D0E66C"/>
    <a:srgbClr val="5D7D41"/>
    <a:srgbClr val="B3D787"/>
    <a:srgbClr val="DC5F54"/>
    <a:srgbClr val="EBB867"/>
    <a:srgbClr val="E4B842"/>
    <a:srgbClr val="D24977"/>
    <a:srgbClr val="348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3" autoAdjust="0"/>
    <p:restoredTop sz="95317" autoAdjust="0"/>
  </p:normalViewPr>
  <p:slideViewPr>
    <p:cSldViewPr>
      <p:cViewPr varScale="1">
        <p:scale>
          <a:sx n="152" d="100"/>
          <a:sy n="152" d="100"/>
        </p:scale>
        <p:origin x="822" y="132"/>
      </p:cViewPr>
      <p:guideLst>
        <p:guide orient="horz" pos="226"/>
        <p:guide orient="horz" pos="2895"/>
        <p:guide pos="2771"/>
        <p:guide pos="420"/>
        <p:guide pos="5294"/>
        <p:guide pos="4773"/>
      </p:guideLst>
    </p:cSldViewPr>
  </p:slideViewPr>
  <p:outlineViewPr>
    <p:cViewPr>
      <p:scale>
        <a:sx n="100" d="100"/>
        <a:sy n="100" d="100"/>
      </p:scale>
      <p:origin x="0" y="-9972"/>
    </p:cViewPr>
  </p:outlineViewPr>
  <p:notesTextViewPr>
    <p:cViewPr>
      <p:scale>
        <a:sx n="1" d="1"/>
        <a:sy n="1" d="1"/>
      </p:scale>
      <p:origin x="0" y="0"/>
    </p:cViewPr>
  </p:notesTextViewPr>
  <p:sorterViewPr showFormatting="0">
    <p:cViewPr>
      <p:scale>
        <a:sx n="50" d="100"/>
        <a:sy n="5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gs" Target="tags/tag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noProof="1" smtClean="0"/>
            </a:lvl1pPr>
          </a:lstStyle>
          <a:p>
            <a:pPr>
              <a:defRPr/>
            </a:pPr>
            <a:fld id="{843730D4-DAA0-4961-8D66-8018B71D47DD}" type="datetimeFigureOut">
              <a:rPr lang="zh-CN" altLang="en-US"/>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noProof="1"/>
            </a:lvl1pPr>
          </a:lstStyle>
          <a:p>
            <a:fld id="{53CB15B2-6539-414E-885F-134AB7BAEF7A}" type="slidenum">
              <a:rPr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noProof="1"/>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noProof="1"/>
            </a:lvl1pPr>
          </a:lstStyle>
          <a:p>
            <a:pPr>
              <a:defRPr/>
            </a:pPr>
            <a:fld id="{F20F0E08-FCD4-40FB-9946-C51233C97953}" type="datetimeFigureOut">
              <a:rPr lang="zh-CN" altLang="en-US"/>
            </a:fld>
            <a:endParaRPr lang="zh-CN" altLang="en-US"/>
          </a:p>
        </p:txBody>
      </p:sp>
      <p:sp>
        <p:nvSpPr>
          <p:cNvPr id="2052" name="幻灯片图像占位符 3"/>
          <p:cNvSpPr>
            <a:spLocks noGrp="1" noRot="1" noChangeAspect="1" noChangeArrowheads="1"/>
          </p:cNvSpPr>
          <p:nvPr>
            <p:ph type="sldImg" idx="4294967295"/>
          </p:nvPr>
        </p:nvSpPr>
        <p:spPr bwMode="auto">
          <a:xfrm>
            <a:off x="381000" y="685800"/>
            <a:ext cx="6096000" cy="3429000"/>
          </a:xfrm>
          <a:prstGeom prst="rect">
            <a:avLst/>
          </a:prstGeom>
          <a:noFill/>
          <a:ln w="12700">
            <a:solidFill>
              <a:srgbClr val="000000"/>
            </a:solidFill>
            <a:round/>
          </a:ln>
          <a:extLst>
            <a:ext uri="{909E8E84-426E-40DD-AFC4-6F175D3DCCD1}">
              <a14:hiddenFill xmlns:a14="http://schemas.microsoft.com/office/drawing/2010/main">
                <a:solidFill>
                  <a:srgbClr val="FFFFFF"/>
                </a:solidFill>
              </a14:hiddenFill>
            </a:ext>
          </a:extLst>
        </p:spPr>
      </p:sp>
      <p:sp>
        <p:nvSpPr>
          <p:cNvPr id="3077" name="备注占位符 4"/>
          <p:cNvSpPr>
            <a:spLocks noGrp="1" noChangeArrowheads="1"/>
          </p:cNvSpPr>
          <p:nvPr>
            <p:ph type="body" sz="quarter" idx="9"/>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noProof="1"/>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noProof="1"/>
            </a:lvl1pPr>
          </a:lstStyle>
          <a:p>
            <a:fld id="{70CA4341-F6FF-475E-A543-0194832CB00B}" type="slidenum">
              <a:rPr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mn-lt"/>
        <a:ea typeface="+mn-ea"/>
        <a:cs typeface="+mn-cs"/>
      </a:defRPr>
    </a:lvl1pPr>
    <a:lvl2pPr marL="318135" algn="l" rtl="0" eaLnBrk="0" fontAlgn="base" hangingPunct="0">
      <a:spcBef>
        <a:spcPct val="30000"/>
      </a:spcBef>
      <a:spcAft>
        <a:spcPct val="0"/>
      </a:spcAft>
      <a:defRPr sz="900" kern="1200">
        <a:solidFill>
          <a:schemeClr val="tx1"/>
        </a:solidFill>
        <a:latin typeface="+mn-lt"/>
        <a:ea typeface="+mn-ea"/>
        <a:cs typeface="+mn-cs"/>
      </a:defRPr>
    </a:lvl2pPr>
    <a:lvl3pPr marL="638175" algn="l" rtl="0" eaLnBrk="0" fontAlgn="base" hangingPunct="0">
      <a:spcBef>
        <a:spcPct val="30000"/>
      </a:spcBef>
      <a:spcAft>
        <a:spcPct val="0"/>
      </a:spcAft>
      <a:defRPr sz="900" kern="1200">
        <a:solidFill>
          <a:schemeClr val="tx1"/>
        </a:solidFill>
        <a:latin typeface="+mn-lt"/>
        <a:ea typeface="+mn-ea"/>
        <a:cs typeface="+mn-cs"/>
      </a:defRPr>
    </a:lvl3pPr>
    <a:lvl4pPr marL="957580" algn="l" rtl="0" eaLnBrk="0" fontAlgn="base" hangingPunct="0">
      <a:spcBef>
        <a:spcPct val="30000"/>
      </a:spcBef>
      <a:spcAft>
        <a:spcPct val="0"/>
      </a:spcAft>
      <a:defRPr sz="900" kern="1200">
        <a:solidFill>
          <a:schemeClr val="tx1"/>
        </a:solidFill>
        <a:latin typeface="+mn-lt"/>
        <a:ea typeface="+mn-ea"/>
        <a:cs typeface="+mn-cs"/>
      </a:defRPr>
    </a:lvl4pPr>
    <a:lvl5pPr marL="1276985" algn="l" rtl="0" eaLnBrk="0" fontAlgn="base" hangingPunct="0">
      <a:spcBef>
        <a:spcPct val="30000"/>
      </a:spcBef>
      <a:spcAft>
        <a:spcPct val="0"/>
      </a:spcAft>
      <a:defRPr sz="900" kern="1200">
        <a:solidFill>
          <a:schemeClr val="tx1"/>
        </a:solidFill>
        <a:latin typeface="+mn-lt"/>
        <a:ea typeface="+mn-ea"/>
        <a:cs typeface="+mn-cs"/>
      </a:defRPr>
    </a:lvl5pPr>
    <a:lvl6pPr marL="1597025" algn="l" defTabSz="638810" rtl="0" eaLnBrk="1" latinLnBrk="0" hangingPunct="1">
      <a:defRPr sz="900" kern="1200">
        <a:solidFill>
          <a:schemeClr val="tx1"/>
        </a:solidFill>
        <a:latin typeface="+mn-lt"/>
        <a:ea typeface="+mn-ea"/>
        <a:cs typeface="+mn-cs"/>
      </a:defRPr>
    </a:lvl6pPr>
    <a:lvl7pPr marL="1916430" algn="l" defTabSz="638810" rtl="0" eaLnBrk="1" latinLnBrk="0" hangingPunct="1">
      <a:defRPr sz="900" kern="1200">
        <a:solidFill>
          <a:schemeClr val="tx1"/>
        </a:solidFill>
        <a:latin typeface="+mn-lt"/>
        <a:ea typeface="+mn-ea"/>
        <a:cs typeface="+mn-cs"/>
      </a:defRPr>
    </a:lvl7pPr>
    <a:lvl8pPr marL="2235835" algn="l" defTabSz="638810" rtl="0" eaLnBrk="1" latinLnBrk="0" hangingPunct="1">
      <a:defRPr sz="900" kern="1200">
        <a:solidFill>
          <a:schemeClr val="tx1"/>
        </a:solidFill>
        <a:latin typeface="+mn-lt"/>
        <a:ea typeface="+mn-ea"/>
        <a:cs typeface="+mn-cs"/>
      </a:defRPr>
    </a:lvl8pPr>
    <a:lvl9pPr marL="2555240" algn="l" defTabSz="63881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1747" name="备注占位符 2"/>
          <p:cNvSpPr>
            <a:spLocks noGrp="1" noChangeArrowheads="1"/>
          </p:cNvSpPr>
          <p:nvPr>
            <p:ph type="body" idx="4294967295"/>
          </p:nvPr>
        </p:nvSpPr>
        <p:spPr/>
        <p:txBody>
          <a:bodyPr/>
          <a:lstStyle/>
          <a:p>
            <a:endParaRPr lang="zh-CN" altLang="en-US"/>
          </a:p>
        </p:txBody>
      </p:sp>
      <p:sp>
        <p:nvSpPr>
          <p:cNvPr id="317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6CCB4E9-9D0A-45DF-9453-F94144BC618C}" type="slidenum">
              <a:rPr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27651" name="备注占位符 2"/>
          <p:cNvSpPr>
            <a:spLocks noGrp="1" noChangeArrowheads="1"/>
          </p:cNvSpPr>
          <p:nvPr>
            <p:ph type="body" idx="4294967295"/>
          </p:nvPr>
        </p:nvSpPr>
        <p:spPr/>
        <p:txBody>
          <a:bodyPr/>
          <a:lstStyle/>
          <a:p>
            <a:endParaRPr lang="zh-CN" altLang="en-US"/>
          </a:p>
        </p:txBody>
      </p:sp>
      <p:sp>
        <p:nvSpPr>
          <p:cNvPr id="276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47F58C-7459-4DEE-840F-2EBC2D08B0DD}" type="slidenum">
              <a:rPr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9459" name="备注占位符 2"/>
          <p:cNvSpPr>
            <a:spLocks noGrp="1" noChangeArrowheads="1"/>
          </p:cNvSpPr>
          <p:nvPr>
            <p:ph type="body" idx="4294967295"/>
          </p:nvPr>
        </p:nvSpPr>
        <p:spPr/>
        <p:txBody>
          <a:bodyPr/>
          <a:lstStyle/>
          <a:p>
            <a:endParaRPr lang="zh-CN" altLang="en-US"/>
          </a:p>
        </p:txBody>
      </p:sp>
      <p:sp>
        <p:nvSpPr>
          <p:cNvPr id="194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4682E7B-842F-4305-9FA6-D4A70FEFB1CB}" type="slidenum">
              <a:rPr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ChangeArrowheads="1" noTextEdit="1"/>
          </p:cNvSpPr>
          <p:nvPr>
            <p:ph type="sldImg" idx="4294967295"/>
          </p:nvPr>
        </p:nvSpPr>
        <p:spPr>
          <a:xfrm>
            <a:off x="2286000" y="514350"/>
            <a:ext cx="4572000" cy="2571750"/>
          </a:xfrm>
          <a:ln>
            <a:miter lim="800000"/>
          </a:ln>
        </p:spPr>
      </p:sp>
      <p:sp>
        <p:nvSpPr>
          <p:cNvPr id="41987" name="Notes Placeholder 2"/>
          <p:cNvSpPr>
            <a:spLocks noGrp="1" noChangeArrowheads="1"/>
          </p:cNvSpPr>
          <p:nvPr>
            <p:ph type="body" idx="4294967295"/>
          </p:nvPr>
        </p:nvSpPr>
        <p:spPr/>
        <p:txBody>
          <a:bodyPr/>
          <a:lstStyle/>
          <a:p>
            <a:endParaRPr lang="en-US" altLang="en-US">
              <a:ea typeface="宋体" panose="02010600030101010101" pitchFamily="2" charset="-122"/>
            </a:endParaRPr>
          </a:p>
        </p:txBody>
      </p:sp>
      <p:sp>
        <p:nvSpPr>
          <p:cNvPr id="41988" name="Header Placeholder 3"/>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en-US"/>
              <a:t>My First Template</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7171" name="备注占位符 2"/>
          <p:cNvSpPr>
            <a:spLocks noGrp="1" noChangeArrowheads="1"/>
          </p:cNvSpPr>
          <p:nvPr>
            <p:ph type="body" idx="4294967295"/>
          </p:nvPr>
        </p:nvSpPr>
        <p:spPr/>
        <p:txBody>
          <a:bodyPr/>
          <a:lstStyle/>
          <a:p>
            <a:endParaRPr lang="zh-CN" altLang="en-US"/>
          </a:p>
        </p:txBody>
      </p:sp>
      <p:sp>
        <p:nvSpPr>
          <p:cNvPr id="71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8492C4-473B-4884-9882-18225C6ED146}" type="slidenum">
              <a:rPr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9939" name="备注占位符 2"/>
          <p:cNvSpPr>
            <a:spLocks noGrp="1" noChangeArrowheads="1"/>
          </p:cNvSpPr>
          <p:nvPr>
            <p:ph type="body" idx="4294967295"/>
          </p:nvPr>
        </p:nvSpPr>
        <p:spPr/>
        <p:txBody>
          <a:bodyPr/>
          <a:lstStyle/>
          <a:p>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62D4A-BD17-46EA-B4C9-4B1C5907CA78}" type="slidenum">
              <a:rPr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9939" name="备注占位符 2"/>
          <p:cNvSpPr>
            <a:spLocks noGrp="1" noChangeArrowheads="1"/>
          </p:cNvSpPr>
          <p:nvPr>
            <p:ph type="body" idx="4294967295"/>
          </p:nvPr>
        </p:nvSpPr>
        <p:spPr/>
        <p:txBody>
          <a:bodyPr/>
          <a:lstStyle/>
          <a:p>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262D4A-BD17-46EA-B4C9-4B1C5907CA78}" type="slidenum">
              <a:rPr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37891" name="备注占位符 2"/>
          <p:cNvSpPr>
            <a:spLocks noGrp="1" noChangeArrowheads="1"/>
          </p:cNvSpPr>
          <p:nvPr>
            <p:ph type="body" idx="4294967295"/>
          </p:nvPr>
        </p:nvSpPr>
        <p:spPr/>
        <p:txBody>
          <a:bodyPr/>
          <a:lstStyle/>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A3A60DE-3294-4AF8-B174-28228D1CAE8A}" type="slidenum">
              <a:rPr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5123" name="备注占位符 2"/>
          <p:cNvSpPr>
            <a:spLocks noGrp="1" noChangeArrowheads="1"/>
          </p:cNvSpPr>
          <p:nvPr>
            <p:ph type="body" idx="4294967295"/>
          </p:nvPr>
        </p:nvSpPr>
        <p:spPr/>
        <p:txBody>
          <a:bodyPr/>
          <a:lstStyle/>
          <a:p>
            <a:endParaRPr lang="zh-CN" altLang="en-US"/>
          </a:p>
        </p:txBody>
      </p:sp>
      <p:sp>
        <p:nvSpPr>
          <p:cNvPr id="51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10EB9B-026B-4DBF-B0DF-F17B4B439C9D}" type="slidenum">
              <a:rPr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1267" name="备注占位符 2"/>
          <p:cNvSpPr>
            <a:spLocks noGrp="1" noChangeArrowheads="1"/>
          </p:cNvSpPr>
          <p:nvPr>
            <p:ph type="body" idx="4294967295"/>
          </p:nvPr>
        </p:nvSpPr>
        <p:spPr/>
        <p:txBody>
          <a:bodyPr/>
          <a:lstStyle/>
          <a:p>
            <a:endParaRPr lang="zh-CN" altLang="en-US"/>
          </a:p>
        </p:txBody>
      </p:sp>
      <p:sp>
        <p:nvSpPr>
          <p:cNvPr id="112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23D0C2F-9BBC-4DC0-9E16-428744801FD4}" type="slidenum">
              <a:rPr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17411" name="备注占位符 2"/>
          <p:cNvSpPr>
            <a:spLocks noGrp="1" noChangeArrowheads="1"/>
          </p:cNvSpPr>
          <p:nvPr>
            <p:ph type="body" idx="4294967295"/>
          </p:nvPr>
        </p:nvSpPr>
        <p:spPr/>
        <p:txBody>
          <a:bodyPr/>
          <a:lstStyle/>
          <a:p>
            <a:endParaRPr lang="zh-CN" altLang="en-US"/>
          </a:p>
        </p:txBody>
      </p:sp>
      <p:sp>
        <p:nvSpPr>
          <p:cNvPr id="174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BBB32EE-EBE1-42F1-AAFD-C69185DD8BFA}" type="slidenum">
              <a:rPr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ChangeArrowheads="1" noTextEdit="1"/>
          </p:cNvSpPr>
          <p:nvPr>
            <p:ph type="sldImg" idx="4294967295"/>
          </p:nvPr>
        </p:nvSpPr>
        <p:spPr>
          <a:xfrm>
            <a:off x="381000" y="685800"/>
            <a:ext cx="6096000" cy="3429000"/>
          </a:xfrm>
          <a:ln>
            <a:miter lim="800000"/>
          </a:ln>
        </p:spPr>
      </p:sp>
      <p:sp>
        <p:nvSpPr>
          <p:cNvPr id="9219" name="备注占位符 2"/>
          <p:cNvSpPr>
            <a:spLocks noGrp="1" noChangeArrowheads="1"/>
          </p:cNvSpPr>
          <p:nvPr>
            <p:ph type="body" idx="4294967295"/>
          </p:nvPr>
        </p:nvSpPr>
        <p:spPr/>
        <p:txBody>
          <a:bodyPr/>
          <a:lstStyle/>
          <a:p>
            <a:endParaRPr lang="zh-CN" altLang="en-US"/>
          </a:p>
        </p:txBody>
      </p:sp>
      <p:sp>
        <p:nvSpPr>
          <p:cNvPr id="92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0A1F82C-B601-4AB2-AEE9-68535FDD5228}" type="slidenum">
              <a:rPr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19981" y="824885"/>
            <a:ext cx="6719888" cy="1754776"/>
          </a:xfrm>
        </p:spPr>
        <p:txBody>
          <a:bodyPr anchor="b"/>
          <a:lstStyle>
            <a:lvl1pPr algn="ctr">
              <a:defRPr sz="441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19981" y="2647331"/>
            <a:ext cx="6719888" cy="1216909"/>
          </a:xfrm>
        </p:spPr>
        <p:txBody>
          <a:bodyPr/>
          <a:lstStyle>
            <a:lvl1pPr marL="0" indent="0" algn="ctr">
              <a:buNone/>
              <a:defRPr sz="1765"/>
            </a:lvl1pPr>
            <a:lvl2pPr marL="335915" indent="0" algn="ctr">
              <a:buNone/>
              <a:defRPr sz="1470"/>
            </a:lvl2pPr>
            <a:lvl3pPr marL="671830" indent="0" algn="ctr">
              <a:buNone/>
              <a:defRPr sz="1325"/>
            </a:lvl3pPr>
            <a:lvl4pPr marL="1007745" indent="0" algn="ctr">
              <a:buNone/>
              <a:defRPr sz="1175"/>
            </a:lvl4pPr>
            <a:lvl5pPr marL="1344295" indent="0" algn="ctr">
              <a:buNone/>
              <a:defRPr sz="1175"/>
            </a:lvl5pPr>
            <a:lvl6pPr marL="1680210" indent="0" algn="ctr">
              <a:buNone/>
              <a:defRPr sz="1175"/>
            </a:lvl6pPr>
            <a:lvl7pPr marL="2016125" indent="0" algn="ctr">
              <a:buNone/>
              <a:defRPr sz="1175"/>
            </a:lvl7pPr>
            <a:lvl8pPr marL="2352040" indent="0" algn="ctr">
              <a:buNone/>
              <a:defRPr sz="1175"/>
            </a:lvl8pPr>
            <a:lvl9pPr marL="2687955" indent="0" algn="ctr">
              <a:buNone/>
              <a:defRPr sz="1175"/>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1892" y="268350"/>
            <a:ext cx="1931968" cy="427143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15990" y="268350"/>
            <a:ext cx="5683905" cy="427143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EE00D82-2001-449E-AD90-3BB6FC1EF930}" type="datetimeFigureOut">
              <a:rPr lang="zh-CN" altLang="en-US"/>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CB47F294-569F-46BE-9414-D1C28A8AC9F5}" type="slidenum">
              <a:rPr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advTm="0">
        <p14:pan dir="u"/>
      </p:transition>
    </mc:Choice>
    <mc:Fallback>
      <p:transition spd="slow"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11323" y="1256579"/>
            <a:ext cx="7727871" cy="2096630"/>
          </a:xfrm>
        </p:spPr>
        <p:txBody>
          <a:bodyPr anchor="b"/>
          <a:lstStyle>
            <a:lvl1pPr>
              <a:defRPr sz="441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1323" y="3373044"/>
            <a:ext cx="7727871" cy="1102568"/>
          </a:xfrm>
        </p:spPr>
        <p:txBody>
          <a:bodyPr/>
          <a:lstStyle>
            <a:lvl1pPr marL="0" indent="0">
              <a:buNone/>
              <a:defRPr sz="1765">
                <a:solidFill>
                  <a:schemeClr val="tx1">
                    <a:tint val="75000"/>
                  </a:schemeClr>
                </a:solidFill>
              </a:defRPr>
            </a:lvl1pPr>
            <a:lvl2pPr marL="335915" indent="0">
              <a:buNone/>
              <a:defRPr sz="1470">
                <a:solidFill>
                  <a:schemeClr val="tx1">
                    <a:tint val="75000"/>
                  </a:schemeClr>
                </a:solidFill>
              </a:defRPr>
            </a:lvl2pPr>
            <a:lvl3pPr marL="671830" indent="0">
              <a:buNone/>
              <a:defRPr sz="1325">
                <a:solidFill>
                  <a:schemeClr val="tx1">
                    <a:tint val="75000"/>
                  </a:schemeClr>
                </a:solidFill>
              </a:defRPr>
            </a:lvl3pPr>
            <a:lvl4pPr marL="1007745" indent="0">
              <a:buNone/>
              <a:defRPr sz="1175">
                <a:solidFill>
                  <a:schemeClr val="tx1">
                    <a:tint val="75000"/>
                  </a:schemeClr>
                </a:solidFill>
              </a:defRPr>
            </a:lvl4pPr>
            <a:lvl5pPr marL="1344295" indent="0">
              <a:buNone/>
              <a:defRPr sz="1175">
                <a:solidFill>
                  <a:schemeClr val="tx1">
                    <a:tint val="75000"/>
                  </a:schemeClr>
                </a:solidFill>
              </a:defRPr>
            </a:lvl5pPr>
            <a:lvl6pPr marL="1680210" indent="0">
              <a:buNone/>
              <a:defRPr sz="1175">
                <a:solidFill>
                  <a:schemeClr val="tx1">
                    <a:tint val="75000"/>
                  </a:schemeClr>
                </a:solidFill>
              </a:defRPr>
            </a:lvl6pPr>
            <a:lvl7pPr marL="2016125" indent="0">
              <a:buNone/>
              <a:defRPr sz="1175">
                <a:solidFill>
                  <a:schemeClr val="tx1">
                    <a:tint val="75000"/>
                  </a:schemeClr>
                </a:solidFill>
              </a:defRPr>
            </a:lvl7pPr>
            <a:lvl8pPr marL="2352040" indent="0">
              <a:buNone/>
              <a:defRPr sz="1175">
                <a:solidFill>
                  <a:schemeClr val="tx1">
                    <a:tint val="75000"/>
                  </a:schemeClr>
                </a:solidFill>
              </a:defRPr>
            </a:lvl8pPr>
            <a:lvl9pPr marL="2687955" indent="0">
              <a:buNone/>
              <a:defRPr sz="1175">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pPr>
              <a:defRPr/>
            </a:pPr>
            <a:endParaRPr lang="zh-CN" altLang="en-US"/>
          </a:p>
        </p:txBody>
      </p:sp>
      <p:sp>
        <p:nvSpPr>
          <p:cNvPr id="6" name="Slide Number Placeholder 5"/>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15990" y="1341750"/>
            <a:ext cx="3807936" cy="31980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535924" y="1341750"/>
            <a:ext cx="3807936" cy="319803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17157" y="268350"/>
            <a:ext cx="7727871" cy="97422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7157" y="1235577"/>
            <a:ext cx="3790436" cy="605537"/>
          </a:xfrm>
        </p:spPr>
        <p:txBody>
          <a:bodyPr anchor="b"/>
          <a:lstStyle>
            <a:lvl1pPr marL="0" indent="0">
              <a:buNone/>
              <a:defRPr sz="1765" b="1"/>
            </a:lvl1pPr>
            <a:lvl2pPr marL="335915" indent="0">
              <a:buNone/>
              <a:defRPr sz="1470" b="1"/>
            </a:lvl2pPr>
            <a:lvl3pPr marL="671830" indent="0">
              <a:buNone/>
              <a:defRPr sz="1325" b="1"/>
            </a:lvl3pPr>
            <a:lvl4pPr marL="1007745" indent="0">
              <a:buNone/>
              <a:defRPr sz="1175" b="1"/>
            </a:lvl4pPr>
            <a:lvl5pPr marL="1344295" indent="0">
              <a:buNone/>
              <a:defRPr sz="1175" b="1"/>
            </a:lvl5pPr>
            <a:lvl6pPr marL="1680210" indent="0">
              <a:buNone/>
              <a:defRPr sz="1175" b="1"/>
            </a:lvl6pPr>
            <a:lvl7pPr marL="2016125" indent="0">
              <a:buNone/>
              <a:defRPr sz="1175" b="1"/>
            </a:lvl7pPr>
            <a:lvl8pPr marL="2352040" indent="0">
              <a:buNone/>
              <a:defRPr sz="1175" b="1"/>
            </a:lvl8pPr>
            <a:lvl9pPr marL="2687955" indent="0">
              <a:buNone/>
              <a:defRPr sz="1175"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17157" y="1841114"/>
            <a:ext cx="3790436" cy="270800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535924" y="1235577"/>
            <a:ext cx="3809103" cy="605537"/>
          </a:xfrm>
        </p:spPr>
        <p:txBody>
          <a:bodyPr anchor="b"/>
          <a:lstStyle>
            <a:lvl1pPr marL="0" indent="0">
              <a:buNone/>
              <a:defRPr sz="1765" b="1"/>
            </a:lvl1pPr>
            <a:lvl2pPr marL="335915" indent="0">
              <a:buNone/>
              <a:defRPr sz="1470" b="1"/>
            </a:lvl2pPr>
            <a:lvl3pPr marL="671830" indent="0">
              <a:buNone/>
              <a:defRPr sz="1325" b="1"/>
            </a:lvl3pPr>
            <a:lvl4pPr marL="1007745" indent="0">
              <a:buNone/>
              <a:defRPr sz="1175" b="1"/>
            </a:lvl4pPr>
            <a:lvl5pPr marL="1344295" indent="0">
              <a:buNone/>
              <a:defRPr sz="1175" b="1"/>
            </a:lvl5pPr>
            <a:lvl6pPr marL="1680210" indent="0">
              <a:buNone/>
              <a:defRPr sz="1175" b="1"/>
            </a:lvl6pPr>
            <a:lvl7pPr marL="2016125" indent="0">
              <a:buNone/>
              <a:defRPr sz="1175" b="1"/>
            </a:lvl7pPr>
            <a:lvl8pPr marL="2352040" indent="0">
              <a:buNone/>
              <a:defRPr sz="1175" b="1"/>
            </a:lvl8pPr>
            <a:lvl9pPr marL="2687955" indent="0">
              <a:buNone/>
              <a:defRPr sz="1175"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535924" y="1841114"/>
            <a:ext cx="3809103" cy="270800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pPr>
              <a:defRPr/>
            </a:pPr>
            <a:endParaRPr lang="zh-CN" altLang="en-US"/>
          </a:p>
        </p:txBody>
      </p:sp>
      <p:sp>
        <p:nvSpPr>
          <p:cNvPr id="9" name="Slide Number Placeholder 8"/>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E156C02-6AC0-4150-BF14-3C2902387D77}" type="datetimeFigureOut">
              <a:rPr lang="zh-CN" altLang="en-US" smtClean="0"/>
            </a:fld>
            <a:endParaRPr lang="zh-CN" altLang="en-US"/>
          </a:p>
        </p:txBody>
      </p:sp>
      <p:sp>
        <p:nvSpPr>
          <p:cNvPr id="3" name="Footer Placeholder 2"/>
          <p:cNvSpPr>
            <a:spLocks noGrp="1"/>
          </p:cNvSpPr>
          <p:nvPr>
            <p:ph type="ftr" sz="quarter" idx="11"/>
          </p:nvPr>
        </p:nvSpPr>
        <p:spPr/>
        <p:txBody>
          <a:bodyPr/>
          <a:lstStyle/>
          <a:p>
            <a:pPr>
              <a:defRPr/>
            </a:pPr>
            <a:endParaRPr lang="zh-CN" altLang="en-US"/>
          </a:p>
        </p:txBody>
      </p:sp>
      <p:sp>
        <p:nvSpPr>
          <p:cNvPr id="4" name="Slide Number Placeholder 3"/>
          <p:cNvSpPr>
            <a:spLocks noGrp="1"/>
          </p:cNvSpPr>
          <p:nvPr>
            <p:ph type="sldNum" sz="quarter" idx="12"/>
          </p:nvPr>
        </p:nvSpPr>
        <p:spPr/>
        <p:txBody>
          <a:bodyPr/>
          <a:lstStyle/>
          <a:p>
            <a:fld id="{287B9ED6-FA7E-4333-AD61-EE26BDBEFB97}"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09103" y="725712"/>
            <a:ext cx="4535924" cy="3581889"/>
          </a:xfrm>
        </p:spPr>
        <p:txBody>
          <a:bodyPr/>
          <a:lstStyle>
            <a:lvl1pPr>
              <a:defRPr sz="2350"/>
            </a:lvl1pPr>
            <a:lvl2pPr>
              <a:defRPr sz="2060"/>
            </a:lvl2pPr>
            <a:lvl3pPr>
              <a:defRPr sz="1765"/>
            </a:lvl3pPr>
            <a:lvl4pPr>
              <a:defRPr sz="1470"/>
            </a:lvl4pPr>
            <a:lvl5pPr>
              <a:defRPr sz="1470"/>
            </a:lvl5pPr>
            <a:lvl6pPr>
              <a:defRPr sz="1470"/>
            </a:lvl6pPr>
            <a:lvl7pPr>
              <a:defRPr sz="1470"/>
            </a:lvl7pPr>
            <a:lvl8pPr>
              <a:defRPr sz="1470"/>
            </a:lvl8pPr>
            <a:lvl9pPr>
              <a:defRPr sz="147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5"/>
            </a:lvl1pPr>
            <a:lvl2pPr marL="335915" indent="0">
              <a:buNone/>
              <a:defRPr sz="1030"/>
            </a:lvl2pPr>
            <a:lvl3pPr marL="671830" indent="0">
              <a:buNone/>
              <a:defRPr sz="880"/>
            </a:lvl3pPr>
            <a:lvl4pPr marL="1007745" indent="0">
              <a:buNone/>
              <a:defRPr sz="735"/>
            </a:lvl4pPr>
            <a:lvl5pPr marL="1344295" indent="0">
              <a:buNone/>
              <a:defRPr sz="735"/>
            </a:lvl5pPr>
            <a:lvl6pPr marL="1680210" indent="0">
              <a:buNone/>
              <a:defRPr sz="735"/>
            </a:lvl6pPr>
            <a:lvl7pPr marL="2016125" indent="0">
              <a:buNone/>
              <a:defRPr sz="735"/>
            </a:lvl7pPr>
            <a:lvl8pPr marL="2352040" indent="0">
              <a:buNone/>
              <a:defRPr sz="735"/>
            </a:lvl8pPr>
            <a:lvl9pPr marL="2687955" indent="0">
              <a:buNone/>
              <a:defRPr sz="735"/>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17157" y="336021"/>
            <a:ext cx="2889785" cy="1176073"/>
          </a:xfrm>
        </p:spPr>
        <p:txBody>
          <a:bodyPr anchor="b"/>
          <a:lstStyle>
            <a:lvl1pPr>
              <a:defRPr sz="235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09103" y="725712"/>
            <a:ext cx="4535924" cy="3581889"/>
          </a:xfrm>
        </p:spPr>
        <p:txBody>
          <a:bodyPr anchor="t"/>
          <a:lstStyle>
            <a:lvl1pPr marL="0" indent="0">
              <a:buNone/>
              <a:defRPr sz="2350"/>
            </a:lvl1pPr>
            <a:lvl2pPr marL="335915" indent="0">
              <a:buNone/>
              <a:defRPr sz="2060"/>
            </a:lvl2pPr>
            <a:lvl3pPr marL="671830" indent="0">
              <a:buNone/>
              <a:defRPr sz="1765"/>
            </a:lvl3pPr>
            <a:lvl4pPr marL="1007745" indent="0">
              <a:buNone/>
              <a:defRPr sz="1470"/>
            </a:lvl4pPr>
            <a:lvl5pPr marL="1344295" indent="0">
              <a:buNone/>
              <a:defRPr sz="1470"/>
            </a:lvl5pPr>
            <a:lvl6pPr marL="1680210" indent="0">
              <a:buNone/>
              <a:defRPr sz="1470"/>
            </a:lvl6pPr>
            <a:lvl7pPr marL="2016125" indent="0">
              <a:buNone/>
              <a:defRPr sz="1470"/>
            </a:lvl7pPr>
            <a:lvl8pPr marL="2352040" indent="0">
              <a:buNone/>
              <a:defRPr sz="1470"/>
            </a:lvl8pPr>
            <a:lvl9pPr marL="2687955" indent="0">
              <a:buNone/>
              <a:defRPr sz="147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17157" y="1512094"/>
            <a:ext cx="2889785" cy="2801341"/>
          </a:xfrm>
        </p:spPr>
        <p:txBody>
          <a:bodyPr/>
          <a:lstStyle>
            <a:lvl1pPr marL="0" indent="0">
              <a:buNone/>
              <a:defRPr sz="1175"/>
            </a:lvl1pPr>
            <a:lvl2pPr marL="335915" indent="0">
              <a:buNone/>
              <a:defRPr sz="1030"/>
            </a:lvl2pPr>
            <a:lvl3pPr marL="671830" indent="0">
              <a:buNone/>
              <a:defRPr sz="880"/>
            </a:lvl3pPr>
            <a:lvl4pPr marL="1007745" indent="0">
              <a:buNone/>
              <a:defRPr sz="735"/>
            </a:lvl4pPr>
            <a:lvl5pPr marL="1344295" indent="0">
              <a:buNone/>
              <a:defRPr sz="735"/>
            </a:lvl5pPr>
            <a:lvl6pPr marL="1680210" indent="0">
              <a:buNone/>
              <a:defRPr sz="735"/>
            </a:lvl6pPr>
            <a:lvl7pPr marL="2016125" indent="0">
              <a:buNone/>
              <a:defRPr sz="735"/>
            </a:lvl7pPr>
            <a:lvl8pPr marL="2352040" indent="0">
              <a:buNone/>
              <a:defRPr sz="735"/>
            </a:lvl8pPr>
            <a:lvl9pPr marL="2687955" indent="0">
              <a:buNone/>
              <a:defRPr sz="735"/>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pPr>
              <a:defRPr/>
            </a:pPr>
            <a:fld id="{63A56D01-2764-4F3F-81D1-FEDBA43AD5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pPr>
              <a:defRPr/>
            </a:pPr>
            <a:endParaRPr lang="zh-CN" altLang="en-US"/>
          </a:p>
        </p:txBody>
      </p:sp>
      <p:sp>
        <p:nvSpPr>
          <p:cNvPr id="7" name="Slide Number Placeholder 6"/>
          <p:cNvSpPr>
            <a:spLocks noGrp="1"/>
          </p:cNvSpPr>
          <p:nvPr>
            <p:ph type="sldNum" sz="quarter" idx="12"/>
          </p:nvPr>
        </p:nvSpPr>
        <p:spPr/>
        <p:txBody>
          <a:bodyPr/>
          <a:lstStyle/>
          <a:p>
            <a:fld id="{481A012C-3782-4128-B36B-91F05AF1EE8F}" type="slidenum">
              <a:rPr lang="en-US" altLang="zh-CN"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5990" y="268350"/>
            <a:ext cx="7727871" cy="9742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15990" y="1341750"/>
            <a:ext cx="7727871" cy="319803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15990" y="4671624"/>
            <a:ext cx="2015966" cy="268350"/>
          </a:xfrm>
          <a:prstGeom prst="rect">
            <a:avLst/>
          </a:prstGeom>
        </p:spPr>
        <p:txBody>
          <a:bodyPr vert="horz" lIns="91440" tIns="45720" rIns="91440" bIns="45720" rtlCol="0" anchor="ctr"/>
          <a:lstStyle>
            <a:lvl1pPr algn="l">
              <a:defRPr sz="880">
                <a:solidFill>
                  <a:schemeClr val="tx1">
                    <a:tint val="75000"/>
                  </a:schemeClr>
                </a:solidFill>
              </a:defRPr>
            </a:lvl1pPr>
          </a:lstStyle>
          <a:p>
            <a:pPr>
              <a:defRPr/>
            </a:pPr>
            <a:fld id="{63A56D01-2764-4F3F-81D1-FEDBA43AD549}" type="datetimeFigureOut">
              <a:rPr lang="zh-CN" altLang="en-US" smtClean="0"/>
            </a:fld>
            <a:endParaRPr lang="zh-CN" altLang="en-US"/>
          </a:p>
        </p:txBody>
      </p:sp>
      <p:sp>
        <p:nvSpPr>
          <p:cNvPr id="5" name="Footer Placeholder 4"/>
          <p:cNvSpPr>
            <a:spLocks noGrp="1"/>
          </p:cNvSpPr>
          <p:nvPr>
            <p:ph type="ftr" sz="quarter" idx="3"/>
          </p:nvPr>
        </p:nvSpPr>
        <p:spPr>
          <a:xfrm>
            <a:off x="2967951" y="4671624"/>
            <a:ext cx="3023949" cy="268350"/>
          </a:xfrm>
          <a:prstGeom prst="rect">
            <a:avLst/>
          </a:prstGeom>
        </p:spPr>
        <p:txBody>
          <a:bodyPr vert="horz" lIns="91440" tIns="45720" rIns="91440" bIns="45720" rtlCol="0" anchor="ctr"/>
          <a:lstStyle>
            <a:lvl1pPr algn="ctr">
              <a:defRPr sz="880">
                <a:solidFill>
                  <a:schemeClr val="tx1">
                    <a:tint val="75000"/>
                  </a:schemeClr>
                </a:solidFill>
              </a:defRPr>
            </a:lvl1pPr>
          </a:lstStyle>
          <a:p>
            <a:pPr>
              <a:defRPr/>
            </a:pPr>
            <a:endParaRPr lang="zh-CN" altLang="en-US"/>
          </a:p>
        </p:txBody>
      </p:sp>
      <p:sp>
        <p:nvSpPr>
          <p:cNvPr id="6" name="Slide Number Placeholder 5"/>
          <p:cNvSpPr>
            <a:spLocks noGrp="1"/>
          </p:cNvSpPr>
          <p:nvPr>
            <p:ph type="sldNum" sz="quarter" idx="4"/>
          </p:nvPr>
        </p:nvSpPr>
        <p:spPr>
          <a:xfrm>
            <a:off x="6327894" y="4671624"/>
            <a:ext cx="2015966" cy="268350"/>
          </a:xfrm>
          <a:prstGeom prst="rect">
            <a:avLst/>
          </a:prstGeom>
        </p:spPr>
        <p:txBody>
          <a:bodyPr vert="horz" lIns="91440" tIns="45720" rIns="91440" bIns="45720" rtlCol="0" anchor="ctr"/>
          <a:lstStyle>
            <a:lvl1pPr algn="r">
              <a:defRPr sz="880">
                <a:solidFill>
                  <a:schemeClr val="tx1">
                    <a:tint val="75000"/>
                  </a:schemeClr>
                </a:solidFill>
              </a:defRPr>
            </a:lvl1pPr>
          </a:lstStyle>
          <a:p>
            <a:fld id="{481A012C-3782-4128-B36B-91F05AF1EE8F}" type="slidenum">
              <a:rPr lang="en-US" altLang="zh-CN"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txStyles>
    <p:titleStyle>
      <a:lvl1pPr algn="l" defTabSz="671830" rtl="0" eaLnBrk="1" latinLnBrk="0" hangingPunct="1">
        <a:lnSpc>
          <a:spcPct val="90000"/>
        </a:lnSpc>
        <a:spcBef>
          <a:spcPct val="0"/>
        </a:spcBef>
        <a:buNone/>
        <a:defRPr sz="3235" kern="1200">
          <a:solidFill>
            <a:schemeClr val="tx1"/>
          </a:solidFill>
          <a:latin typeface="+mj-lt"/>
          <a:ea typeface="+mj-ea"/>
          <a:cs typeface="+mj-cs"/>
        </a:defRPr>
      </a:lvl1pPr>
    </p:titleStyle>
    <p:bodyStyle>
      <a:lvl1pPr marL="168275" indent="-168275" algn="l" defTabSz="671830" rtl="0" eaLnBrk="1" latinLnBrk="0" hangingPunct="1">
        <a:lnSpc>
          <a:spcPct val="90000"/>
        </a:lnSpc>
        <a:spcBef>
          <a:spcPts val="735"/>
        </a:spcBef>
        <a:buFont typeface="Arial" panose="020B0604020202020204" pitchFamily="34" charset="0"/>
        <a:buChar char="•"/>
        <a:defRPr sz="2060" kern="1200">
          <a:solidFill>
            <a:schemeClr val="tx1"/>
          </a:solidFill>
          <a:latin typeface="+mn-lt"/>
          <a:ea typeface="+mn-ea"/>
          <a:cs typeface="+mn-cs"/>
        </a:defRPr>
      </a:lvl1pPr>
      <a:lvl2pPr marL="504190" indent="-168275" algn="l" defTabSz="671830" rtl="0" eaLnBrk="1" latinLnBrk="0" hangingPunct="1">
        <a:lnSpc>
          <a:spcPct val="90000"/>
        </a:lnSpc>
        <a:spcBef>
          <a:spcPts val="365"/>
        </a:spcBef>
        <a:buFont typeface="Arial" panose="020B0604020202020204" pitchFamily="34" charset="0"/>
        <a:buChar char="•"/>
        <a:defRPr sz="1765" kern="1200">
          <a:solidFill>
            <a:schemeClr val="tx1"/>
          </a:solidFill>
          <a:latin typeface="+mn-lt"/>
          <a:ea typeface="+mn-ea"/>
          <a:cs typeface="+mn-cs"/>
        </a:defRPr>
      </a:lvl2pPr>
      <a:lvl3pPr marL="840105" indent="-168275" algn="l" defTabSz="671830" rtl="0" eaLnBrk="1" latinLnBrk="0" hangingPunct="1">
        <a:lnSpc>
          <a:spcPct val="90000"/>
        </a:lnSpc>
        <a:spcBef>
          <a:spcPts val="365"/>
        </a:spcBef>
        <a:buFont typeface="Arial" panose="020B0604020202020204" pitchFamily="34" charset="0"/>
        <a:buChar char="•"/>
        <a:defRPr sz="1470" kern="1200">
          <a:solidFill>
            <a:schemeClr val="tx1"/>
          </a:solidFill>
          <a:latin typeface="+mn-lt"/>
          <a:ea typeface="+mn-ea"/>
          <a:cs typeface="+mn-cs"/>
        </a:defRPr>
      </a:lvl3pPr>
      <a:lvl4pPr marL="117602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4pPr>
      <a:lvl5pPr marL="151193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5pPr>
      <a:lvl6pPr marL="184785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6pPr>
      <a:lvl7pPr marL="2183765"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7pPr>
      <a:lvl8pPr marL="251968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8pPr>
      <a:lvl9pPr marL="2856230" indent="-168275" algn="l" defTabSz="671830" rtl="0" eaLnBrk="1" latinLnBrk="0" hangingPunct="1">
        <a:lnSpc>
          <a:spcPct val="90000"/>
        </a:lnSpc>
        <a:spcBef>
          <a:spcPts val="365"/>
        </a:spcBef>
        <a:buFont typeface="Arial" panose="020B0604020202020204" pitchFamily="34" charset="0"/>
        <a:buChar char="•"/>
        <a:defRPr sz="1325" kern="1200">
          <a:solidFill>
            <a:schemeClr val="tx1"/>
          </a:solidFill>
          <a:latin typeface="+mn-lt"/>
          <a:ea typeface="+mn-ea"/>
          <a:cs typeface="+mn-cs"/>
        </a:defRPr>
      </a:lvl9pPr>
    </p:bodyStyle>
    <p:otherStyle>
      <a:defPPr>
        <a:defRPr lang="en-US"/>
      </a:defPPr>
      <a:lvl1pPr marL="0" algn="l" defTabSz="671830" rtl="0" eaLnBrk="1" latinLnBrk="0" hangingPunct="1">
        <a:defRPr sz="1325" kern="1200">
          <a:solidFill>
            <a:schemeClr val="tx1"/>
          </a:solidFill>
          <a:latin typeface="+mn-lt"/>
          <a:ea typeface="+mn-ea"/>
          <a:cs typeface="+mn-cs"/>
        </a:defRPr>
      </a:lvl1pPr>
      <a:lvl2pPr marL="335915" algn="l" defTabSz="671830" rtl="0" eaLnBrk="1" latinLnBrk="0" hangingPunct="1">
        <a:defRPr sz="1325" kern="1200">
          <a:solidFill>
            <a:schemeClr val="tx1"/>
          </a:solidFill>
          <a:latin typeface="+mn-lt"/>
          <a:ea typeface="+mn-ea"/>
          <a:cs typeface="+mn-cs"/>
        </a:defRPr>
      </a:lvl2pPr>
      <a:lvl3pPr marL="671830" algn="l" defTabSz="671830" rtl="0" eaLnBrk="1" latinLnBrk="0" hangingPunct="1">
        <a:defRPr sz="1325" kern="1200">
          <a:solidFill>
            <a:schemeClr val="tx1"/>
          </a:solidFill>
          <a:latin typeface="+mn-lt"/>
          <a:ea typeface="+mn-ea"/>
          <a:cs typeface="+mn-cs"/>
        </a:defRPr>
      </a:lvl3pPr>
      <a:lvl4pPr marL="1007745" algn="l" defTabSz="671830" rtl="0" eaLnBrk="1" latinLnBrk="0" hangingPunct="1">
        <a:defRPr sz="1325" kern="1200">
          <a:solidFill>
            <a:schemeClr val="tx1"/>
          </a:solidFill>
          <a:latin typeface="+mn-lt"/>
          <a:ea typeface="+mn-ea"/>
          <a:cs typeface="+mn-cs"/>
        </a:defRPr>
      </a:lvl4pPr>
      <a:lvl5pPr marL="1344295" algn="l" defTabSz="671830" rtl="0" eaLnBrk="1" latinLnBrk="0" hangingPunct="1">
        <a:defRPr sz="1325" kern="1200">
          <a:solidFill>
            <a:schemeClr val="tx1"/>
          </a:solidFill>
          <a:latin typeface="+mn-lt"/>
          <a:ea typeface="+mn-ea"/>
          <a:cs typeface="+mn-cs"/>
        </a:defRPr>
      </a:lvl5pPr>
      <a:lvl6pPr marL="1680210" algn="l" defTabSz="671830" rtl="0" eaLnBrk="1" latinLnBrk="0" hangingPunct="1">
        <a:defRPr sz="1325" kern="1200">
          <a:solidFill>
            <a:schemeClr val="tx1"/>
          </a:solidFill>
          <a:latin typeface="+mn-lt"/>
          <a:ea typeface="+mn-ea"/>
          <a:cs typeface="+mn-cs"/>
        </a:defRPr>
      </a:lvl6pPr>
      <a:lvl7pPr marL="2016125" algn="l" defTabSz="671830" rtl="0" eaLnBrk="1" latinLnBrk="0" hangingPunct="1">
        <a:defRPr sz="1325" kern="1200">
          <a:solidFill>
            <a:schemeClr val="tx1"/>
          </a:solidFill>
          <a:latin typeface="+mn-lt"/>
          <a:ea typeface="+mn-ea"/>
          <a:cs typeface="+mn-cs"/>
        </a:defRPr>
      </a:lvl7pPr>
      <a:lvl8pPr marL="2352040" algn="l" defTabSz="671830" rtl="0" eaLnBrk="1" latinLnBrk="0" hangingPunct="1">
        <a:defRPr sz="1325" kern="1200">
          <a:solidFill>
            <a:schemeClr val="tx1"/>
          </a:solidFill>
          <a:latin typeface="+mn-lt"/>
          <a:ea typeface="+mn-ea"/>
          <a:cs typeface="+mn-cs"/>
        </a:defRPr>
      </a:lvl8pPr>
      <a:lvl9pPr marL="2687955" algn="l" defTabSz="671830" rtl="0" eaLnBrk="1" latinLnBrk="0" hangingPunct="1">
        <a:defRPr sz="13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9.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752210" y="1296055"/>
            <a:ext cx="3535680" cy="768350"/>
          </a:xfrm>
          <a:prstGeom prst="rect">
            <a:avLst/>
          </a:prstGeom>
          <a:noFill/>
        </p:spPr>
        <p:txBody>
          <a:bodyPr wrap="none" rtlCol="0">
            <a:spAutoFit/>
          </a:bodyPr>
          <a:lstStyle/>
          <a:p>
            <a:r>
              <a:rPr lang="zh-CN" altLang="en-US" sz="4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栋感光波</a:t>
            </a:r>
            <a:r>
              <a:rPr lang="zh-CN" altLang="en-US" sz="4400" dirty="0">
                <a:latin typeface="微软雅黑" panose="020B0503020204020204" pitchFamily="34" charset="-122"/>
                <a:ea typeface="微软雅黑" panose="020B0503020204020204" pitchFamily="34" charset="-122"/>
              </a:rPr>
              <a:t>小组</a:t>
            </a:r>
            <a:endParaRPr lang="zh-CN" altLang="en-US" sz="4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5199870" y="2159624"/>
            <a:ext cx="1477010" cy="252730"/>
          </a:xfrm>
          <a:prstGeom prst="rect">
            <a:avLst/>
          </a:prstGeom>
          <a:noFill/>
        </p:spPr>
        <p:txBody>
          <a:bodyPr wrap="none" rtlCol="0">
            <a:spAutoFit/>
          </a:bodyPr>
          <a:lstStyle/>
          <a:p>
            <a:pPr algn="l"/>
            <a:r>
              <a:rPr lang="zh-CN" altLang="en-US" sz="1050" dirty="0">
                <a:latin typeface="微软雅黑" panose="020B0503020204020204" pitchFamily="34" charset="-122"/>
                <a:ea typeface="微软雅黑" panose="020B0503020204020204" pitchFamily="34" charset="-122"/>
              </a:rPr>
              <a:t>校庆系统</a:t>
            </a:r>
            <a:r>
              <a:rPr lang="en-US" altLang="zh-CN" sz="1050" dirty="0">
                <a:latin typeface="微软雅黑" panose="020B0503020204020204" pitchFamily="34" charset="-122"/>
                <a:ea typeface="微软雅黑" panose="020B0503020204020204" pitchFamily="34" charset="-122"/>
              </a:rPr>
              <a:t>—alpha冲刺</a:t>
            </a:r>
            <a:endParaRPr lang="en-US" altLang="zh-CN" sz="105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183817" y="2554264"/>
            <a:ext cx="1116330" cy="252730"/>
          </a:xfrm>
          <a:prstGeom prst="rect">
            <a:avLst/>
          </a:prstGeom>
          <a:noFill/>
        </p:spPr>
        <p:txBody>
          <a:bodyPr wrap="none" rtlCol="0">
            <a:spAutoFit/>
          </a:bodyPr>
          <a:lstStyle/>
          <a:p>
            <a:r>
              <a:rPr lang="zh-CN" altLang="en-US" sz="1050" dirty="0">
                <a:solidFill>
                  <a:srgbClr val="17B59E"/>
                </a:solidFill>
                <a:latin typeface="微软雅黑" panose="020B0503020204020204" pitchFamily="34" charset="-122"/>
                <a:ea typeface="微软雅黑" panose="020B0503020204020204" pitchFamily="34" charset="-122"/>
              </a:rPr>
              <a:t>汇报人：</a:t>
            </a:r>
            <a:r>
              <a:rPr lang="zh-CN" altLang="en-US" sz="1050" dirty="0">
                <a:solidFill>
                  <a:srgbClr val="17B59E"/>
                </a:solidFill>
                <a:latin typeface="微软雅黑" panose="020B0503020204020204" pitchFamily="34" charset="-122"/>
                <a:ea typeface="微软雅黑" panose="020B0503020204020204" pitchFamily="34" charset="-122"/>
              </a:rPr>
              <a:t>陈钦文</a:t>
            </a:r>
            <a:endParaRPr lang="zh-CN" altLang="en-US" sz="1050" dirty="0">
              <a:solidFill>
                <a:srgbClr val="17B59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551931" y="2554264"/>
            <a:ext cx="1272540" cy="252730"/>
          </a:xfrm>
          <a:prstGeom prst="rect">
            <a:avLst/>
          </a:prstGeom>
          <a:noFill/>
        </p:spPr>
        <p:txBody>
          <a:bodyPr wrap="none" rtlCol="0">
            <a:spAutoFit/>
          </a:bodyPr>
          <a:lstStyle/>
          <a:p>
            <a:r>
              <a:rPr lang="zh-CN" altLang="en-US" sz="1050" dirty="0">
                <a:solidFill>
                  <a:srgbClr val="17B59E"/>
                </a:solidFill>
                <a:latin typeface="微软雅黑" panose="020B0503020204020204" pitchFamily="34" charset="-122"/>
                <a:ea typeface="微软雅黑" panose="020B0503020204020204" pitchFamily="34" charset="-122"/>
              </a:rPr>
              <a:t>日期：</a:t>
            </a:r>
            <a:r>
              <a:rPr lang="en-US" altLang="zh-CN" sz="1050" dirty="0">
                <a:solidFill>
                  <a:srgbClr val="17B59E"/>
                </a:solidFill>
                <a:latin typeface="微软雅黑" panose="020B0503020204020204" pitchFamily="34" charset="-122"/>
                <a:ea typeface="微软雅黑" panose="020B0503020204020204" pitchFamily="34" charset="-122"/>
              </a:rPr>
              <a:t>2022.12.19</a:t>
            </a:r>
            <a:endParaRPr lang="zh-CN" altLang="en-US" sz="1050" dirty="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450"/>
                            </p:stCondLst>
                            <p:childTnLst>
                              <p:par>
                                <p:cTn id="13" presetID="41" presetClass="entr" presetSubtype="0" fill="hold" grpId="1"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1"/>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60" name="文本框 59"/>
          <p:cNvSpPr txBox="1"/>
          <p:nvPr/>
        </p:nvSpPr>
        <p:spPr>
          <a:xfrm>
            <a:off x="447590" y="359976"/>
            <a:ext cx="33197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实际进度（</a:t>
            </a:r>
            <a:r>
              <a:rPr lang="zh-CN" altLang="en-US" sz="1600" spc="300" dirty="0">
                <a:solidFill>
                  <a:srgbClr val="17B59E"/>
                </a:solidFill>
                <a:latin typeface="微软雅黑" panose="020B0503020204020204" pitchFamily="34" charset="-122"/>
                <a:ea typeface="微软雅黑" panose="020B0503020204020204" pitchFamily="34" charset="-122"/>
                <a:sym typeface="+mn-ea"/>
              </a:rPr>
              <a:t>截至alpha冲刺）</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Group 86"/>
          <p:cNvGrpSpPr/>
          <p:nvPr/>
        </p:nvGrpSpPr>
        <p:grpSpPr>
          <a:xfrm>
            <a:off x="766963" y="1239857"/>
            <a:ext cx="2147143" cy="742047"/>
            <a:chOff x="1143000" y="1201738"/>
            <a:chExt cx="2181225" cy="757238"/>
          </a:xfrm>
          <a:solidFill>
            <a:srgbClr val="595959"/>
          </a:solidFill>
        </p:grpSpPr>
        <p:sp>
          <p:nvSpPr>
            <p:cNvPr id="3" name="Freeform 14"/>
            <p:cNvSpPr>
              <a:spLocks noEditPoints="1"/>
            </p:cNvSpPr>
            <p:nvPr/>
          </p:nvSpPr>
          <p:spPr bwMode="auto">
            <a:xfrm>
              <a:off x="2632075" y="1201738"/>
              <a:ext cx="692150" cy="757238"/>
            </a:xfrm>
            <a:custGeom>
              <a:avLst/>
              <a:gdLst/>
              <a:ahLst/>
              <a:cxnLst>
                <a:cxn ang="0">
                  <a:pos x="0" y="250"/>
                </a:cxn>
                <a:cxn ang="0">
                  <a:pos x="228" y="500"/>
                </a:cxn>
                <a:cxn ang="0">
                  <a:pos x="457" y="250"/>
                </a:cxn>
                <a:cxn ang="0">
                  <a:pos x="228" y="0"/>
                </a:cxn>
                <a:cxn ang="0">
                  <a:pos x="0" y="250"/>
                </a:cxn>
                <a:cxn ang="0">
                  <a:pos x="60" y="250"/>
                </a:cxn>
                <a:cxn ang="0">
                  <a:pos x="228" y="66"/>
                </a:cxn>
                <a:cxn ang="0">
                  <a:pos x="397" y="250"/>
                </a:cxn>
                <a:cxn ang="0">
                  <a:pos x="228" y="434"/>
                </a:cxn>
                <a:cxn ang="0">
                  <a:pos x="60" y="250"/>
                </a:cxn>
              </a:cxnLst>
              <a:rect l="0" t="0" r="r" b="b"/>
              <a:pathLst>
                <a:path w="457" h="500">
                  <a:moveTo>
                    <a:pt x="0" y="250"/>
                  </a:moveTo>
                  <a:cubicBezTo>
                    <a:pt x="0" y="388"/>
                    <a:pt x="102" y="500"/>
                    <a:pt x="228" y="500"/>
                  </a:cubicBezTo>
                  <a:cubicBezTo>
                    <a:pt x="355" y="500"/>
                    <a:pt x="457" y="388"/>
                    <a:pt x="457" y="250"/>
                  </a:cubicBezTo>
                  <a:cubicBezTo>
                    <a:pt x="457" y="112"/>
                    <a:pt x="355" y="0"/>
                    <a:pt x="228" y="0"/>
                  </a:cubicBezTo>
                  <a:cubicBezTo>
                    <a:pt x="102" y="0"/>
                    <a:pt x="0" y="112"/>
                    <a:pt x="0" y="250"/>
                  </a:cubicBezTo>
                  <a:close/>
                  <a:moveTo>
                    <a:pt x="60" y="250"/>
                  </a:moveTo>
                  <a:cubicBezTo>
                    <a:pt x="60" y="148"/>
                    <a:pt x="135" y="66"/>
                    <a:pt x="228" y="66"/>
                  </a:cubicBezTo>
                  <a:cubicBezTo>
                    <a:pt x="321" y="66"/>
                    <a:pt x="397" y="148"/>
                    <a:pt x="397" y="250"/>
                  </a:cubicBezTo>
                  <a:cubicBezTo>
                    <a:pt x="397" y="352"/>
                    <a:pt x="321" y="434"/>
                    <a:pt x="228" y="434"/>
                  </a:cubicBezTo>
                  <a:cubicBezTo>
                    <a:pt x="135" y="434"/>
                    <a:pt x="60" y="352"/>
                    <a:pt x="60" y="250"/>
                  </a:cubicBezTo>
                  <a:close/>
                </a:path>
              </a:pathLst>
            </a:custGeom>
            <a:grpFill/>
            <a:ln w="9525">
              <a:noFill/>
              <a:round/>
            </a:ln>
          </p:spPr>
          <p:txBody>
            <a:bodyPr vert="horz" wrap="square" lIns="121920" tIns="60960" rIns="121920" bIns="60960" numCol="1" anchor="t" anchorCtr="0" compatLnSpc="1"/>
            <a:lstStyle/>
            <a:p>
              <a:endParaRPr lang="en-US"/>
            </a:p>
          </p:txBody>
        </p:sp>
        <p:sp>
          <p:nvSpPr>
            <p:cNvPr id="4" name="Freeform 15"/>
            <p:cNvSpPr/>
            <p:nvPr/>
          </p:nvSpPr>
          <p:spPr bwMode="auto">
            <a:xfrm>
              <a:off x="2416175" y="1416050"/>
              <a:ext cx="290513" cy="333375"/>
            </a:xfrm>
            <a:custGeom>
              <a:avLst/>
              <a:gdLst/>
              <a:ahLst/>
              <a:cxnLst>
                <a:cxn ang="0">
                  <a:pos x="192" y="58"/>
                </a:cxn>
                <a:cxn ang="0">
                  <a:pos x="134" y="0"/>
                </a:cxn>
                <a:cxn ang="0">
                  <a:pos x="58" y="0"/>
                </a:cxn>
                <a:cxn ang="0">
                  <a:pos x="0" y="58"/>
                </a:cxn>
                <a:cxn ang="0">
                  <a:pos x="0" y="162"/>
                </a:cxn>
                <a:cxn ang="0">
                  <a:pos x="58" y="220"/>
                </a:cxn>
                <a:cxn ang="0">
                  <a:pos x="134" y="220"/>
                </a:cxn>
                <a:cxn ang="0">
                  <a:pos x="192" y="162"/>
                </a:cxn>
                <a:cxn ang="0">
                  <a:pos x="192" y="58"/>
                </a:cxn>
              </a:cxnLst>
              <a:rect l="0" t="0" r="r" b="b"/>
              <a:pathLst>
                <a:path w="192" h="220">
                  <a:moveTo>
                    <a:pt x="192" y="58"/>
                  </a:moveTo>
                  <a:cubicBezTo>
                    <a:pt x="192" y="26"/>
                    <a:pt x="166" y="0"/>
                    <a:pt x="134" y="0"/>
                  </a:cubicBezTo>
                  <a:cubicBezTo>
                    <a:pt x="58" y="0"/>
                    <a:pt x="58" y="0"/>
                    <a:pt x="58" y="0"/>
                  </a:cubicBezTo>
                  <a:cubicBezTo>
                    <a:pt x="26" y="0"/>
                    <a:pt x="0" y="26"/>
                    <a:pt x="0" y="58"/>
                  </a:cubicBezTo>
                  <a:cubicBezTo>
                    <a:pt x="0" y="162"/>
                    <a:pt x="0" y="162"/>
                    <a:pt x="0" y="162"/>
                  </a:cubicBezTo>
                  <a:cubicBezTo>
                    <a:pt x="0" y="194"/>
                    <a:pt x="26" y="220"/>
                    <a:pt x="58" y="220"/>
                  </a:cubicBezTo>
                  <a:cubicBezTo>
                    <a:pt x="134" y="220"/>
                    <a:pt x="134" y="220"/>
                    <a:pt x="134" y="220"/>
                  </a:cubicBezTo>
                  <a:cubicBezTo>
                    <a:pt x="166" y="220"/>
                    <a:pt x="192" y="194"/>
                    <a:pt x="192" y="162"/>
                  </a:cubicBezTo>
                  <a:lnTo>
                    <a:pt x="192" y="58"/>
                  </a:lnTo>
                  <a:close/>
                </a:path>
              </a:pathLst>
            </a:custGeom>
            <a:grpFill/>
            <a:ln w="9525">
              <a:noFill/>
              <a:round/>
            </a:ln>
          </p:spPr>
          <p:txBody>
            <a:bodyPr vert="horz" wrap="square" lIns="121920" tIns="60960" rIns="121920" bIns="60960" numCol="1" anchor="t" anchorCtr="0" compatLnSpc="1"/>
            <a:lstStyle/>
            <a:p>
              <a:endParaRPr lang="en-US"/>
            </a:p>
          </p:txBody>
        </p:sp>
        <p:sp>
          <p:nvSpPr>
            <p:cNvPr id="5" name="Freeform 16"/>
            <p:cNvSpPr/>
            <p:nvPr/>
          </p:nvSpPr>
          <p:spPr bwMode="auto">
            <a:xfrm>
              <a:off x="1143000" y="1530350"/>
              <a:ext cx="1381125" cy="115888"/>
            </a:xfrm>
            <a:custGeom>
              <a:avLst/>
              <a:gdLst/>
              <a:ahLst/>
              <a:cxnLst>
                <a:cxn ang="0">
                  <a:pos x="912" y="37"/>
                </a:cxn>
                <a:cxn ang="0">
                  <a:pos x="875" y="0"/>
                </a:cxn>
                <a:cxn ang="0">
                  <a:pos x="37" y="0"/>
                </a:cxn>
                <a:cxn ang="0">
                  <a:pos x="0" y="37"/>
                </a:cxn>
                <a:cxn ang="0">
                  <a:pos x="0" y="39"/>
                </a:cxn>
                <a:cxn ang="0">
                  <a:pos x="37" y="76"/>
                </a:cxn>
                <a:cxn ang="0">
                  <a:pos x="875" y="76"/>
                </a:cxn>
                <a:cxn ang="0">
                  <a:pos x="912" y="39"/>
                </a:cxn>
                <a:cxn ang="0">
                  <a:pos x="912" y="37"/>
                </a:cxn>
              </a:cxnLst>
              <a:rect l="0" t="0" r="r" b="b"/>
              <a:pathLst>
                <a:path w="912" h="76">
                  <a:moveTo>
                    <a:pt x="912" y="37"/>
                  </a:moveTo>
                  <a:cubicBezTo>
                    <a:pt x="912" y="17"/>
                    <a:pt x="895" y="0"/>
                    <a:pt x="875" y="0"/>
                  </a:cubicBezTo>
                  <a:cubicBezTo>
                    <a:pt x="37" y="0"/>
                    <a:pt x="37" y="0"/>
                    <a:pt x="37" y="0"/>
                  </a:cubicBezTo>
                  <a:cubicBezTo>
                    <a:pt x="17" y="0"/>
                    <a:pt x="0" y="17"/>
                    <a:pt x="0" y="37"/>
                  </a:cubicBezTo>
                  <a:cubicBezTo>
                    <a:pt x="0" y="39"/>
                    <a:pt x="0" y="39"/>
                    <a:pt x="0" y="39"/>
                  </a:cubicBezTo>
                  <a:cubicBezTo>
                    <a:pt x="0" y="59"/>
                    <a:pt x="17" y="76"/>
                    <a:pt x="37" y="76"/>
                  </a:cubicBezTo>
                  <a:cubicBezTo>
                    <a:pt x="875" y="76"/>
                    <a:pt x="875" y="76"/>
                    <a:pt x="875" y="76"/>
                  </a:cubicBezTo>
                  <a:cubicBezTo>
                    <a:pt x="895" y="76"/>
                    <a:pt x="912" y="59"/>
                    <a:pt x="912" y="39"/>
                  </a:cubicBezTo>
                  <a:lnTo>
                    <a:pt x="912" y="37"/>
                  </a:lnTo>
                  <a:close/>
                </a:path>
              </a:pathLst>
            </a:custGeom>
            <a:grpFill/>
            <a:ln w="9525">
              <a:noFill/>
              <a:round/>
            </a:ln>
          </p:spPr>
          <p:txBody>
            <a:bodyPr vert="horz" wrap="square" lIns="121920" tIns="60960" rIns="121920" bIns="60960" numCol="1" anchor="t" anchorCtr="0" compatLnSpc="1"/>
            <a:lstStyle/>
            <a:p>
              <a:endParaRPr lang="en-US"/>
            </a:p>
          </p:txBody>
        </p:sp>
        <p:sp>
          <p:nvSpPr>
            <p:cNvPr id="6" name="Freeform 17"/>
            <p:cNvSpPr/>
            <p:nvPr/>
          </p:nvSpPr>
          <p:spPr bwMode="auto">
            <a:xfrm>
              <a:off x="1597025" y="1493838"/>
              <a:ext cx="73025" cy="206375"/>
            </a:xfrm>
            <a:custGeom>
              <a:avLst/>
              <a:gdLst/>
              <a:ahLst/>
              <a:cxnLst>
                <a:cxn ang="0">
                  <a:pos x="48" y="23"/>
                </a:cxn>
                <a:cxn ang="0">
                  <a:pos x="25" y="0"/>
                </a:cxn>
                <a:cxn ang="0">
                  <a:pos x="23" y="0"/>
                </a:cxn>
                <a:cxn ang="0">
                  <a:pos x="0" y="23"/>
                </a:cxn>
                <a:cxn ang="0">
                  <a:pos x="0" y="113"/>
                </a:cxn>
                <a:cxn ang="0">
                  <a:pos x="23" y="136"/>
                </a:cxn>
                <a:cxn ang="0">
                  <a:pos x="25" y="136"/>
                </a:cxn>
                <a:cxn ang="0">
                  <a:pos x="48" y="113"/>
                </a:cxn>
                <a:cxn ang="0">
                  <a:pos x="48" y="23"/>
                </a:cxn>
              </a:cxnLst>
              <a:rect l="0" t="0" r="r" b="b"/>
              <a:pathLst>
                <a:path w="48" h="136">
                  <a:moveTo>
                    <a:pt x="48" y="23"/>
                  </a:moveTo>
                  <a:cubicBezTo>
                    <a:pt x="48" y="10"/>
                    <a:pt x="38" y="0"/>
                    <a:pt x="25" y="0"/>
                  </a:cubicBezTo>
                  <a:cubicBezTo>
                    <a:pt x="23" y="0"/>
                    <a:pt x="23" y="0"/>
                    <a:pt x="23" y="0"/>
                  </a:cubicBezTo>
                  <a:cubicBezTo>
                    <a:pt x="10" y="0"/>
                    <a:pt x="0" y="10"/>
                    <a:pt x="0" y="23"/>
                  </a:cubicBezTo>
                  <a:cubicBezTo>
                    <a:pt x="0" y="113"/>
                    <a:pt x="0" y="113"/>
                    <a:pt x="0" y="113"/>
                  </a:cubicBezTo>
                  <a:cubicBezTo>
                    <a:pt x="0" y="126"/>
                    <a:pt x="10" y="136"/>
                    <a:pt x="23" y="136"/>
                  </a:cubicBezTo>
                  <a:cubicBezTo>
                    <a:pt x="25" y="136"/>
                    <a:pt x="25" y="136"/>
                    <a:pt x="25" y="136"/>
                  </a:cubicBezTo>
                  <a:cubicBezTo>
                    <a:pt x="38" y="136"/>
                    <a:pt x="48" y="126"/>
                    <a:pt x="48" y="113"/>
                  </a:cubicBezTo>
                  <a:lnTo>
                    <a:pt x="48" y="23"/>
                  </a:lnTo>
                  <a:close/>
                </a:path>
              </a:pathLst>
            </a:custGeom>
            <a:grpFill/>
            <a:ln w="9525">
              <a:noFill/>
              <a:round/>
            </a:ln>
          </p:spPr>
          <p:txBody>
            <a:bodyPr vert="horz" wrap="square" lIns="121920" tIns="60960" rIns="121920" bIns="60960" numCol="1" anchor="t" anchorCtr="0" compatLnSpc="1"/>
            <a:lstStyle/>
            <a:p>
              <a:endParaRPr lang="en-US"/>
            </a:p>
          </p:txBody>
        </p:sp>
        <p:sp>
          <p:nvSpPr>
            <p:cNvPr id="7" name="Freeform 18"/>
            <p:cNvSpPr/>
            <p:nvPr/>
          </p:nvSpPr>
          <p:spPr bwMode="auto">
            <a:xfrm>
              <a:off x="1233488" y="1620838"/>
              <a:ext cx="260350" cy="255588"/>
            </a:xfrm>
            <a:custGeom>
              <a:avLst/>
              <a:gdLst/>
              <a:ahLst/>
              <a:cxnLst>
                <a:cxn ang="0">
                  <a:pos x="45" y="0"/>
                </a:cxn>
                <a:cxn ang="0">
                  <a:pos x="128" y="0"/>
                </a:cxn>
                <a:cxn ang="0">
                  <a:pos x="172" y="42"/>
                </a:cxn>
                <a:cxn ang="0">
                  <a:pos x="172" y="121"/>
                </a:cxn>
                <a:cxn ang="0">
                  <a:pos x="140" y="164"/>
                </a:cxn>
                <a:cxn ang="0">
                  <a:pos x="140" y="91"/>
                </a:cxn>
                <a:cxn ang="0">
                  <a:pos x="120" y="72"/>
                </a:cxn>
                <a:cxn ang="0">
                  <a:pos x="118" y="72"/>
                </a:cxn>
                <a:cxn ang="0">
                  <a:pos x="100" y="91"/>
                </a:cxn>
                <a:cxn ang="0">
                  <a:pos x="100" y="168"/>
                </a:cxn>
                <a:cxn ang="0">
                  <a:pos x="64" y="168"/>
                </a:cxn>
                <a:cxn ang="0">
                  <a:pos x="64" y="91"/>
                </a:cxn>
                <a:cxn ang="0">
                  <a:pos x="45" y="72"/>
                </a:cxn>
                <a:cxn ang="0">
                  <a:pos x="43" y="72"/>
                </a:cxn>
                <a:cxn ang="0">
                  <a:pos x="24" y="91"/>
                </a:cxn>
                <a:cxn ang="0">
                  <a:pos x="24" y="162"/>
                </a:cxn>
                <a:cxn ang="0">
                  <a:pos x="0" y="121"/>
                </a:cxn>
                <a:cxn ang="0">
                  <a:pos x="0" y="42"/>
                </a:cxn>
                <a:cxn ang="0">
                  <a:pos x="45" y="0"/>
                </a:cxn>
              </a:cxnLst>
              <a:rect l="0" t="0" r="r" b="b"/>
              <a:pathLst>
                <a:path w="172" h="168">
                  <a:moveTo>
                    <a:pt x="45" y="0"/>
                  </a:moveTo>
                  <a:cubicBezTo>
                    <a:pt x="128" y="0"/>
                    <a:pt x="128" y="0"/>
                    <a:pt x="128" y="0"/>
                  </a:cubicBezTo>
                  <a:cubicBezTo>
                    <a:pt x="153" y="0"/>
                    <a:pt x="172" y="17"/>
                    <a:pt x="172" y="42"/>
                  </a:cubicBezTo>
                  <a:cubicBezTo>
                    <a:pt x="172" y="121"/>
                    <a:pt x="172" y="121"/>
                    <a:pt x="172" y="121"/>
                  </a:cubicBezTo>
                  <a:cubicBezTo>
                    <a:pt x="172" y="142"/>
                    <a:pt x="160" y="159"/>
                    <a:pt x="140" y="164"/>
                  </a:cubicBezTo>
                  <a:cubicBezTo>
                    <a:pt x="140" y="91"/>
                    <a:pt x="140" y="91"/>
                    <a:pt x="140" y="91"/>
                  </a:cubicBezTo>
                  <a:cubicBezTo>
                    <a:pt x="140" y="78"/>
                    <a:pt x="130" y="72"/>
                    <a:pt x="120" y="72"/>
                  </a:cubicBezTo>
                  <a:cubicBezTo>
                    <a:pt x="118" y="72"/>
                    <a:pt x="118" y="72"/>
                    <a:pt x="118" y="72"/>
                  </a:cubicBezTo>
                  <a:cubicBezTo>
                    <a:pt x="109" y="72"/>
                    <a:pt x="100" y="78"/>
                    <a:pt x="100" y="91"/>
                  </a:cubicBezTo>
                  <a:cubicBezTo>
                    <a:pt x="100" y="168"/>
                    <a:pt x="100" y="168"/>
                    <a:pt x="100" y="168"/>
                  </a:cubicBezTo>
                  <a:cubicBezTo>
                    <a:pt x="64" y="168"/>
                    <a:pt x="64" y="168"/>
                    <a:pt x="64" y="168"/>
                  </a:cubicBezTo>
                  <a:cubicBezTo>
                    <a:pt x="64" y="91"/>
                    <a:pt x="64" y="91"/>
                    <a:pt x="64" y="91"/>
                  </a:cubicBezTo>
                  <a:cubicBezTo>
                    <a:pt x="64" y="78"/>
                    <a:pt x="55" y="72"/>
                    <a:pt x="45" y="72"/>
                  </a:cubicBezTo>
                  <a:cubicBezTo>
                    <a:pt x="43" y="72"/>
                    <a:pt x="43" y="72"/>
                    <a:pt x="43" y="72"/>
                  </a:cubicBezTo>
                  <a:cubicBezTo>
                    <a:pt x="33" y="72"/>
                    <a:pt x="24" y="78"/>
                    <a:pt x="24" y="91"/>
                  </a:cubicBezTo>
                  <a:cubicBezTo>
                    <a:pt x="24" y="162"/>
                    <a:pt x="24" y="162"/>
                    <a:pt x="24" y="162"/>
                  </a:cubicBezTo>
                  <a:cubicBezTo>
                    <a:pt x="8" y="154"/>
                    <a:pt x="0" y="139"/>
                    <a:pt x="0" y="121"/>
                  </a:cubicBezTo>
                  <a:cubicBezTo>
                    <a:pt x="0" y="42"/>
                    <a:pt x="0" y="42"/>
                    <a:pt x="0" y="42"/>
                  </a:cubicBezTo>
                  <a:cubicBezTo>
                    <a:pt x="0" y="17"/>
                    <a:pt x="20" y="0"/>
                    <a:pt x="45" y="0"/>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8" name="Group 92"/>
          <p:cNvGrpSpPr/>
          <p:nvPr/>
        </p:nvGrpSpPr>
        <p:grpSpPr>
          <a:xfrm>
            <a:off x="2054624" y="2293033"/>
            <a:ext cx="1015753" cy="2299255"/>
            <a:chOff x="2451100" y="2276475"/>
            <a:chExt cx="1031876" cy="2346326"/>
          </a:xfrm>
          <a:solidFill>
            <a:srgbClr val="17B59E"/>
          </a:solidFill>
        </p:grpSpPr>
        <p:sp>
          <p:nvSpPr>
            <p:cNvPr id="9" name="Freeform 5"/>
            <p:cNvSpPr/>
            <p:nvPr/>
          </p:nvSpPr>
          <p:spPr bwMode="auto">
            <a:xfrm>
              <a:off x="2547938" y="2312988"/>
              <a:ext cx="935038" cy="2309813"/>
            </a:xfrm>
            <a:custGeom>
              <a:avLst/>
              <a:gdLst/>
              <a:ahLst/>
              <a:cxnLst>
                <a:cxn ang="0">
                  <a:pos x="191" y="76"/>
                </a:cxn>
                <a:cxn ang="0">
                  <a:pos x="287" y="7"/>
                </a:cxn>
                <a:cxn ang="0">
                  <a:pos x="538" y="42"/>
                </a:cxn>
                <a:cxn ang="0">
                  <a:pos x="610" y="135"/>
                </a:cxn>
                <a:cxn ang="0">
                  <a:pos x="425" y="1445"/>
                </a:cxn>
                <a:cxn ang="0">
                  <a:pos x="329" y="1517"/>
                </a:cxn>
                <a:cxn ang="0">
                  <a:pos x="79" y="1482"/>
                </a:cxn>
                <a:cxn ang="0">
                  <a:pos x="7" y="1386"/>
                </a:cxn>
                <a:cxn ang="0">
                  <a:pos x="191" y="76"/>
                </a:cxn>
              </a:cxnLst>
              <a:rect l="0" t="0" r="r" b="b"/>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grpFill/>
            <a:ln w="9525">
              <a:noFill/>
              <a:round/>
            </a:ln>
          </p:spPr>
          <p:txBody>
            <a:bodyPr vert="horz" wrap="square" lIns="121920" tIns="60960" rIns="121920" bIns="60960" numCol="1" anchor="t" anchorCtr="0" compatLnSpc="1"/>
            <a:lstStyle/>
            <a:p>
              <a:endParaRPr lang="en-US"/>
            </a:p>
          </p:txBody>
        </p:sp>
        <p:sp>
          <p:nvSpPr>
            <p:cNvPr id="10" name="Freeform 19"/>
            <p:cNvSpPr/>
            <p:nvPr/>
          </p:nvSpPr>
          <p:spPr bwMode="auto">
            <a:xfrm>
              <a:off x="2451100" y="2276475"/>
              <a:ext cx="935038" cy="2309813"/>
            </a:xfrm>
            <a:custGeom>
              <a:avLst/>
              <a:gdLst/>
              <a:ahLst/>
              <a:cxnLst>
                <a:cxn ang="0">
                  <a:pos x="191" y="76"/>
                </a:cxn>
                <a:cxn ang="0">
                  <a:pos x="287" y="7"/>
                </a:cxn>
                <a:cxn ang="0">
                  <a:pos x="538" y="42"/>
                </a:cxn>
                <a:cxn ang="0">
                  <a:pos x="610" y="135"/>
                </a:cxn>
                <a:cxn ang="0">
                  <a:pos x="425" y="1445"/>
                </a:cxn>
                <a:cxn ang="0">
                  <a:pos x="329" y="1517"/>
                </a:cxn>
                <a:cxn ang="0">
                  <a:pos x="79" y="1482"/>
                </a:cxn>
                <a:cxn ang="0">
                  <a:pos x="7" y="1386"/>
                </a:cxn>
                <a:cxn ang="0">
                  <a:pos x="191" y="76"/>
                </a:cxn>
              </a:cxnLst>
              <a:rect l="0" t="0" r="r" b="b"/>
              <a:pathLst>
                <a:path w="617" h="1524">
                  <a:moveTo>
                    <a:pt x="191" y="76"/>
                  </a:moveTo>
                  <a:cubicBezTo>
                    <a:pt x="198" y="30"/>
                    <a:pt x="241" y="0"/>
                    <a:pt x="287" y="7"/>
                  </a:cubicBezTo>
                  <a:cubicBezTo>
                    <a:pt x="538" y="42"/>
                    <a:pt x="538" y="42"/>
                    <a:pt x="538" y="42"/>
                  </a:cubicBezTo>
                  <a:cubicBezTo>
                    <a:pt x="584" y="49"/>
                    <a:pt x="617" y="89"/>
                    <a:pt x="610" y="135"/>
                  </a:cubicBezTo>
                  <a:cubicBezTo>
                    <a:pt x="425" y="1445"/>
                    <a:pt x="425" y="1445"/>
                    <a:pt x="425" y="1445"/>
                  </a:cubicBezTo>
                  <a:cubicBezTo>
                    <a:pt x="419" y="1492"/>
                    <a:pt x="376" y="1524"/>
                    <a:pt x="329" y="1517"/>
                  </a:cubicBezTo>
                  <a:cubicBezTo>
                    <a:pt x="79" y="1482"/>
                    <a:pt x="79" y="1482"/>
                    <a:pt x="79" y="1482"/>
                  </a:cubicBezTo>
                  <a:cubicBezTo>
                    <a:pt x="32" y="1475"/>
                    <a:pt x="0" y="1432"/>
                    <a:pt x="7" y="1386"/>
                  </a:cubicBezTo>
                  <a:lnTo>
                    <a:pt x="191" y="76"/>
                  </a:lnTo>
                  <a:close/>
                </a:path>
              </a:pathLst>
            </a:custGeom>
            <a:grpFill/>
            <a:ln w="9525">
              <a:noFill/>
              <a:round/>
            </a:ln>
          </p:spPr>
          <p:txBody>
            <a:bodyPr vert="horz" wrap="square" lIns="121920" tIns="60960" rIns="121920" bIns="60960" numCol="1" anchor="t" anchorCtr="0" compatLnSpc="1"/>
            <a:lstStyle/>
            <a:p>
              <a:endParaRPr lang="en-US" dirty="0"/>
            </a:p>
          </p:txBody>
        </p:sp>
        <p:sp>
          <p:nvSpPr>
            <p:cNvPr id="11" name="Freeform 20"/>
            <p:cNvSpPr/>
            <p:nvPr/>
          </p:nvSpPr>
          <p:spPr bwMode="auto">
            <a:xfrm>
              <a:off x="2905125" y="2387600"/>
              <a:ext cx="196850" cy="198438"/>
            </a:xfrm>
            <a:custGeom>
              <a:avLst/>
              <a:gdLst/>
              <a:ahLst/>
              <a:cxnLst>
                <a:cxn ang="0">
                  <a:pos x="118" y="43"/>
                </a:cxn>
                <a:cxn ang="0">
                  <a:pos x="43" y="12"/>
                </a:cxn>
                <a:cxn ang="0">
                  <a:pos x="12" y="86"/>
                </a:cxn>
                <a:cxn ang="0">
                  <a:pos x="86" y="118"/>
                </a:cxn>
                <a:cxn ang="0">
                  <a:pos x="118" y="43"/>
                </a:cxn>
              </a:cxnLst>
              <a:rect l="0" t="0" r="r" b="b"/>
              <a:pathLst>
                <a:path w="130" h="130">
                  <a:moveTo>
                    <a:pt x="118" y="43"/>
                  </a:moveTo>
                  <a:cubicBezTo>
                    <a:pt x="106" y="14"/>
                    <a:pt x="73" y="0"/>
                    <a:pt x="43" y="12"/>
                  </a:cubicBezTo>
                  <a:cubicBezTo>
                    <a:pt x="14" y="23"/>
                    <a:pt x="0" y="57"/>
                    <a:pt x="12" y="86"/>
                  </a:cubicBezTo>
                  <a:cubicBezTo>
                    <a:pt x="24" y="115"/>
                    <a:pt x="57" y="130"/>
                    <a:pt x="86" y="118"/>
                  </a:cubicBezTo>
                  <a:cubicBezTo>
                    <a:pt x="116" y="106"/>
                    <a:pt x="130" y="73"/>
                    <a:pt x="118" y="43"/>
                  </a:cubicBezTo>
                  <a:close/>
                </a:path>
              </a:pathLst>
            </a:custGeom>
            <a:grpFill/>
            <a:ln w="9525">
              <a:noFill/>
              <a:round/>
            </a:ln>
          </p:spPr>
          <p:txBody>
            <a:bodyPr vert="horz" wrap="square" lIns="121920" tIns="60960" rIns="121920" bIns="60960" numCol="1" anchor="t" anchorCtr="0" compatLnSpc="1"/>
            <a:lstStyle/>
            <a:p>
              <a:endParaRPr lang="en-US" dirty="0"/>
            </a:p>
          </p:txBody>
        </p:sp>
        <p:sp>
          <p:nvSpPr>
            <p:cNvPr id="12" name="Freeform 21"/>
            <p:cNvSpPr/>
            <p:nvPr/>
          </p:nvSpPr>
          <p:spPr bwMode="auto">
            <a:xfrm>
              <a:off x="2905125" y="2393950"/>
              <a:ext cx="147638" cy="177800"/>
            </a:xfrm>
            <a:custGeom>
              <a:avLst/>
              <a:gdLst/>
              <a:ahLst/>
              <a:cxnLst>
                <a:cxn ang="0">
                  <a:pos x="66" y="17"/>
                </a:cxn>
                <a:cxn ang="0">
                  <a:pos x="98" y="14"/>
                </a:cxn>
                <a:cxn ang="0">
                  <a:pos x="43" y="8"/>
                </a:cxn>
                <a:cxn ang="0">
                  <a:pos x="12" y="82"/>
                </a:cxn>
                <a:cxn ang="0">
                  <a:pos x="55" y="117"/>
                </a:cxn>
                <a:cxn ang="0">
                  <a:pos x="35" y="92"/>
                </a:cxn>
                <a:cxn ang="0">
                  <a:pos x="66" y="17"/>
                </a:cxn>
              </a:cxnLst>
              <a:rect l="0" t="0" r="r" b="b"/>
              <a:pathLst>
                <a:path w="98" h="117">
                  <a:moveTo>
                    <a:pt x="66" y="17"/>
                  </a:moveTo>
                  <a:cubicBezTo>
                    <a:pt x="77" y="13"/>
                    <a:pt x="88" y="12"/>
                    <a:pt x="98" y="14"/>
                  </a:cubicBezTo>
                  <a:cubicBezTo>
                    <a:pt x="83" y="3"/>
                    <a:pt x="62" y="0"/>
                    <a:pt x="43" y="8"/>
                  </a:cubicBezTo>
                  <a:cubicBezTo>
                    <a:pt x="14" y="19"/>
                    <a:pt x="0" y="53"/>
                    <a:pt x="12" y="82"/>
                  </a:cubicBezTo>
                  <a:cubicBezTo>
                    <a:pt x="19" y="101"/>
                    <a:pt x="36" y="114"/>
                    <a:pt x="55" y="117"/>
                  </a:cubicBezTo>
                  <a:cubicBezTo>
                    <a:pt x="46" y="111"/>
                    <a:pt x="39" y="102"/>
                    <a:pt x="35" y="92"/>
                  </a:cubicBezTo>
                  <a:cubicBezTo>
                    <a:pt x="23" y="63"/>
                    <a:pt x="37" y="29"/>
                    <a:pt x="66" y="17"/>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13" name="Group 97"/>
          <p:cNvGrpSpPr/>
          <p:nvPr/>
        </p:nvGrpSpPr>
        <p:grpSpPr>
          <a:xfrm>
            <a:off x="2717208" y="2224584"/>
            <a:ext cx="1229841" cy="2307032"/>
            <a:chOff x="3124200" y="2206625"/>
            <a:chExt cx="1249363" cy="2354263"/>
          </a:xfrm>
          <a:solidFill>
            <a:srgbClr val="17B59E"/>
          </a:solidFill>
        </p:grpSpPr>
        <p:sp>
          <p:nvSpPr>
            <p:cNvPr id="14" name="Freeform 8"/>
            <p:cNvSpPr/>
            <p:nvPr/>
          </p:nvSpPr>
          <p:spPr bwMode="auto">
            <a:xfrm>
              <a:off x="3221038" y="2243138"/>
              <a:ext cx="1152525" cy="2317750"/>
            </a:xfrm>
            <a:custGeom>
              <a:avLst/>
              <a:gdLst/>
              <a:ahLst/>
              <a:cxnLst>
                <a:cxn ang="0">
                  <a:pos x="12" y="175"/>
                </a:cxn>
                <a:cxn ang="0">
                  <a:pos x="73" y="75"/>
                </a:cxn>
                <a:cxn ang="0">
                  <a:pos x="319" y="12"/>
                </a:cxn>
                <a:cxn ang="0">
                  <a:pos x="421" y="70"/>
                </a:cxn>
                <a:cxn ang="0">
                  <a:pos x="750" y="1352"/>
                </a:cxn>
                <a:cxn ang="0">
                  <a:pos x="689" y="1454"/>
                </a:cxn>
                <a:cxn ang="0">
                  <a:pos x="443" y="1517"/>
                </a:cxn>
                <a:cxn ang="0">
                  <a:pos x="340" y="1457"/>
                </a:cxn>
                <a:cxn ang="0">
                  <a:pos x="12" y="175"/>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grpFill/>
            <a:ln w="9525">
              <a:noFill/>
              <a:round/>
            </a:ln>
          </p:spPr>
          <p:txBody>
            <a:bodyPr vert="horz" wrap="square" lIns="121920" tIns="60960" rIns="121920" bIns="60960" numCol="1" anchor="t" anchorCtr="0" compatLnSpc="1"/>
            <a:lstStyle/>
            <a:p>
              <a:endParaRPr lang="en-US"/>
            </a:p>
          </p:txBody>
        </p:sp>
        <p:sp>
          <p:nvSpPr>
            <p:cNvPr id="15" name="Freeform 22"/>
            <p:cNvSpPr/>
            <p:nvPr/>
          </p:nvSpPr>
          <p:spPr bwMode="auto">
            <a:xfrm>
              <a:off x="3124200" y="2206625"/>
              <a:ext cx="1152525" cy="2317750"/>
            </a:xfrm>
            <a:custGeom>
              <a:avLst/>
              <a:gdLst/>
              <a:ahLst/>
              <a:cxnLst>
                <a:cxn ang="0">
                  <a:pos x="12" y="175"/>
                </a:cxn>
                <a:cxn ang="0">
                  <a:pos x="73" y="75"/>
                </a:cxn>
                <a:cxn ang="0">
                  <a:pos x="319" y="12"/>
                </a:cxn>
                <a:cxn ang="0">
                  <a:pos x="421" y="70"/>
                </a:cxn>
                <a:cxn ang="0">
                  <a:pos x="750" y="1352"/>
                </a:cxn>
                <a:cxn ang="0">
                  <a:pos x="689" y="1454"/>
                </a:cxn>
                <a:cxn ang="0">
                  <a:pos x="443" y="1517"/>
                </a:cxn>
                <a:cxn ang="0">
                  <a:pos x="340" y="1457"/>
                </a:cxn>
                <a:cxn ang="0">
                  <a:pos x="12" y="175"/>
                </a:cxn>
              </a:cxnLst>
              <a:rect l="0" t="0" r="r" b="b"/>
              <a:pathLst>
                <a:path w="761" h="1529">
                  <a:moveTo>
                    <a:pt x="12" y="175"/>
                  </a:moveTo>
                  <a:cubicBezTo>
                    <a:pt x="0" y="130"/>
                    <a:pt x="28" y="86"/>
                    <a:pt x="73" y="75"/>
                  </a:cubicBezTo>
                  <a:cubicBezTo>
                    <a:pt x="319" y="12"/>
                    <a:pt x="319" y="12"/>
                    <a:pt x="319" y="12"/>
                  </a:cubicBezTo>
                  <a:cubicBezTo>
                    <a:pt x="364" y="0"/>
                    <a:pt x="410" y="25"/>
                    <a:pt x="421" y="70"/>
                  </a:cubicBezTo>
                  <a:cubicBezTo>
                    <a:pt x="750" y="1352"/>
                    <a:pt x="750" y="1352"/>
                    <a:pt x="750" y="1352"/>
                  </a:cubicBezTo>
                  <a:cubicBezTo>
                    <a:pt x="761" y="1397"/>
                    <a:pt x="734" y="1443"/>
                    <a:pt x="689" y="1454"/>
                  </a:cubicBezTo>
                  <a:cubicBezTo>
                    <a:pt x="443" y="1517"/>
                    <a:pt x="443" y="1517"/>
                    <a:pt x="443" y="1517"/>
                  </a:cubicBezTo>
                  <a:cubicBezTo>
                    <a:pt x="398" y="1529"/>
                    <a:pt x="352" y="1502"/>
                    <a:pt x="340" y="1457"/>
                  </a:cubicBezTo>
                  <a:lnTo>
                    <a:pt x="12" y="175"/>
                  </a:lnTo>
                  <a:close/>
                </a:path>
              </a:pathLst>
            </a:custGeom>
            <a:grpFill/>
            <a:ln w="9525">
              <a:noFill/>
              <a:round/>
            </a:ln>
          </p:spPr>
          <p:txBody>
            <a:bodyPr vert="horz" wrap="square" lIns="121920" tIns="60960" rIns="121920" bIns="60960" numCol="1" anchor="t" anchorCtr="0" compatLnSpc="1"/>
            <a:lstStyle/>
            <a:p>
              <a:endParaRPr lang="en-US"/>
            </a:p>
          </p:txBody>
        </p:sp>
        <p:sp>
          <p:nvSpPr>
            <p:cNvPr id="16" name="Freeform 23"/>
            <p:cNvSpPr/>
            <p:nvPr/>
          </p:nvSpPr>
          <p:spPr bwMode="auto">
            <a:xfrm>
              <a:off x="3324225" y="2363788"/>
              <a:ext cx="190500" cy="192088"/>
            </a:xfrm>
            <a:custGeom>
              <a:avLst/>
              <a:gdLst/>
              <a:ahLst/>
              <a:cxnLst>
                <a:cxn ang="0">
                  <a:pos x="104" y="23"/>
                </a:cxn>
                <a:cxn ang="0">
                  <a:pos x="23" y="22"/>
                </a:cxn>
                <a:cxn ang="0">
                  <a:pos x="22" y="103"/>
                </a:cxn>
                <a:cxn ang="0">
                  <a:pos x="103" y="104"/>
                </a:cxn>
                <a:cxn ang="0">
                  <a:pos x="104" y="23"/>
                </a:cxn>
              </a:cxnLst>
              <a:rect l="0" t="0" r="r" b="b"/>
              <a:pathLst>
                <a:path w="126" h="126">
                  <a:moveTo>
                    <a:pt x="104" y="23"/>
                  </a:moveTo>
                  <a:cubicBezTo>
                    <a:pt x="82" y="0"/>
                    <a:pt x="46" y="0"/>
                    <a:pt x="23" y="22"/>
                  </a:cubicBezTo>
                  <a:cubicBezTo>
                    <a:pt x="0" y="44"/>
                    <a:pt x="0" y="81"/>
                    <a:pt x="22" y="103"/>
                  </a:cubicBezTo>
                  <a:cubicBezTo>
                    <a:pt x="44" y="126"/>
                    <a:pt x="81" y="126"/>
                    <a:pt x="103" y="104"/>
                  </a:cubicBezTo>
                  <a:cubicBezTo>
                    <a:pt x="126" y="82"/>
                    <a:pt x="126" y="46"/>
                    <a:pt x="104" y="23"/>
                  </a:cubicBezTo>
                  <a:close/>
                </a:path>
              </a:pathLst>
            </a:custGeom>
            <a:grpFill/>
            <a:ln w="9525">
              <a:noFill/>
              <a:round/>
            </a:ln>
          </p:spPr>
          <p:txBody>
            <a:bodyPr vert="horz" wrap="square" lIns="121920" tIns="60960" rIns="121920" bIns="60960" numCol="1" anchor="t" anchorCtr="0" compatLnSpc="1"/>
            <a:lstStyle/>
            <a:p>
              <a:endParaRPr lang="en-US"/>
            </a:p>
          </p:txBody>
        </p:sp>
        <p:sp>
          <p:nvSpPr>
            <p:cNvPr id="17" name="Freeform 24"/>
            <p:cNvSpPr/>
            <p:nvPr/>
          </p:nvSpPr>
          <p:spPr bwMode="auto">
            <a:xfrm>
              <a:off x="3324225" y="2368550"/>
              <a:ext cx="115888" cy="182563"/>
            </a:xfrm>
            <a:custGeom>
              <a:avLst/>
              <a:gdLst/>
              <a:ahLst/>
              <a:cxnLst>
                <a:cxn ang="0">
                  <a:pos x="48" y="19"/>
                </a:cxn>
                <a:cxn ang="0">
                  <a:pos x="76" y="4"/>
                </a:cxn>
                <a:cxn ang="0">
                  <a:pos x="23" y="19"/>
                </a:cxn>
                <a:cxn ang="0">
                  <a:pos x="22" y="100"/>
                </a:cxn>
                <a:cxn ang="0">
                  <a:pos x="75" y="116"/>
                </a:cxn>
                <a:cxn ang="0">
                  <a:pos x="47" y="100"/>
                </a:cxn>
                <a:cxn ang="0">
                  <a:pos x="48" y="19"/>
                </a:cxn>
              </a:cxnLst>
              <a:rect l="0" t="0" r="r" b="b"/>
              <a:pathLst>
                <a:path w="76" h="120">
                  <a:moveTo>
                    <a:pt x="48" y="19"/>
                  </a:moveTo>
                  <a:cubicBezTo>
                    <a:pt x="56" y="12"/>
                    <a:pt x="66" y="7"/>
                    <a:pt x="76" y="4"/>
                  </a:cubicBezTo>
                  <a:cubicBezTo>
                    <a:pt x="58" y="0"/>
                    <a:pt x="38" y="5"/>
                    <a:pt x="23" y="19"/>
                  </a:cubicBezTo>
                  <a:cubicBezTo>
                    <a:pt x="0" y="41"/>
                    <a:pt x="0" y="78"/>
                    <a:pt x="22" y="100"/>
                  </a:cubicBezTo>
                  <a:cubicBezTo>
                    <a:pt x="36" y="115"/>
                    <a:pt x="56" y="120"/>
                    <a:pt x="75" y="116"/>
                  </a:cubicBezTo>
                  <a:cubicBezTo>
                    <a:pt x="65" y="114"/>
                    <a:pt x="55" y="108"/>
                    <a:pt x="47" y="100"/>
                  </a:cubicBezTo>
                  <a:cubicBezTo>
                    <a:pt x="25" y="78"/>
                    <a:pt x="25" y="42"/>
                    <a:pt x="48" y="19"/>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18" name="Group 102"/>
          <p:cNvGrpSpPr/>
          <p:nvPr/>
        </p:nvGrpSpPr>
        <p:grpSpPr>
          <a:xfrm>
            <a:off x="3087566" y="1967902"/>
            <a:ext cx="1864295" cy="2114131"/>
            <a:chOff x="3500438" y="1944688"/>
            <a:chExt cx="1893887" cy="2157412"/>
          </a:xfrm>
          <a:solidFill>
            <a:srgbClr val="17B59E"/>
          </a:solidFill>
        </p:grpSpPr>
        <p:sp>
          <p:nvSpPr>
            <p:cNvPr id="19" name="Freeform 11"/>
            <p:cNvSpPr/>
            <p:nvPr/>
          </p:nvSpPr>
          <p:spPr bwMode="auto">
            <a:xfrm>
              <a:off x="3597275" y="1981200"/>
              <a:ext cx="1797050" cy="2120900"/>
            </a:xfrm>
            <a:custGeom>
              <a:avLst/>
              <a:gdLst/>
              <a:ahLst/>
              <a:cxnLst>
                <a:cxn ang="0">
                  <a:pos x="28" y="296"/>
                </a:cxn>
                <a:cxn ang="0">
                  <a:pos x="47" y="180"/>
                </a:cxn>
                <a:cxn ang="0">
                  <a:pos x="250" y="28"/>
                </a:cxn>
                <a:cxn ang="0">
                  <a:pos x="367" y="43"/>
                </a:cxn>
                <a:cxn ang="0">
                  <a:pos x="1159" y="1102"/>
                </a:cxn>
                <a:cxn ang="0">
                  <a:pos x="1142" y="1221"/>
                </a:cxn>
                <a:cxn ang="0">
                  <a:pos x="939" y="1373"/>
                </a:cxn>
                <a:cxn ang="0">
                  <a:pos x="821" y="1356"/>
                </a:cxn>
                <a:cxn ang="0">
                  <a:pos x="28" y="296"/>
                </a:cxn>
              </a:cxnLst>
              <a:rect l="0" t="0" r="r" b="b"/>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grpFill/>
            <a:ln w="9525">
              <a:noFill/>
              <a:round/>
            </a:ln>
          </p:spPr>
          <p:txBody>
            <a:bodyPr vert="horz" wrap="square" lIns="121920" tIns="60960" rIns="121920" bIns="60960" numCol="1" anchor="t" anchorCtr="0" compatLnSpc="1"/>
            <a:lstStyle/>
            <a:p>
              <a:endParaRPr lang="en-US"/>
            </a:p>
          </p:txBody>
        </p:sp>
        <p:sp>
          <p:nvSpPr>
            <p:cNvPr id="20" name="Freeform 25"/>
            <p:cNvSpPr/>
            <p:nvPr/>
          </p:nvSpPr>
          <p:spPr bwMode="auto">
            <a:xfrm>
              <a:off x="3500438" y="1944688"/>
              <a:ext cx="1797050" cy="2120900"/>
            </a:xfrm>
            <a:custGeom>
              <a:avLst/>
              <a:gdLst/>
              <a:ahLst/>
              <a:cxnLst>
                <a:cxn ang="0">
                  <a:pos x="28" y="296"/>
                </a:cxn>
                <a:cxn ang="0">
                  <a:pos x="47" y="180"/>
                </a:cxn>
                <a:cxn ang="0">
                  <a:pos x="250" y="28"/>
                </a:cxn>
                <a:cxn ang="0">
                  <a:pos x="367" y="43"/>
                </a:cxn>
                <a:cxn ang="0">
                  <a:pos x="1159" y="1102"/>
                </a:cxn>
                <a:cxn ang="0">
                  <a:pos x="1142" y="1221"/>
                </a:cxn>
                <a:cxn ang="0">
                  <a:pos x="939" y="1373"/>
                </a:cxn>
                <a:cxn ang="0">
                  <a:pos x="821" y="1356"/>
                </a:cxn>
                <a:cxn ang="0">
                  <a:pos x="28" y="296"/>
                </a:cxn>
              </a:cxnLst>
              <a:rect l="0" t="0" r="r" b="b"/>
              <a:pathLst>
                <a:path w="1187" h="1400">
                  <a:moveTo>
                    <a:pt x="28" y="296"/>
                  </a:moveTo>
                  <a:cubicBezTo>
                    <a:pt x="0" y="259"/>
                    <a:pt x="10" y="208"/>
                    <a:pt x="47" y="180"/>
                  </a:cubicBezTo>
                  <a:cubicBezTo>
                    <a:pt x="250" y="28"/>
                    <a:pt x="250" y="28"/>
                    <a:pt x="250" y="28"/>
                  </a:cubicBezTo>
                  <a:cubicBezTo>
                    <a:pt x="287" y="0"/>
                    <a:pt x="339" y="6"/>
                    <a:pt x="367" y="43"/>
                  </a:cubicBezTo>
                  <a:cubicBezTo>
                    <a:pt x="1159" y="1102"/>
                    <a:pt x="1159" y="1102"/>
                    <a:pt x="1159" y="1102"/>
                  </a:cubicBezTo>
                  <a:cubicBezTo>
                    <a:pt x="1187" y="1140"/>
                    <a:pt x="1179" y="1193"/>
                    <a:pt x="1142" y="1221"/>
                  </a:cubicBezTo>
                  <a:cubicBezTo>
                    <a:pt x="939" y="1373"/>
                    <a:pt x="939" y="1373"/>
                    <a:pt x="939" y="1373"/>
                  </a:cubicBezTo>
                  <a:cubicBezTo>
                    <a:pt x="902" y="1400"/>
                    <a:pt x="849" y="1393"/>
                    <a:pt x="821" y="1356"/>
                  </a:cubicBezTo>
                  <a:lnTo>
                    <a:pt x="28" y="296"/>
                  </a:lnTo>
                  <a:close/>
                </a:path>
              </a:pathLst>
            </a:custGeom>
            <a:grpFill/>
            <a:ln w="9525">
              <a:noFill/>
              <a:round/>
            </a:ln>
          </p:spPr>
          <p:txBody>
            <a:bodyPr vert="horz" wrap="square" lIns="121920" tIns="60960" rIns="121920" bIns="60960" numCol="1" anchor="t" anchorCtr="0" compatLnSpc="1"/>
            <a:lstStyle/>
            <a:p>
              <a:endParaRPr lang="en-US"/>
            </a:p>
          </p:txBody>
        </p:sp>
        <p:sp>
          <p:nvSpPr>
            <p:cNvPr id="21" name="Freeform 26"/>
            <p:cNvSpPr/>
            <p:nvPr/>
          </p:nvSpPr>
          <p:spPr bwMode="auto">
            <a:xfrm>
              <a:off x="3697288" y="2178050"/>
              <a:ext cx="196850" cy="196850"/>
            </a:xfrm>
            <a:custGeom>
              <a:avLst/>
              <a:gdLst/>
              <a:ahLst/>
              <a:cxnLst>
                <a:cxn ang="0">
                  <a:pos x="87" y="12"/>
                </a:cxn>
                <a:cxn ang="0">
                  <a:pos x="12" y="42"/>
                </a:cxn>
                <a:cxn ang="0">
                  <a:pos x="42" y="117"/>
                </a:cxn>
                <a:cxn ang="0">
                  <a:pos x="117" y="87"/>
                </a:cxn>
                <a:cxn ang="0">
                  <a:pos x="87" y="12"/>
                </a:cxn>
              </a:cxnLst>
              <a:rect l="0" t="0" r="r" b="b"/>
              <a:pathLst>
                <a:path w="130" h="130">
                  <a:moveTo>
                    <a:pt x="87" y="12"/>
                  </a:moveTo>
                  <a:cubicBezTo>
                    <a:pt x="58" y="0"/>
                    <a:pt x="25" y="13"/>
                    <a:pt x="12" y="42"/>
                  </a:cubicBezTo>
                  <a:cubicBezTo>
                    <a:pt x="0" y="71"/>
                    <a:pt x="13" y="105"/>
                    <a:pt x="42" y="117"/>
                  </a:cubicBezTo>
                  <a:cubicBezTo>
                    <a:pt x="71" y="130"/>
                    <a:pt x="105" y="116"/>
                    <a:pt x="117" y="87"/>
                  </a:cubicBezTo>
                  <a:cubicBezTo>
                    <a:pt x="130" y="58"/>
                    <a:pt x="116" y="25"/>
                    <a:pt x="87" y="12"/>
                  </a:cubicBezTo>
                  <a:close/>
                </a:path>
              </a:pathLst>
            </a:custGeom>
            <a:grpFill/>
            <a:ln w="9525">
              <a:noFill/>
              <a:round/>
            </a:ln>
          </p:spPr>
          <p:txBody>
            <a:bodyPr vert="horz" wrap="square" lIns="121920" tIns="60960" rIns="121920" bIns="60960" numCol="1" anchor="t" anchorCtr="0" compatLnSpc="1"/>
            <a:lstStyle/>
            <a:p>
              <a:endParaRPr lang="en-US" dirty="0"/>
            </a:p>
          </p:txBody>
        </p:sp>
        <p:sp>
          <p:nvSpPr>
            <p:cNvPr id="22" name="Freeform 27"/>
            <p:cNvSpPr/>
            <p:nvPr/>
          </p:nvSpPr>
          <p:spPr bwMode="auto">
            <a:xfrm>
              <a:off x="3697288" y="2189163"/>
              <a:ext cx="146050" cy="177800"/>
            </a:xfrm>
            <a:custGeom>
              <a:avLst/>
              <a:gdLst/>
              <a:ahLst/>
              <a:cxnLst>
                <a:cxn ang="0">
                  <a:pos x="35" y="25"/>
                </a:cxn>
                <a:cxn ang="0">
                  <a:pos x="56" y="0"/>
                </a:cxn>
                <a:cxn ang="0">
                  <a:pos x="12" y="34"/>
                </a:cxn>
                <a:cxn ang="0">
                  <a:pos x="42" y="109"/>
                </a:cxn>
                <a:cxn ang="0">
                  <a:pos x="97" y="104"/>
                </a:cxn>
                <a:cxn ang="0">
                  <a:pos x="65" y="100"/>
                </a:cxn>
                <a:cxn ang="0">
                  <a:pos x="35" y="25"/>
                </a:cxn>
              </a:cxnLst>
              <a:rect l="0" t="0" r="r" b="b"/>
              <a:pathLst>
                <a:path w="97" h="117">
                  <a:moveTo>
                    <a:pt x="35" y="25"/>
                  </a:moveTo>
                  <a:cubicBezTo>
                    <a:pt x="40" y="15"/>
                    <a:pt x="47" y="6"/>
                    <a:pt x="56" y="0"/>
                  </a:cubicBezTo>
                  <a:cubicBezTo>
                    <a:pt x="37" y="3"/>
                    <a:pt x="20" y="16"/>
                    <a:pt x="12" y="34"/>
                  </a:cubicBezTo>
                  <a:cubicBezTo>
                    <a:pt x="0" y="63"/>
                    <a:pt x="13" y="97"/>
                    <a:pt x="42" y="109"/>
                  </a:cubicBezTo>
                  <a:cubicBezTo>
                    <a:pt x="61" y="117"/>
                    <a:pt x="81" y="115"/>
                    <a:pt x="97" y="104"/>
                  </a:cubicBezTo>
                  <a:cubicBezTo>
                    <a:pt x="87" y="106"/>
                    <a:pt x="76" y="105"/>
                    <a:pt x="65" y="100"/>
                  </a:cubicBezTo>
                  <a:cubicBezTo>
                    <a:pt x="36" y="88"/>
                    <a:pt x="23" y="54"/>
                    <a:pt x="35" y="25"/>
                  </a:cubicBezTo>
                  <a:close/>
                </a:path>
              </a:pathLst>
            </a:custGeom>
            <a:grpFill/>
            <a:ln w="9525">
              <a:noFill/>
              <a:round/>
            </a:ln>
          </p:spPr>
          <p:txBody>
            <a:bodyPr vert="horz" wrap="square" lIns="121920" tIns="60960" rIns="121920" bIns="60960" numCol="1" anchor="t" anchorCtr="0" compatLnSpc="1"/>
            <a:lstStyle/>
            <a:p>
              <a:endParaRPr lang="en-US"/>
            </a:p>
          </p:txBody>
        </p:sp>
      </p:grpSp>
      <p:grpSp>
        <p:nvGrpSpPr>
          <p:cNvPr id="23" name="Group 107"/>
          <p:cNvGrpSpPr/>
          <p:nvPr/>
        </p:nvGrpSpPr>
        <p:grpSpPr>
          <a:xfrm>
            <a:off x="2540622" y="1820113"/>
            <a:ext cx="134392" cy="617594"/>
            <a:chOff x="2944813" y="1793875"/>
            <a:chExt cx="136525" cy="630238"/>
          </a:xfrm>
        </p:grpSpPr>
        <p:sp>
          <p:nvSpPr>
            <p:cNvPr id="24" name="Freeform 28"/>
            <p:cNvSpPr/>
            <p:nvPr/>
          </p:nvSpPr>
          <p:spPr bwMode="auto">
            <a:xfrm>
              <a:off x="2944813" y="1793875"/>
              <a:ext cx="103188" cy="630238"/>
            </a:xfrm>
            <a:custGeom>
              <a:avLst/>
              <a:gdLst/>
              <a:ahLst/>
              <a:cxnLst>
                <a:cxn ang="0">
                  <a:pos x="46" y="416"/>
                </a:cxn>
                <a:cxn ang="0">
                  <a:pos x="31" y="409"/>
                </a:cxn>
                <a:cxn ang="0">
                  <a:pos x="9" y="306"/>
                </a:cxn>
                <a:cxn ang="0">
                  <a:pos x="6" y="207"/>
                </a:cxn>
                <a:cxn ang="0">
                  <a:pos x="32" y="4"/>
                </a:cxn>
                <a:cxn ang="0">
                  <a:pos x="57" y="5"/>
                </a:cxn>
                <a:cxn ang="0">
                  <a:pos x="69" y="33"/>
                </a:cxn>
                <a:cxn ang="0">
                  <a:pos x="63" y="39"/>
                </a:cxn>
                <a:cxn ang="0">
                  <a:pos x="57" y="33"/>
                </a:cxn>
                <a:cxn ang="0">
                  <a:pos x="50" y="15"/>
                </a:cxn>
                <a:cxn ang="0">
                  <a:pos x="36" y="16"/>
                </a:cxn>
                <a:cxn ang="0">
                  <a:pos x="35" y="16"/>
                </a:cxn>
                <a:cxn ang="0">
                  <a:pos x="18" y="207"/>
                </a:cxn>
                <a:cxn ang="0">
                  <a:pos x="21" y="306"/>
                </a:cxn>
                <a:cxn ang="0">
                  <a:pos x="40" y="401"/>
                </a:cxn>
                <a:cxn ang="0">
                  <a:pos x="45" y="404"/>
                </a:cxn>
                <a:cxn ang="0">
                  <a:pos x="45" y="404"/>
                </a:cxn>
                <a:cxn ang="0">
                  <a:pos x="52" y="409"/>
                </a:cxn>
                <a:cxn ang="0">
                  <a:pos x="46" y="416"/>
                </a:cxn>
                <a:cxn ang="0">
                  <a:pos x="46" y="416"/>
                </a:cxn>
              </a:cxnLst>
              <a:rect l="0" t="0" r="r" b="b"/>
              <a:pathLst>
                <a:path w="69" h="416">
                  <a:moveTo>
                    <a:pt x="46" y="416"/>
                  </a:moveTo>
                  <a:cubicBezTo>
                    <a:pt x="43" y="416"/>
                    <a:pt x="38" y="415"/>
                    <a:pt x="31" y="409"/>
                  </a:cubicBezTo>
                  <a:cubicBezTo>
                    <a:pt x="16" y="395"/>
                    <a:pt x="8" y="359"/>
                    <a:pt x="9" y="306"/>
                  </a:cubicBezTo>
                  <a:cubicBezTo>
                    <a:pt x="9" y="277"/>
                    <a:pt x="8" y="243"/>
                    <a:pt x="6" y="207"/>
                  </a:cubicBezTo>
                  <a:cubicBezTo>
                    <a:pt x="1" y="87"/>
                    <a:pt x="0" y="13"/>
                    <a:pt x="32" y="4"/>
                  </a:cubicBezTo>
                  <a:cubicBezTo>
                    <a:pt x="42" y="0"/>
                    <a:pt x="51" y="1"/>
                    <a:pt x="57" y="5"/>
                  </a:cubicBezTo>
                  <a:cubicBezTo>
                    <a:pt x="69" y="14"/>
                    <a:pt x="69" y="31"/>
                    <a:pt x="69" y="33"/>
                  </a:cubicBezTo>
                  <a:cubicBezTo>
                    <a:pt x="69" y="37"/>
                    <a:pt x="67" y="39"/>
                    <a:pt x="63" y="39"/>
                  </a:cubicBezTo>
                  <a:cubicBezTo>
                    <a:pt x="60" y="39"/>
                    <a:pt x="57" y="37"/>
                    <a:pt x="57" y="33"/>
                  </a:cubicBezTo>
                  <a:cubicBezTo>
                    <a:pt x="57" y="30"/>
                    <a:pt x="56" y="19"/>
                    <a:pt x="50" y="15"/>
                  </a:cubicBezTo>
                  <a:cubicBezTo>
                    <a:pt x="47" y="13"/>
                    <a:pt x="42" y="13"/>
                    <a:pt x="36" y="16"/>
                  </a:cubicBezTo>
                  <a:cubicBezTo>
                    <a:pt x="35" y="16"/>
                    <a:pt x="35" y="16"/>
                    <a:pt x="35" y="16"/>
                  </a:cubicBezTo>
                  <a:cubicBezTo>
                    <a:pt x="11" y="22"/>
                    <a:pt x="15" y="125"/>
                    <a:pt x="18" y="207"/>
                  </a:cubicBezTo>
                  <a:cubicBezTo>
                    <a:pt x="20" y="243"/>
                    <a:pt x="21" y="277"/>
                    <a:pt x="21" y="306"/>
                  </a:cubicBezTo>
                  <a:cubicBezTo>
                    <a:pt x="20" y="372"/>
                    <a:pt x="32" y="394"/>
                    <a:pt x="40" y="401"/>
                  </a:cubicBezTo>
                  <a:cubicBezTo>
                    <a:pt x="43" y="404"/>
                    <a:pt x="45" y="404"/>
                    <a:pt x="45" y="404"/>
                  </a:cubicBezTo>
                  <a:cubicBezTo>
                    <a:pt x="45" y="404"/>
                    <a:pt x="45" y="404"/>
                    <a:pt x="45" y="404"/>
                  </a:cubicBezTo>
                  <a:cubicBezTo>
                    <a:pt x="49" y="404"/>
                    <a:pt x="51" y="406"/>
                    <a:pt x="52" y="409"/>
                  </a:cubicBezTo>
                  <a:cubicBezTo>
                    <a:pt x="52" y="413"/>
                    <a:pt x="50" y="416"/>
                    <a:pt x="46" y="416"/>
                  </a:cubicBezTo>
                  <a:cubicBezTo>
                    <a:pt x="46" y="416"/>
                    <a:pt x="46" y="416"/>
                    <a:pt x="46" y="416"/>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25" name="Freeform 29"/>
            <p:cNvSpPr/>
            <p:nvPr/>
          </p:nvSpPr>
          <p:spPr bwMode="auto">
            <a:xfrm>
              <a:off x="3040063" y="1949450"/>
              <a:ext cx="41275" cy="365760"/>
            </a:xfrm>
            <a:custGeom>
              <a:avLst/>
              <a:gdLst/>
              <a:ahLst/>
              <a:cxnLst>
                <a:cxn ang="0">
                  <a:pos x="12" y="244"/>
                </a:cxn>
                <a:cxn ang="0">
                  <a:pos x="11" y="244"/>
                </a:cxn>
                <a:cxn ang="0">
                  <a:pos x="6" y="237"/>
                </a:cxn>
                <a:cxn ang="0">
                  <a:pos x="1" y="7"/>
                </a:cxn>
                <a:cxn ang="0">
                  <a:pos x="6" y="0"/>
                </a:cxn>
                <a:cxn ang="0">
                  <a:pos x="13" y="5"/>
                </a:cxn>
                <a:cxn ang="0">
                  <a:pos x="18" y="239"/>
                </a:cxn>
                <a:cxn ang="0">
                  <a:pos x="12" y="244"/>
                </a:cxn>
              </a:cxnLst>
              <a:rect l="0" t="0" r="r" b="b"/>
              <a:pathLst>
                <a:path w="28" h="244">
                  <a:moveTo>
                    <a:pt x="12" y="244"/>
                  </a:moveTo>
                  <a:cubicBezTo>
                    <a:pt x="12" y="244"/>
                    <a:pt x="11" y="244"/>
                    <a:pt x="11" y="244"/>
                  </a:cubicBezTo>
                  <a:cubicBezTo>
                    <a:pt x="8" y="243"/>
                    <a:pt x="5" y="240"/>
                    <a:pt x="6" y="237"/>
                  </a:cubicBezTo>
                  <a:cubicBezTo>
                    <a:pt x="16" y="161"/>
                    <a:pt x="1" y="8"/>
                    <a:pt x="1" y="7"/>
                  </a:cubicBezTo>
                  <a:cubicBezTo>
                    <a:pt x="0" y="3"/>
                    <a:pt x="3" y="0"/>
                    <a:pt x="6" y="0"/>
                  </a:cubicBezTo>
                  <a:cubicBezTo>
                    <a:pt x="9" y="0"/>
                    <a:pt x="12" y="2"/>
                    <a:pt x="13" y="5"/>
                  </a:cubicBezTo>
                  <a:cubicBezTo>
                    <a:pt x="13" y="12"/>
                    <a:pt x="28" y="161"/>
                    <a:pt x="18" y="239"/>
                  </a:cubicBezTo>
                  <a:cubicBezTo>
                    <a:pt x="17" y="242"/>
                    <a:pt x="15" y="244"/>
                    <a:pt x="12" y="244"/>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grpSp>
        <p:nvGrpSpPr>
          <p:cNvPr id="26" name="Group 110"/>
          <p:cNvGrpSpPr/>
          <p:nvPr/>
        </p:nvGrpSpPr>
        <p:grpSpPr>
          <a:xfrm>
            <a:off x="2628132" y="1778112"/>
            <a:ext cx="362546" cy="645596"/>
            <a:chOff x="3033713" y="1751013"/>
            <a:chExt cx="368300" cy="658813"/>
          </a:xfrm>
        </p:grpSpPr>
        <p:sp>
          <p:nvSpPr>
            <p:cNvPr id="27" name="Freeform 30"/>
            <p:cNvSpPr/>
            <p:nvPr/>
          </p:nvSpPr>
          <p:spPr bwMode="auto">
            <a:xfrm>
              <a:off x="3033713" y="1751013"/>
              <a:ext cx="368300" cy="658813"/>
            </a:xfrm>
            <a:custGeom>
              <a:avLst/>
              <a:gdLst/>
              <a:ahLst/>
              <a:cxnLst>
                <a:cxn ang="0">
                  <a:pos x="238" y="432"/>
                </a:cxn>
                <a:cxn ang="0">
                  <a:pos x="222" y="431"/>
                </a:cxn>
                <a:cxn ang="0">
                  <a:pos x="151" y="334"/>
                </a:cxn>
                <a:cxn ang="0">
                  <a:pos x="100" y="233"/>
                </a:cxn>
                <a:cxn ang="0">
                  <a:pos x="23" y="12"/>
                </a:cxn>
                <a:cxn ang="0">
                  <a:pos x="47" y="2"/>
                </a:cxn>
                <a:cxn ang="0">
                  <a:pos x="72" y="26"/>
                </a:cxn>
                <a:cxn ang="0">
                  <a:pos x="69" y="35"/>
                </a:cxn>
                <a:cxn ang="0">
                  <a:pos x="61" y="31"/>
                </a:cxn>
                <a:cxn ang="0">
                  <a:pos x="46" y="15"/>
                </a:cxn>
                <a:cxn ang="0">
                  <a:pos x="33" y="22"/>
                </a:cxn>
                <a:cxn ang="0">
                  <a:pos x="32" y="22"/>
                </a:cxn>
                <a:cxn ang="0">
                  <a:pos x="111" y="227"/>
                </a:cxn>
                <a:cxn ang="0">
                  <a:pos x="162" y="329"/>
                </a:cxn>
                <a:cxn ang="0">
                  <a:pos x="225" y="418"/>
                </a:cxn>
                <a:cxn ang="0">
                  <a:pos x="232" y="419"/>
                </a:cxn>
                <a:cxn ang="0">
                  <a:pos x="232" y="419"/>
                </a:cxn>
                <a:cxn ang="0">
                  <a:pos x="241" y="422"/>
                </a:cxn>
                <a:cxn ang="0">
                  <a:pos x="239" y="431"/>
                </a:cxn>
                <a:cxn ang="0">
                  <a:pos x="238" y="432"/>
                </a:cxn>
              </a:cxnLst>
              <a:rect l="0" t="0" r="r" b="b"/>
              <a:pathLst>
                <a:path w="243" h="434">
                  <a:moveTo>
                    <a:pt x="238" y="432"/>
                  </a:moveTo>
                  <a:cubicBezTo>
                    <a:pt x="236" y="432"/>
                    <a:pt x="231" y="434"/>
                    <a:pt x="222" y="431"/>
                  </a:cubicBezTo>
                  <a:cubicBezTo>
                    <a:pt x="201" y="423"/>
                    <a:pt x="177" y="389"/>
                    <a:pt x="151" y="334"/>
                  </a:cubicBezTo>
                  <a:cubicBezTo>
                    <a:pt x="137" y="303"/>
                    <a:pt x="119" y="269"/>
                    <a:pt x="100" y="233"/>
                  </a:cubicBezTo>
                  <a:cubicBezTo>
                    <a:pt x="37" y="110"/>
                    <a:pt x="0" y="34"/>
                    <a:pt x="23" y="12"/>
                  </a:cubicBezTo>
                  <a:cubicBezTo>
                    <a:pt x="31" y="4"/>
                    <a:pt x="39" y="0"/>
                    <a:pt x="47" y="2"/>
                  </a:cubicBezTo>
                  <a:cubicBezTo>
                    <a:pt x="62" y="6"/>
                    <a:pt x="71" y="24"/>
                    <a:pt x="72" y="26"/>
                  </a:cubicBezTo>
                  <a:cubicBezTo>
                    <a:pt x="74" y="29"/>
                    <a:pt x="72" y="33"/>
                    <a:pt x="69" y="35"/>
                  </a:cubicBezTo>
                  <a:cubicBezTo>
                    <a:pt x="66" y="36"/>
                    <a:pt x="63" y="34"/>
                    <a:pt x="61" y="31"/>
                  </a:cubicBezTo>
                  <a:cubicBezTo>
                    <a:pt x="59" y="27"/>
                    <a:pt x="53" y="17"/>
                    <a:pt x="46" y="15"/>
                  </a:cubicBezTo>
                  <a:cubicBezTo>
                    <a:pt x="42" y="15"/>
                    <a:pt x="37" y="17"/>
                    <a:pt x="33" y="22"/>
                  </a:cubicBezTo>
                  <a:cubicBezTo>
                    <a:pt x="32" y="22"/>
                    <a:pt x="32" y="22"/>
                    <a:pt x="32" y="22"/>
                  </a:cubicBezTo>
                  <a:cubicBezTo>
                    <a:pt x="13" y="40"/>
                    <a:pt x="67" y="144"/>
                    <a:pt x="111" y="227"/>
                  </a:cubicBezTo>
                  <a:cubicBezTo>
                    <a:pt x="130" y="264"/>
                    <a:pt x="148" y="298"/>
                    <a:pt x="162" y="329"/>
                  </a:cubicBezTo>
                  <a:cubicBezTo>
                    <a:pt x="194" y="397"/>
                    <a:pt x="215" y="414"/>
                    <a:pt x="225" y="418"/>
                  </a:cubicBezTo>
                  <a:cubicBezTo>
                    <a:pt x="230" y="420"/>
                    <a:pt x="232" y="419"/>
                    <a:pt x="232" y="419"/>
                  </a:cubicBezTo>
                  <a:cubicBezTo>
                    <a:pt x="232" y="419"/>
                    <a:pt x="232" y="419"/>
                    <a:pt x="232" y="419"/>
                  </a:cubicBezTo>
                  <a:cubicBezTo>
                    <a:pt x="235" y="418"/>
                    <a:pt x="239" y="419"/>
                    <a:pt x="241" y="422"/>
                  </a:cubicBezTo>
                  <a:cubicBezTo>
                    <a:pt x="243" y="425"/>
                    <a:pt x="242" y="429"/>
                    <a:pt x="239" y="431"/>
                  </a:cubicBezTo>
                  <a:cubicBezTo>
                    <a:pt x="239" y="431"/>
                    <a:pt x="239" y="431"/>
                    <a:pt x="238" y="432"/>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28" name="Freeform 31"/>
            <p:cNvSpPr/>
            <p:nvPr/>
          </p:nvSpPr>
          <p:spPr bwMode="auto">
            <a:xfrm>
              <a:off x="3179763" y="1881188"/>
              <a:ext cx="209550" cy="400050"/>
            </a:xfrm>
            <a:custGeom>
              <a:avLst/>
              <a:gdLst/>
              <a:ahLst/>
              <a:cxnLst>
                <a:cxn ang="0">
                  <a:pos x="134" y="263"/>
                </a:cxn>
                <a:cxn ang="0">
                  <a:pos x="133" y="263"/>
                </a:cxn>
                <a:cxn ang="0">
                  <a:pos x="125" y="258"/>
                </a:cxn>
                <a:cxn ang="0">
                  <a:pos x="2" y="11"/>
                </a:cxn>
                <a:cxn ang="0">
                  <a:pos x="3" y="1"/>
                </a:cxn>
                <a:cxn ang="0">
                  <a:pos x="12" y="4"/>
                </a:cxn>
                <a:cxn ang="0">
                  <a:pos x="136" y="254"/>
                </a:cxn>
                <a:cxn ang="0">
                  <a:pos x="134" y="263"/>
                </a:cxn>
              </a:cxnLst>
              <a:rect l="0" t="0" r="r" b="b"/>
              <a:pathLst>
                <a:path w="138" h="264">
                  <a:moveTo>
                    <a:pt x="134" y="263"/>
                  </a:moveTo>
                  <a:cubicBezTo>
                    <a:pt x="134" y="263"/>
                    <a:pt x="133" y="263"/>
                    <a:pt x="133" y="263"/>
                  </a:cubicBezTo>
                  <a:cubicBezTo>
                    <a:pt x="130" y="264"/>
                    <a:pt x="126" y="262"/>
                    <a:pt x="125" y="258"/>
                  </a:cubicBezTo>
                  <a:cubicBezTo>
                    <a:pt x="95" y="171"/>
                    <a:pt x="3" y="12"/>
                    <a:pt x="2" y="11"/>
                  </a:cubicBezTo>
                  <a:cubicBezTo>
                    <a:pt x="0" y="7"/>
                    <a:pt x="1" y="3"/>
                    <a:pt x="3" y="1"/>
                  </a:cubicBezTo>
                  <a:cubicBezTo>
                    <a:pt x="6" y="0"/>
                    <a:pt x="10" y="1"/>
                    <a:pt x="12" y="4"/>
                  </a:cubicBezTo>
                  <a:cubicBezTo>
                    <a:pt x="16" y="11"/>
                    <a:pt x="105" y="166"/>
                    <a:pt x="136" y="254"/>
                  </a:cubicBezTo>
                  <a:cubicBezTo>
                    <a:pt x="138" y="258"/>
                    <a:pt x="136" y="261"/>
                    <a:pt x="134" y="263"/>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grpSp>
        <p:nvGrpSpPr>
          <p:cNvPr id="29" name="Group 113"/>
          <p:cNvGrpSpPr/>
          <p:nvPr/>
        </p:nvGrpSpPr>
        <p:grpSpPr>
          <a:xfrm>
            <a:off x="2693767" y="1690995"/>
            <a:ext cx="662583" cy="575592"/>
            <a:chOff x="3100388" y="1662113"/>
            <a:chExt cx="673100" cy="587375"/>
          </a:xfrm>
        </p:grpSpPr>
        <p:sp>
          <p:nvSpPr>
            <p:cNvPr id="30" name="Freeform 32"/>
            <p:cNvSpPr/>
            <p:nvPr/>
          </p:nvSpPr>
          <p:spPr bwMode="auto">
            <a:xfrm>
              <a:off x="3100388" y="1662113"/>
              <a:ext cx="673100" cy="587375"/>
            </a:xfrm>
            <a:custGeom>
              <a:avLst/>
              <a:gdLst/>
              <a:ahLst/>
              <a:cxnLst>
                <a:cxn ang="0">
                  <a:pos x="443" y="382"/>
                </a:cxn>
                <a:cxn ang="0">
                  <a:pos x="427" y="386"/>
                </a:cxn>
                <a:cxn ang="0">
                  <a:pos x="305" y="310"/>
                </a:cxn>
                <a:cxn ang="0">
                  <a:pos x="203" y="222"/>
                </a:cxn>
                <a:cxn ang="0">
                  <a:pos x="11" y="19"/>
                </a:cxn>
                <a:cxn ang="0">
                  <a:pos x="29" y="1"/>
                </a:cxn>
                <a:cxn ang="0">
                  <a:pos x="66" y="17"/>
                </a:cxn>
                <a:cxn ang="0">
                  <a:pos x="68" y="27"/>
                </a:cxn>
                <a:cxn ang="0">
                  <a:pos x="58" y="26"/>
                </a:cxn>
                <a:cxn ang="0">
                  <a:pos x="35" y="15"/>
                </a:cxn>
                <a:cxn ang="0">
                  <a:pos x="25" y="27"/>
                </a:cxn>
                <a:cxn ang="0">
                  <a:pos x="25" y="27"/>
                </a:cxn>
                <a:cxn ang="0">
                  <a:pos x="210" y="213"/>
                </a:cxn>
                <a:cxn ang="0">
                  <a:pos x="314" y="301"/>
                </a:cxn>
                <a:cxn ang="0">
                  <a:pos x="423" y="372"/>
                </a:cxn>
                <a:cxn ang="0">
                  <a:pos x="430" y="371"/>
                </a:cxn>
                <a:cxn ang="0">
                  <a:pos x="430" y="371"/>
                </a:cxn>
                <a:cxn ang="0">
                  <a:pos x="440" y="371"/>
                </a:cxn>
                <a:cxn ang="0">
                  <a:pos x="443" y="381"/>
                </a:cxn>
                <a:cxn ang="0">
                  <a:pos x="443" y="382"/>
                </a:cxn>
              </a:cxnLst>
              <a:rect l="0" t="0" r="r" b="b"/>
              <a:pathLst>
                <a:path w="445" h="387">
                  <a:moveTo>
                    <a:pt x="443" y="382"/>
                  </a:moveTo>
                  <a:cubicBezTo>
                    <a:pt x="441" y="383"/>
                    <a:pt x="437" y="387"/>
                    <a:pt x="427" y="386"/>
                  </a:cubicBezTo>
                  <a:cubicBezTo>
                    <a:pt x="402" y="385"/>
                    <a:pt x="360" y="358"/>
                    <a:pt x="305" y="310"/>
                  </a:cubicBezTo>
                  <a:cubicBezTo>
                    <a:pt x="276" y="283"/>
                    <a:pt x="240" y="253"/>
                    <a:pt x="203" y="222"/>
                  </a:cubicBezTo>
                  <a:cubicBezTo>
                    <a:pt x="76" y="117"/>
                    <a:pt x="0" y="51"/>
                    <a:pt x="11" y="19"/>
                  </a:cubicBezTo>
                  <a:cubicBezTo>
                    <a:pt x="14" y="8"/>
                    <a:pt x="20" y="2"/>
                    <a:pt x="29" y="1"/>
                  </a:cubicBezTo>
                  <a:cubicBezTo>
                    <a:pt x="46" y="0"/>
                    <a:pt x="64" y="15"/>
                    <a:pt x="66" y="17"/>
                  </a:cubicBezTo>
                  <a:cubicBezTo>
                    <a:pt x="69" y="20"/>
                    <a:pt x="70" y="25"/>
                    <a:pt x="68" y="27"/>
                  </a:cubicBezTo>
                  <a:cubicBezTo>
                    <a:pt x="66" y="30"/>
                    <a:pt x="61" y="29"/>
                    <a:pt x="58" y="26"/>
                  </a:cubicBezTo>
                  <a:cubicBezTo>
                    <a:pt x="54" y="23"/>
                    <a:pt x="43" y="15"/>
                    <a:pt x="35" y="15"/>
                  </a:cubicBezTo>
                  <a:cubicBezTo>
                    <a:pt x="30" y="16"/>
                    <a:pt x="27" y="20"/>
                    <a:pt x="25" y="27"/>
                  </a:cubicBezTo>
                  <a:cubicBezTo>
                    <a:pt x="25" y="27"/>
                    <a:pt x="25" y="27"/>
                    <a:pt x="25" y="27"/>
                  </a:cubicBezTo>
                  <a:cubicBezTo>
                    <a:pt x="16" y="51"/>
                    <a:pt x="124" y="141"/>
                    <a:pt x="210" y="213"/>
                  </a:cubicBezTo>
                  <a:cubicBezTo>
                    <a:pt x="248" y="244"/>
                    <a:pt x="284" y="274"/>
                    <a:pt x="314" y="301"/>
                  </a:cubicBezTo>
                  <a:cubicBezTo>
                    <a:pt x="381" y="361"/>
                    <a:pt x="411" y="372"/>
                    <a:pt x="423" y="372"/>
                  </a:cubicBezTo>
                  <a:cubicBezTo>
                    <a:pt x="428" y="373"/>
                    <a:pt x="430" y="371"/>
                    <a:pt x="430" y="371"/>
                  </a:cubicBezTo>
                  <a:cubicBezTo>
                    <a:pt x="430" y="371"/>
                    <a:pt x="430" y="371"/>
                    <a:pt x="430" y="371"/>
                  </a:cubicBezTo>
                  <a:cubicBezTo>
                    <a:pt x="432" y="368"/>
                    <a:pt x="437" y="368"/>
                    <a:pt x="440" y="371"/>
                  </a:cubicBezTo>
                  <a:cubicBezTo>
                    <a:pt x="444" y="374"/>
                    <a:pt x="445" y="378"/>
                    <a:pt x="443" y="381"/>
                  </a:cubicBezTo>
                  <a:cubicBezTo>
                    <a:pt x="443" y="381"/>
                    <a:pt x="443" y="381"/>
                    <a:pt x="443" y="382"/>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sp>
          <p:nvSpPr>
            <p:cNvPr id="31" name="Freeform 33"/>
            <p:cNvSpPr/>
            <p:nvPr/>
          </p:nvSpPr>
          <p:spPr bwMode="auto">
            <a:xfrm>
              <a:off x="3275013" y="1757363"/>
              <a:ext cx="430213" cy="368300"/>
            </a:xfrm>
            <a:custGeom>
              <a:avLst/>
              <a:gdLst/>
              <a:ahLst/>
              <a:cxnLst>
                <a:cxn ang="0">
                  <a:pos x="282" y="241"/>
                </a:cxn>
                <a:cxn ang="0">
                  <a:pos x="282" y="241"/>
                </a:cxn>
                <a:cxn ang="0">
                  <a:pos x="271" y="238"/>
                </a:cxn>
                <a:cxn ang="0">
                  <a:pos x="5" y="13"/>
                </a:cxn>
                <a:cxn ang="0">
                  <a:pos x="1" y="3"/>
                </a:cxn>
                <a:cxn ang="0">
                  <a:pos x="12" y="3"/>
                </a:cxn>
                <a:cxn ang="0">
                  <a:pos x="280" y="231"/>
                </a:cxn>
                <a:cxn ang="0">
                  <a:pos x="282" y="241"/>
                </a:cxn>
              </a:cxnLst>
              <a:rect l="0" t="0" r="r" b="b"/>
              <a:pathLst>
                <a:path w="284" h="243">
                  <a:moveTo>
                    <a:pt x="282" y="241"/>
                  </a:moveTo>
                  <a:cubicBezTo>
                    <a:pt x="282" y="241"/>
                    <a:pt x="282" y="241"/>
                    <a:pt x="282" y="241"/>
                  </a:cubicBezTo>
                  <a:cubicBezTo>
                    <a:pt x="279" y="243"/>
                    <a:pt x="274" y="242"/>
                    <a:pt x="271" y="238"/>
                  </a:cubicBezTo>
                  <a:cubicBezTo>
                    <a:pt x="190" y="155"/>
                    <a:pt x="7" y="15"/>
                    <a:pt x="5" y="13"/>
                  </a:cubicBezTo>
                  <a:cubicBezTo>
                    <a:pt x="1" y="10"/>
                    <a:pt x="0" y="6"/>
                    <a:pt x="1" y="3"/>
                  </a:cubicBezTo>
                  <a:cubicBezTo>
                    <a:pt x="3" y="0"/>
                    <a:pt x="8" y="0"/>
                    <a:pt x="12" y="3"/>
                  </a:cubicBezTo>
                  <a:cubicBezTo>
                    <a:pt x="19" y="9"/>
                    <a:pt x="199" y="146"/>
                    <a:pt x="280" y="231"/>
                  </a:cubicBezTo>
                  <a:cubicBezTo>
                    <a:pt x="284" y="234"/>
                    <a:pt x="284" y="238"/>
                    <a:pt x="282" y="241"/>
                  </a:cubicBezTo>
                  <a:close/>
                </a:path>
              </a:pathLst>
            </a:custGeom>
            <a:solidFill>
              <a:schemeClr val="bg1">
                <a:lumMod val="85000"/>
              </a:schemeClr>
            </a:solidFill>
            <a:ln w="9525">
              <a:noFill/>
              <a:round/>
            </a:ln>
          </p:spPr>
          <p:txBody>
            <a:bodyPr vert="horz" wrap="square" lIns="121920" tIns="60960" rIns="121920" bIns="60960" numCol="1" anchor="t" anchorCtr="0" compatLnSpc="1"/>
            <a:lstStyle/>
            <a:p>
              <a:endParaRPr lang="en-US"/>
            </a:p>
          </p:txBody>
        </p:sp>
      </p:grpSp>
      <p:sp>
        <p:nvSpPr>
          <p:cNvPr id="32" name="TextBox 31"/>
          <p:cNvSpPr txBox="1"/>
          <p:nvPr/>
        </p:nvSpPr>
        <p:spPr>
          <a:xfrm rot="16711757">
            <a:off x="2016843" y="3300456"/>
            <a:ext cx="1049020" cy="436245"/>
          </a:xfrm>
          <a:prstGeom prst="rect">
            <a:avLst/>
          </a:prstGeom>
          <a:noFill/>
        </p:spPr>
        <p:txBody>
          <a:bodyPr wrap="none" lIns="67391" tIns="33696" rIns="67391" bIns="33696" rtlCol="0">
            <a:spAutoFit/>
          </a:bodyPr>
          <a:lstStyle/>
          <a:p>
            <a:r>
              <a:rPr lang="zh-CN" altLang="en-US" sz="2400" dirty="0">
                <a:solidFill>
                  <a:schemeClr val="bg1"/>
                </a:solidFill>
              </a:rPr>
              <a:t>前后端</a:t>
            </a:r>
            <a:endParaRPr lang="zh-CN" altLang="en-US" sz="2400" dirty="0">
              <a:solidFill>
                <a:schemeClr val="bg1"/>
              </a:solidFill>
            </a:endParaRPr>
          </a:p>
        </p:txBody>
      </p:sp>
      <p:sp>
        <p:nvSpPr>
          <p:cNvPr id="33" name="TextBox 32"/>
          <p:cNvSpPr txBox="1"/>
          <p:nvPr/>
        </p:nvSpPr>
        <p:spPr>
          <a:xfrm rot="15300000">
            <a:off x="2702913" y="3300265"/>
            <a:ext cx="1353820" cy="436245"/>
          </a:xfrm>
          <a:prstGeom prst="rect">
            <a:avLst/>
          </a:prstGeom>
          <a:noFill/>
        </p:spPr>
        <p:txBody>
          <a:bodyPr wrap="none" lIns="67391" tIns="33696" rIns="67391" bIns="33696" rtlCol="0">
            <a:spAutoFit/>
          </a:bodyPr>
          <a:lstStyle/>
          <a:p>
            <a:r>
              <a:rPr lang="zh-CN" altLang="en-US" sz="2400" dirty="0">
                <a:solidFill>
                  <a:schemeClr val="bg1"/>
                </a:solidFill>
              </a:rPr>
              <a:t>交互整合</a:t>
            </a:r>
            <a:endParaRPr lang="zh-CN" altLang="en-US" sz="2400" dirty="0">
              <a:solidFill>
                <a:schemeClr val="bg1"/>
              </a:solidFill>
            </a:endParaRPr>
          </a:p>
        </p:txBody>
      </p:sp>
      <p:sp>
        <p:nvSpPr>
          <p:cNvPr id="34" name="TextBox 33"/>
          <p:cNvSpPr txBox="1"/>
          <p:nvPr/>
        </p:nvSpPr>
        <p:spPr>
          <a:xfrm rot="13893932">
            <a:off x="3528255" y="2887426"/>
            <a:ext cx="1049020" cy="436245"/>
          </a:xfrm>
          <a:prstGeom prst="rect">
            <a:avLst/>
          </a:prstGeom>
          <a:noFill/>
        </p:spPr>
        <p:txBody>
          <a:bodyPr wrap="none" lIns="67391" tIns="33696" rIns="67391" bIns="33696" rtlCol="0">
            <a:spAutoFit/>
          </a:bodyPr>
          <a:lstStyle/>
          <a:p>
            <a:r>
              <a:rPr lang="zh-CN" altLang="en-US" sz="2400" dirty="0">
                <a:solidFill>
                  <a:schemeClr val="bg1"/>
                </a:solidFill>
              </a:rPr>
              <a:t>服务器</a:t>
            </a:r>
            <a:endParaRPr lang="zh-CN" altLang="en-US" sz="2400" dirty="0">
              <a:solidFill>
                <a:schemeClr val="bg1"/>
              </a:solidFill>
            </a:endParaRPr>
          </a:p>
        </p:txBody>
      </p:sp>
      <p:grpSp>
        <p:nvGrpSpPr>
          <p:cNvPr id="35" name="Group 118"/>
          <p:cNvGrpSpPr/>
          <p:nvPr/>
        </p:nvGrpSpPr>
        <p:grpSpPr>
          <a:xfrm>
            <a:off x="5217518" y="1575515"/>
            <a:ext cx="675084" cy="672042"/>
            <a:chOff x="6858000" y="2647950"/>
            <a:chExt cx="533400" cy="533400"/>
          </a:xfrm>
        </p:grpSpPr>
        <p:sp>
          <p:nvSpPr>
            <p:cNvPr id="36" name="Rounded Rectangle 120"/>
            <p:cNvSpPr/>
            <p:nvPr/>
          </p:nvSpPr>
          <p:spPr>
            <a:xfrm>
              <a:off x="6858000" y="26479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103"/>
            <p:cNvGrpSpPr/>
            <p:nvPr/>
          </p:nvGrpSpPr>
          <p:grpSpPr>
            <a:xfrm>
              <a:off x="6928379" y="2716243"/>
              <a:ext cx="392518" cy="396785"/>
              <a:chOff x="4427538" y="1254125"/>
              <a:chExt cx="292100" cy="295275"/>
            </a:xfrm>
            <a:solidFill>
              <a:schemeClr val="bg1"/>
            </a:solidFill>
          </p:grpSpPr>
          <p:sp>
            <p:nvSpPr>
              <p:cNvPr id="38" name="Freeform 211"/>
              <p:cNvSpPr/>
              <p:nvPr/>
            </p:nvSpPr>
            <p:spPr bwMode="auto">
              <a:xfrm>
                <a:off x="4471988" y="1287463"/>
                <a:ext cx="33338" cy="33338"/>
              </a:xfrm>
              <a:custGeom>
                <a:avLst/>
                <a:gdLst/>
                <a:ahLst/>
                <a:cxnLst>
                  <a:cxn ang="0">
                    <a:pos x="12" y="7"/>
                  </a:cxn>
                  <a:cxn ang="0">
                    <a:pos x="7" y="2"/>
                  </a:cxn>
                  <a:cxn ang="0">
                    <a:pos x="2" y="2"/>
                  </a:cxn>
                  <a:cxn ang="0">
                    <a:pos x="2" y="7"/>
                  </a:cxn>
                  <a:cxn ang="0">
                    <a:pos x="7" y="12"/>
                  </a:cxn>
                  <a:cxn ang="0">
                    <a:pos x="12" y="12"/>
                  </a:cxn>
                  <a:cxn ang="0">
                    <a:pos x="12" y="7"/>
                  </a:cxn>
                </a:cxnLst>
                <a:rect l="0" t="0" r="r" b="b"/>
                <a:pathLst>
                  <a:path w="13" h="13">
                    <a:moveTo>
                      <a:pt x="12" y="7"/>
                    </a:moveTo>
                    <a:cubicBezTo>
                      <a:pt x="7" y="2"/>
                      <a:pt x="7" y="2"/>
                      <a:pt x="7" y="2"/>
                    </a:cubicBezTo>
                    <a:cubicBezTo>
                      <a:pt x="5" y="0"/>
                      <a:pt x="3" y="0"/>
                      <a:pt x="2" y="2"/>
                    </a:cubicBezTo>
                    <a:cubicBezTo>
                      <a:pt x="0" y="3"/>
                      <a:pt x="0" y="6"/>
                      <a:pt x="2" y="7"/>
                    </a:cubicBezTo>
                    <a:cubicBezTo>
                      <a:pt x="7" y="12"/>
                      <a:pt x="7" y="12"/>
                      <a:pt x="7" y="12"/>
                    </a:cubicBezTo>
                    <a:cubicBezTo>
                      <a:pt x="8" y="13"/>
                      <a:pt x="10" y="13"/>
                      <a:pt x="12" y="12"/>
                    </a:cubicBezTo>
                    <a:cubicBezTo>
                      <a:pt x="13" y="11"/>
                      <a:pt x="13" y="8"/>
                      <a:pt x="12" y="7"/>
                    </a:cubicBezTo>
                    <a:close/>
                  </a:path>
                </a:pathLst>
              </a:custGeom>
              <a:grpFill/>
              <a:ln w="9525">
                <a:noFill/>
                <a:round/>
              </a:ln>
            </p:spPr>
            <p:txBody>
              <a:bodyPr vert="horz" wrap="square" lIns="121920" tIns="60960" rIns="121920" bIns="60960" numCol="1" anchor="t" anchorCtr="0" compatLnSpc="1"/>
              <a:lstStyle/>
              <a:p>
                <a:endParaRPr lang="en-US"/>
              </a:p>
            </p:txBody>
          </p:sp>
          <p:sp>
            <p:nvSpPr>
              <p:cNvPr id="39" name="Freeform 212"/>
              <p:cNvSpPr/>
              <p:nvPr/>
            </p:nvSpPr>
            <p:spPr bwMode="auto">
              <a:xfrm>
                <a:off x="4427538" y="1382713"/>
                <a:ext cx="34925" cy="19050"/>
              </a:xfrm>
              <a:custGeom>
                <a:avLst/>
                <a:gdLst/>
                <a:ahLst/>
                <a:cxnLst>
                  <a:cxn ang="0">
                    <a:pos x="11" y="0"/>
                  </a:cxn>
                  <a:cxn ang="0">
                    <a:pos x="4" y="0"/>
                  </a:cxn>
                  <a:cxn ang="0">
                    <a:pos x="0" y="4"/>
                  </a:cxn>
                  <a:cxn ang="0">
                    <a:pos x="4" y="7"/>
                  </a:cxn>
                  <a:cxn ang="0">
                    <a:pos x="11" y="7"/>
                  </a:cxn>
                  <a:cxn ang="0">
                    <a:pos x="14" y="4"/>
                  </a:cxn>
                  <a:cxn ang="0">
                    <a:pos x="11" y="0"/>
                  </a:cxn>
                </a:cxnLst>
                <a:rect l="0" t="0" r="r" b="b"/>
                <a:pathLst>
                  <a:path w="14" h="7">
                    <a:moveTo>
                      <a:pt x="11" y="0"/>
                    </a:moveTo>
                    <a:cubicBezTo>
                      <a:pt x="4" y="0"/>
                      <a:pt x="4" y="0"/>
                      <a:pt x="4" y="0"/>
                    </a:cubicBezTo>
                    <a:cubicBezTo>
                      <a:pt x="2" y="0"/>
                      <a:pt x="0" y="2"/>
                      <a:pt x="0" y="4"/>
                    </a:cubicBezTo>
                    <a:cubicBezTo>
                      <a:pt x="0" y="6"/>
                      <a:pt x="2" y="7"/>
                      <a:pt x="4" y="7"/>
                    </a:cubicBezTo>
                    <a:cubicBezTo>
                      <a:pt x="11" y="7"/>
                      <a:pt x="11" y="7"/>
                      <a:pt x="11" y="7"/>
                    </a:cubicBezTo>
                    <a:cubicBezTo>
                      <a:pt x="13" y="7"/>
                      <a:pt x="14" y="6"/>
                      <a:pt x="14" y="4"/>
                    </a:cubicBezTo>
                    <a:cubicBezTo>
                      <a:pt x="14" y="2"/>
                      <a:pt x="13" y="0"/>
                      <a:pt x="11" y="0"/>
                    </a:cubicBezTo>
                    <a:close/>
                  </a:path>
                </a:pathLst>
              </a:custGeom>
              <a:grpFill/>
              <a:ln w="9525">
                <a:noFill/>
                <a:round/>
              </a:ln>
            </p:spPr>
            <p:txBody>
              <a:bodyPr vert="horz" wrap="square" lIns="121920" tIns="60960" rIns="121920" bIns="60960" numCol="1" anchor="t" anchorCtr="0" compatLnSpc="1"/>
              <a:lstStyle/>
              <a:p>
                <a:endParaRPr lang="en-US"/>
              </a:p>
            </p:txBody>
          </p:sp>
          <p:sp>
            <p:nvSpPr>
              <p:cNvPr id="40" name="Freeform 213"/>
              <p:cNvSpPr/>
              <p:nvPr/>
            </p:nvSpPr>
            <p:spPr bwMode="auto">
              <a:xfrm>
                <a:off x="4684713" y="1401763"/>
                <a:ext cx="34925" cy="19050"/>
              </a:xfrm>
              <a:custGeom>
                <a:avLst/>
                <a:gdLst/>
                <a:ahLst/>
                <a:cxnLst>
                  <a:cxn ang="0">
                    <a:pos x="10" y="0"/>
                  </a:cxn>
                  <a:cxn ang="0">
                    <a:pos x="3" y="0"/>
                  </a:cxn>
                  <a:cxn ang="0">
                    <a:pos x="0" y="4"/>
                  </a:cxn>
                  <a:cxn ang="0">
                    <a:pos x="3" y="8"/>
                  </a:cxn>
                  <a:cxn ang="0">
                    <a:pos x="10" y="8"/>
                  </a:cxn>
                  <a:cxn ang="0">
                    <a:pos x="14" y="4"/>
                  </a:cxn>
                  <a:cxn ang="0">
                    <a:pos x="10" y="0"/>
                  </a:cxn>
                </a:cxnLst>
                <a:rect l="0" t="0" r="r" b="b"/>
                <a:pathLst>
                  <a:path w="14" h="8">
                    <a:moveTo>
                      <a:pt x="10" y="0"/>
                    </a:moveTo>
                    <a:cubicBezTo>
                      <a:pt x="3" y="0"/>
                      <a:pt x="3" y="0"/>
                      <a:pt x="3" y="0"/>
                    </a:cubicBezTo>
                    <a:cubicBezTo>
                      <a:pt x="1" y="0"/>
                      <a:pt x="0" y="2"/>
                      <a:pt x="0" y="4"/>
                    </a:cubicBezTo>
                    <a:cubicBezTo>
                      <a:pt x="0" y="6"/>
                      <a:pt x="1" y="8"/>
                      <a:pt x="3" y="8"/>
                    </a:cubicBezTo>
                    <a:cubicBezTo>
                      <a:pt x="10" y="8"/>
                      <a:pt x="10" y="8"/>
                      <a:pt x="10" y="8"/>
                    </a:cubicBezTo>
                    <a:cubicBezTo>
                      <a:pt x="12" y="8"/>
                      <a:pt x="14" y="6"/>
                      <a:pt x="14" y="4"/>
                    </a:cubicBezTo>
                    <a:cubicBezTo>
                      <a:pt x="14" y="2"/>
                      <a:pt x="12" y="0"/>
                      <a:pt x="10" y="0"/>
                    </a:cubicBezTo>
                    <a:close/>
                  </a:path>
                </a:pathLst>
              </a:custGeom>
              <a:grpFill/>
              <a:ln w="9525">
                <a:noFill/>
                <a:round/>
              </a:ln>
            </p:spPr>
            <p:txBody>
              <a:bodyPr vert="horz" wrap="square" lIns="121920" tIns="60960" rIns="121920" bIns="60960" numCol="1" anchor="t" anchorCtr="0" compatLnSpc="1"/>
              <a:lstStyle/>
              <a:p>
                <a:endParaRPr lang="en-US"/>
              </a:p>
            </p:txBody>
          </p:sp>
          <p:sp>
            <p:nvSpPr>
              <p:cNvPr id="41" name="Freeform 214"/>
              <p:cNvSpPr/>
              <p:nvPr/>
            </p:nvSpPr>
            <p:spPr bwMode="auto">
              <a:xfrm>
                <a:off x="4654551" y="1303338"/>
                <a:ext cx="31750" cy="31750"/>
              </a:xfrm>
              <a:custGeom>
                <a:avLst/>
                <a:gdLst/>
                <a:ahLst/>
                <a:cxnLst>
                  <a:cxn ang="0">
                    <a:pos x="12" y="1"/>
                  </a:cxn>
                  <a:cxn ang="0">
                    <a:pos x="6" y="1"/>
                  </a:cxn>
                  <a:cxn ang="0">
                    <a:pos x="1" y="6"/>
                  </a:cxn>
                  <a:cxn ang="0">
                    <a:pos x="1" y="11"/>
                  </a:cxn>
                  <a:cxn ang="0">
                    <a:pos x="6" y="11"/>
                  </a:cxn>
                  <a:cxn ang="0">
                    <a:pos x="12" y="6"/>
                  </a:cxn>
                  <a:cxn ang="0">
                    <a:pos x="12" y="1"/>
                  </a:cxn>
                </a:cxnLst>
                <a:rect l="0" t="0" r="r" b="b"/>
                <a:pathLst>
                  <a:path w="13" h="13">
                    <a:moveTo>
                      <a:pt x="12" y="1"/>
                    </a:moveTo>
                    <a:cubicBezTo>
                      <a:pt x="10" y="0"/>
                      <a:pt x="8" y="0"/>
                      <a:pt x="6" y="1"/>
                    </a:cubicBezTo>
                    <a:cubicBezTo>
                      <a:pt x="1" y="6"/>
                      <a:pt x="1" y="6"/>
                      <a:pt x="1" y="6"/>
                    </a:cubicBezTo>
                    <a:cubicBezTo>
                      <a:pt x="0" y="7"/>
                      <a:pt x="0" y="10"/>
                      <a:pt x="1" y="11"/>
                    </a:cubicBezTo>
                    <a:cubicBezTo>
                      <a:pt x="3" y="13"/>
                      <a:pt x="5" y="13"/>
                      <a:pt x="6" y="11"/>
                    </a:cubicBezTo>
                    <a:cubicBezTo>
                      <a:pt x="12" y="6"/>
                      <a:pt x="12" y="6"/>
                      <a:pt x="12" y="6"/>
                    </a:cubicBezTo>
                    <a:cubicBezTo>
                      <a:pt x="13" y="5"/>
                      <a:pt x="13" y="2"/>
                      <a:pt x="12" y="1"/>
                    </a:cubicBezTo>
                    <a:close/>
                  </a:path>
                </a:pathLst>
              </a:custGeom>
              <a:grpFill/>
              <a:ln w="9525">
                <a:noFill/>
                <a:round/>
              </a:ln>
            </p:spPr>
            <p:txBody>
              <a:bodyPr vert="horz" wrap="square" lIns="121920" tIns="60960" rIns="121920" bIns="60960" numCol="1" anchor="t" anchorCtr="0" compatLnSpc="1"/>
              <a:lstStyle/>
              <a:p>
                <a:endParaRPr lang="en-US"/>
              </a:p>
            </p:txBody>
          </p:sp>
          <p:sp>
            <p:nvSpPr>
              <p:cNvPr id="42" name="Freeform 215"/>
              <p:cNvSpPr/>
              <p:nvPr/>
            </p:nvSpPr>
            <p:spPr bwMode="auto">
              <a:xfrm>
                <a:off x="4573588" y="1254125"/>
                <a:ext cx="17463" cy="38100"/>
              </a:xfrm>
              <a:custGeom>
                <a:avLst/>
                <a:gdLst/>
                <a:ahLst/>
                <a:cxnLst>
                  <a:cxn ang="0">
                    <a:pos x="4" y="15"/>
                  </a:cxn>
                  <a:cxn ang="0">
                    <a:pos x="6" y="14"/>
                  </a:cxn>
                  <a:cxn ang="0">
                    <a:pos x="7" y="11"/>
                  </a:cxn>
                  <a:cxn ang="0">
                    <a:pos x="7" y="4"/>
                  </a:cxn>
                  <a:cxn ang="0">
                    <a:pos x="4" y="0"/>
                  </a:cxn>
                  <a:cxn ang="0">
                    <a:pos x="0" y="3"/>
                  </a:cxn>
                  <a:cxn ang="0">
                    <a:pos x="0" y="4"/>
                  </a:cxn>
                  <a:cxn ang="0">
                    <a:pos x="0" y="11"/>
                  </a:cxn>
                  <a:cxn ang="0">
                    <a:pos x="4" y="15"/>
                  </a:cxn>
                </a:cxnLst>
                <a:rect l="0" t="0" r="r" b="b"/>
                <a:pathLst>
                  <a:path w="7" h="15">
                    <a:moveTo>
                      <a:pt x="4" y="15"/>
                    </a:moveTo>
                    <a:cubicBezTo>
                      <a:pt x="5" y="15"/>
                      <a:pt x="6" y="14"/>
                      <a:pt x="6" y="14"/>
                    </a:cubicBezTo>
                    <a:cubicBezTo>
                      <a:pt x="7" y="13"/>
                      <a:pt x="7" y="12"/>
                      <a:pt x="7" y="11"/>
                    </a:cubicBezTo>
                    <a:cubicBezTo>
                      <a:pt x="7" y="4"/>
                      <a:pt x="7" y="4"/>
                      <a:pt x="7" y="4"/>
                    </a:cubicBezTo>
                    <a:cubicBezTo>
                      <a:pt x="7" y="2"/>
                      <a:pt x="6" y="0"/>
                      <a:pt x="4" y="0"/>
                    </a:cubicBezTo>
                    <a:cubicBezTo>
                      <a:pt x="2" y="0"/>
                      <a:pt x="1" y="1"/>
                      <a:pt x="0" y="3"/>
                    </a:cubicBezTo>
                    <a:cubicBezTo>
                      <a:pt x="0" y="4"/>
                      <a:pt x="0" y="4"/>
                      <a:pt x="0" y="4"/>
                    </a:cubicBezTo>
                    <a:cubicBezTo>
                      <a:pt x="0" y="11"/>
                      <a:pt x="0" y="11"/>
                      <a:pt x="0" y="11"/>
                    </a:cubicBezTo>
                    <a:cubicBezTo>
                      <a:pt x="0" y="13"/>
                      <a:pt x="2" y="15"/>
                      <a:pt x="4" y="15"/>
                    </a:cubicBezTo>
                    <a:close/>
                  </a:path>
                </a:pathLst>
              </a:custGeom>
              <a:grpFill/>
              <a:ln w="9525">
                <a:noFill/>
                <a:round/>
              </a:ln>
            </p:spPr>
            <p:txBody>
              <a:bodyPr vert="horz" wrap="square" lIns="121920" tIns="60960" rIns="121920" bIns="60960" numCol="1" anchor="t" anchorCtr="0" compatLnSpc="1"/>
              <a:lstStyle/>
              <a:p>
                <a:endParaRPr lang="en-US"/>
              </a:p>
            </p:txBody>
          </p:sp>
          <p:sp>
            <p:nvSpPr>
              <p:cNvPr id="43" name="Freeform 216"/>
              <p:cNvSpPr>
                <a:spLocks noEditPoints="1"/>
              </p:cNvSpPr>
              <p:nvPr/>
            </p:nvSpPr>
            <p:spPr bwMode="auto">
              <a:xfrm>
                <a:off x="4500563" y="1327150"/>
                <a:ext cx="146050" cy="166688"/>
              </a:xfrm>
              <a:custGeom>
                <a:avLst/>
                <a:gdLst/>
                <a:ahLst/>
                <a:cxnLst>
                  <a:cxn ang="0">
                    <a:pos x="29" y="0"/>
                  </a:cxn>
                  <a:cxn ang="0">
                    <a:pos x="0" y="29"/>
                  </a:cxn>
                  <a:cxn ang="0">
                    <a:pos x="14" y="54"/>
                  </a:cxn>
                  <a:cxn ang="0">
                    <a:pos x="14" y="66"/>
                  </a:cxn>
                  <a:cxn ang="0">
                    <a:pos x="44" y="66"/>
                  </a:cxn>
                  <a:cxn ang="0">
                    <a:pos x="44" y="54"/>
                  </a:cxn>
                  <a:cxn ang="0">
                    <a:pos x="58" y="29"/>
                  </a:cxn>
                  <a:cxn ang="0">
                    <a:pos x="29" y="0"/>
                  </a:cxn>
                  <a:cxn ang="0">
                    <a:pos x="40" y="48"/>
                  </a:cxn>
                  <a:cxn ang="0">
                    <a:pos x="36" y="50"/>
                  </a:cxn>
                  <a:cxn ang="0">
                    <a:pos x="36" y="54"/>
                  </a:cxn>
                  <a:cxn ang="0">
                    <a:pos x="36" y="58"/>
                  </a:cxn>
                  <a:cxn ang="0">
                    <a:pos x="22" y="58"/>
                  </a:cxn>
                  <a:cxn ang="0">
                    <a:pos x="22" y="54"/>
                  </a:cxn>
                  <a:cxn ang="0">
                    <a:pos x="22" y="50"/>
                  </a:cxn>
                  <a:cxn ang="0">
                    <a:pos x="18" y="48"/>
                  </a:cxn>
                  <a:cxn ang="0">
                    <a:pos x="7" y="29"/>
                  </a:cxn>
                  <a:cxn ang="0">
                    <a:pos x="29" y="8"/>
                  </a:cxn>
                  <a:cxn ang="0">
                    <a:pos x="51" y="29"/>
                  </a:cxn>
                  <a:cxn ang="0">
                    <a:pos x="40" y="48"/>
                  </a:cxn>
                </a:cxnLst>
                <a:rect l="0" t="0" r="r" b="b"/>
                <a:pathLst>
                  <a:path w="58" h="66">
                    <a:moveTo>
                      <a:pt x="29" y="0"/>
                    </a:moveTo>
                    <a:cubicBezTo>
                      <a:pt x="13" y="0"/>
                      <a:pt x="0" y="13"/>
                      <a:pt x="0" y="29"/>
                    </a:cubicBezTo>
                    <a:cubicBezTo>
                      <a:pt x="0" y="40"/>
                      <a:pt x="6" y="49"/>
                      <a:pt x="14" y="54"/>
                    </a:cubicBezTo>
                    <a:cubicBezTo>
                      <a:pt x="14" y="66"/>
                      <a:pt x="14" y="66"/>
                      <a:pt x="14" y="66"/>
                    </a:cubicBezTo>
                    <a:cubicBezTo>
                      <a:pt x="44" y="66"/>
                      <a:pt x="44" y="66"/>
                      <a:pt x="44" y="66"/>
                    </a:cubicBezTo>
                    <a:cubicBezTo>
                      <a:pt x="44" y="54"/>
                      <a:pt x="44" y="54"/>
                      <a:pt x="44" y="54"/>
                    </a:cubicBezTo>
                    <a:cubicBezTo>
                      <a:pt x="52" y="49"/>
                      <a:pt x="58" y="40"/>
                      <a:pt x="58" y="29"/>
                    </a:cubicBezTo>
                    <a:cubicBezTo>
                      <a:pt x="58" y="13"/>
                      <a:pt x="45" y="0"/>
                      <a:pt x="29" y="0"/>
                    </a:cubicBezTo>
                    <a:close/>
                    <a:moveTo>
                      <a:pt x="40" y="48"/>
                    </a:moveTo>
                    <a:cubicBezTo>
                      <a:pt x="36" y="50"/>
                      <a:pt x="36" y="50"/>
                      <a:pt x="36" y="50"/>
                    </a:cubicBezTo>
                    <a:cubicBezTo>
                      <a:pt x="36" y="54"/>
                      <a:pt x="36" y="54"/>
                      <a:pt x="36" y="54"/>
                    </a:cubicBezTo>
                    <a:cubicBezTo>
                      <a:pt x="36" y="58"/>
                      <a:pt x="36" y="58"/>
                      <a:pt x="36" y="58"/>
                    </a:cubicBezTo>
                    <a:cubicBezTo>
                      <a:pt x="22" y="58"/>
                      <a:pt x="22" y="58"/>
                      <a:pt x="22" y="58"/>
                    </a:cubicBezTo>
                    <a:cubicBezTo>
                      <a:pt x="22" y="54"/>
                      <a:pt x="22" y="54"/>
                      <a:pt x="22" y="54"/>
                    </a:cubicBezTo>
                    <a:cubicBezTo>
                      <a:pt x="22" y="50"/>
                      <a:pt x="22" y="50"/>
                      <a:pt x="22" y="50"/>
                    </a:cubicBezTo>
                    <a:cubicBezTo>
                      <a:pt x="18" y="48"/>
                      <a:pt x="18" y="48"/>
                      <a:pt x="18" y="48"/>
                    </a:cubicBezTo>
                    <a:cubicBezTo>
                      <a:pt x="11" y="44"/>
                      <a:pt x="7" y="37"/>
                      <a:pt x="7" y="29"/>
                    </a:cubicBezTo>
                    <a:cubicBezTo>
                      <a:pt x="7" y="17"/>
                      <a:pt x="17" y="8"/>
                      <a:pt x="29" y="8"/>
                    </a:cubicBezTo>
                    <a:cubicBezTo>
                      <a:pt x="41" y="8"/>
                      <a:pt x="51" y="17"/>
                      <a:pt x="51" y="29"/>
                    </a:cubicBezTo>
                    <a:cubicBezTo>
                      <a:pt x="51" y="37"/>
                      <a:pt x="47" y="44"/>
                      <a:pt x="40" y="48"/>
                    </a:cubicBezTo>
                    <a:close/>
                  </a:path>
                </a:pathLst>
              </a:custGeom>
              <a:grpFill/>
              <a:ln w="9525">
                <a:noFill/>
                <a:round/>
              </a:ln>
            </p:spPr>
            <p:txBody>
              <a:bodyPr vert="horz" wrap="square" lIns="121920" tIns="60960" rIns="121920" bIns="60960" numCol="1" anchor="t" anchorCtr="0" compatLnSpc="1"/>
              <a:lstStyle/>
              <a:p>
                <a:endParaRPr lang="en-US"/>
              </a:p>
            </p:txBody>
          </p:sp>
          <p:sp>
            <p:nvSpPr>
              <p:cNvPr id="44" name="Freeform 217"/>
              <p:cNvSpPr/>
              <p:nvPr/>
            </p:nvSpPr>
            <p:spPr bwMode="auto">
              <a:xfrm>
                <a:off x="4535488" y="1511300"/>
                <a:ext cx="76200" cy="38100"/>
              </a:xfrm>
              <a:custGeom>
                <a:avLst/>
                <a:gdLst/>
                <a:ahLst/>
                <a:cxnLst>
                  <a:cxn ang="0">
                    <a:pos x="0" y="7"/>
                  </a:cxn>
                  <a:cxn ang="0">
                    <a:pos x="8" y="7"/>
                  </a:cxn>
                  <a:cxn ang="0">
                    <a:pos x="8" y="8"/>
                  </a:cxn>
                  <a:cxn ang="0">
                    <a:pos x="15" y="15"/>
                  </a:cxn>
                  <a:cxn ang="0">
                    <a:pos x="22" y="8"/>
                  </a:cxn>
                  <a:cxn ang="0">
                    <a:pos x="22" y="7"/>
                  </a:cxn>
                  <a:cxn ang="0">
                    <a:pos x="30" y="7"/>
                  </a:cxn>
                  <a:cxn ang="0">
                    <a:pos x="30" y="0"/>
                  </a:cxn>
                  <a:cxn ang="0">
                    <a:pos x="0" y="0"/>
                  </a:cxn>
                  <a:cxn ang="0">
                    <a:pos x="0" y="7"/>
                  </a:cxn>
                </a:cxnLst>
                <a:rect l="0" t="0" r="r" b="b"/>
                <a:pathLst>
                  <a:path w="30" h="15">
                    <a:moveTo>
                      <a:pt x="0" y="7"/>
                    </a:moveTo>
                    <a:cubicBezTo>
                      <a:pt x="8" y="7"/>
                      <a:pt x="8" y="7"/>
                      <a:pt x="8" y="7"/>
                    </a:cubicBezTo>
                    <a:cubicBezTo>
                      <a:pt x="8" y="8"/>
                      <a:pt x="8" y="8"/>
                      <a:pt x="8" y="8"/>
                    </a:cubicBezTo>
                    <a:cubicBezTo>
                      <a:pt x="8" y="12"/>
                      <a:pt x="11" y="15"/>
                      <a:pt x="15" y="15"/>
                    </a:cubicBezTo>
                    <a:cubicBezTo>
                      <a:pt x="19" y="15"/>
                      <a:pt x="22" y="12"/>
                      <a:pt x="22" y="8"/>
                    </a:cubicBezTo>
                    <a:cubicBezTo>
                      <a:pt x="22" y="7"/>
                      <a:pt x="22" y="7"/>
                      <a:pt x="22" y="7"/>
                    </a:cubicBezTo>
                    <a:cubicBezTo>
                      <a:pt x="30" y="7"/>
                      <a:pt x="30" y="7"/>
                      <a:pt x="30" y="7"/>
                    </a:cubicBezTo>
                    <a:cubicBezTo>
                      <a:pt x="30" y="0"/>
                      <a:pt x="30" y="0"/>
                      <a:pt x="30" y="0"/>
                    </a:cubicBezTo>
                    <a:cubicBezTo>
                      <a:pt x="0" y="0"/>
                      <a:pt x="0" y="0"/>
                      <a:pt x="0" y="0"/>
                    </a:cubicBezTo>
                    <a:lnTo>
                      <a:pt x="0" y="7"/>
                    </a:lnTo>
                    <a:close/>
                  </a:path>
                </a:pathLst>
              </a:custGeom>
              <a:grpFill/>
              <a:ln w="9525">
                <a:noFill/>
                <a:round/>
              </a:ln>
            </p:spPr>
            <p:txBody>
              <a:bodyPr vert="horz" wrap="square" lIns="121920" tIns="60960" rIns="121920" bIns="60960" numCol="1" anchor="t" anchorCtr="0" compatLnSpc="1"/>
              <a:lstStyle/>
              <a:p>
                <a:endParaRPr lang="en-US"/>
              </a:p>
            </p:txBody>
          </p:sp>
        </p:grpSp>
      </p:grpSp>
      <p:grpSp>
        <p:nvGrpSpPr>
          <p:cNvPr id="45" name="Group 147"/>
          <p:cNvGrpSpPr/>
          <p:nvPr/>
        </p:nvGrpSpPr>
        <p:grpSpPr>
          <a:xfrm>
            <a:off x="5217518" y="2580049"/>
            <a:ext cx="675084" cy="672042"/>
            <a:chOff x="5257800" y="1733550"/>
            <a:chExt cx="533400" cy="533400"/>
          </a:xfrm>
        </p:grpSpPr>
        <p:sp>
          <p:nvSpPr>
            <p:cNvPr id="46" name="Rounded Rectangle 138"/>
            <p:cNvSpPr/>
            <p:nvPr/>
          </p:nvSpPr>
          <p:spPr>
            <a:xfrm>
              <a:off x="5257800" y="17335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119"/>
            <p:cNvGrpSpPr/>
            <p:nvPr/>
          </p:nvGrpSpPr>
          <p:grpSpPr>
            <a:xfrm>
              <a:off x="5353650" y="1844020"/>
              <a:ext cx="341700" cy="312460"/>
              <a:chOff x="2046288" y="3759200"/>
              <a:chExt cx="296863" cy="271463"/>
            </a:xfrm>
            <a:solidFill>
              <a:schemeClr val="bg1"/>
            </a:solidFill>
          </p:grpSpPr>
          <p:sp>
            <p:nvSpPr>
              <p:cNvPr id="48" name="Rectangle 160"/>
              <p:cNvSpPr>
                <a:spLocks noChangeArrowheads="1"/>
              </p:cNvSpPr>
              <p:nvPr/>
            </p:nvSpPr>
            <p:spPr bwMode="auto">
              <a:xfrm>
                <a:off x="2065338" y="3973513"/>
                <a:ext cx="55563" cy="571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49" name="Rectangle 161"/>
              <p:cNvSpPr>
                <a:spLocks noChangeArrowheads="1"/>
              </p:cNvSpPr>
              <p:nvPr/>
            </p:nvSpPr>
            <p:spPr bwMode="auto">
              <a:xfrm>
                <a:off x="2139950" y="3935413"/>
                <a:ext cx="55563" cy="95250"/>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0" name="Rectangle 162"/>
              <p:cNvSpPr>
                <a:spLocks noChangeArrowheads="1"/>
              </p:cNvSpPr>
              <p:nvPr/>
            </p:nvSpPr>
            <p:spPr bwMode="auto">
              <a:xfrm>
                <a:off x="2212975" y="3898900"/>
                <a:ext cx="57150" cy="131763"/>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1" name="Rectangle 163"/>
              <p:cNvSpPr>
                <a:spLocks noChangeArrowheads="1"/>
              </p:cNvSpPr>
              <p:nvPr/>
            </p:nvSpPr>
            <p:spPr bwMode="auto">
              <a:xfrm>
                <a:off x="2287588" y="3860800"/>
                <a:ext cx="55563" cy="169863"/>
              </a:xfrm>
              <a:prstGeom prst="rect">
                <a:avLst/>
              </a:prstGeom>
              <a:grpFill/>
              <a:ln w="9525">
                <a:noFill/>
                <a:miter lim="800000"/>
              </a:ln>
            </p:spPr>
            <p:txBody>
              <a:bodyPr vert="horz" wrap="square" lIns="121920" tIns="60960" rIns="121920" bIns="60960" numCol="1" anchor="t" anchorCtr="0" compatLnSpc="1"/>
              <a:lstStyle/>
              <a:p>
                <a:endParaRPr lang="en-US"/>
              </a:p>
            </p:txBody>
          </p:sp>
          <p:sp>
            <p:nvSpPr>
              <p:cNvPr id="52" name="Freeform 164"/>
              <p:cNvSpPr/>
              <p:nvPr/>
            </p:nvSpPr>
            <p:spPr bwMode="auto">
              <a:xfrm>
                <a:off x="2046288" y="3759200"/>
                <a:ext cx="296863" cy="176213"/>
              </a:xfrm>
              <a:custGeom>
                <a:avLst/>
                <a:gdLst/>
                <a:ahLst/>
                <a:cxnLst>
                  <a:cxn ang="0">
                    <a:pos x="162" y="25"/>
                  </a:cxn>
                  <a:cxn ang="0">
                    <a:pos x="126" y="25"/>
                  </a:cxn>
                  <a:cxn ang="0">
                    <a:pos x="81" y="59"/>
                  </a:cxn>
                  <a:cxn ang="0">
                    <a:pos x="59" y="48"/>
                  </a:cxn>
                  <a:cxn ang="0">
                    <a:pos x="0" y="96"/>
                  </a:cxn>
                  <a:cxn ang="0">
                    <a:pos x="0" y="111"/>
                  </a:cxn>
                  <a:cxn ang="0">
                    <a:pos x="60" y="62"/>
                  </a:cxn>
                  <a:cxn ang="0">
                    <a:pos x="83" y="74"/>
                  </a:cxn>
                  <a:cxn ang="0">
                    <a:pos x="131" y="37"/>
                  </a:cxn>
                  <a:cxn ang="0">
                    <a:pos x="166" y="37"/>
                  </a:cxn>
                  <a:cxn ang="0">
                    <a:pos x="187" y="16"/>
                  </a:cxn>
                  <a:cxn ang="0">
                    <a:pos x="187" y="0"/>
                  </a:cxn>
                  <a:cxn ang="0">
                    <a:pos x="162" y="25"/>
                  </a:cxn>
                </a:cxnLst>
                <a:rect l="0" t="0" r="r" b="b"/>
                <a:pathLst>
                  <a:path w="187" h="111">
                    <a:moveTo>
                      <a:pt x="162" y="25"/>
                    </a:moveTo>
                    <a:lnTo>
                      <a:pt x="126" y="25"/>
                    </a:lnTo>
                    <a:lnTo>
                      <a:pt x="81" y="59"/>
                    </a:lnTo>
                    <a:lnTo>
                      <a:pt x="59" y="48"/>
                    </a:lnTo>
                    <a:lnTo>
                      <a:pt x="0" y="96"/>
                    </a:lnTo>
                    <a:lnTo>
                      <a:pt x="0" y="111"/>
                    </a:lnTo>
                    <a:lnTo>
                      <a:pt x="60" y="62"/>
                    </a:lnTo>
                    <a:lnTo>
                      <a:pt x="83" y="74"/>
                    </a:lnTo>
                    <a:lnTo>
                      <a:pt x="131" y="37"/>
                    </a:lnTo>
                    <a:lnTo>
                      <a:pt x="166" y="37"/>
                    </a:lnTo>
                    <a:lnTo>
                      <a:pt x="187" y="16"/>
                    </a:lnTo>
                    <a:lnTo>
                      <a:pt x="187" y="0"/>
                    </a:lnTo>
                    <a:lnTo>
                      <a:pt x="162" y="25"/>
                    </a:lnTo>
                    <a:close/>
                  </a:path>
                </a:pathLst>
              </a:custGeom>
              <a:grpFill/>
              <a:ln w="9525">
                <a:noFill/>
                <a:round/>
              </a:ln>
            </p:spPr>
            <p:txBody>
              <a:bodyPr vert="horz" wrap="square" lIns="121920" tIns="60960" rIns="121920" bIns="60960" numCol="1" anchor="t" anchorCtr="0" compatLnSpc="1"/>
              <a:lstStyle/>
              <a:p>
                <a:endParaRPr lang="en-US"/>
              </a:p>
            </p:txBody>
          </p:sp>
        </p:grpSp>
      </p:grpSp>
      <p:grpSp>
        <p:nvGrpSpPr>
          <p:cNvPr id="53" name="Group 157"/>
          <p:cNvGrpSpPr/>
          <p:nvPr/>
        </p:nvGrpSpPr>
        <p:grpSpPr>
          <a:xfrm>
            <a:off x="5217518" y="3584582"/>
            <a:ext cx="675084" cy="672042"/>
            <a:chOff x="5257800" y="2419350"/>
            <a:chExt cx="533400" cy="533400"/>
          </a:xfrm>
        </p:grpSpPr>
        <p:sp>
          <p:nvSpPr>
            <p:cNvPr id="54" name="Rounded Rectangle 149"/>
            <p:cNvSpPr/>
            <p:nvPr/>
          </p:nvSpPr>
          <p:spPr>
            <a:xfrm>
              <a:off x="5257800" y="2419350"/>
              <a:ext cx="533400" cy="533400"/>
            </a:xfrm>
            <a:prstGeom prst="roundRect">
              <a:avLst>
                <a:gd name="adj" fmla="val 23810"/>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245"/>
            <p:cNvSpPr/>
            <p:nvPr/>
          </p:nvSpPr>
          <p:spPr bwMode="auto">
            <a:xfrm>
              <a:off x="5360433" y="2521983"/>
              <a:ext cx="328134" cy="32813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endParaRPr lang="en-US" dirty="0"/>
            </a:p>
          </p:txBody>
        </p:sp>
      </p:grpSp>
      <p:sp>
        <p:nvSpPr>
          <p:cNvPr id="56" name="Text Placeholder 3"/>
          <p:cNvSpPr txBox="1"/>
          <p:nvPr/>
        </p:nvSpPr>
        <p:spPr>
          <a:xfrm>
            <a:off x="6117632" y="1825955"/>
            <a:ext cx="2072133" cy="20002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7890">
              <a:spcBef>
                <a:spcPct val="20000"/>
              </a:spcBef>
              <a:defRPr/>
            </a:pPr>
            <a:r>
              <a:rPr lang="zh-CN" altLang="en-US" sz="1300" dirty="0">
                <a:solidFill>
                  <a:schemeClr val="tx1"/>
                </a:solidFill>
                <a:latin typeface="微软雅黑" panose="020B0503020204020204" pitchFamily="34" charset="-122"/>
                <a:ea typeface="微软雅黑" panose="020B0503020204020204" pitchFamily="34" charset="-122"/>
                <a:cs typeface="+mj-cs"/>
              </a:rPr>
              <a:t>完成前后端分开实现</a:t>
            </a:r>
            <a:endParaRPr lang="zh-CN" altLang="en-US" sz="1300" dirty="0">
              <a:solidFill>
                <a:schemeClr val="tx1"/>
              </a:solidFill>
              <a:latin typeface="微软雅黑" panose="020B0503020204020204" pitchFamily="34" charset="-122"/>
              <a:ea typeface="微软雅黑" panose="020B0503020204020204" pitchFamily="34" charset="-122"/>
              <a:cs typeface="+mj-cs"/>
            </a:endParaRPr>
          </a:p>
        </p:txBody>
      </p:sp>
      <p:sp>
        <p:nvSpPr>
          <p:cNvPr id="57" name="Text Placeholder 3"/>
          <p:cNvSpPr txBox="1"/>
          <p:nvPr/>
        </p:nvSpPr>
        <p:spPr>
          <a:xfrm>
            <a:off x="6117590" y="3721100"/>
            <a:ext cx="2315845" cy="4000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7890">
              <a:spcBef>
                <a:spcPct val="20000"/>
              </a:spcBef>
              <a:defRPr/>
            </a:pPr>
            <a:r>
              <a:rPr lang="zh-CN" altLang="en-US" sz="1300" dirty="0">
                <a:solidFill>
                  <a:schemeClr val="tx1"/>
                </a:solidFill>
                <a:latin typeface="微软雅黑" panose="020B0503020204020204" pitchFamily="34" charset="-122"/>
                <a:ea typeface="微软雅黑" panose="020B0503020204020204" pitchFamily="34" charset="-122"/>
                <a:cs typeface="+mj-cs"/>
                <a:sym typeface="+mn-ea"/>
              </a:rPr>
              <a:t>尚未完成服务器的部署、</a:t>
            </a:r>
            <a:r>
              <a:rPr lang="zh-CN" altLang="en-US" sz="1300" dirty="0">
                <a:solidFill>
                  <a:schemeClr val="tx1"/>
                </a:solidFill>
                <a:latin typeface="微软雅黑" panose="020B0503020204020204" pitchFamily="34" charset="-122"/>
                <a:ea typeface="微软雅黑" panose="020B0503020204020204" pitchFamily="34" charset="-122"/>
                <a:cs typeface="+mj-cs"/>
                <a:sym typeface="+mn-ea"/>
              </a:rPr>
              <a:t>配置，尚未能将项目在服务器上运行</a:t>
            </a:r>
            <a:endParaRPr lang="en-US" sz="1000" dirty="0">
              <a:solidFill>
                <a:schemeClr val="tx1"/>
              </a:solidFill>
              <a:latin typeface="微软雅黑" panose="020B0503020204020204" pitchFamily="34" charset="-122"/>
              <a:ea typeface="微软雅黑" panose="020B0503020204020204" pitchFamily="34" charset="-122"/>
            </a:endParaRPr>
          </a:p>
        </p:txBody>
      </p:sp>
      <p:sp>
        <p:nvSpPr>
          <p:cNvPr id="58" name="Text Placeholder 3"/>
          <p:cNvSpPr txBox="1"/>
          <p:nvPr/>
        </p:nvSpPr>
        <p:spPr>
          <a:xfrm>
            <a:off x="6117590" y="2815590"/>
            <a:ext cx="2466340" cy="20002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897890">
              <a:spcBef>
                <a:spcPct val="20000"/>
              </a:spcBef>
              <a:defRPr/>
            </a:pPr>
            <a:r>
              <a:rPr lang="zh-CN" altLang="en-US" sz="1300" dirty="0">
                <a:solidFill>
                  <a:schemeClr val="tx1"/>
                </a:solidFill>
                <a:latin typeface="微软雅黑" panose="020B0503020204020204" pitchFamily="34" charset="-122"/>
                <a:ea typeface="微软雅黑" panose="020B0503020204020204" pitchFamily="34" charset="-122"/>
                <a:cs typeface="+mj-cs"/>
                <a:sym typeface="+mn-ea"/>
              </a:rPr>
              <a:t>完成前后端代码交互与初步整合</a:t>
            </a:r>
            <a:endParaRPr lang="en-US" sz="10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38788"/>
            <a:ext cx="8960556" cy="5040313"/>
          </a:xfrm>
          <a:prstGeom prst="rect">
            <a:avLst/>
          </a:prstGeom>
        </p:spPr>
      </p:pic>
      <p:sp>
        <p:nvSpPr>
          <p:cNvPr id="9" name="文本框 8"/>
          <p:cNvSpPr txBox="1"/>
          <p:nvPr/>
        </p:nvSpPr>
        <p:spPr>
          <a:xfrm>
            <a:off x="5701291" y="4032012"/>
            <a:ext cx="995680" cy="337185"/>
          </a:xfrm>
          <a:prstGeom prst="rect">
            <a:avLst/>
          </a:prstGeom>
          <a:noFill/>
        </p:spPr>
        <p:txBody>
          <a:bodyPr wrap="none" rtlCol="0">
            <a:spAutoFit/>
          </a:bodyPr>
          <a:lstStyle/>
          <a:p>
            <a:pPr algn="r"/>
            <a:r>
              <a:rPr lang="zh-CN" altLang="en-US" sz="1600" dirty="0">
                <a:latin typeface="微软雅黑" panose="020B0503020204020204" pitchFamily="34" charset="-122"/>
                <a:ea typeface="微软雅黑" panose="020B0503020204020204" pitchFamily="34" charset="-122"/>
              </a:rPr>
              <a:t>第一阶段</a:t>
            </a:r>
            <a:endParaRPr lang="zh-CN" altLang="en-US" sz="1600" dirty="0">
              <a:latin typeface="微软雅黑" panose="020B0503020204020204" pitchFamily="34" charset="-122"/>
              <a:ea typeface="微软雅黑" panose="020B0503020204020204" pitchFamily="34" charset="-122"/>
            </a:endParaRPr>
          </a:p>
        </p:txBody>
      </p:sp>
      <p:pic>
        <p:nvPicPr>
          <p:cNvPr id="100" name="图片 99"/>
          <p:cNvPicPr/>
          <p:nvPr/>
        </p:nvPicPr>
        <p:blipFill>
          <a:blip r:embed="rId2"/>
          <a:stretch>
            <a:fillRect/>
          </a:stretch>
        </p:blipFill>
        <p:spPr>
          <a:xfrm>
            <a:off x="4047490" y="934085"/>
            <a:ext cx="4302760" cy="30981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38788"/>
            <a:ext cx="8960556" cy="5040313"/>
          </a:xfrm>
          <a:prstGeom prst="rect">
            <a:avLst/>
          </a:prstGeom>
        </p:spPr>
      </p:pic>
      <p:sp>
        <p:nvSpPr>
          <p:cNvPr id="9" name="文本框 8"/>
          <p:cNvSpPr txBox="1"/>
          <p:nvPr/>
        </p:nvSpPr>
        <p:spPr>
          <a:xfrm>
            <a:off x="5701291" y="4032012"/>
            <a:ext cx="995680" cy="337185"/>
          </a:xfrm>
          <a:prstGeom prst="rect">
            <a:avLst/>
          </a:prstGeom>
          <a:noFill/>
        </p:spPr>
        <p:txBody>
          <a:bodyPr wrap="none" rtlCol="0">
            <a:spAutoFit/>
          </a:bodyPr>
          <a:lstStyle/>
          <a:p>
            <a:pPr algn="r"/>
            <a:r>
              <a:rPr lang="zh-CN" altLang="en-US" sz="1600" dirty="0">
                <a:latin typeface="微软雅黑" panose="020B0503020204020204" pitchFamily="34" charset="-122"/>
                <a:ea typeface="微软雅黑" panose="020B0503020204020204" pitchFamily="34" charset="-122"/>
              </a:rPr>
              <a:t>第二阶段</a:t>
            </a:r>
            <a:endParaRPr lang="zh-CN" altLang="en-US" sz="1600" dirty="0">
              <a:latin typeface="微软雅黑" panose="020B0503020204020204" pitchFamily="34" charset="-122"/>
              <a:ea typeface="微软雅黑" panose="020B0503020204020204" pitchFamily="34" charset="-122"/>
            </a:endParaRPr>
          </a:p>
        </p:txBody>
      </p:sp>
      <p:pic>
        <p:nvPicPr>
          <p:cNvPr id="101" name="图片 100"/>
          <p:cNvPicPr/>
          <p:nvPr/>
        </p:nvPicPr>
        <p:blipFill>
          <a:blip r:embed="rId2"/>
          <a:stretch>
            <a:fillRect/>
          </a:stretch>
        </p:blipFill>
        <p:spPr>
          <a:xfrm>
            <a:off x="3730625" y="1007745"/>
            <a:ext cx="4935855" cy="30022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3</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064058" y="3600246"/>
            <a:ext cx="2049780" cy="368300"/>
          </a:xfrm>
          <a:prstGeom prst="rect">
            <a:avLst/>
          </a:prstGeom>
          <a:noFill/>
        </p:spPr>
        <p:txBody>
          <a:bodyPr wrap="non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sym typeface="+mn-ea"/>
              </a:rPr>
              <a:t>问题和解决方法</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231391" y="3959642"/>
            <a:ext cx="2849245" cy="33718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Problems and workarounds</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299"/>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问题和解决方法</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Freeform 81"/>
          <p:cNvSpPr/>
          <p:nvPr/>
        </p:nvSpPr>
        <p:spPr>
          <a:xfrm rot="2539609">
            <a:off x="5003825" y="3362386"/>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3" name="Freeform 82"/>
          <p:cNvSpPr/>
          <p:nvPr/>
        </p:nvSpPr>
        <p:spPr>
          <a:xfrm>
            <a:off x="5134737" y="2775437"/>
            <a:ext cx="518194" cy="78523"/>
          </a:xfrm>
          <a:custGeom>
            <a:avLst/>
            <a:gdLst/>
            <a:ahLst/>
            <a:cxnLst/>
            <a:rect l="0" t="0" r="0" b="0"/>
            <a:pathLst>
              <a:path>
                <a:moveTo>
                  <a:pt x="0" y="32211"/>
                </a:moveTo>
                <a:lnTo>
                  <a:pt x="423229" y="32211"/>
                </a:lnTo>
              </a:path>
            </a:pathLst>
          </a:custGeom>
          <a:noFill/>
          <a:ln w="12700" cap="flat" cmpd="sng" algn="ctr">
            <a:solidFill>
              <a:schemeClr val="tx1">
                <a:lumMod val="85000"/>
                <a:lumOff val="15000"/>
              </a:schemeClr>
            </a:solidFill>
            <a:prstDash val="solid"/>
            <a:headEnd type="oval"/>
            <a:tailEnd type="oval"/>
          </a:ln>
          <a:effectLst/>
        </p:spPr>
      </p:sp>
      <p:sp>
        <p:nvSpPr>
          <p:cNvPr id="4" name="Freeform 83"/>
          <p:cNvSpPr/>
          <p:nvPr/>
        </p:nvSpPr>
        <p:spPr>
          <a:xfrm rot="19060391">
            <a:off x="5003825" y="2188488"/>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5" name="Freeform 85"/>
          <p:cNvSpPr/>
          <p:nvPr/>
        </p:nvSpPr>
        <p:spPr>
          <a:xfrm>
            <a:off x="5300191"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6" name="Freeform 87"/>
          <p:cNvSpPr/>
          <p:nvPr/>
        </p:nvSpPr>
        <p:spPr>
          <a:xfrm>
            <a:off x="5602478" y="2411642"/>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7" name="Freeform 89"/>
          <p:cNvSpPr/>
          <p:nvPr/>
        </p:nvSpPr>
        <p:spPr>
          <a:xfrm>
            <a:off x="5300191" y="344599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8" name="Freeform 109"/>
          <p:cNvSpPr/>
          <p:nvPr/>
        </p:nvSpPr>
        <p:spPr>
          <a:xfrm>
            <a:off x="3819832" y="2187481"/>
            <a:ext cx="1267757" cy="1262038"/>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595959"/>
          </a:solidFill>
          <a:ln w="25400" cap="flat" cmpd="sng" algn="ctr">
            <a:no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3500" kern="0" dirty="0">
              <a:solidFill>
                <a:srgbClr val="FFFFFF"/>
              </a:solidFill>
              <a:latin typeface="Arial" panose="020B0604020202020204"/>
            </a:endParaRPr>
          </a:p>
        </p:txBody>
      </p:sp>
      <p:sp>
        <p:nvSpPr>
          <p:cNvPr id="9" name="Freeform 28"/>
          <p:cNvSpPr/>
          <p:nvPr/>
        </p:nvSpPr>
        <p:spPr>
          <a:xfrm rot="19060391" flipH="1">
            <a:off x="3387550" y="3362386"/>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0" name="Freeform 29"/>
          <p:cNvSpPr/>
          <p:nvPr/>
        </p:nvSpPr>
        <p:spPr>
          <a:xfrm flipH="1">
            <a:off x="3243550" y="2775437"/>
            <a:ext cx="518194" cy="78523"/>
          </a:xfrm>
          <a:custGeom>
            <a:avLst/>
            <a:gdLst/>
            <a:ahLst/>
            <a:cxnLst/>
            <a:rect l="0" t="0" r="0" b="0"/>
            <a:pathLst>
              <a:path>
                <a:moveTo>
                  <a:pt x="0" y="32211"/>
                </a:moveTo>
                <a:lnTo>
                  <a:pt x="423229" y="32211"/>
                </a:lnTo>
              </a:path>
            </a:pathLst>
          </a:custGeom>
          <a:noFill/>
          <a:ln w="12700" cap="flat" cmpd="sng" algn="ctr">
            <a:solidFill>
              <a:schemeClr val="tx1">
                <a:lumMod val="85000"/>
                <a:lumOff val="15000"/>
              </a:schemeClr>
            </a:solidFill>
            <a:prstDash val="solid"/>
            <a:headEnd type="oval"/>
            <a:tailEnd type="oval"/>
          </a:ln>
          <a:effectLst/>
        </p:spPr>
      </p:sp>
      <p:sp>
        <p:nvSpPr>
          <p:cNvPr id="11" name="Freeform 30"/>
          <p:cNvSpPr/>
          <p:nvPr/>
        </p:nvSpPr>
        <p:spPr>
          <a:xfrm rot="2539609" flipH="1">
            <a:off x="3387550" y="2188488"/>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2" name="Freeform 31"/>
          <p:cNvSpPr/>
          <p:nvPr/>
        </p:nvSpPr>
        <p:spPr>
          <a:xfrm>
            <a:off x="2732517"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13" name="Freeform 32"/>
          <p:cNvSpPr/>
          <p:nvPr/>
        </p:nvSpPr>
        <p:spPr>
          <a:xfrm>
            <a:off x="2464846" y="2411642"/>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3900" kern="0" dirty="0">
              <a:solidFill>
                <a:srgbClr val="FFFFFF"/>
              </a:solidFill>
              <a:latin typeface="Arial" panose="020B0604020202020204"/>
            </a:endParaRPr>
          </a:p>
        </p:txBody>
      </p:sp>
      <p:sp>
        <p:nvSpPr>
          <p:cNvPr id="14" name="Freeform 33"/>
          <p:cNvSpPr/>
          <p:nvPr/>
        </p:nvSpPr>
        <p:spPr>
          <a:xfrm>
            <a:off x="2748381" y="344599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000" kern="0" dirty="0">
              <a:solidFill>
                <a:srgbClr val="FFFFFF"/>
              </a:solidFill>
              <a:latin typeface="Arial" panose="020B0604020202020204"/>
            </a:endParaRPr>
          </a:p>
        </p:txBody>
      </p:sp>
      <p:sp>
        <p:nvSpPr>
          <p:cNvPr id="15" name="Freeform 62"/>
          <p:cNvSpPr>
            <a:spLocks noEditPoints="1"/>
          </p:cNvSpPr>
          <p:nvPr/>
        </p:nvSpPr>
        <p:spPr bwMode="auto">
          <a:xfrm>
            <a:off x="2974769" y="1634490"/>
            <a:ext cx="325254" cy="3263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6" name="Freeform 66"/>
          <p:cNvSpPr>
            <a:spLocks noEditPoints="1"/>
          </p:cNvSpPr>
          <p:nvPr/>
        </p:nvSpPr>
        <p:spPr bwMode="auto">
          <a:xfrm>
            <a:off x="2665306" y="2643128"/>
            <a:ext cx="415700" cy="320982"/>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7" name="Freeform 6"/>
          <p:cNvSpPr>
            <a:spLocks noEditPoints="1"/>
          </p:cNvSpPr>
          <p:nvPr/>
        </p:nvSpPr>
        <p:spPr bwMode="auto">
          <a:xfrm>
            <a:off x="2973343" y="3708875"/>
            <a:ext cx="359832" cy="280338"/>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8" name="Freeform 57"/>
          <p:cNvSpPr>
            <a:spLocks noEditPoints="1"/>
          </p:cNvSpPr>
          <p:nvPr/>
        </p:nvSpPr>
        <p:spPr bwMode="auto">
          <a:xfrm>
            <a:off x="5581285" y="1676497"/>
            <a:ext cx="279486" cy="24665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9" name="Freeform 131"/>
          <p:cNvSpPr/>
          <p:nvPr/>
        </p:nvSpPr>
        <p:spPr bwMode="auto">
          <a:xfrm>
            <a:off x="5835837" y="2667230"/>
            <a:ext cx="316320" cy="319666"/>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0" name="Freeform 5"/>
          <p:cNvSpPr>
            <a:spLocks noEditPoints="1"/>
          </p:cNvSpPr>
          <p:nvPr/>
        </p:nvSpPr>
        <p:spPr bwMode="auto">
          <a:xfrm>
            <a:off x="5524080" y="3668870"/>
            <a:ext cx="361979" cy="360348"/>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1" name="Freeform 42"/>
          <p:cNvSpPr>
            <a:spLocks noEditPoints="1"/>
          </p:cNvSpPr>
          <p:nvPr/>
        </p:nvSpPr>
        <p:spPr bwMode="auto">
          <a:xfrm>
            <a:off x="4175687" y="2580268"/>
            <a:ext cx="556047" cy="476465"/>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2" name="矩形 21"/>
          <p:cNvSpPr>
            <a:spLocks noChangeArrowheads="1"/>
          </p:cNvSpPr>
          <p:nvPr/>
        </p:nvSpPr>
        <p:spPr bwMode="auto">
          <a:xfrm>
            <a:off x="6152027" y="1044565"/>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连道鑫</a:t>
            </a:r>
            <a:endParaRPr lang="zh-CN" altLang="en-US" sz="1200" dirty="0">
              <a:latin typeface="微软雅黑" panose="020B0503020204020204" pitchFamily="34" charset="-122"/>
              <a:ea typeface="微软雅黑" panose="020B0503020204020204" pitchFamily="34" charset="-122"/>
            </a:endParaRPr>
          </a:p>
        </p:txBody>
      </p:sp>
      <p:sp>
        <p:nvSpPr>
          <p:cNvPr id="23" name="文本框 40"/>
          <p:cNvSpPr txBox="1"/>
          <p:nvPr/>
        </p:nvSpPr>
        <p:spPr>
          <a:xfrm>
            <a:off x="6152027" y="1242093"/>
            <a:ext cx="2252317" cy="897890"/>
          </a:xfrm>
          <a:prstGeom prst="rect">
            <a:avLst/>
          </a:prstGeom>
          <a:noFill/>
          <a:ln w="9525">
            <a:noFill/>
          </a:ln>
        </p:spPr>
        <p:txBody>
          <a:bodyPr wrap="square" lIns="67391" tIns="33696" rIns="67391" bIns="33696">
            <a:spAutoFit/>
          </a:bodyPr>
          <a:lstStyle/>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前后端交互</a:t>
            </a: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axios使用不熟练</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反复尝试</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element-ui使用不熟练：</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花了大量时间尝试</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23"/>
          <p:cNvSpPr>
            <a:spLocks noChangeArrowheads="1"/>
          </p:cNvSpPr>
          <p:nvPr/>
        </p:nvSpPr>
        <p:spPr bwMode="auto">
          <a:xfrm>
            <a:off x="6472659" y="2337816"/>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肖颖</a:t>
            </a:r>
            <a:endParaRPr lang="zh-CN" altLang="en-US" sz="1200" dirty="0">
              <a:latin typeface="微软雅黑" panose="020B0503020204020204" pitchFamily="34" charset="-122"/>
              <a:ea typeface="微软雅黑" panose="020B0503020204020204" pitchFamily="34" charset="-122"/>
            </a:endParaRPr>
          </a:p>
        </p:txBody>
      </p:sp>
      <p:sp>
        <p:nvSpPr>
          <p:cNvPr id="25" name="文本框 40"/>
          <p:cNvSpPr txBox="1"/>
          <p:nvPr/>
        </p:nvSpPr>
        <p:spPr>
          <a:xfrm>
            <a:off x="6472659" y="2535345"/>
            <a:ext cx="2252317" cy="897890"/>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折线图的引入出现问题</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上网搜索解决方案</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对于canvas使用还不够系统：</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CSDN学习</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a:spLocks noChangeArrowheads="1"/>
          </p:cNvSpPr>
          <p:nvPr/>
        </p:nvSpPr>
        <p:spPr bwMode="auto">
          <a:xfrm>
            <a:off x="6152158" y="3520746"/>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陈荣</a:t>
            </a:r>
            <a:endParaRPr lang="zh-CN" altLang="en-US" sz="1200" dirty="0">
              <a:latin typeface="微软雅黑" panose="020B0503020204020204" pitchFamily="34" charset="-122"/>
              <a:ea typeface="微软雅黑" panose="020B0503020204020204" pitchFamily="34" charset="-122"/>
            </a:endParaRPr>
          </a:p>
        </p:txBody>
      </p:sp>
      <p:sp>
        <p:nvSpPr>
          <p:cNvPr id="27" name="文本框 40"/>
          <p:cNvSpPr txBox="1"/>
          <p:nvPr/>
        </p:nvSpPr>
        <p:spPr>
          <a:xfrm>
            <a:off x="6152158" y="3718274"/>
            <a:ext cx="2252317" cy="897890"/>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Maven配置依赖不熟悉</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b站视频学习</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idea配置不熟悉：</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询问有经验的同学</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a:spLocks noChangeArrowheads="1"/>
          </p:cNvSpPr>
          <p:nvPr/>
        </p:nvSpPr>
        <p:spPr bwMode="auto">
          <a:xfrm>
            <a:off x="1383923" y="1098540"/>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陈钦文</a:t>
            </a:r>
            <a:endParaRPr lang="zh-CN" altLang="en-US" sz="1200" dirty="0">
              <a:latin typeface="微软雅黑" panose="020B0503020204020204" pitchFamily="34" charset="-122"/>
              <a:ea typeface="微软雅黑" panose="020B0503020204020204" pitchFamily="34" charset="-122"/>
            </a:endParaRPr>
          </a:p>
        </p:txBody>
      </p:sp>
      <p:sp>
        <p:nvSpPr>
          <p:cNvPr id="29" name="文本框 40"/>
          <p:cNvSpPr txBox="1"/>
          <p:nvPr/>
        </p:nvSpPr>
        <p:spPr>
          <a:xfrm>
            <a:off x="445892" y="1296068"/>
            <a:ext cx="2252317" cy="897890"/>
          </a:xfrm>
          <a:prstGeom prst="rect">
            <a:avLst/>
          </a:prstGeom>
          <a:noFill/>
          <a:ln w="9525">
            <a:noFill/>
          </a:ln>
        </p:spPr>
        <p:txBody>
          <a:bodyPr wrap="square" lIns="67391" tIns="33696" rIns="67391" bIns="33696">
            <a:spAutoFit/>
          </a:bodyPr>
          <a:lstStyle/>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前后端交互</a:t>
            </a: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参数传递发生400错误</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使用json格式交互</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前后端交互</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ip连接失败：</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换到同一个网络，关闭防火墙后再行</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尝试</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0" name="矩形 29"/>
          <p:cNvSpPr>
            <a:spLocks noChangeArrowheads="1"/>
          </p:cNvSpPr>
          <p:nvPr/>
        </p:nvSpPr>
        <p:spPr bwMode="auto">
          <a:xfrm>
            <a:off x="1089754" y="2336172"/>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刘一剑</a:t>
            </a:r>
            <a:endParaRPr lang="zh-CN" altLang="en-US" sz="1200" dirty="0">
              <a:latin typeface="微软雅黑" panose="020B0503020204020204" pitchFamily="34" charset="-122"/>
              <a:ea typeface="微软雅黑" panose="020B0503020204020204" pitchFamily="34" charset="-122"/>
            </a:endParaRPr>
          </a:p>
        </p:txBody>
      </p:sp>
      <p:sp>
        <p:nvSpPr>
          <p:cNvPr id="31" name="文本框 40"/>
          <p:cNvSpPr txBox="1"/>
          <p:nvPr/>
        </p:nvSpPr>
        <p:spPr>
          <a:xfrm>
            <a:off x="151723" y="2533701"/>
            <a:ext cx="2252317" cy="897890"/>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带参数跳转到另一个界面</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在csdn上查相关教程</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获取数据的方法不对：</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弄清传过来数据的数据结构</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矩形 31"/>
          <p:cNvSpPr>
            <a:spLocks noChangeArrowheads="1"/>
          </p:cNvSpPr>
          <p:nvPr/>
        </p:nvSpPr>
        <p:spPr bwMode="auto">
          <a:xfrm>
            <a:off x="1401898" y="3574086"/>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徐宝龙</a:t>
            </a:r>
            <a:endParaRPr lang="zh-CN" altLang="en-US" sz="1200" dirty="0">
              <a:latin typeface="微软雅黑" panose="020B0503020204020204" pitchFamily="34" charset="-122"/>
              <a:ea typeface="微软雅黑" panose="020B0503020204020204" pitchFamily="34" charset="-122"/>
            </a:endParaRPr>
          </a:p>
        </p:txBody>
      </p:sp>
      <p:sp>
        <p:nvSpPr>
          <p:cNvPr id="33" name="文本框 40"/>
          <p:cNvSpPr txBox="1"/>
          <p:nvPr/>
        </p:nvSpPr>
        <p:spPr>
          <a:xfrm>
            <a:off x="463866" y="3771614"/>
            <a:ext cx="2252317" cy="897890"/>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对vue不熟悉</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上网查询</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初次尝试</a:t>
            </a:r>
            <a:r>
              <a:rPr lang="zh-CN" sz="900">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vlog剪辑</a:t>
            </a: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不熟练：</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上B站学习</a:t>
            </a:r>
            <a:endParaRPr lang="zh-CN"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5" name="文本框 34"/>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问题和解决方法</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Freeform 81"/>
          <p:cNvSpPr/>
          <p:nvPr/>
        </p:nvSpPr>
        <p:spPr>
          <a:xfrm rot="2539609">
            <a:off x="5003825" y="3362386"/>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4" name="Freeform 83"/>
          <p:cNvSpPr/>
          <p:nvPr/>
        </p:nvSpPr>
        <p:spPr>
          <a:xfrm rot="19060391">
            <a:off x="5003825" y="2188488"/>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5" name="Freeform 85"/>
          <p:cNvSpPr/>
          <p:nvPr/>
        </p:nvSpPr>
        <p:spPr>
          <a:xfrm>
            <a:off x="5300191"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7" name="Freeform 89"/>
          <p:cNvSpPr/>
          <p:nvPr/>
        </p:nvSpPr>
        <p:spPr>
          <a:xfrm>
            <a:off x="5300191" y="344599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8" name="Freeform 109"/>
          <p:cNvSpPr/>
          <p:nvPr/>
        </p:nvSpPr>
        <p:spPr>
          <a:xfrm>
            <a:off x="3819832" y="2187481"/>
            <a:ext cx="1267757" cy="1262038"/>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595959"/>
          </a:solidFill>
          <a:ln w="25400" cap="flat" cmpd="sng" algn="ctr">
            <a:no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3500" kern="0" dirty="0">
              <a:solidFill>
                <a:srgbClr val="FFFFFF"/>
              </a:solidFill>
              <a:latin typeface="Arial" panose="020B0604020202020204"/>
            </a:endParaRPr>
          </a:p>
        </p:txBody>
      </p:sp>
      <p:sp>
        <p:nvSpPr>
          <p:cNvPr id="9" name="Freeform 28"/>
          <p:cNvSpPr/>
          <p:nvPr/>
        </p:nvSpPr>
        <p:spPr>
          <a:xfrm rot="19060391" flipH="1">
            <a:off x="3387550" y="3362386"/>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1" name="Freeform 30"/>
          <p:cNvSpPr/>
          <p:nvPr/>
        </p:nvSpPr>
        <p:spPr>
          <a:xfrm rot="2539609" flipH="1">
            <a:off x="3387550" y="2188488"/>
            <a:ext cx="473409" cy="78523"/>
          </a:xfrm>
          <a:custGeom>
            <a:avLst/>
            <a:gdLst/>
            <a:ahLst/>
            <a:cxnLst/>
            <a:rect l="0" t="0" r="0" b="0"/>
            <a:pathLst>
              <a:path>
                <a:moveTo>
                  <a:pt x="0" y="32211"/>
                </a:moveTo>
                <a:lnTo>
                  <a:pt x="386650" y="32211"/>
                </a:lnTo>
              </a:path>
            </a:pathLst>
          </a:custGeom>
          <a:noFill/>
          <a:ln w="12700" cap="flat" cmpd="sng" algn="ctr">
            <a:solidFill>
              <a:schemeClr val="tx1">
                <a:lumMod val="85000"/>
                <a:lumOff val="15000"/>
              </a:schemeClr>
            </a:solidFill>
            <a:prstDash val="solid"/>
            <a:headEnd type="oval"/>
            <a:tailEnd type="oval"/>
          </a:ln>
          <a:effectLst/>
        </p:spPr>
      </p:sp>
      <p:sp>
        <p:nvSpPr>
          <p:cNvPr id="12" name="Freeform 31"/>
          <p:cNvSpPr/>
          <p:nvPr/>
        </p:nvSpPr>
        <p:spPr>
          <a:xfrm>
            <a:off x="2732517" y="1394624"/>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400" kern="0" dirty="0">
              <a:solidFill>
                <a:srgbClr val="FFFFFF"/>
              </a:solidFill>
              <a:latin typeface="Arial" panose="020B0604020202020204"/>
            </a:endParaRPr>
          </a:p>
        </p:txBody>
      </p:sp>
      <p:sp>
        <p:nvSpPr>
          <p:cNvPr id="14" name="Freeform 33"/>
          <p:cNvSpPr/>
          <p:nvPr/>
        </p:nvSpPr>
        <p:spPr>
          <a:xfrm>
            <a:off x="2748381" y="3445990"/>
            <a:ext cx="809759" cy="806110"/>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rgbClr val="17B59E"/>
          </a:solidFill>
          <a:ln w="12700" cap="flat" cmpd="sng" algn="ctr">
            <a:solidFill>
              <a:srgbClr val="FFFFFF">
                <a:hueOff val="0"/>
                <a:satOff val="0"/>
                <a:lumOff val="0"/>
                <a:alphaOff val="0"/>
              </a:srgbClr>
            </a:solidFill>
            <a:prstDash val="solid"/>
          </a:ln>
          <a:effectLst/>
        </p:spPr>
        <p:txBody>
          <a:bodyPr spcFirstLastPara="0" vert="horz" wrap="square" lIns="104535" tIns="104535" rIns="104535" bIns="104535" numCol="1" spcCol="936" anchor="ctr" anchorCtr="0">
            <a:noAutofit/>
          </a:bodyPr>
          <a:lstStyle/>
          <a:p>
            <a:pPr algn="ctr" defTabSz="654685">
              <a:lnSpc>
                <a:spcPct val="90000"/>
              </a:lnSpc>
              <a:spcAft>
                <a:spcPct val="35000"/>
              </a:spcAft>
              <a:defRPr/>
            </a:pPr>
            <a:endParaRPr lang="en-US" sz="2000" kern="0" dirty="0">
              <a:solidFill>
                <a:srgbClr val="FFFFFF"/>
              </a:solidFill>
              <a:latin typeface="Arial" panose="020B0604020202020204"/>
            </a:endParaRPr>
          </a:p>
        </p:txBody>
      </p:sp>
      <p:sp>
        <p:nvSpPr>
          <p:cNvPr id="15" name="Freeform 62"/>
          <p:cNvSpPr>
            <a:spLocks noEditPoints="1"/>
          </p:cNvSpPr>
          <p:nvPr/>
        </p:nvSpPr>
        <p:spPr bwMode="auto">
          <a:xfrm>
            <a:off x="2974769" y="1634490"/>
            <a:ext cx="325254" cy="326378"/>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7" name="Freeform 6"/>
          <p:cNvSpPr>
            <a:spLocks noEditPoints="1"/>
          </p:cNvSpPr>
          <p:nvPr/>
        </p:nvSpPr>
        <p:spPr bwMode="auto">
          <a:xfrm>
            <a:off x="2973343" y="3708875"/>
            <a:ext cx="359832" cy="280338"/>
          </a:xfrm>
          <a:custGeom>
            <a:avLst/>
            <a:gdLst/>
            <a:ahLst/>
            <a:cxnLst>
              <a:cxn ang="0">
                <a:pos x="64" y="48"/>
              </a:cxn>
              <a:cxn ang="0">
                <a:pos x="61" y="50"/>
              </a:cxn>
              <a:cxn ang="0">
                <a:pos x="2" y="50"/>
              </a:cxn>
              <a:cxn ang="0">
                <a:pos x="0" y="48"/>
              </a:cxn>
              <a:cxn ang="0">
                <a:pos x="0" y="43"/>
              </a:cxn>
              <a:cxn ang="0">
                <a:pos x="2" y="41"/>
              </a:cxn>
              <a:cxn ang="0">
                <a:pos x="61" y="41"/>
              </a:cxn>
              <a:cxn ang="0">
                <a:pos x="64" y="43"/>
              </a:cxn>
              <a:cxn ang="0">
                <a:pos x="64" y="48"/>
              </a:cxn>
              <a:cxn ang="0">
                <a:pos x="59" y="20"/>
              </a:cxn>
              <a:cxn ang="0">
                <a:pos x="57" y="23"/>
              </a:cxn>
              <a:cxn ang="0">
                <a:pos x="7" y="23"/>
              </a:cxn>
              <a:cxn ang="0">
                <a:pos x="4" y="20"/>
              </a:cxn>
              <a:cxn ang="0">
                <a:pos x="4" y="16"/>
              </a:cxn>
              <a:cxn ang="0">
                <a:pos x="7" y="13"/>
              </a:cxn>
              <a:cxn ang="0">
                <a:pos x="57" y="13"/>
              </a:cxn>
              <a:cxn ang="0">
                <a:pos x="59" y="16"/>
              </a:cxn>
              <a:cxn ang="0">
                <a:pos x="59" y="20"/>
              </a:cxn>
              <a:cxn ang="0">
                <a:pos x="50" y="34"/>
              </a:cxn>
              <a:cxn ang="0">
                <a:pos x="48" y="36"/>
              </a:cxn>
              <a:cxn ang="0">
                <a:pos x="16" y="36"/>
              </a:cxn>
              <a:cxn ang="0">
                <a:pos x="13" y="34"/>
              </a:cxn>
              <a:cxn ang="0">
                <a:pos x="13" y="29"/>
              </a:cxn>
              <a:cxn ang="0">
                <a:pos x="16" y="27"/>
              </a:cxn>
              <a:cxn ang="0">
                <a:pos x="48" y="27"/>
              </a:cxn>
              <a:cxn ang="0">
                <a:pos x="50" y="29"/>
              </a:cxn>
              <a:cxn ang="0">
                <a:pos x="50" y="34"/>
              </a:cxn>
              <a:cxn ang="0">
                <a:pos x="45" y="7"/>
              </a:cxn>
              <a:cxn ang="0">
                <a:pos x="43" y="9"/>
              </a:cxn>
              <a:cxn ang="0">
                <a:pos x="20" y="9"/>
              </a:cxn>
              <a:cxn ang="0">
                <a:pos x="18" y="7"/>
              </a:cxn>
              <a:cxn ang="0">
                <a:pos x="18" y="2"/>
              </a:cxn>
              <a:cxn ang="0">
                <a:pos x="20" y="0"/>
              </a:cxn>
              <a:cxn ang="0">
                <a:pos x="43" y="0"/>
              </a:cxn>
              <a:cxn ang="0">
                <a:pos x="45" y="2"/>
              </a:cxn>
              <a:cxn ang="0">
                <a:pos x="45" y="7"/>
              </a:cxn>
            </a:cxnLst>
            <a:rect l="0" t="0" r="r" b="b"/>
            <a:pathLst>
              <a:path w="64" h="50">
                <a:moveTo>
                  <a:pt x="64" y="48"/>
                </a:moveTo>
                <a:cubicBezTo>
                  <a:pt x="64" y="49"/>
                  <a:pt x="63" y="50"/>
                  <a:pt x="61" y="50"/>
                </a:cubicBezTo>
                <a:cubicBezTo>
                  <a:pt x="2" y="50"/>
                  <a:pt x="2" y="50"/>
                  <a:pt x="2" y="50"/>
                </a:cubicBezTo>
                <a:cubicBezTo>
                  <a:pt x="1" y="50"/>
                  <a:pt x="0" y="49"/>
                  <a:pt x="0" y="48"/>
                </a:cubicBezTo>
                <a:cubicBezTo>
                  <a:pt x="0" y="43"/>
                  <a:pt x="0" y="43"/>
                  <a:pt x="0" y="43"/>
                </a:cubicBezTo>
                <a:cubicBezTo>
                  <a:pt x="0" y="42"/>
                  <a:pt x="1" y="41"/>
                  <a:pt x="2" y="41"/>
                </a:cubicBezTo>
                <a:cubicBezTo>
                  <a:pt x="61" y="41"/>
                  <a:pt x="61" y="41"/>
                  <a:pt x="61" y="41"/>
                </a:cubicBezTo>
                <a:cubicBezTo>
                  <a:pt x="63" y="41"/>
                  <a:pt x="64" y="42"/>
                  <a:pt x="64" y="43"/>
                </a:cubicBezTo>
                <a:lnTo>
                  <a:pt x="64" y="48"/>
                </a:lnTo>
                <a:close/>
                <a:moveTo>
                  <a:pt x="59" y="20"/>
                </a:moveTo>
                <a:cubicBezTo>
                  <a:pt x="59" y="22"/>
                  <a:pt x="58" y="23"/>
                  <a:pt x="57" y="23"/>
                </a:cubicBezTo>
                <a:cubicBezTo>
                  <a:pt x="7" y="23"/>
                  <a:pt x="7" y="23"/>
                  <a:pt x="7" y="23"/>
                </a:cubicBezTo>
                <a:cubicBezTo>
                  <a:pt x="5" y="23"/>
                  <a:pt x="4" y="22"/>
                  <a:pt x="4" y="20"/>
                </a:cubicBezTo>
                <a:cubicBezTo>
                  <a:pt x="4" y="16"/>
                  <a:pt x="4" y="16"/>
                  <a:pt x="4" y="16"/>
                </a:cubicBezTo>
                <a:cubicBezTo>
                  <a:pt x="4" y="14"/>
                  <a:pt x="5" y="13"/>
                  <a:pt x="7" y="13"/>
                </a:cubicBezTo>
                <a:cubicBezTo>
                  <a:pt x="57" y="13"/>
                  <a:pt x="57" y="13"/>
                  <a:pt x="57" y="13"/>
                </a:cubicBezTo>
                <a:cubicBezTo>
                  <a:pt x="58" y="13"/>
                  <a:pt x="59" y="14"/>
                  <a:pt x="59" y="16"/>
                </a:cubicBezTo>
                <a:lnTo>
                  <a:pt x="59" y="20"/>
                </a:lnTo>
                <a:close/>
                <a:moveTo>
                  <a:pt x="50" y="34"/>
                </a:moveTo>
                <a:cubicBezTo>
                  <a:pt x="50" y="35"/>
                  <a:pt x="49" y="36"/>
                  <a:pt x="48" y="36"/>
                </a:cubicBezTo>
                <a:cubicBezTo>
                  <a:pt x="16" y="36"/>
                  <a:pt x="16" y="36"/>
                  <a:pt x="16" y="36"/>
                </a:cubicBezTo>
                <a:cubicBezTo>
                  <a:pt x="15" y="36"/>
                  <a:pt x="13" y="35"/>
                  <a:pt x="13" y="34"/>
                </a:cubicBezTo>
                <a:cubicBezTo>
                  <a:pt x="13" y="29"/>
                  <a:pt x="13" y="29"/>
                  <a:pt x="13" y="29"/>
                </a:cubicBezTo>
                <a:cubicBezTo>
                  <a:pt x="13" y="28"/>
                  <a:pt x="15" y="27"/>
                  <a:pt x="16" y="27"/>
                </a:cubicBezTo>
                <a:cubicBezTo>
                  <a:pt x="48" y="27"/>
                  <a:pt x="48" y="27"/>
                  <a:pt x="48" y="27"/>
                </a:cubicBezTo>
                <a:cubicBezTo>
                  <a:pt x="49" y="27"/>
                  <a:pt x="50" y="28"/>
                  <a:pt x="50" y="29"/>
                </a:cubicBezTo>
                <a:lnTo>
                  <a:pt x="50" y="34"/>
                </a:lnTo>
                <a:close/>
                <a:moveTo>
                  <a:pt x="45" y="7"/>
                </a:moveTo>
                <a:cubicBezTo>
                  <a:pt x="45" y="8"/>
                  <a:pt x="44" y="9"/>
                  <a:pt x="43" y="9"/>
                </a:cubicBezTo>
                <a:cubicBezTo>
                  <a:pt x="20" y="9"/>
                  <a:pt x="20" y="9"/>
                  <a:pt x="20" y="9"/>
                </a:cubicBezTo>
                <a:cubicBezTo>
                  <a:pt x="19" y="9"/>
                  <a:pt x="18" y="8"/>
                  <a:pt x="18" y="7"/>
                </a:cubicBezTo>
                <a:cubicBezTo>
                  <a:pt x="18" y="2"/>
                  <a:pt x="18" y="2"/>
                  <a:pt x="18" y="2"/>
                </a:cubicBezTo>
                <a:cubicBezTo>
                  <a:pt x="18" y="1"/>
                  <a:pt x="19" y="0"/>
                  <a:pt x="20" y="0"/>
                </a:cubicBezTo>
                <a:cubicBezTo>
                  <a:pt x="43" y="0"/>
                  <a:pt x="43" y="0"/>
                  <a:pt x="43" y="0"/>
                </a:cubicBezTo>
                <a:cubicBezTo>
                  <a:pt x="44" y="0"/>
                  <a:pt x="45" y="1"/>
                  <a:pt x="45" y="2"/>
                </a:cubicBezTo>
                <a:lnTo>
                  <a:pt x="45" y="7"/>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8" name="Freeform 57"/>
          <p:cNvSpPr>
            <a:spLocks noEditPoints="1"/>
          </p:cNvSpPr>
          <p:nvPr/>
        </p:nvSpPr>
        <p:spPr bwMode="auto">
          <a:xfrm>
            <a:off x="5581285" y="1676497"/>
            <a:ext cx="279486" cy="24665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0" name="Freeform 5"/>
          <p:cNvSpPr>
            <a:spLocks noEditPoints="1"/>
          </p:cNvSpPr>
          <p:nvPr/>
        </p:nvSpPr>
        <p:spPr bwMode="auto">
          <a:xfrm>
            <a:off x="5524080" y="3668870"/>
            <a:ext cx="361979" cy="360348"/>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1" name="Freeform 42"/>
          <p:cNvSpPr>
            <a:spLocks noEditPoints="1"/>
          </p:cNvSpPr>
          <p:nvPr/>
        </p:nvSpPr>
        <p:spPr bwMode="auto">
          <a:xfrm>
            <a:off x="4175687" y="2580268"/>
            <a:ext cx="556047" cy="476465"/>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2" name="矩形 21"/>
          <p:cNvSpPr>
            <a:spLocks noChangeArrowheads="1"/>
          </p:cNvSpPr>
          <p:nvPr/>
        </p:nvSpPr>
        <p:spPr bwMode="auto">
          <a:xfrm>
            <a:off x="6141867" y="1324600"/>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黄德鑫</a:t>
            </a:r>
            <a:endParaRPr lang="zh-CN" altLang="en-US" sz="1200" dirty="0">
              <a:latin typeface="微软雅黑" panose="020B0503020204020204" pitchFamily="34" charset="-122"/>
              <a:ea typeface="微软雅黑" panose="020B0503020204020204" pitchFamily="34" charset="-122"/>
            </a:endParaRPr>
          </a:p>
        </p:txBody>
      </p:sp>
      <p:sp>
        <p:nvSpPr>
          <p:cNvPr id="23" name="文本框 40"/>
          <p:cNvSpPr txBox="1"/>
          <p:nvPr/>
        </p:nvSpPr>
        <p:spPr>
          <a:xfrm>
            <a:off x="6141867" y="1522128"/>
            <a:ext cx="2252317" cy="897890"/>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运行测试前端请求方式搞错</a:t>
            </a: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修改请求类型</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搞不清楚对图片数据前后端的交互:</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csdn</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25"/>
          <p:cNvSpPr>
            <a:spLocks noChangeArrowheads="1"/>
          </p:cNvSpPr>
          <p:nvPr/>
        </p:nvSpPr>
        <p:spPr bwMode="auto">
          <a:xfrm>
            <a:off x="6152158" y="3375966"/>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何泳光</a:t>
            </a:r>
            <a:endParaRPr lang="zh-CN" altLang="en-US" sz="1200" dirty="0">
              <a:latin typeface="微软雅黑" panose="020B0503020204020204" pitchFamily="34" charset="-122"/>
              <a:ea typeface="微软雅黑" panose="020B0503020204020204" pitchFamily="34" charset="-122"/>
            </a:endParaRPr>
          </a:p>
        </p:txBody>
      </p:sp>
      <p:sp>
        <p:nvSpPr>
          <p:cNvPr id="27" name="文本框 40"/>
          <p:cNvSpPr txBox="1"/>
          <p:nvPr/>
        </p:nvSpPr>
        <p:spPr>
          <a:xfrm>
            <a:off x="6152158" y="3573494"/>
            <a:ext cx="2252317" cy="897890"/>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运行环境出现错误</a:t>
            </a: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上网查询，进行修改</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使用数据库出现问题，编写接口有困难</a:t>
            </a: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查询CSDN</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8" name="矩形 27"/>
          <p:cNvSpPr>
            <a:spLocks noChangeArrowheads="1"/>
          </p:cNvSpPr>
          <p:nvPr/>
        </p:nvSpPr>
        <p:spPr bwMode="auto">
          <a:xfrm>
            <a:off x="1371223" y="1324600"/>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胡明</a:t>
            </a:r>
            <a:endParaRPr lang="zh-CN" altLang="en-US" sz="1200" dirty="0">
              <a:latin typeface="微软雅黑" panose="020B0503020204020204" pitchFamily="34" charset="-122"/>
              <a:ea typeface="微软雅黑" panose="020B0503020204020204" pitchFamily="34" charset="-122"/>
            </a:endParaRPr>
          </a:p>
        </p:txBody>
      </p:sp>
      <p:sp>
        <p:nvSpPr>
          <p:cNvPr id="29" name="文本框 40"/>
          <p:cNvSpPr txBox="1"/>
          <p:nvPr/>
        </p:nvSpPr>
        <p:spPr>
          <a:xfrm>
            <a:off x="-74295" y="1522095"/>
            <a:ext cx="2759710" cy="897890"/>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项目运行报jpa有关错误，接口测试报错400</a:t>
            </a: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csdn查找jpa依赖，数据库表的属性命名方式的转换</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前后端交互</a:t>
            </a: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如何返回大量的用户数据:</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csdn</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2" name="矩形 31"/>
          <p:cNvSpPr>
            <a:spLocks noChangeArrowheads="1"/>
          </p:cNvSpPr>
          <p:nvPr/>
        </p:nvSpPr>
        <p:spPr bwMode="auto">
          <a:xfrm>
            <a:off x="1379673" y="3375966"/>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官永杰</a:t>
            </a:r>
            <a:endParaRPr lang="zh-CN" altLang="en-US" sz="1200" dirty="0">
              <a:latin typeface="微软雅黑" panose="020B0503020204020204" pitchFamily="34" charset="-122"/>
              <a:ea typeface="微软雅黑" panose="020B0503020204020204" pitchFamily="34" charset="-122"/>
            </a:endParaRPr>
          </a:p>
        </p:txBody>
      </p:sp>
      <p:sp>
        <p:nvSpPr>
          <p:cNvPr id="33" name="文本框 40"/>
          <p:cNvSpPr txBox="1"/>
          <p:nvPr/>
        </p:nvSpPr>
        <p:spPr>
          <a:xfrm>
            <a:off x="441641" y="3573494"/>
            <a:ext cx="2252317" cy="1105535"/>
          </a:xfrm>
          <a:prstGeom prst="rect">
            <a:avLst/>
          </a:prstGeom>
          <a:noFill/>
          <a:ln w="9525">
            <a:noFill/>
          </a:ln>
        </p:spPr>
        <p:txBody>
          <a:bodyPr wrap="square" lIns="67391" tIns="33696" rIns="67391" bIns="33696">
            <a:spAutoFit/>
          </a:bodyPr>
          <a:lstStyle/>
          <a:p>
            <a:pPr algn="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webmagic爬取福大网站不支持ssl:</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修改java.security</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爬取数据重复:</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用布隆过滤器</a:t>
            </a: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endParaRPr 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4</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064058" y="3600246"/>
            <a:ext cx="2049780" cy="368300"/>
          </a:xfrm>
          <a:prstGeom prst="rect">
            <a:avLst/>
          </a:prstGeom>
          <a:noFill/>
        </p:spPr>
        <p:txBody>
          <a:bodyPr wrap="non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sym typeface="+mn-ea"/>
              </a:rPr>
              <a:t>项目的实际架构</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352551" y="3959642"/>
            <a:ext cx="3761740" cy="33718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The actual architecture of the project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299"/>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1" name="文本框 30"/>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项目的实际架构</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Flowchart: Alternate Process 24"/>
          <p:cNvSpPr/>
          <p:nvPr/>
        </p:nvSpPr>
        <p:spPr>
          <a:xfrm rot="16200000">
            <a:off x="5060361" y="1725643"/>
            <a:ext cx="2709667" cy="1883861"/>
          </a:xfrm>
          <a:prstGeom prst="roundRect">
            <a:avLst>
              <a:gd name="adj" fmla="val 6205"/>
            </a:avLst>
          </a:prstGeom>
          <a:solidFill>
            <a:srgbClr val="17B59E"/>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sp>
        <p:nvSpPr>
          <p:cNvPr id="4" name="Flowchart: Alternate Process 24"/>
          <p:cNvSpPr/>
          <p:nvPr/>
        </p:nvSpPr>
        <p:spPr>
          <a:xfrm rot="16200000">
            <a:off x="3089738" y="1725642"/>
            <a:ext cx="2709675" cy="1883863"/>
          </a:xfrm>
          <a:prstGeom prst="roundRect">
            <a:avLst>
              <a:gd name="adj" fmla="val 6205"/>
            </a:avLst>
          </a:prstGeom>
          <a:solidFill>
            <a:srgbClr val="595959"/>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sp>
        <p:nvSpPr>
          <p:cNvPr id="5" name="Flowchart: Alternate Process 24"/>
          <p:cNvSpPr/>
          <p:nvPr/>
        </p:nvSpPr>
        <p:spPr>
          <a:xfrm rot="16200000">
            <a:off x="1119126" y="1725643"/>
            <a:ext cx="2709667" cy="1883861"/>
          </a:xfrm>
          <a:prstGeom prst="roundRect">
            <a:avLst>
              <a:gd name="adj" fmla="val 6205"/>
            </a:avLst>
          </a:prstGeom>
          <a:solidFill>
            <a:srgbClr val="17B59E"/>
          </a:solidFill>
          <a:ln w="25400" cap="flat" cmpd="sng" algn="ctr">
            <a:noFill/>
            <a:prstDash val="solid"/>
          </a:ln>
          <a:effectLst/>
        </p:spPr>
        <p:txBody>
          <a:bodyPr lIns="67391" tIns="33696" rIns="67391" bIns="33696" rtlCol="0" anchor="ctr"/>
          <a:lstStyle/>
          <a:p>
            <a:pPr algn="ctr" defTabSz="1013460">
              <a:defRPr/>
            </a:pPr>
            <a:endParaRPr lang="en-US" sz="2000" kern="0" dirty="0">
              <a:solidFill>
                <a:srgbClr val="FFFFFF"/>
              </a:solidFill>
              <a:latin typeface="Arial" panose="020B0604020202020204"/>
            </a:endParaRPr>
          </a:p>
        </p:txBody>
      </p:sp>
      <p:grpSp>
        <p:nvGrpSpPr>
          <p:cNvPr id="6" name="Group 134"/>
          <p:cNvGrpSpPr>
            <a:grpSpLocks noChangeAspect="1"/>
          </p:cNvGrpSpPr>
          <p:nvPr/>
        </p:nvGrpSpPr>
        <p:grpSpPr>
          <a:xfrm>
            <a:off x="2050352" y="3600364"/>
            <a:ext cx="847210" cy="844095"/>
            <a:chOff x="3287425" y="1417883"/>
            <a:chExt cx="648499" cy="649042"/>
          </a:xfrm>
        </p:grpSpPr>
        <p:sp>
          <p:nvSpPr>
            <p:cNvPr id="7" name="Oval 88"/>
            <p:cNvSpPr>
              <a:spLocks noChangeAspect="1"/>
            </p:cNvSpPr>
            <p:nvPr/>
          </p:nvSpPr>
          <p:spPr>
            <a:xfrm>
              <a:off x="3287425" y="1417883"/>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00" b="1" kern="0" dirty="0">
                <a:solidFill>
                  <a:srgbClr val="FFFFFF"/>
                </a:solidFill>
                <a:latin typeface="Arial" panose="020B0604020202020204"/>
              </a:endParaRPr>
            </a:p>
          </p:txBody>
        </p:sp>
        <p:sp>
          <p:nvSpPr>
            <p:cNvPr id="8" name="Oval 94"/>
            <p:cNvSpPr>
              <a:spLocks noChangeAspect="1"/>
            </p:cNvSpPr>
            <p:nvPr/>
          </p:nvSpPr>
          <p:spPr>
            <a:xfrm>
              <a:off x="3362252" y="1492773"/>
              <a:ext cx="498845" cy="499263"/>
            </a:xfrm>
            <a:prstGeom prst="ellipse">
              <a:avLst/>
            </a:prstGeom>
            <a:solidFill>
              <a:srgbClr val="17B59E"/>
            </a:solidFill>
            <a:ln w="19050" cap="flat" cmpd="sng" algn="ctr">
              <a:noFill/>
              <a:prstDash val="solid"/>
            </a:ln>
            <a:effectLst/>
          </p:spPr>
          <p:txBody>
            <a:bodyPr rtlCol="0" anchor="ctr"/>
            <a:lstStyle/>
            <a:p>
              <a:pPr algn="ctr" defTabSz="1013460">
                <a:defRPr/>
              </a:pPr>
              <a:r>
                <a:rPr lang="en-US" sz="1600" b="1" kern="0" dirty="0">
                  <a:solidFill>
                    <a:srgbClr val="FFFFFF"/>
                  </a:solidFill>
                  <a:latin typeface="Arial" panose="020B0604020202020204"/>
                </a:rPr>
                <a:t>01</a:t>
              </a:r>
              <a:endParaRPr lang="en-US" sz="1600" b="1" kern="0" dirty="0">
                <a:solidFill>
                  <a:srgbClr val="FFFFFF"/>
                </a:solidFill>
                <a:latin typeface="Arial" panose="020B0604020202020204"/>
              </a:endParaRPr>
            </a:p>
          </p:txBody>
        </p:sp>
      </p:grpSp>
      <p:grpSp>
        <p:nvGrpSpPr>
          <p:cNvPr id="9" name="Group 129"/>
          <p:cNvGrpSpPr>
            <a:grpSpLocks noChangeAspect="1"/>
          </p:cNvGrpSpPr>
          <p:nvPr/>
        </p:nvGrpSpPr>
        <p:grpSpPr>
          <a:xfrm>
            <a:off x="4020970" y="3600364"/>
            <a:ext cx="847210" cy="844095"/>
            <a:chOff x="2779491" y="2517212"/>
            <a:chExt cx="648499" cy="649042"/>
          </a:xfrm>
        </p:grpSpPr>
        <p:sp>
          <p:nvSpPr>
            <p:cNvPr id="10" name="Oval 96"/>
            <p:cNvSpPr>
              <a:spLocks noChangeAspect="1"/>
            </p:cNvSpPr>
            <p:nvPr/>
          </p:nvSpPr>
          <p:spPr>
            <a:xfrm>
              <a:off x="2779491" y="2517212"/>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00" b="1" kern="0" dirty="0">
                <a:solidFill>
                  <a:srgbClr val="FFFFFF"/>
                </a:solidFill>
                <a:latin typeface="Arial" panose="020B0604020202020204"/>
              </a:endParaRPr>
            </a:p>
          </p:txBody>
        </p:sp>
        <p:sp>
          <p:nvSpPr>
            <p:cNvPr id="11" name="Oval 110"/>
            <p:cNvSpPr>
              <a:spLocks noChangeAspect="1"/>
            </p:cNvSpPr>
            <p:nvPr/>
          </p:nvSpPr>
          <p:spPr>
            <a:xfrm>
              <a:off x="2854318" y="2592102"/>
              <a:ext cx="498845" cy="499263"/>
            </a:xfrm>
            <a:prstGeom prst="ellipse">
              <a:avLst/>
            </a:prstGeom>
            <a:solidFill>
              <a:srgbClr val="595959"/>
            </a:solidFill>
            <a:ln w="19050" cap="flat" cmpd="sng" algn="ctr">
              <a:noFill/>
              <a:prstDash val="solid"/>
            </a:ln>
            <a:effectLst/>
          </p:spPr>
          <p:txBody>
            <a:bodyPr rtlCol="0" anchor="ctr"/>
            <a:lstStyle/>
            <a:p>
              <a:pPr algn="ctr" defTabSz="1013460">
                <a:defRPr/>
              </a:pPr>
              <a:r>
                <a:rPr lang="en-US" sz="1600" b="1" kern="0" dirty="0">
                  <a:solidFill>
                    <a:srgbClr val="FFFFFF"/>
                  </a:solidFill>
                  <a:latin typeface="Arial" panose="020B0604020202020204"/>
                </a:rPr>
                <a:t>02</a:t>
              </a:r>
              <a:endParaRPr lang="en-US" sz="1600" b="1" kern="0" dirty="0">
                <a:solidFill>
                  <a:srgbClr val="FFFFFF"/>
                </a:solidFill>
                <a:latin typeface="Arial" panose="020B0604020202020204"/>
              </a:endParaRPr>
            </a:p>
          </p:txBody>
        </p:sp>
      </p:grpSp>
      <p:grpSp>
        <p:nvGrpSpPr>
          <p:cNvPr id="12" name="Group 130"/>
          <p:cNvGrpSpPr>
            <a:grpSpLocks noChangeAspect="1"/>
          </p:cNvGrpSpPr>
          <p:nvPr/>
        </p:nvGrpSpPr>
        <p:grpSpPr>
          <a:xfrm>
            <a:off x="5991587" y="3600364"/>
            <a:ext cx="847210" cy="844095"/>
            <a:chOff x="3287425" y="3613920"/>
            <a:chExt cx="648499" cy="649042"/>
          </a:xfrm>
        </p:grpSpPr>
        <p:sp>
          <p:nvSpPr>
            <p:cNvPr id="13" name="Oval 127"/>
            <p:cNvSpPr>
              <a:spLocks noChangeAspect="1"/>
            </p:cNvSpPr>
            <p:nvPr/>
          </p:nvSpPr>
          <p:spPr>
            <a:xfrm>
              <a:off x="3287425" y="3613920"/>
              <a:ext cx="648499" cy="649042"/>
            </a:xfrm>
            <a:prstGeom prst="ellipse">
              <a:avLst/>
            </a:prstGeom>
            <a:solidFill>
              <a:srgbClr val="FFFFFF"/>
            </a:solidFill>
            <a:ln w="19050" cap="flat" cmpd="sng" algn="ctr">
              <a:noFill/>
              <a:prstDash val="solid"/>
            </a:ln>
            <a:effectLst/>
          </p:spPr>
          <p:txBody>
            <a:bodyPr rtlCol="0" anchor="ctr"/>
            <a:lstStyle/>
            <a:p>
              <a:pPr algn="ctr" defTabSz="1013460">
                <a:defRPr/>
              </a:pPr>
              <a:endParaRPr lang="en-US" sz="1600" b="1" kern="0" dirty="0">
                <a:solidFill>
                  <a:srgbClr val="FFFFFF"/>
                </a:solidFill>
                <a:latin typeface="Arial" panose="020B0604020202020204"/>
              </a:endParaRPr>
            </a:p>
          </p:txBody>
        </p:sp>
        <p:sp>
          <p:nvSpPr>
            <p:cNvPr id="14" name="Oval 128"/>
            <p:cNvSpPr>
              <a:spLocks noChangeAspect="1"/>
            </p:cNvSpPr>
            <p:nvPr/>
          </p:nvSpPr>
          <p:spPr>
            <a:xfrm>
              <a:off x="3362252" y="3688810"/>
              <a:ext cx="498845" cy="499263"/>
            </a:xfrm>
            <a:prstGeom prst="ellipse">
              <a:avLst/>
            </a:prstGeom>
            <a:solidFill>
              <a:srgbClr val="17B59E"/>
            </a:solidFill>
            <a:ln w="19050" cap="flat" cmpd="sng" algn="ctr">
              <a:noFill/>
              <a:prstDash val="solid"/>
            </a:ln>
            <a:effectLst/>
          </p:spPr>
          <p:txBody>
            <a:bodyPr rtlCol="0" anchor="ctr"/>
            <a:lstStyle/>
            <a:p>
              <a:pPr algn="ctr" defTabSz="1013460">
                <a:defRPr/>
              </a:pPr>
              <a:r>
                <a:rPr lang="en-US" sz="1600" b="1" kern="0" dirty="0">
                  <a:solidFill>
                    <a:srgbClr val="FFFFFF"/>
                  </a:solidFill>
                  <a:latin typeface="Arial" panose="020B0604020202020204"/>
                </a:rPr>
                <a:t>03</a:t>
              </a:r>
              <a:endParaRPr lang="en-US" sz="1600" b="1" kern="0" dirty="0">
                <a:solidFill>
                  <a:srgbClr val="FFFFFF"/>
                </a:solidFill>
                <a:latin typeface="Arial" panose="020B0604020202020204"/>
              </a:endParaRPr>
            </a:p>
          </p:txBody>
        </p:sp>
      </p:grpSp>
      <p:sp>
        <p:nvSpPr>
          <p:cNvPr id="18" name="Freeform 187"/>
          <p:cNvSpPr>
            <a:spLocks noEditPoints="1"/>
          </p:cNvSpPr>
          <p:nvPr/>
        </p:nvSpPr>
        <p:spPr bwMode="auto">
          <a:xfrm>
            <a:off x="2212397" y="1611479"/>
            <a:ext cx="523119" cy="33654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19" name="Freeform 52"/>
          <p:cNvSpPr>
            <a:spLocks noEditPoints="1"/>
          </p:cNvSpPr>
          <p:nvPr/>
        </p:nvSpPr>
        <p:spPr bwMode="auto">
          <a:xfrm>
            <a:off x="4206198" y="1542451"/>
            <a:ext cx="476750" cy="474602"/>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0" name="Freeform 56"/>
          <p:cNvSpPr>
            <a:spLocks noEditPoints="1"/>
          </p:cNvSpPr>
          <p:nvPr/>
        </p:nvSpPr>
        <p:spPr bwMode="auto">
          <a:xfrm>
            <a:off x="6186931" y="1552521"/>
            <a:ext cx="456523" cy="454465"/>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rgbClr val="FFFFFF"/>
          </a:solidFill>
          <a:ln w="9525">
            <a:noFill/>
            <a:round/>
          </a:ln>
        </p:spPr>
        <p:txBody>
          <a:bodyPr vert="horz" wrap="square" lIns="89855" tIns="44928" rIns="89855" bIns="44928" numCol="1" anchor="t" anchorCtr="0" compatLnSpc="1"/>
          <a:lstStyle/>
          <a:p>
            <a:pPr defTabSz="1013460">
              <a:defRPr/>
            </a:pPr>
            <a:endParaRPr lang="en-US" sz="2000" kern="0">
              <a:solidFill>
                <a:srgbClr val="262626"/>
              </a:solidFill>
              <a:latin typeface="Arial" panose="020B0604020202020204"/>
            </a:endParaRPr>
          </a:p>
        </p:txBody>
      </p:sp>
      <p:sp>
        <p:nvSpPr>
          <p:cNvPr id="22" name="矩形 21"/>
          <p:cNvSpPr>
            <a:spLocks noChangeArrowheads="1"/>
          </p:cNvSpPr>
          <p:nvPr/>
        </p:nvSpPr>
        <p:spPr bwMode="auto">
          <a:xfrm>
            <a:off x="1829435" y="2253615"/>
            <a:ext cx="1386840"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前后端</a:t>
            </a:r>
            <a:r>
              <a:rPr lang="zh-CN" altLang="en-US" sz="1200" dirty="0">
                <a:solidFill>
                  <a:schemeClr val="bg1"/>
                </a:solidFill>
                <a:latin typeface="微软雅黑" panose="020B0503020204020204" pitchFamily="34" charset="-122"/>
                <a:ea typeface="微软雅黑" panose="020B0503020204020204" pitchFamily="34" charset="-122"/>
              </a:rPr>
              <a:t>开发框架：</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3" name="文本框 40"/>
          <p:cNvSpPr txBox="1"/>
          <p:nvPr/>
        </p:nvSpPr>
        <p:spPr>
          <a:xfrm>
            <a:off x="1700085" y="2696288"/>
            <a:ext cx="1549013" cy="205740"/>
          </a:xfrm>
          <a:prstGeom prst="rect">
            <a:avLst/>
          </a:prstGeom>
          <a:noFill/>
          <a:ln w="9525">
            <a:noFill/>
          </a:ln>
        </p:spPr>
        <p:txBody>
          <a:bodyPr wrap="square" lIns="67391" tIns="33696" rIns="67391" bIns="33696">
            <a:spAutoFit/>
          </a:bodyPr>
          <a:lstStyle/>
          <a:p>
            <a:pPr algn="ct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vue+springboot</a:t>
            </a:r>
            <a:endPar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4" name="矩形 57"/>
          <p:cNvSpPr>
            <a:spLocks noChangeArrowheads="1"/>
          </p:cNvSpPr>
          <p:nvPr/>
        </p:nvSpPr>
        <p:spPr bwMode="auto">
          <a:xfrm>
            <a:off x="3779503" y="2253569"/>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使用到的技术</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5" name="文本框 40"/>
          <p:cNvSpPr txBox="1"/>
          <p:nvPr/>
        </p:nvSpPr>
        <p:spPr>
          <a:xfrm>
            <a:off x="3669435" y="2430858"/>
            <a:ext cx="1549013" cy="1105535"/>
          </a:xfrm>
          <a:prstGeom prst="rect">
            <a:avLst/>
          </a:prstGeom>
          <a:noFill/>
          <a:ln w="9525">
            <a:noFill/>
          </a:ln>
        </p:spPr>
        <p:txBody>
          <a:bodyPr wrap="square" lIns="67391" tIns="33696" rIns="67391" bIns="33696">
            <a:spAutoFit/>
          </a:bodyPr>
          <a:lstStyle/>
          <a:p>
            <a:pPr algn="ctr">
              <a:lnSpc>
                <a:spcPct val="150000"/>
              </a:lnSpc>
            </a:pP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HTML</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css</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js</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vue</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element-ui</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axios</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ctr">
              <a:lnSpc>
                <a:spcPct val="150000"/>
              </a:lnSpc>
            </a:pPr>
            <a:r>
              <a:rPr lang="en-US" altLang="zh-CN"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Java</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、spring-boot-starter-web、mybatis-spring-boot-starter</a:t>
            </a:r>
            <a:endPar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6" name="矩形 57"/>
          <p:cNvSpPr>
            <a:spLocks noChangeArrowheads="1"/>
          </p:cNvSpPr>
          <p:nvPr/>
        </p:nvSpPr>
        <p:spPr bwMode="auto">
          <a:xfrm>
            <a:off x="5750753" y="2253569"/>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部署的流程</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7" name="文本框 40"/>
          <p:cNvSpPr txBox="1"/>
          <p:nvPr/>
        </p:nvSpPr>
        <p:spPr>
          <a:xfrm>
            <a:off x="5474335" y="2447925"/>
            <a:ext cx="1873250" cy="1105535"/>
          </a:xfrm>
          <a:prstGeom prst="rect">
            <a:avLst/>
          </a:prstGeom>
          <a:noFill/>
          <a:ln w="9525">
            <a:noFill/>
          </a:ln>
        </p:spPr>
        <p:txBody>
          <a:bodyPr wrap="square" lIns="67391" tIns="33696" rIns="67391" bIns="33696">
            <a:spAutoFit/>
          </a:bodyPr>
          <a:lstStyle/>
          <a:p>
            <a:pPr algn="ctr">
              <a:lnSpc>
                <a:spcPct val="150000"/>
              </a:lnSpc>
            </a:pP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前后端先分别搭建出基础框架，然后前后端分离分别实现对应的页面与功能代码、</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数据库。最后将前后端代码进行交互整合，在服务器配置好后将代码放入</a:t>
            </a:r>
            <a:r>
              <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服务器。</a:t>
            </a:r>
            <a:endParaRPr lang="zh-CN" altLang="en-US" sz="900" noProof="1">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5</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001953" y="3599611"/>
            <a:ext cx="716280" cy="368300"/>
          </a:xfrm>
          <a:prstGeom prst="rect">
            <a:avLst/>
          </a:prstGeom>
          <a:noFill/>
        </p:spPr>
        <p:txBody>
          <a:bodyPr wrap="non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sym typeface="+mn-ea"/>
              </a:rPr>
              <a:t>测试</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072891" y="3967897"/>
            <a:ext cx="561340" cy="33718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Test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049"/>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31" name="文本框 30"/>
          <p:cNvSpPr txBox="1"/>
          <p:nvPr/>
        </p:nvSpPr>
        <p:spPr>
          <a:xfrm>
            <a:off x="447590" y="287970"/>
            <a:ext cx="1783080" cy="368300"/>
          </a:xfrm>
          <a:prstGeom prst="rect">
            <a:avLst/>
          </a:prstGeom>
          <a:noFill/>
        </p:spPr>
        <p:txBody>
          <a:bodyPr wrap="none" rtlCol="0">
            <a:spAutoFit/>
          </a:bodyPr>
          <a:lstStyle/>
          <a:p>
            <a:pPr algn="l"/>
            <a:r>
              <a:rPr lang="zh-CN" altLang="en-US" sz="1800" spc="300" dirty="0">
                <a:solidFill>
                  <a:srgbClr val="17B59E"/>
                </a:solidFill>
                <a:latin typeface="微软雅黑" panose="020B0503020204020204" pitchFamily="34" charset="-122"/>
                <a:ea typeface="微软雅黑" panose="020B0503020204020204" pitchFamily="34" charset="-122"/>
              </a:rPr>
              <a:t>测试工作安排</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Oval 3"/>
          <p:cNvSpPr/>
          <p:nvPr/>
        </p:nvSpPr>
        <p:spPr bwMode="auto">
          <a:xfrm>
            <a:off x="3948945" y="2910282"/>
            <a:ext cx="1161177" cy="1155943"/>
          </a:xfrm>
          <a:prstGeom prst="ellipse">
            <a:avLst/>
          </a:prstGeom>
          <a:solidFill>
            <a:srgbClr val="17B59E"/>
          </a:solidFill>
          <a:ln w="57150">
            <a:solidFill>
              <a:schemeClr val="bg1"/>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3" name="Freeform 16"/>
          <p:cNvSpPr>
            <a:spLocks noEditPoints="1"/>
          </p:cNvSpPr>
          <p:nvPr/>
        </p:nvSpPr>
        <p:spPr bwMode="auto">
          <a:xfrm>
            <a:off x="4229116" y="3143206"/>
            <a:ext cx="600835" cy="690092"/>
          </a:xfrm>
          <a:custGeom>
            <a:avLst/>
            <a:gdLst>
              <a:gd name="T0" fmla="*/ 396 w 792"/>
              <a:gd name="T1" fmla="*/ 85 h 914"/>
              <a:gd name="T2" fmla="*/ 395 w 792"/>
              <a:gd name="T3" fmla="*/ 10 h 914"/>
              <a:gd name="T4" fmla="*/ 547 w 792"/>
              <a:gd name="T5" fmla="*/ 166 h 914"/>
              <a:gd name="T6" fmla="*/ 615 w 792"/>
              <a:gd name="T7" fmla="*/ 329 h 914"/>
              <a:gd name="T8" fmla="*/ 626 w 792"/>
              <a:gd name="T9" fmla="*/ 424 h 914"/>
              <a:gd name="T10" fmla="*/ 573 w 792"/>
              <a:gd name="T11" fmla="*/ 499 h 914"/>
              <a:gd name="T12" fmla="*/ 567 w 792"/>
              <a:gd name="T13" fmla="*/ 668 h 914"/>
              <a:gd name="T14" fmla="*/ 763 w 792"/>
              <a:gd name="T15" fmla="*/ 914 h 914"/>
              <a:gd name="T16" fmla="*/ 395 w 792"/>
              <a:gd name="T17" fmla="*/ 847 h 914"/>
              <a:gd name="T18" fmla="*/ 453 w 792"/>
              <a:gd name="T19" fmla="*/ 775 h 914"/>
              <a:gd name="T20" fmla="*/ 574 w 792"/>
              <a:gd name="T21" fmla="*/ 699 h 914"/>
              <a:gd name="T22" fmla="*/ 399 w 792"/>
              <a:gd name="T23" fmla="*/ 820 h 914"/>
              <a:gd name="T24" fmla="*/ 395 w 792"/>
              <a:gd name="T25" fmla="*/ 786 h 914"/>
              <a:gd name="T26" fmla="*/ 518 w 792"/>
              <a:gd name="T27" fmla="*/ 665 h 914"/>
              <a:gd name="T28" fmla="*/ 396 w 792"/>
              <a:gd name="T29" fmla="*/ 629 h 914"/>
              <a:gd name="T30" fmla="*/ 395 w 792"/>
              <a:gd name="T31" fmla="*/ 604 h 914"/>
              <a:gd name="T32" fmla="*/ 556 w 792"/>
              <a:gd name="T33" fmla="*/ 480 h 914"/>
              <a:gd name="T34" fmla="*/ 595 w 792"/>
              <a:gd name="T35" fmla="*/ 343 h 914"/>
              <a:gd name="T36" fmla="*/ 531 w 792"/>
              <a:gd name="T37" fmla="*/ 440 h 914"/>
              <a:gd name="T38" fmla="*/ 550 w 792"/>
              <a:gd name="T39" fmla="*/ 336 h 914"/>
              <a:gd name="T40" fmla="*/ 529 w 792"/>
              <a:gd name="T41" fmla="*/ 238 h 914"/>
              <a:gd name="T42" fmla="*/ 475 w 792"/>
              <a:gd name="T43" fmla="*/ 217 h 914"/>
              <a:gd name="T44" fmla="*/ 395 w 792"/>
              <a:gd name="T45" fmla="*/ 82 h 914"/>
              <a:gd name="T46" fmla="*/ 3 w 792"/>
              <a:gd name="T47" fmla="*/ 836 h 914"/>
              <a:gd name="T48" fmla="*/ 285 w 792"/>
              <a:gd name="T49" fmla="*/ 588 h 914"/>
              <a:gd name="T50" fmla="*/ 188 w 792"/>
              <a:gd name="T51" fmla="*/ 475 h 914"/>
              <a:gd name="T52" fmla="*/ 165 w 792"/>
              <a:gd name="T53" fmla="*/ 367 h 914"/>
              <a:gd name="T54" fmla="*/ 176 w 792"/>
              <a:gd name="T55" fmla="*/ 318 h 914"/>
              <a:gd name="T56" fmla="*/ 246 w 792"/>
              <a:gd name="T57" fmla="*/ 69 h 914"/>
              <a:gd name="T58" fmla="*/ 263 w 792"/>
              <a:gd name="T59" fmla="*/ 53 h 914"/>
              <a:gd name="T60" fmla="*/ 395 w 792"/>
              <a:gd name="T61" fmla="*/ 243 h 914"/>
              <a:gd name="T62" fmla="*/ 264 w 792"/>
              <a:gd name="T63" fmla="*/ 238 h 914"/>
              <a:gd name="T64" fmla="*/ 244 w 792"/>
              <a:gd name="T65" fmla="*/ 342 h 914"/>
              <a:gd name="T66" fmla="*/ 236 w 792"/>
              <a:gd name="T67" fmla="*/ 420 h 914"/>
              <a:gd name="T68" fmla="*/ 195 w 792"/>
              <a:gd name="T69" fmla="*/ 344 h 914"/>
              <a:gd name="T70" fmla="*/ 395 w 792"/>
              <a:gd name="T71" fmla="*/ 604 h 914"/>
              <a:gd name="T72" fmla="*/ 311 w 792"/>
              <a:gd name="T73" fmla="*/ 606 h 914"/>
              <a:gd name="T74" fmla="*/ 395 w 792"/>
              <a:gd name="T75" fmla="*/ 786 h 914"/>
              <a:gd name="T76" fmla="*/ 268 w 792"/>
              <a:gd name="T77" fmla="*/ 674 h 914"/>
              <a:gd name="T78" fmla="*/ 215 w 792"/>
              <a:gd name="T79" fmla="*/ 696 h 914"/>
              <a:gd name="T80" fmla="*/ 340 w 792"/>
              <a:gd name="T81" fmla="*/ 783 h 914"/>
              <a:gd name="T82" fmla="*/ 395 w 792"/>
              <a:gd name="T83" fmla="*/ 914 h 914"/>
              <a:gd name="T84" fmla="*/ 395 w 792"/>
              <a:gd name="T85" fmla="*/ 50 h 914"/>
              <a:gd name="T86" fmla="*/ 360 w 792"/>
              <a:gd name="T87" fmla="*/ 1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92" h="914">
                <a:moveTo>
                  <a:pt x="395" y="82"/>
                </a:moveTo>
                <a:cubicBezTo>
                  <a:pt x="395" y="83"/>
                  <a:pt x="395" y="84"/>
                  <a:pt x="396" y="85"/>
                </a:cubicBezTo>
                <a:cubicBezTo>
                  <a:pt x="402" y="73"/>
                  <a:pt x="401" y="61"/>
                  <a:pt x="395" y="50"/>
                </a:cubicBezTo>
                <a:cubicBezTo>
                  <a:pt x="395" y="10"/>
                  <a:pt x="395" y="10"/>
                  <a:pt x="395" y="10"/>
                </a:cubicBezTo>
                <a:cubicBezTo>
                  <a:pt x="483" y="0"/>
                  <a:pt x="549" y="69"/>
                  <a:pt x="521" y="140"/>
                </a:cubicBezTo>
                <a:cubicBezTo>
                  <a:pt x="531" y="148"/>
                  <a:pt x="540" y="157"/>
                  <a:pt x="547" y="166"/>
                </a:cubicBezTo>
                <a:cubicBezTo>
                  <a:pt x="582" y="207"/>
                  <a:pt x="608" y="265"/>
                  <a:pt x="615" y="329"/>
                </a:cubicBezTo>
                <a:cubicBezTo>
                  <a:pt x="615" y="329"/>
                  <a:pt x="615" y="329"/>
                  <a:pt x="615" y="329"/>
                </a:cubicBezTo>
                <a:cubicBezTo>
                  <a:pt x="621" y="340"/>
                  <a:pt x="625" y="353"/>
                  <a:pt x="627" y="367"/>
                </a:cubicBezTo>
                <a:cubicBezTo>
                  <a:pt x="630" y="385"/>
                  <a:pt x="630" y="406"/>
                  <a:pt x="626" y="424"/>
                </a:cubicBezTo>
                <a:cubicBezTo>
                  <a:pt x="622" y="444"/>
                  <a:pt x="615" y="462"/>
                  <a:pt x="604" y="475"/>
                </a:cubicBezTo>
                <a:cubicBezTo>
                  <a:pt x="596" y="486"/>
                  <a:pt x="585" y="495"/>
                  <a:pt x="573" y="499"/>
                </a:cubicBezTo>
                <a:cubicBezTo>
                  <a:pt x="557" y="535"/>
                  <a:pt x="535" y="566"/>
                  <a:pt x="507" y="588"/>
                </a:cubicBezTo>
                <a:cubicBezTo>
                  <a:pt x="511" y="623"/>
                  <a:pt x="525" y="651"/>
                  <a:pt x="567" y="668"/>
                </a:cubicBezTo>
                <a:cubicBezTo>
                  <a:pt x="661" y="708"/>
                  <a:pt x="792" y="718"/>
                  <a:pt x="790" y="836"/>
                </a:cubicBezTo>
                <a:cubicBezTo>
                  <a:pt x="789" y="861"/>
                  <a:pt x="779" y="888"/>
                  <a:pt x="763" y="914"/>
                </a:cubicBezTo>
                <a:cubicBezTo>
                  <a:pt x="395" y="914"/>
                  <a:pt x="395" y="914"/>
                  <a:pt x="395" y="914"/>
                </a:cubicBezTo>
                <a:cubicBezTo>
                  <a:pt x="395" y="847"/>
                  <a:pt x="395" y="847"/>
                  <a:pt x="395" y="847"/>
                </a:cubicBezTo>
                <a:cubicBezTo>
                  <a:pt x="396" y="851"/>
                  <a:pt x="397" y="856"/>
                  <a:pt x="397" y="860"/>
                </a:cubicBezTo>
                <a:cubicBezTo>
                  <a:pt x="401" y="837"/>
                  <a:pt x="430" y="790"/>
                  <a:pt x="453" y="775"/>
                </a:cubicBezTo>
                <a:cubicBezTo>
                  <a:pt x="479" y="790"/>
                  <a:pt x="489" y="819"/>
                  <a:pt x="504" y="838"/>
                </a:cubicBezTo>
                <a:cubicBezTo>
                  <a:pt x="531" y="811"/>
                  <a:pt x="557" y="741"/>
                  <a:pt x="574" y="699"/>
                </a:cubicBezTo>
                <a:cubicBezTo>
                  <a:pt x="558" y="695"/>
                  <a:pt x="544" y="687"/>
                  <a:pt x="532" y="677"/>
                </a:cubicBezTo>
                <a:cubicBezTo>
                  <a:pt x="485" y="727"/>
                  <a:pt x="439" y="766"/>
                  <a:pt x="399" y="820"/>
                </a:cubicBezTo>
                <a:cubicBezTo>
                  <a:pt x="398" y="818"/>
                  <a:pt x="396" y="817"/>
                  <a:pt x="395" y="816"/>
                </a:cubicBezTo>
                <a:cubicBezTo>
                  <a:pt x="395" y="786"/>
                  <a:pt x="395" y="786"/>
                  <a:pt x="395" y="786"/>
                </a:cubicBezTo>
                <a:cubicBezTo>
                  <a:pt x="396" y="787"/>
                  <a:pt x="397" y="788"/>
                  <a:pt x="399" y="789"/>
                </a:cubicBezTo>
                <a:cubicBezTo>
                  <a:pt x="433" y="752"/>
                  <a:pt x="467" y="728"/>
                  <a:pt x="518" y="665"/>
                </a:cubicBezTo>
                <a:cubicBezTo>
                  <a:pt x="501" y="648"/>
                  <a:pt x="490" y="626"/>
                  <a:pt x="484" y="605"/>
                </a:cubicBezTo>
                <a:cubicBezTo>
                  <a:pt x="458" y="620"/>
                  <a:pt x="429" y="629"/>
                  <a:pt x="396" y="629"/>
                </a:cubicBezTo>
                <a:cubicBezTo>
                  <a:pt x="395" y="629"/>
                  <a:pt x="395" y="629"/>
                  <a:pt x="395" y="629"/>
                </a:cubicBezTo>
                <a:cubicBezTo>
                  <a:pt x="395" y="604"/>
                  <a:pt x="395" y="604"/>
                  <a:pt x="395" y="604"/>
                </a:cubicBezTo>
                <a:cubicBezTo>
                  <a:pt x="395" y="604"/>
                  <a:pt x="396" y="604"/>
                  <a:pt x="396" y="604"/>
                </a:cubicBezTo>
                <a:cubicBezTo>
                  <a:pt x="471" y="604"/>
                  <a:pt x="526" y="551"/>
                  <a:pt x="556" y="480"/>
                </a:cubicBezTo>
                <a:cubicBezTo>
                  <a:pt x="600" y="472"/>
                  <a:pt x="618" y="391"/>
                  <a:pt x="597" y="344"/>
                </a:cubicBezTo>
                <a:cubicBezTo>
                  <a:pt x="596" y="343"/>
                  <a:pt x="596" y="343"/>
                  <a:pt x="595" y="343"/>
                </a:cubicBezTo>
                <a:cubicBezTo>
                  <a:pt x="566" y="324"/>
                  <a:pt x="557" y="411"/>
                  <a:pt x="557" y="420"/>
                </a:cubicBezTo>
                <a:cubicBezTo>
                  <a:pt x="556" y="451"/>
                  <a:pt x="523" y="461"/>
                  <a:pt x="531" y="440"/>
                </a:cubicBezTo>
                <a:cubicBezTo>
                  <a:pt x="538" y="418"/>
                  <a:pt x="548" y="385"/>
                  <a:pt x="549" y="342"/>
                </a:cubicBezTo>
                <a:cubicBezTo>
                  <a:pt x="549" y="340"/>
                  <a:pt x="550" y="338"/>
                  <a:pt x="550" y="336"/>
                </a:cubicBezTo>
                <a:cubicBezTo>
                  <a:pt x="550" y="304"/>
                  <a:pt x="543" y="271"/>
                  <a:pt x="530" y="239"/>
                </a:cubicBezTo>
                <a:cubicBezTo>
                  <a:pt x="530" y="239"/>
                  <a:pt x="530" y="239"/>
                  <a:pt x="529" y="238"/>
                </a:cubicBezTo>
                <a:cubicBezTo>
                  <a:pt x="516" y="219"/>
                  <a:pt x="507" y="209"/>
                  <a:pt x="476" y="217"/>
                </a:cubicBezTo>
                <a:cubicBezTo>
                  <a:pt x="475" y="217"/>
                  <a:pt x="475" y="217"/>
                  <a:pt x="475" y="217"/>
                </a:cubicBezTo>
                <a:cubicBezTo>
                  <a:pt x="445" y="231"/>
                  <a:pt x="419" y="239"/>
                  <a:pt x="395" y="243"/>
                </a:cubicBezTo>
                <a:lnTo>
                  <a:pt x="395" y="82"/>
                </a:lnTo>
                <a:close/>
                <a:moveTo>
                  <a:pt x="29" y="914"/>
                </a:moveTo>
                <a:cubicBezTo>
                  <a:pt x="14" y="888"/>
                  <a:pt x="3" y="861"/>
                  <a:pt x="3" y="836"/>
                </a:cubicBezTo>
                <a:cubicBezTo>
                  <a:pt x="0" y="718"/>
                  <a:pt x="132" y="708"/>
                  <a:pt x="226" y="668"/>
                </a:cubicBezTo>
                <a:cubicBezTo>
                  <a:pt x="267" y="651"/>
                  <a:pt x="282" y="623"/>
                  <a:pt x="285" y="588"/>
                </a:cubicBezTo>
                <a:cubicBezTo>
                  <a:pt x="257" y="566"/>
                  <a:pt x="235" y="535"/>
                  <a:pt x="219" y="499"/>
                </a:cubicBezTo>
                <a:cubicBezTo>
                  <a:pt x="207" y="495"/>
                  <a:pt x="197" y="486"/>
                  <a:pt x="188" y="475"/>
                </a:cubicBezTo>
                <a:cubicBezTo>
                  <a:pt x="178" y="462"/>
                  <a:pt x="170" y="444"/>
                  <a:pt x="166" y="424"/>
                </a:cubicBezTo>
                <a:cubicBezTo>
                  <a:pt x="163" y="406"/>
                  <a:pt x="162" y="385"/>
                  <a:pt x="165" y="367"/>
                </a:cubicBezTo>
                <a:cubicBezTo>
                  <a:pt x="167" y="354"/>
                  <a:pt x="171" y="341"/>
                  <a:pt x="176" y="330"/>
                </a:cubicBezTo>
                <a:cubicBezTo>
                  <a:pt x="176" y="327"/>
                  <a:pt x="176" y="323"/>
                  <a:pt x="176" y="318"/>
                </a:cubicBezTo>
                <a:cubicBezTo>
                  <a:pt x="180" y="263"/>
                  <a:pt x="205" y="208"/>
                  <a:pt x="240" y="168"/>
                </a:cubicBezTo>
                <a:cubicBezTo>
                  <a:pt x="230" y="138"/>
                  <a:pt x="232" y="103"/>
                  <a:pt x="246" y="69"/>
                </a:cubicBezTo>
                <a:cubicBezTo>
                  <a:pt x="258" y="99"/>
                  <a:pt x="267" y="119"/>
                  <a:pt x="296" y="118"/>
                </a:cubicBezTo>
                <a:cubicBezTo>
                  <a:pt x="297" y="88"/>
                  <a:pt x="289" y="71"/>
                  <a:pt x="263" y="53"/>
                </a:cubicBezTo>
                <a:cubicBezTo>
                  <a:pt x="265" y="24"/>
                  <a:pt x="364" y="0"/>
                  <a:pt x="395" y="82"/>
                </a:cubicBezTo>
                <a:cubicBezTo>
                  <a:pt x="395" y="243"/>
                  <a:pt x="395" y="243"/>
                  <a:pt x="395" y="243"/>
                </a:cubicBezTo>
                <a:cubicBezTo>
                  <a:pt x="344" y="252"/>
                  <a:pt x="305" y="242"/>
                  <a:pt x="278" y="221"/>
                </a:cubicBezTo>
                <a:cubicBezTo>
                  <a:pt x="273" y="226"/>
                  <a:pt x="268" y="231"/>
                  <a:pt x="264" y="238"/>
                </a:cubicBezTo>
                <a:cubicBezTo>
                  <a:pt x="250" y="270"/>
                  <a:pt x="242" y="306"/>
                  <a:pt x="243" y="339"/>
                </a:cubicBezTo>
                <a:cubicBezTo>
                  <a:pt x="243" y="340"/>
                  <a:pt x="244" y="341"/>
                  <a:pt x="244" y="342"/>
                </a:cubicBezTo>
                <a:cubicBezTo>
                  <a:pt x="245" y="385"/>
                  <a:pt x="255" y="418"/>
                  <a:pt x="262" y="440"/>
                </a:cubicBezTo>
                <a:cubicBezTo>
                  <a:pt x="270" y="461"/>
                  <a:pt x="237" y="451"/>
                  <a:pt x="236" y="420"/>
                </a:cubicBezTo>
                <a:cubicBezTo>
                  <a:pt x="236" y="411"/>
                  <a:pt x="227" y="324"/>
                  <a:pt x="198" y="343"/>
                </a:cubicBezTo>
                <a:cubicBezTo>
                  <a:pt x="197" y="343"/>
                  <a:pt x="196" y="344"/>
                  <a:pt x="195" y="344"/>
                </a:cubicBezTo>
                <a:cubicBezTo>
                  <a:pt x="174" y="392"/>
                  <a:pt x="192" y="473"/>
                  <a:pt x="236" y="480"/>
                </a:cubicBezTo>
                <a:cubicBezTo>
                  <a:pt x="266" y="550"/>
                  <a:pt x="320" y="603"/>
                  <a:pt x="395" y="604"/>
                </a:cubicBezTo>
                <a:cubicBezTo>
                  <a:pt x="395" y="629"/>
                  <a:pt x="395" y="629"/>
                  <a:pt x="395" y="629"/>
                </a:cubicBezTo>
                <a:cubicBezTo>
                  <a:pt x="364" y="629"/>
                  <a:pt x="336" y="621"/>
                  <a:pt x="311" y="606"/>
                </a:cubicBezTo>
                <a:cubicBezTo>
                  <a:pt x="305" y="624"/>
                  <a:pt x="294" y="641"/>
                  <a:pt x="280" y="657"/>
                </a:cubicBezTo>
                <a:cubicBezTo>
                  <a:pt x="328" y="725"/>
                  <a:pt x="365" y="766"/>
                  <a:pt x="395" y="786"/>
                </a:cubicBezTo>
                <a:cubicBezTo>
                  <a:pt x="395" y="816"/>
                  <a:pt x="395" y="816"/>
                  <a:pt x="395" y="816"/>
                </a:cubicBezTo>
                <a:cubicBezTo>
                  <a:pt x="357" y="783"/>
                  <a:pt x="300" y="719"/>
                  <a:pt x="268" y="674"/>
                </a:cubicBezTo>
                <a:cubicBezTo>
                  <a:pt x="267" y="673"/>
                  <a:pt x="267" y="671"/>
                  <a:pt x="266" y="669"/>
                </a:cubicBezTo>
                <a:cubicBezTo>
                  <a:pt x="251" y="682"/>
                  <a:pt x="233" y="692"/>
                  <a:pt x="215" y="696"/>
                </a:cubicBezTo>
                <a:cubicBezTo>
                  <a:pt x="229" y="754"/>
                  <a:pt x="274" y="818"/>
                  <a:pt x="291" y="839"/>
                </a:cubicBezTo>
                <a:cubicBezTo>
                  <a:pt x="307" y="818"/>
                  <a:pt x="315" y="795"/>
                  <a:pt x="340" y="783"/>
                </a:cubicBezTo>
                <a:cubicBezTo>
                  <a:pt x="351" y="794"/>
                  <a:pt x="385" y="818"/>
                  <a:pt x="395" y="847"/>
                </a:cubicBezTo>
                <a:cubicBezTo>
                  <a:pt x="395" y="914"/>
                  <a:pt x="395" y="914"/>
                  <a:pt x="395" y="914"/>
                </a:cubicBezTo>
                <a:cubicBezTo>
                  <a:pt x="29" y="914"/>
                  <a:pt x="29" y="914"/>
                  <a:pt x="29" y="914"/>
                </a:cubicBezTo>
                <a:close/>
                <a:moveTo>
                  <a:pt x="395" y="50"/>
                </a:moveTo>
                <a:cubicBezTo>
                  <a:pt x="395" y="10"/>
                  <a:pt x="395" y="10"/>
                  <a:pt x="395" y="10"/>
                </a:cubicBezTo>
                <a:cubicBezTo>
                  <a:pt x="384" y="11"/>
                  <a:pt x="372" y="13"/>
                  <a:pt x="360" y="17"/>
                </a:cubicBezTo>
                <a:cubicBezTo>
                  <a:pt x="375" y="25"/>
                  <a:pt x="388" y="37"/>
                  <a:pt x="395" y="50"/>
                </a:cubicBezTo>
                <a:close/>
              </a:path>
            </a:pathLst>
          </a:custGeom>
          <a:solidFill>
            <a:schemeClr val="bg1"/>
          </a:solidFill>
          <a:ln>
            <a:noFill/>
          </a:ln>
        </p:spPr>
        <p:txBody>
          <a:bodyPr vert="horz" wrap="square" lIns="89855" tIns="44928" rIns="89855" bIns="44928" numCol="1" anchor="t" anchorCtr="0" compatLnSpc="1"/>
          <a:lstStyle/>
          <a:p>
            <a:endParaRPr lang="en-US" dirty="0">
              <a:latin typeface="微软雅黑" panose="020B0503020204020204" pitchFamily="34" charset="-122"/>
            </a:endParaRPr>
          </a:p>
        </p:txBody>
      </p:sp>
      <p:cxnSp>
        <p:nvCxnSpPr>
          <p:cNvPr id="4" name="Straight Connector 6"/>
          <p:cNvCxnSpPr/>
          <p:nvPr/>
        </p:nvCxnSpPr>
        <p:spPr>
          <a:xfrm>
            <a:off x="5182695" y="3488252"/>
            <a:ext cx="653162" cy="0"/>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10"/>
          <p:cNvCxnSpPr/>
          <p:nvPr/>
        </p:nvCxnSpPr>
        <p:spPr>
          <a:xfrm flipV="1">
            <a:off x="5835857" y="1754338"/>
            <a:ext cx="1306324" cy="1733915"/>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18"/>
          <p:cNvCxnSpPr/>
          <p:nvPr/>
        </p:nvCxnSpPr>
        <p:spPr>
          <a:xfrm flipH="1">
            <a:off x="3223208" y="3488252"/>
            <a:ext cx="653162" cy="0"/>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19"/>
          <p:cNvCxnSpPr/>
          <p:nvPr/>
        </p:nvCxnSpPr>
        <p:spPr>
          <a:xfrm flipH="1" flipV="1">
            <a:off x="1916885" y="1754338"/>
            <a:ext cx="1306324" cy="1733915"/>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21"/>
          <p:cNvCxnSpPr/>
          <p:nvPr/>
        </p:nvCxnSpPr>
        <p:spPr>
          <a:xfrm>
            <a:off x="5110122" y="3213578"/>
            <a:ext cx="217721" cy="0"/>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22"/>
          <p:cNvCxnSpPr/>
          <p:nvPr/>
        </p:nvCxnSpPr>
        <p:spPr>
          <a:xfrm flipV="1">
            <a:off x="5327842" y="1754337"/>
            <a:ext cx="870882" cy="1459240"/>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25"/>
          <p:cNvCxnSpPr/>
          <p:nvPr/>
        </p:nvCxnSpPr>
        <p:spPr>
          <a:xfrm flipH="1">
            <a:off x="3731224" y="3213578"/>
            <a:ext cx="217721" cy="0"/>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26"/>
          <p:cNvCxnSpPr/>
          <p:nvPr/>
        </p:nvCxnSpPr>
        <p:spPr>
          <a:xfrm flipH="1" flipV="1">
            <a:off x="2860340" y="1754337"/>
            <a:ext cx="870882" cy="1459240"/>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28"/>
          <p:cNvCxnSpPr/>
          <p:nvPr/>
        </p:nvCxnSpPr>
        <p:spPr>
          <a:xfrm flipV="1">
            <a:off x="4829956" y="1754905"/>
            <a:ext cx="280171" cy="1155943"/>
          </a:xfrm>
          <a:prstGeom prst="line">
            <a:avLst/>
          </a:prstGeom>
          <a:ln w="19050">
            <a:solidFill>
              <a:srgbClr val="262626"/>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29"/>
          <p:cNvCxnSpPr/>
          <p:nvPr/>
        </p:nvCxnSpPr>
        <p:spPr>
          <a:xfrm flipH="1" flipV="1">
            <a:off x="3936854" y="1754905"/>
            <a:ext cx="280171" cy="1155943"/>
          </a:xfrm>
          <a:prstGeom prst="line">
            <a:avLst/>
          </a:prstGeom>
          <a:ln w="19050">
            <a:solidFill>
              <a:srgbClr val="1273B8"/>
            </a:solidFill>
            <a:prstDash val="sysDot"/>
          </a:ln>
        </p:spPr>
        <p:style>
          <a:lnRef idx="1">
            <a:schemeClr val="accent1"/>
          </a:lnRef>
          <a:fillRef idx="0">
            <a:schemeClr val="accent1"/>
          </a:fillRef>
          <a:effectRef idx="0">
            <a:schemeClr val="accent1"/>
          </a:effectRef>
          <a:fontRef idx="minor">
            <a:schemeClr val="tx1"/>
          </a:fontRef>
        </p:style>
      </p:cxnSp>
      <p:sp>
        <p:nvSpPr>
          <p:cNvPr id="14" name="Oval 30"/>
          <p:cNvSpPr/>
          <p:nvPr/>
        </p:nvSpPr>
        <p:spPr bwMode="auto">
          <a:xfrm>
            <a:off x="1469347"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15" name="Freeform 24"/>
          <p:cNvSpPr>
            <a:spLocks noEditPoints="1"/>
          </p:cNvSpPr>
          <p:nvPr/>
        </p:nvSpPr>
        <p:spPr bwMode="auto">
          <a:xfrm>
            <a:off x="1650937" y="1201015"/>
            <a:ext cx="362557" cy="337148"/>
          </a:xfrm>
          <a:custGeom>
            <a:avLst/>
            <a:gdLst/>
            <a:ahLst/>
            <a:cxnLst>
              <a:cxn ang="0">
                <a:pos x="77" y="16"/>
              </a:cxn>
              <a:cxn ang="0">
                <a:pos x="77" y="21"/>
              </a:cxn>
              <a:cxn ang="0">
                <a:pos x="72" y="21"/>
              </a:cxn>
              <a:cxn ang="0">
                <a:pos x="69" y="23"/>
              </a:cxn>
              <a:cxn ang="0">
                <a:pos x="8" y="23"/>
              </a:cxn>
              <a:cxn ang="0">
                <a:pos x="5" y="21"/>
              </a:cxn>
              <a:cxn ang="0">
                <a:pos x="0" y="21"/>
              </a:cxn>
              <a:cxn ang="0">
                <a:pos x="0" y="16"/>
              </a:cxn>
              <a:cxn ang="0">
                <a:pos x="38" y="0"/>
              </a:cxn>
              <a:cxn ang="0">
                <a:pos x="77" y="16"/>
              </a:cxn>
              <a:cxn ang="0">
                <a:pos x="77" y="67"/>
              </a:cxn>
              <a:cxn ang="0">
                <a:pos x="77" y="72"/>
              </a:cxn>
              <a:cxn ang="0">
                <a:pos x="0" y="72"/>
              </a:cxn>
              <a:cxn ang="0">
                <a:pos x="0" y="67"/>
              </a:cxn>
              <a:cxn ang="0">
                <a:pos x="3" y="65"/>
              </a:cxn>
              <a:cxn ang="0">
                <a:pos x="74" y="65"/>
              </a:cxn>
              <a:cxn ang="0">
                <a:pos x="77" y="67"/>
              </a:cxn>
              <a:cxn ang="0">
                <a:pos x="20" y="26"/>
              </a:cxn>
              <a:cxn ang="0">
                <a:pos x="20" y="57"/>
              </a:cxn>
              <a:cxn ang="0">
                <a:pos x="25" y="57"/>
              </a:cxn>
              <a:cxn ang="0">
                <a:pos x="25" y="26"/>
              </a:cxn>
              <a:cxn ang="0">
                <a:pos x="36" y="26"/>
              </a:cxn>
              <a:cxn ang="0">
                <a:pos x="36" y="57"/>
              </a:cxn>
              <a:cxn ang="0">
                <a:pos x="41" y="57"/>
              </a:cxn>
              <a:cxn ang="0">
                <a:pos x="41" y="26"/>
              </a:cxn>
              <a:cxn ang="0">
                <a:pos x="51" y="26"/>
              </a:cxn>
              <a:cxn ang="0">
                <a:pos x="51" y="57"/>
              </a:cxn>
              <a:cxn ang="0">
                <a:pos x="56" y="57"/>
              </a:cxn>
              <a:cxn ang="0">
                <a:pos x="56" y="26"/>
              </a:cxn>
              <a:cxn ang="0">
                <a:pos x="67" y="26"/>
              </a:cxn>
              <a:cxn ang="0">
                <a:pos x="67" y="57"/>
              </a:cxn>
              <a:cxn ang="0">
                <a:pos x="69" y="57"/>
              </a:cxn>
              <a:cxn ang="0">
                <a:pos x="72" y="59"/>
              </a:cxn>
              <a:cxn ang="0">
                <a:pos x="72" y="62"/>
              </a:cxn>
              <a:cxn ang="0">
                <a:pos x="5" y="62"/>
              </a:cxn>
              <a:cxn ang="0">
                <a:pos x="5" y="59"/>
              </a:cxn>
              <a:cxn ang="0">
                <a:pos x="8" y="57"/>
              </a:cxn>
              <a:cxn ang="0">
                <a:pos x="10" y="57"/>
              </a:cxn>
              <a:cxn ang="0">
                <a:pos x="10" y="26"/>
              </a:cxn>
              <a:cxn ang="0">
                <a:pos x="20" y="26"/>
              </a:cxn>
            </a:cxnLst>
            <a:rect l="0" t="0" r="r" b="b"/>
            <a:pathLst>
              <a:path w="77" h="72">
                <a:moveTo>
                  <a:pt x="77" y="16"/>
                </a:moveTo>
                <a:cubicBezTo>
                  <a:pt x="77" y="21"/>
                  <a:pt x="77" y="21"/>
                  <a:pt x="77" y="21"/>
                </a:cubicBezTo>
                <a:cubicBezTo>
                  <a:pt x="72" y="21"/>
                  <a:pt x="72" y="21"/>
                  <a:pt x="72" y="21"/>
                </a:cubicBezTo>
                <a:cubicBezTo>
                  <a:pt x="72" y="22"/>
                  <a:pt x="70" y="23"/>
                  <a:pt x="69" y="23"/>
                </a:cubicBezTo>
                <a:cubicBezTo>
                  <a:pt x="8" y="23"/>
                  <a:pt x="8" y="23"/>
                  <a:pt x="8" y="23"/>
                </a:cubicBezTo>
                <a:cubicBezTo>
                  <a:pt x="6" y="23"/>
                  <a:pt x="5" y="22"/>
                  <a:pt x="5" y="21"/>
                </a:cubicBezTo>
                <a:cubicBezTo>
                  <a:pt x="0" y="21"/>
                  <a:pt x="0" y="21"/>
                  <a:pt x="0" y="21"/>
                </a:cubicBezTo>
                <a:cubicBezTo>
                  <a:pt x="0" y="16"/>
                  <a:pt x="0" y="16"/>
                  <a:pt x="0" y="16"/>
                </a:cubicBezTo>
                <a:cubicBezTo>
                  <a:pt x="38" y="0"/>
                  <a:pt x="38" y="0"/>
                  <a:pt x="38" y="0"/>
                </a:cubicBezTo>
                <a:lnTo>
                  <a:pt x="77" y="16"/>
                </a:lnTo>
                <a:close/>
                <a:moveTo>
                  <a:pt x="77" y="67"/>
                </a:moveTo>
                <a:cubicBezTo>
                  <a:pt x="77" y="72"/>
                  <a:pt x="77" y="72"/>
                  <a:pt x="77" y="72"/>
                </a:cubicBezTo>
                <a:cubicBezTo>
                  <a:pt x="0" y="72"/>
                  <a:pt x="0" y="72"/>
                  <a:pt x="0" y="72"/>
                </a:cubicBezTo>
                <a:cubicBezTo>
                  <a:pt x="0" y="67"/>
                  <a:pt x="0" y="67"/>
                  <a:pt x="0" y="67"/>
                </a:cubicBezTo>
                <a:cubicBezTo>
                  <a:pt x="0" y="66"/>
                  <a:pt x="1" y="65"/>
                  <a:pt x="3" y="65"/>
                </a:cubicBezTo>
                <a:cubicBezTo>
                  <a:pt x="74" y="65"/>
                  <a:pt x="74" y="65"/>
                  <a:pt x="74" y="65"/>
                </a:cubicBezTo>
                <a:cubicBezTo>
                  <a:pt x="76" y="65"/>
                  <a:pt x="77" y="66"/>
                  <a:pt x="77" y="67"/>
                </a:cubicBezTo>
                <a:close/>
                <a:moveTo>
                  <a:pt x="20" y="26"/>
                </a:moveTo>
                <a:cubicBezTo>
                  <a:pt x="20" y="57"/>
                  <a:pt x="20" y="57"/>
                  <a:pt x="20" y="57"/>
                </a:cubicBezTo>
                <a:cubicBezTo>
                  <a:pt x="25" y="57"/>
                  <a:pt x="25" y="57"/>
                  <a:pt x="25" y="57"/>
                </a:cubicBezTo>
                <a:cubicBezTo>
                  <a:pt x="25" y="26"/>
                  <a:pt x="25" y="26"/>
                  <a:pt x="25" y="26"/>
                </a:cubicBezTo>
                <a:cubicBezTo>
                  <a:pt x="36" y="26"/>
                  <a:pt x="36" y="26"/>
                  <a:pt x="36" y="26"/>
                </a:cubicBezTo>
                <a:cubicBezTo>
                  <a:pt x="36" y="57"/>
                  <a:pt x="36" y="57"/>
                  <a:pt x="36" y="57"/>
                </a:cubicBezTo>
                <a:cubicBezTo>
                  <a:pt x="41" y="57"/>
                  <a:pt x="41" y="57"/>
                  <a:pt x="41" y="57"/>
                </a:cubicBezTo>
                <a:cubicBezTo>
                  <a:pt x="41" y="26"/>
                  <a:pt x="41" y="26"/>
                  <a:pt x="41" y="26"/>
                </a:cubicBezTo>
                <a:cubicBezTo>
                  <a:pt x="51" y="26"/>
                  <a:pt x="51" y="26"/>
                  <a:pt x="51" y="26"/>
                </a:cubicBezTo>
                <a:cubicBezTo>
                  <a:pt x="51" y="57"/>
                  <a:pt x="51" y="57"/>
                  <a:pt x="51" y="57"/>
                </a:cubicBezTo>
                <a:cubicBezTo>
                  <a:pt x="56" y="57"/>
                  <a:pt x="56" y="57"/>
                  <a:pt x="56" y="57"/>
                </a:cubicBezTo>
                <a:cubicBezTo>
                  <a:pt x="56" y="26"/>
                  <a:pt x="56" y="26"/>
                  <a:pt x="56" y="26"/>
                </a:cubicBezTo>
                <a:cubicBezTo>
                  <a:pt x="67" y="26"/>
                  <a:pt x="67" y="26"/>
                  <a:pt x="67" y="26"/>
                </a:cubicBezTo>
                <a:cubicBezTo>
                  <a:pt x="67" y="57"/>
                  <a:pt x="67" y="57"/>
                  <a:pt x="67" y="57"/>
                </a:cubicBezTo>
                <a:cubicBezTo>
                  <a:pt x="69" y="57"/>
                  <a:pt x="69" y="57"/>
                  <a:pt x="69" y="57"/>
                </a:cubicBezTo>
                <a:cubicBezTo>
                  <a:pt x="70" y="57"/>
                  <a:pt x="72" y="58"/>
                  <a:pt x="72" y="59"/>
                </a:cubicBezTo>
                <a:cubicBezTo>
                  <a:pt x="72" y="62"/>
                  <a:pt x="72" y="62"/>
                  <a:pt x="72" y="62"/>
                </a:cubicBezTo>
                <a:cubicBezTo>
                  <a:pt x="5" y="62"/>
                  <a:pt x="5" y="62"/>
                  <a:pt x="5" y="62"/>
                </a:cubicBezTo>
                <a:cubicBezTo>
                  <a:pt x="5" y="59"/>
                  <a:pt x="5" y="59"/>
                  <a:pt x="5" y="59"/>
                </a:cubicBezTo>
                <a:cubicBezTo>
                  <a:pt x="5" y="58"/>
                  <a:pt x="6" y="57"/>
                  <a:pt x="8" y="57"/>
                </a:cubicBezTo>
                <a:cubicBezTo>
                  <a:pt x="10" y="57"/>
                  <a:pt x="10" y="57"/>
                  <a:pt x="10" y="57"/>
                </a:cubicBezTo>
                <a:cubicBezTo>
                  <a:pt x="10" y="26"/>
                  <a:pt x="10" y="26"/>
                  <a:pt x="10" y="26"/>
                </a:cubicBezTo>
                <a:lnTo>
                  <a:pt x="20" y="26"/>
                </a:lnTo>
                <a:close/>
              </a:path>
            </a:pathLst>
          </a:custGeom>
          <a:solidFill>
            <a:srgbClr val="17B59E"/>
          </a:solidFill>
          <a:ln w="9525">
            <a:solidFill>
              <a:srgbClr val="1273B8"/>
            </a:solid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16" name="Oval 35"/>
          <p:cNvSpPr/>
          <p:nvPr/>
        </p:nvSpPr>
        <p:spPr bwMode="auto">
          <a:xfrm>
            <a:off x="2424899"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17" name="Freeform 101"/>
          <p:cNvSpPr>
            <a:spLocks noEditPoints="1"/>
          </p:cNvSpPr>
          <p:nvPr/>
        </p:nvSpPr>
        <p:spPr bwMode="auto">
          <a:xfrm>
            <a:off x="2529368" y="1197249"/>
            <a:ext cx="516801" cy="340914"/>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rgbClr val="17B59E"/>
          </a:solidFill>
          <a:ln w="9525">
            <a:no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18" name="Oval 33"/>
          <p:cNvSpPr/>
          <p:nvPr/>
        </p:nvSpPr>
        <p:spPr bwMode="auto">
          <a:xfrm>
            <a:off x="4783540"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19" name="Freeform 181"/>
          <p:cNvSpPr/>
          <p:nvPr/>
        </p:nvSpPr>
        <p:spPr bwMode="auto">
          <a:xfrm>
            <a:off x="5017662" y="1126160"/>
            <a:ext cx="257493" cy="483090"/>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17B59E"/>
          </a:solidFill>
          <a:ln w="9525">
            <a:no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0" name="Oval 32"/>
          <p:cNvSpPr/>
          <p:nvPr/>
        </p:nvSpPr>
        <p:spPr bwMode="auto">
          <a:xfrm>
            <a:off x="5908431"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21" name="Freeform 161"/>
          <p:cNvSpPr>
            <a:spLocks noEditPoints="1"/>
          </p:cNvSpPr>
          <p:nvPr/>
        </p:nvSpPr>
        <p:spPr bwMode="auto">
          <a:xfrm>
            <a:off x="6076446" y="1160945"/>
            <a:ext cx="389705" cy="417289"/>
          </a:xfrm>
          <a:custGeom>
            <a:avLst/>
            <a:gdLst/>
            <a:ahLst/>
            <a:cxnLst>
              <a:cxn ang="0">
                <a:pos x="53" y="33"/>
              </a:cxn>
              <a:cxn ang="0">
                <a:pos x="53" y="36"/>
              </a:cxn>
              <a:cxn ang="0">
                <a:pos x="52" y="41"/>
              </a:cxn>
              <a:cxn ang="0">
                <a:pos x="52" y="42"/>
              </a:cxn>
              <a:cxn ang="0">
                <a:pos x="50" y="49"/>
              </a:cxn>
              <a:cxn ang="0">
                <a:pos x="39" y="59"/>
              </a:cxn>
              <a:cxn ang="0">
                <a:pos x="37" y="59"/>
              </a:cxn>
              <a:cxn ang="0">
                <a:pos x="34" y="59"/>
              </a:cxn>
              <a:cxn ang="0">
                <a:pos x="20" y="56"/>
              </a:cxn>
              <a:cxn ang="0">
                <a:pos x="15" y="55"/>
              </a:cxn>
              <a:cxn ang="0">
                <a:pos x="4" y="55"/>
              </a:cxn>
              <a:cxn ang="0">
                <a:pos x="0" y="50"/>
              </a:cxn>
              <a:cxn ang="0">
                <a:pos x="0" y="27"/>
              </a:cxn>
              <a:cxn ang="0">
                <a:pos x="4" y="23"/>
              </a:cxn>
              <a:cxn ang="0">
                <a:pos x="14" y="23"/>
              </a:cxn>
              <a:cxn ang="0">
                <a:pos x="19" y="17"/>
              </a:cxn>
              <a:cxn ang="0">
                <a:pos x="23" y="13"/>
              </a:cxn>
              <a:cxn ang="0">
                <a:pos x="27" y="1"/>
              </a:cxn>
              <a:cxn ang="0">
                <a:pos x="31" y="0"/>
              </a:cxn>
              <a:cxn ang="0">
                <a:pos x="40" y="5"/>
              </a:cxn>
              <a:cxn ang="0">
                <a:pos x="41" y="11"/>
              </a:cxn>
              <a:cxn ang="0">
                <a:pos x="39" y="18"/>
              </a:cxn>
              <a:cxn ang="0">
                <a:pos x="45" y="18"/>
              </a:cxn>
              <a:cxn ang="0">
                <a:pos x="55" y="27"/>
              </a:cxn>
              <a:cxn ang="0">
                <a:pos x="53" y="33"/>
              </a:cxn>
              <a:cxn ang="0">
                <a:pos x="7" y="46"/>
              </a:cxn>
              <a:cxn ang="0">
                <a:pos x="4" y="48"/>
              </a:cxn>
              <a:cxn ang="0">
                <a:pos x="7" y="50"/>
              </a:cxn>
              <a:cxn ang="0">
                <a:pos x="9" y="48"/>
              </a:cxn>
              <a:cxn ang="0">
                <a:pos x="7" y="46"/>
              </a:cxn>
              <a:cxn ang="0">
                <a:pos x="45" y="23"/>
              </a:cxn>
              <a:cxn ang="0">
                <a:pos x="33" y="23"/>
              </a:cxn>
              <a:cxn ang="0">
                <a:pos x="36" y="11"/>
              </a:cxn>
              <a:cxn ang="0">
                <a:pos x="31" y="5"/>
              </a:cxn>
              <a:cxn ang="0">
                <a:pos x="26" y="16"/>
              </a:cxn>
              <a:cxn ang="0">
                <a:pos x="23" y="19"/>
              </a:cxn>
              <a:cxn ang="0">
                <a:pos x="15" y="27"/>
              </a:cxn>
              <a:cxn ang="0">
                <a:pos x="13" y="27"/>
              </a:cxn>
              <a:cxn ang="0">
                <a:pos x="13" y="50"/>
              </a:cxn>
              <a:cxn ang="0">
                <a:pos x="15" y="50"/>
              </a:cxn>
              <a:cxn ang="0">
                <a:pos x="22" y="52"/>
              </a:cxn>
              <a:cxn ang="0">
                <a:pos x="34" y="55"/>
              </a:cxn>
              <a:cxn ang="0">
                <a:pos x="38" y="55"/>
              </a:cxn>
              <a:cxn ang="0">
                <a:pos x="45" y="49"/>
              </a:cxn>
              <a:cxn ang="0">
                <a:pos x="45" y="47"/>
              </a:cxn>
              <a:cxn ang="0">
                <a:pos x="47" y="42"/>
              </a:cxn>
              <a:cxn ang="0">
                <a:pos x="47" y="40"/>
              </a:cxn>
              <a:cxn ang="0">
                <a:pos x="49" y="36"/>
              </a:cxn>
              <a:cxn ang="0">
                <a:pos x="47" y="32"/>
              </a:cxn>
              <a:cxn ang="0">
                <a:pos x="50" y="27"/>
              </a:cxn>
              <a:cxn ang="0">
                <a:pos x="45" y="23"/>
              </a:cxn>
            </a:cxnLst>
            <a:rect l="0" t="0" r="r" b="b"/>
            <a:pathLst>
              <a:path w="55" h="59">
                <a:moveTo>
                  <a:pt x="53" y="33"/>
                </a:moveTo>
                <a:cubicBezTo>
                  <a:pt x="53" y="34"/>
                  <a:pt x="53" y="35"/>
                  <a:pt x="53" y="36"/>
                </a:cubicBezTo>
                <a:cubicBezTo>
                  <a:pt x="53" y="37"/>
                  <a:pt x="53" y="39"/>
                  <a:pt x="52" y="41"/>
                </a:cubicBezTo>
                <a:cubicBezTo>
                  <a:pt x="52" y="41"/>
                  <a:pt x="52" y="42"/>
                  <a:pt x="52" y="42"/>
                </a:cubicBezTo>
                <a:cubicBezTo>
                  <a:pt x="52" y="45"/>
                  <a:pt x="51" y="47"/>
                  <a:pt x="50" y="49"/>
                </a:cubicBezTo>
                <a:cubicBezTo>
                  <a:pt x="50" y="55"/>
                  <a:pt x="45" y="59"/>
                  <a:pt x="39" y="59"/>
                </a:cubicBezTo>
                <a:cubicBezTo>
                  <a:pt x="37" y="59"/>
                  <a:pt x="37" y="59"/>
                  <a:pt x="37" y="59"/>
                </a:cubicBezTo>
                <a:cubicBezTo>
                  <a:pt x="34" y="59"/>
                  <a:pt x="34" y="59"/>
                  <a:pt x="34" y="59"/>
                </a:cubicBezTo>
                <a:cubicBezTo>
                  <a:pt x="29" y="59"/>
                  <a:pt x="24" y="58"/>
                  <a:pt x="20" y="56"/>
                </a:cubicBezTo>
                <a:cubicBezTo>
                  <a:pt x="19" y="56"/>
                  <a:pt x="16" y="55"/>
                  <a:pt x="15" y="55"/>
                </a:cubicBezTo>
                <a:cubicBezTo>
                  <a:pt x="4" y="55"/>
                  <a:pt x="4" y="55"/>
                  <a:pt x="4" y="55"/>
                </a:cubicBezTo>
                <a:cubicBezTo>
                  <a:pt x="2" y="55"/>
                  <a:pt x="0" y="53"/>
                  <a:pt x="0" y="50"/>
                </a:cubicBezTo>
                <a:cubicBezTo>
                  <a:pt x="0" y="27"/>
                  <a:pt x="0" y="27"/>
                  <a:pt x="0" y="27"/>
                </a:cubicBezTo>
                <a:cubicBezTo>
                  <a:pt x="0" y="25"/>
                  <a:pt x="2" y="23"/>
                  <a:pt x="4" y="23"/>
                </a:cubicBezTo>
                <a:cubicBezTo>
                  <a:pt x="14" y="23"/>
                  <a:pt x="14" y="23"/>
                  <a:pt x="14" y="23"/>
                </a:cubicBezTo>
                <a:cubicBezTo>
                  <a:pt x="16" y="22"/>
                  <a:pt x="18" y="19"/>
                  <a:pt x="19" y="17"/>
                </a:cubicBezTo>
                <a:cubicBezTo>
                  <a:pt x="20" y="16"/>
                  <a:pt x="21" y="14"/>
                  <a:pt x="23" y="13"/>
                </a:cubicBezTo>
                <a:cubicBezTo>
                  <a:pt x="25" y="10"/>
                  <a:pt x="24" y="5"/>
                  <a:pt x="27" y="1"/>
                </a:cubicBezTo>
                <a:cubicBezTo>
                  <a:pt x="28" y="0"/>
                  <a:pt x="29" y="0"/>
                  <a:pt x="31" y="0"/>
                </a:cubicBezTo>
                <a:cubicBezTo>
                  <a:pt x="34" y="0"/>
                  <a:pt x="38" y="1"/>
                  <a:pt x="40" y="5"/>
                </a:cubicBezTo>
                <a:cubicBezTo>
                  <a:pt x="41" y="7"/>
                  <a:pt x="41" y="9"/>
                  <a:pt x="41" y="11"/>
                </a:cubicBezTo>
                <a:cubicBezTo>
                  <a:pt x="41" y="14"/>
                  <a:pt x="40" y="16"/>
                  <a:pt x="39" y="18"/>
                </a:cubicBezTo>
                <a:cubicBezTo>
                  <a:pt x="45" y="18"/>
                  <a:pt x="45" y="18"/>
                  <a:pt x="45" y="18"/>
                </a:cubicBezTo>
                <a:cubicBezTo>
                  <a:pt x="50" y="18"/>
                  <a:pt x="55" y="22"/>
                  <a:pt x="55" y="27"/>
                </a:cubicBezTo>
                <a:cubicBezTo>
                  <a:pt x="55" y="29"/>
                  <a:pt x="54" y="31"/>
                  <a:pt x="53" y="33"/>
                </a:cubicBezTo>
                <a:close/>
                <a:moveTo>
                  <a:pt x="7" y="46"/>
                </a:moveTo>
                <a:cubicBezTo>
                  <a:pt x="5" y="46"/>
                  <a:pt x="4" y="47"/>
                  <a:pt x="4" y="48"/>
                </a:cubicBezTo>
                <a:cubicBezTo>
                  <a:pt x="4" y="49"/>
                  <a:pt x="5" y="50"/>
                  <a:pt x="7" y="50"/>
                </a:cubicBezTo>
                <a:cubicBezTo>
                  <a:pt x="8" y="50"/>
                  <a:pt x="9" y="49"/>
                  <a:pt x="9" y="48"/>
                </a:cubicBezTo>
                <a:cubicBezTo>
                  <a:pt x="9" y="47"/>
                  <a:pt x="8" y="46"/>
                  <a:pt x="7" y="46"/>
                </a:cubicBezTo>
                <a:close/>
                <a:moveTo>
                  <a:pt x="45" y="23"/>
                </a:moveTo>
                <a:cubicBezTo>
                  <a:pt x="33" y="23"/>
                  <a:pt x="33" y="23"/>
                  <a:pt x="33" y="23"/>
                </a:cubicBezTo>
                <a:cubicBezTo>
                  <a:pt x="33" y="19"/>
                  <a:pt x="36" y="16"/>
                  <a:pt x="36" y="11"/>
                </a:cubicBezTo>
                <a:cubicBezTo>
                  <a:pt x="36" y="7"/>
                  <a:pt x="36" y="5"/>
                  <a:pt x="31" y="5"/>
                </a:cubicBezTo>
                <a:cubicBezTo>
                  <a:pt x="28" y="7"/>
                  <a:pt x="30" y="12"/>
                  <a:pt x="26" y="16"/>
                </a:cubicBezTo>
                <a:cubicBezTo>
                  <a:pt x="25" y="17"/>
                  <a:pt x="24" y="18"/>
                  <a:pt x="23" y="19"/>
                </a:cubicBezTo>
                <a:cubicBezTo>
                  <a:pt x="22" y="21"/>
                  <a:pt x="17" y="27"/>
                  <a:pt x="15" y="27"/>
                </a:cubicBezTo>
                <a:cubicBezTo>
                  <a:pt x="13" y="27"/>
                  <a:pt x="13" y="27"/>
                  <a:pt x="13" y="27"/>
                </a:cubicBezTo>
                <a:cubicBezTo>
                  <a:pt x="13" y="50"/>
                  <a:pt x="13" y="50"/>
                  <a:pt x="13" y="50"/>
                </a:cubicBezTo>
                <a:cubicBezTo>
                  <a:pt x="15" y="50"/>
                  <a:pt x="15" y="50"/>
                  <a:pt x="15" y="50"/>
                </a:cubicBezTo>
                <a:cubicBezTo>
                  <a:pt x="17" y="50"/>
                  <a:pt x="20" y="52"/>
                  <a:pt x="22" y="52"/>
                </a:cubicBezTo>
                <a:cubicBezTo>
                  <a:pt x="26" y="54"/>
                  <a:pt x="30" y="55"/>
                  <a:pt x="34" y="55"/>
                </a:cubicBezTo>
                <a:cubicBezTo>
                  <a:pt x="38" y="55"/>
                  <a:pt x="38" y="55"/>
                  <a:pt x="38" y="55"/>
                </a:cubicBezTo>
                <a:cubicBezTo>
                  <a:pt x="42" y="55"/>
                  <a:pt x="45" y="53"/>
                  <a:pt x="45" y="49"/>
                </a:cubicBezTo>
                <a:cubicBezTo>
                  <a:pt x="45" y="48"/>
                  <a:pt x="45" y="47"/>
                  <a:pt x="45" y="47"/>
                </a:cubicBezTo>
                <a:cubicBezTo>
                  <a:pt x="47" y="46"/>
                  <a:pt x="47" y="44"/>
                  <a:pt x="47" y="42"/>
                </a:cubicBezTo>
                <a:cubicBezTo>
                  <a:pt x="47" y="41"/>
                  <a:pt x="47" y="41"/>
                  <a:pt x="47" y="40"/>
                </a:cubicBezTo>
                <a:cubicBezTo>
                  <a:pt x="48" y="39"/>
                  <a:pt x="49" y="37"/>
                  <a:pt x="49" y="36"/>
                </a:cubicBezTo>
                <a:cubicBezTo>
                  <a:pt x="49" y="34"/>
                  <a:pt x="48" y="33"/>
                  <a:pt x="47" y="32"/>
                </a:cubicBezTo>
                <a:cubicBezTo>
                  <a:pt x="49" y="32"/>
                  <a:pt x="50" y="29"/>
                  <a:pt x="50" y="27"/>
                </a:cubicBezTo>
                <a:cubicBezTo>
                  <a:pt x="50" y="25"/>
                  <a:pt x="48" y="23"/>
                  <a:pt x="45" y="23"/>
                </a:cubicBezTo>
                <a:close/>
              </a:path>
            </a:pathLst>
          </a:custGeom>
          <a:solidFill>
            <a:srgbClr val="17B59E"/>
          </a:solidFill>
          <a:ln w="9525">
            <a:solidFill>
              <a:srgbClr val="1273B8"/>
            </a:solid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2" name="Oval 34"/>
          <p:cNvSpPr/>
          <p:nvPr/>
        </p:nvSpPr>
        <p:spPr bwMode="auto">
          <a:xfrm>
            <a:off x="3573981"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23" name="Freeform 103"/>
          <p:cNvSpPr>
            <a:spLocks noEditPoints="1"/>
          </p:cNvSpPr>
          <p:nvPr/>
        </p:nvSpPr>
        <p:spPr bwMode="auto">
          <a:xfrm>
            <a:off x="3784784" y="1128946"/>
            <a:ext cx="328323" cy="481284"/>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17B59E"/>
          </a:solidFill>
          <a:ln w="9525">
            <a:solidFill>
              <a:srgbClr val="1273B8"/>
            </a:solid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4" name="Oval 31"/>
          <p:cNvSpPr/>
          <p:nvPr/>
        </p:nvSpPr>
        <p:spPr bwMode="auto">
          <a:xfrm>
            <a:off x="6851887" y="1008357"/>
            <a:ext cx="725736" cy="722465"/>
          </a:xfrm>
          <a:prstGeom prst="ellipse">
            <a:avLst/>
          </a:prstGeom>
          <a:noFill/>
          <a:ln w="28575">
            <a:solidFill>
              <a:srgbClr val="17B59E"/>
            </a:solidFill>
            <a:round/>
          </a:ln>
        </p:spPr>
        <p:txBody>
          <a:bodyPr vert="horz" wrap="square" lIns="89855" tIns="44928" rIns="89855" bIns="44928" numCol="1" rtlCol="0" anchor="t" anchorCtr="0" compatLnSpc="1"/>
          <a:lstStyle/>
          <a:p>
            <a:pPr algn="ctr"/>
            <a:endParaRPr lang="en-US" dirty="0">
              <a:latin typeface="微软雅黑" panose="020B0503020204020204" pitchFamily="34" charset="-122"/>
            </a:endParaRPr>
          </a:p>
        </p:txBody>
      </p:sp>
      <p:sp>
        <p:nvSpPr>
          <p:cNvPr id="25" name="Freeform 130"/>
          <p:cNvSpPr>
            <a:spLocks noChangeAspect="1" noEditPoints="1"/>
          </p:cNvSpPr>
          <p:nvPr/>
        </p:nvSpPr>
        <p:spPr bwMode="auto">
          <a:xfrm>
            <a:off x="7010109" y="1165865"/>
            <a:ext cx="409293" cy="407448"/>
          </a:xfrm>
          <a:custGeom>
            <a:avLst/>
            <a:gdLst/>
            <a:ahLst/>
            <a:cxnLst>
              <a:cxn ang="0">
                <a:pos x="62" y="67"/>
              </a:cxn>
              <a:cxn ang="0">
                <a:pos x="59" y="66"/>
              </a:cxn>
              <a:cxn ang="0">
                <a:pos x="45" y="52"/>
              </a:cxn>
              <a:cxn ang="0">
                <a:pos x="29" y="57"/>
              </a:cxn>
              <a:cxn ang="0">
                <a:pos x="0" y="29"/>
              </a:cxn>
              <a:cxn ang="0">
                <a:pos x="29" y="0"/>
              </a:cxn>
              <a:cxn ang="0">
                <a:pos x="57" y="29"/>
              </a:cxn>
              <a:cxn ang="0">
                <a:pos x="52" y="45"/>
              </a:cxn>
              <a:cxn ang="0">
                <a:pos x="66" y="59"/>
              </a:cxn>
              <a:cxn ang="0">
                <a:pos x="67" y="62"/>
              </a:cxn>
              <a:cxn ang="0">
                <a:pos x="62" y="67"/>
              </a:cxn>
              <a:cxn ang="0">
                <a:pos x="29" y="11"/>
              </a:cxn>
              <a:cxn ang="0">
                <a:pos x="11" y="29"/>
              </a:cxn>
              <a:cxn ang="0">
                <a:pos x="29" y="47"/>
              </a:cxn>
              <a:cxn ang="0">
                <a:pos x="47" y="29"/>
              </a:cxn>
              <a:cxn ang="0">
                <a:pos x="29" y="11"/>
              </a:cxn>
              <a:cxn ang="0">
                <a:pos x="42" y="30"/>
              </a:cxn>
              <a:cxn ang="0">
                <a:pos x="40" y="31"/>
              </a:cxn>
              <a:cxn ang="0">
                <a:pos x="31" y="31"/>
              </a:cxn>
              <a:cxn ang="0">
                <a:pos x="31" y="40"/>
              </a:cxn>
              <a:cxn ang="0">
                <a:pos x="30" y="42"/>
              </a:cxn>
              <a:cxn ang="0">
                <a:pos x="27" y="42"/>
              </a:cxn>
              <a:cxn ang="0">
                <a:pos x="26" y="40"/>
              </a:cxn>
              <a:cxn ang="0">
                <a:pos x="26" y="31"/>
              </a:cxn>
              <a:cxn ang="0">
                <a:pos x="17" y="31"/>
              </a:cxn>
              <a:cxn ang="0">
                <a:pos x="16" y="30"/>
              </a:cxn>
              <a:cxn ang="0">
                <a:pos x="16" y="27"/>
              </a:cxn>
              <a:cxn ang="0">
                <a:pos x="17" y="26"/>
              </a:cxn>
              <a:cxn ang="0">
                <a:pos x="26" y="26"/>
              </a:cxn>
              <a:cxn ang="0">
                <a:pos x="26" y="17"/>
              </a:cxn>
              <a:cxn ang="0">
                <a:pos x="27" y="16"/>
              </a:cxn>
              <a:cxn ang="0">
                <a:pos x="30" y="16"/>
              </a:cxn>
              <a:cxn ang="0">
                <a:pos x="31" y="17"/>
              </a:cxn>
              <a:cxn ang="0">
                <a:pos x="31" y="26"/>
              </a:cxn>
              <a:cxn ang="0">
                <a:pos x="40" y="26"/>
              </a:cxn>
              <a:cxn ang="0">
                <a:pos x="42" y="27"/>
              </a:cxn>
              <a:cxn ang="0">
                <a:pos x="42" y="30"/>
              </a:cxn>
            </a:cxnLst>
            <a:rect l="0" t="0" r="r" b="b"/>
            <a:pathLst>
              <a:path w="67" h="67">
                <a:moveTo>
                  <a:pt x="62" y="67"/>
                </a:moveTo>
                <a:cubicBezTo>
                  <a:pt x="61" y="67"/>
                  <a:pt x="59" y="67"/>
                  <a:pt x="59" y="66"/>
                </a:cubicBezTo>
                <a:cubicBezTo>
                  <a:pt x="45" y="52"/>
                  <a:pt x="45" y="52"/>
                  <a:pt x="45" y="52"/>
                </a:cubicBezTo>
                <a:cubicBezTo>
                  <a:pt x="40" y="55"/>
                  <a:pt x="34" y="57"/>
                  <a:pt x="29" y="57"/>
                </a:cubicBezTo>
                <a:cubicBezTo>
                  <a:pt x="13" y="57"/>
                  <a:pt x="0" y="44"/>
                  <a:pt x="0" y="29"/>
                </a:cubicBezTo>
                <a:cubicBezTo>
                  <a:pt x="0" y="13"/>
                  <a:pt x="13" y="0"/>
                  <a:pt x="29" y="0"/>
                </a:cubicBezTo>
                <a:cubicBezTo>
                  <a:pt x="44" y="0"/>
                  <a:pt x="57" y="13"/>
                  <a:pt x="57" y="29"/>
                </a:cubicBezTo>
                <a:cubicBezTo>
                  <a:pt x="57" y="34"/>
                  <a:pt x="55" y="40"/>
                  <a:pt x="52" y="45"/>
                </a:cubicBezTo>
                <a:cubicBezTo>
                  <a:pt x="66" y="59"/>
                  <a:pt x="66" y="59"/>
                  <a:pt x="66" y="59"/>
                </a:cubicBezTo>
                <a:cubicBezTo>
                  <a:pt x="67" y="59"/>
                  <a:pt x="67" y="61"/>
                  <a:pt x="67" y="62"/>
                </a:cubicBezTo>
                <a:cubicBezTo>
                  <a:pt x="67" y="65"/>
                  <a:pt x="65" y="67"/>
                  <a:pt x="62" y="67"/>
                </a:cubicBezTo>
                <a:close/>
                <a:moveTo>
                  <a:pt x="29" y="11"/>
                </a:moveTo>
                <a:cubicBezTo>
                  <a:pt x="19" y="11"/>
                  <a:pt x="11" y="19"/>
                  <a:pt x="11" y="29"/>
                </a:cubicBezTo>
                <a:cubicBezTo>
                  <a:pt x="11" y="39"/>
                  <a:pt x="19" y="47"/>
                  <a:pt x="29" y="47"/>
                </a:cubicBezTo>
                <a:cubicBezTo>
                  <a:pt x="39" y="47"/>
                  <a:pt x="47" y="39"/>
                  <a:pt x="47" y="29"/>
                </a:cubicBezTo>
                <a:cubicBezTo>
                  <a:pt x="47" y="19"/>
                  <a:pt x="39" y="11"/>
                  <a:pt x="29" y="11"/>
                </a:cubicBezTo>
                <a:close/>
                <a:moveTo>
                  <a:pt x="42" y="30"/>
                </a:moveTo>
                <a:cubicBezTo>
                  <a:pt x="42" y="31"/>
                  <a:pt x="41" y="31"/>
                  <a:pt x="40" y="31"/>
                </a:cubicBezTo>
                <a:cubicBezTo>
                  <a:pt x="31" y="31"/>
                  <a:pt x="31" y="31"/>
                  <a:pt x="31" y="31"/>
                </a:cubicBezTo>
                <a:cubicBezTo>
                  <a:pt x="31" y="40"/>
                  <a:pt x="31" y="40"/>
                  <a:pt x="31" y="40"/>
                </a:cubicBezTo>
                <a:cubicBezTo>
                  <a:pt x="31" y="41"/>
                  <a:pt x="31" y="42"/>
                  <a:pt x="30" y="42"/>
                </a:cubicBezTo>
                <a:cubicBezTo>
                  <a:pt x="27" y="42"/>
                  <a:pt x="27" y="42"/>
                  <a:pt x="27" y="42"/>
                </a:cubicBezTo>
                <a:cubicBezTo>
                  <a:pt x="27" y="42"/>
                  <a:pt x="26" y="41"/>
                  <a:pt x="26" y="40"/>
                </a:cubicBezTo>
                <a:cubicBezTo>
                  <a:pt x="26" y="31"/>
                  <a:pt x="26" y="31"/>
                  <a:pt x="26" y="31"/>
                </a:cubicBezTo>
                <a:cubicBezTo>
                  <a:pt x="17" y="31"/>
                  <a:pt x="17" y="31"/>
                  <a:pt x="17" y="31"/>
                </a:cubicBezTo>
                <a:cubicBezTo>
                  <a:pt x="17" y="31"/>
                  <a:pt x="16" y="31"/>
                  <a:pt x="16" y="30"/>
                </a:cubicBezTo>
                <a:cubicBezTo>
                  <a:pt x="16" y="27"/>
                  <a:pt x="16" y="27"/>
                  <a:pt x="16" y="27"/>
                </a:cubicBezTo>
                <a:cubicBezTo>
                  <a:pt x="16" y="27"/>
                  <a:pt x="17" y="26"/>
                  <a:pt x="17" y="26"/>
                </a:cubicBezTo>
                <a:cubicBezTo>
                  <a:pt x="26" y="26"/>
                  <a:pt x="26" y="26"/>
                  <a:pt x="26" y="26"/>
                </a:cubicBezTo>
                <a:cubicBezTo>
                  <a:pt x="26" y="17"/>
                  <a:pt x="26" y="17"/>
                  <a:pt x="26" y="17"/>
                </a:cubicBezTo>
                <a:cubicBezTo>
                  <a:pt x="26" y="16"/>
                  <a:pt x="27" y="16"/>
                  <a:pt x="27" y="16"/>
                </a:cubicBezTo>
                <a:cubicBezTo>
                  <a:pt x="30" y="16"/>
                  <a:pt x="30" y="16"/>
                  <a:pt x="30" y="16"/>
                </a:cubicBezTo>
                <a:cubicBezTo>
                  <a:pt x="31" y="16"/>
                  <a:pt x="31" y="16"/>
                  <a:pt x="31" y="17"/>
                </a:cubicBezTo>
                <a:cubicBezTo>
                  <a:pt x="31" y="26"/>
                  <a:pt x="31" y="26"/>
                  <a:pt x="31" y="26"/>
                </a:cubicBezTo>
                <a:cubicBezTo>
                  <a:pt x="40" y="26"/>
                  <a:pt x="40" y="26"/>
                  <a:pt x="40" y="26"/>
                </a:cubicBezTo>
                <a:cubicBezTo>
                  <a:pt x="41" y="26"/>
                  <a:pt x="42" y="27"/>
                  <a:pt x="42" y="27"/>
                </a:cubicBezTo>
                <a:lnTo>
                  <a:pt x="42" y="30"/>
                </a:lnTo>
                <a:close/>
              </a:path>
            </a:pathLst>
          </a:custGeom>
          <a:solidFill>
            <a:srgbClr val="17B59E"/>
          </a:solidFill>
          <a:ln w="9525">
            <a:noFill/>
            <a:round/>
          </a:ln>
        </p:spPr>
        <p:txBody>
          <a:bodyPr vert="horz" wrap="square" lIns="89855" tIns="44928" rIns="89855" bIns="44928" numCol="1" anchor="t" anchorCtr="0" compatLnSpc="1"/>
          <a:lstStyle/>
          <a:p>
            <a:endParaRPr lang="en-US" dirty="0">
              <a:latin typeface="微软雅黑" panose="020B0503020204020204" pitchFamily="34" charset="-122"/>
            </a:endParaRPr>
          </a:p>
        </p:txBody>
      </p:sp>
      <p:sp>
        <p:nvSpPr>
          <p:cNvPr id="26" name="TextBox 25"/>
          <p:cNvSpPr txBox="1"/>
          <p:nvPr/>
        </p:nvSpPr>
        <p:spPr>
          <a:xfrm>
            <a:off x="5422900" y="3978275"/>
            <a:ext cx="2021840" cy="368935"/>
          </a:xfrm>
          <a:prstGeom prst="rect">
            <a:avLst/>
          </a:prstGeom>
          <a:noFill/>
        </p:spPr>
        <p:txBody>
          <a:bodyPr wrap="square" lIns="0" tIns="0" rIns="0" bIns="0" rtlCol="0">
            <a:spAutoFit/>
          </a:bodyPr>
          <a:lstStyle/>
          <a:p>
            <a:r>
              <a:rPr lang="zh-CN" altLang="en-US" sz="1200" dirty="0">
                <a:solidFill>
                  <a:srgbClr val="262626"/>
                </a:solidFill>
                <a:latin typeface="微软雅黑" panose="020B0503020204020204" pitchFamily="34" charset="-122"/>
                <a:ea typeface="微软雅黑" panose="020B0503020204020204" pitchFamily="34" charset="-122"/>
              </a:rPr>
              <a:t>安排测试人员对功能模块进行按等价类划分的模块化测试</a:t>
            </a:r>
            <a:endParaRPr lang="zh-CN" altLang="en-US" sz="1200" dirty="0">
              <a:solidFill>
                <a:srgbClr val="262626"/>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2070735" y="3978910"/>
            <a:ext cx="1565275" cy="368935"/>
          </a:xfrm>
          <a:prstGeom prst="rect">
            <a:avLst/>
          </a:prstGeom>
          <a:noFill/>
        </p:spPr>
        <p:txBody>
          <a:bodyPr wrap="square" lIns="0" tIns="0" rIns="0" bIns="0" rtlCol="0">
            <a:spAutoFit/>
          </a:bodyPr>
          <a:lstStyle/>
          <a:p>
            <a:pPr algn="r"/>
            <a:r>
              <a:rPr lang="zh-CN" altLang="en-US" sz="1200" dirty="0">
                <a:solidFill>
                  <a:srgbClr val="262626"/>
                </a:solidFill>
                <a:latin typeface="微软雅黑" panose="020B0503020204020204" pitchFamily="34" charset="-122"/>
                <a:ea typeface="微软雅黑" panose="020B0503020204020204" pitchFamily="34" charset="-122"/>
              </a:rPr>
              <a:t>在后端功能代码编写时由后端人员进行测试</a:t>
            </a:r>
            <a:endParaRPr lang="zh-CN" altLang="en-US" sz="1200" dirty="0">
              <a:solidFill>
                <a:srgbClr val="262626"/>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5422775" y="3599583"/>
            <a:ext cx="914400" cy="276860"/>
          </a:xfrm>
          <a:prstGeom prst="rect">
            <a:avLst/>
          </a:prstGeom>
          <a:noFill/>
        </p:spPr>
        <p:txBody>
          <a:bodyPr wrap="none" lIns="0" tIns="0" rIns="0" bIns="0" rtlCol="0" anchor="t">
            <a:spAutoFit/>
          </a:bodyPr>
          <a:lstStyle/>
          <a:p>
            <a:pPr lvl="0"/>
            <a:r>
              <a:rPr lang="zh-CN" altLang="en-US" dirty="0">
                <a:solidFill>
                  <a:srgbClr val="262626"/>
                </a:solidFill>
                <a:latin typeface="Bebas Neue" panose="020B0606020202050201" pitchFamily="34" charset="0"/>
                <a:ea typeface="微软雅黑" panose="020B0503020204020204" pitchFamily="34" charset="-122"/>
              </a:rPr>
              <a:t>后期</a:t>
            </a:r>
            <a:r>
              <a:rPr lang="zh-CN" altLang="en-US" dirty="0">
                <a:solidFill>
                  <a:srgbClr val="262626"/>
                </a:solidFill>
                <a:latin typeface="Bebas Neue" panose="020B0606020202050201" pitchFamily="34" charset="0"/>
                <a:ea typeface="微软雅黑" panose="020B0503020204020204" pitchFamily="34" charset="-122"/>
              </a:rPr>
              <a:t>测试</a:t>
            </a:r>
            <a:endParaRPr lang="zh-CN" altLang="en-US" dirty="0">
              <a:solidFill>
                <a:srgbClr val="262626"/>
              </a:solidFill>
              <a:latin typeface="Bebas Neue" panose="020B0606020202050201" pitchFamily="34" charset="0"/>
              <a:ea typeface="微软雅黑" panose="020B0503020204020204" pitchFamily="34" charset="-122"/>
            </a:endParaRPr>
          </a:p>
        </p:txBody>
      </p:sp>
      <p:sp>
        <p:nvSpPr>
          <p:cNvPr id="29" name="TextBox 28"/>
          <p:cNvSpPr txBox="1"/>
          <p:nvPr/>
        </p:nvSpPr>
        <p:spPr>
          <a:xfrm>
            <a:off x="2721314" y="3605546"/>
            <a:ext cx="914400" cy="276860"/>
          </a:xfrm>
          <a:prstGeom prst="rect">
            <a:avLst/>
          </a:prstGeom>
          <a:noFill/>
        </p:spPr>
        <p:txBody>
          <a:bodyPr wrap="none" lIns="0" tIns="0" rIns="0" bIns="0" rtlCol="0" anchor="t">
            <a:spAutoFit/>
          </a:bodyPr>
          <a:lstStyle/>
          <a:p>
            <a:pPr lvl="0" algn="r"/>
            <a:r>
              <a:rPr lang="zh-CN" altLang="en-US" sz="1800" dirty="0">
                <a:solidFill>
                  <a:srgbClr val="262626"/>
                </a:solidFill>
                <a:latin typeface="Bebas Neue" panose="020B0606020202050201" pitchFamily="34" charset="0"/>
                <a:ea typeface="微软雅黑" panose="020B0503020204020204" pitchFamily="34" charset="-122"/>
              </a:rPr>
              <a:t>初期测试</a:t>
            </a:r>
            <a:endParaRPr lang="zh-CN" altLang="en-US" sz="18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5400000">
            <a:off x="463076" y="-915801"/>
            <a:ext cx="6449197" cy="7416620"/>
          </a:xfrm>
          <a:prstGeom prst="rect">
            <a:avLst/>
          </a:prstGeom>
        </p:spPr>
      </p:pic>
      <p:sp>
        <p:nvSpPr>
          <p:cNvPr id="4" name="椭圆 3"/>
          <p:cNvSpPr/>
          <p:nvPr/>
        </p:nvSpPr>
        <p:spPr>
          <a:xfrm>
            <a:off x="1311661" y="1512072"/>
            <a:ext cx="2448204" cy="2448204"/>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dirty="0">
                <a:latin typeface="微软雅黑" panose="020B0503020204020204" pitchFamily="34" charset="-122"/>
                <a:ea typeface="微软雅黑" panose="020B0503020204020204" pitchFamily="34" charset="-122"/>
              </a:rPr>
              <a:t>目录</a:t>
            </a:r>
            <a:endParaRPr lang="zh-CN" altLang="en-US" sz="6600" dirty="0">
              <a:latin typeface="微软雅黑" panose="020B0503020204020204" pitchFamily="34" charset="-122"/>
              <a:ea typeface="微软雅黑" panose="020B0503020204020204" pitchFamily="34" charset="-122"/>
            </a:endParaRPr>
          </a:p>
        </p:txBody>
      </p:sp>
      <p:sp>
        <p:nvSpPr>
          <p:cNvPr id="5" name="椭圆 4"/>
          <p:cNvSpPr/>
          <p:nvPr/>
        </p:nvSpPr>
        <p:spPr>
          <a:xfrm>
            <a:off x="5173315" y="777392"/>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749364" y="849398"/>
            <a:ext cx="2583180" cy="368300"/>
          </a:xfrm>
          <a:prstGeom prst="rect">
            <a:avLst/>
          </a:prstGeom>
          <a:noFill/>
        </p:spPr>
        <p:txBody>
          <a:bodyPr wrap="squar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rPr>
              <a:t>成员分工和预期计划</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15" name="椭圆 14"/>
          <p:cNvSpPr/>
          <p:nvPr/>
        </p:nvSpPr>
        <p:spPr>
          <a:xfrm>
            <a:off x="5173315" y="1425446"/>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749364" y="1497452"/>
            <a:ext cx="2849880" cy="368300"/>
          </a:xfrm>
          <a:prstGeom prst="rect">
            <a:avLst/>
          </a:prstGeom>
          <a:noFill/>
        </p:spPr>
        <p:txBody>
          <a:bodyPr wrap="squar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rPr>
              <a:t>实际进度曲线、燃尽图</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17" name="椭圆 16"/>
          <p:cNvSpPr/>
          <p:nvPr/>
        </p:nvSpPr>
        <p:spPr>
          <a:xfrm>
            <a:off x="5173315" y="2073500"/>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5749364" y="2145506"/>
            <a:ext cx="2049780" cy="368300"/>
          </a:xfrm>
          <a:prstGeom prst="rect">
            <a:avLst/>
          </a:prstGeom>
          <a:noFill/>
        </p:spPr>
        <p:txBody>
          <a:bodyPr wrap="squar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rPr>
              <a:t>问题和</a:t>
            </a:r>
            <a:r>
              <a:rPr lang="zh-CN" altLang="en-US" spc="300" dirty="0">
                <a:solidFill>
                  <a:srgbClr val="17B59E"/>
                </a:solidFill>
                <a:latin typeface="微软雅黑" panose="020B0503020204020204" pitchFamily="34" charset="-122"/>
                <a:ea typeface="微软雅黑" panose="020B0503020204020204" pitchFamily="34" charset="-122"/>
              </a:rPr>
              <a:t>解决方法</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19" name="椭圆 18"/>
          <p:cNvSpPr/>
          <p:nvPr/>
        </p:nvSpPr>
        <p:spPr>
          <a:xfrm>
            <a:off x="5173315" y="2721554"/>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5749364" y="2793560"/>
            <a:ext cx="2049780" cy="368300"/>
          </a:xfrm>
          <a:prstGeom prst="rect">
            <a:avLst/>
          </a:prstGeom>
          <a:noFill/>
        </p:spPr>
        <p:txBody>
          <a:bodyPr wrap="squar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rPr>
              <a:t>项目的实际架构</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26" name="椭圆 25"/>
          <p:cNvSpPr/>
          <p:nvPr/>
        </p:nvSpPr>
        <p:spPr>
          <a:xfrm>
            <a:off x="5173315" y="3369608"/>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27" name="文本框 26"/>
          <p:cNvSpPr txBox="1"/>
          <p:nvPr/>
        </p:nvSpPr>
        <p:spPr>
          <a:xfrm>
            <a:off x="5749364" y="3441614"/>
            <a:ext cx="716280" cy="368300"/>
          </a:xfrm>
          <a:prstGeom prst="rect">
            <a:avLst/>
          </a:prstGeom>
          <a:noFill/>
        </p:spPr>
        <p:txBody>
          <a:bodyPr wrap="squar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rPr>
              <a:t>测试</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2" name="椭圆 1"/>
          <p:cNvSpPr/>
          <p:nvPr/>
        </p:nvSpPr>
        <p:spPr>
          <a:xfrm>
            <a:off x="5173315" y="4017943"/>
            <a:ext cx="432036" cy="432036"/>
          </a:xfrm>
          <a:prstGeom prst="ellipse">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000" dirty="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5749290" y="4049395"/>
            <a:ext cx="2372360" cy="368300"/>
          </a:xfrm>
          <a:prstGeom prst="rect">
            <a:avLst/>
          </a:prstGeom>
          <a:noFill/>
        </p:spPr>
        <p:txBody>
          <a:bodyPr wrap="square" rtlCol="0">
            <a:spAutoFit/>
          </a:bodyPr>
          <a:p>
            <a:pPr algn="l"/>
            <a:r>
              <a:rPr lang="zh-CN" altLang="en-US" spc="300" dirty="0">
                <a:solidFill>
                  <a:srgbClr val="17B59E"/>
                </a:solidFill>
                <a:latin typeface="微软雅黑" panose="020B0503020204020204" pitchFamily="34" charset="-122"/>
                <a:ea typeface="微软雅黑" panose="020B0503020204020204" pitchFamily="34" charset="-122"/>
              </a:rPr>
              <a:t>成员的过程体会</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childTnLst>
                          </p:cTn>
                        </p:par>
                        <p:par>
                          <p:cTn id="40" fill="hold">
                            <p:stCondLst>
                              <p:cond delay="4000"/>
                            </p:stCondLst>
                            <p:childTnLst>
                              <p:par>
                                <p:cTn id="41" presetID="42"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1000"/>
                                        <p:tgtEl>
                                          <p:spTgt spid="18"/>
                                        </p:tgtEl>
                                      </p:cBhvr>
                                    </p:animEffect>
                                    <p:anim calcmode="lin" valueType="num">
                                      <p:cBhvr>
                                        <p:cTn id="44" dur="1000" fill="hold"/>
                                        <p:tgtEl>
                                          <p:spTgt spid="18"/>
                                        </p:tgtEl>
                                        <p:attrNameLst>
                                          <p:attrName>ppt_x</p:attrName>
                                        </p:attrNameLst>
                                      </p:cBhvr>
                                      <p:tavLst>
                                        <p:tav tm="0">
                                          <p:val>
                                            <p:strVal val="#ppt_x"/>
                                          </p:val>
                                        </p:tav>
                                        <p:tav tm="100000">
                                          <p:val>
                                            <p:strVal val="#ppt_x"/>
                                          </p:val>
                                        </p:tav>
                                      </p:tavLst>
                                    </p:anim>
                                    <p:anim calcmode="lin" valueType="num">
                                      <p:cBhvr>
                                        <p:cTn id="45" dur="1000" fill="hold"/>
                                        <p:tgtEl>
                                          <p:spTgt spid="18"/>
                                        </p:tgtEl>
                                        <p:attrNameLst>
                                          <p:attrName>ppt_y</p:attrName>
                                        </p:attrNameLst>
                                      </p:cBhvr>
                                      <p:tavLst>
                                        <p:tav tm="0">
                                          <p:val>
                                            <p:strVal val="#ppt_y+.1"/>
                                          </p:val>
                                        </p:tav>
                                        <p:tav tm="100000">
                                          <p:val>
                                            <p:strVal val="#ppt_y"/>
                                          </p:val>
                                        </p:tav>
                                      </p:tavLst>
                                    </p:anim>
                                  </p:childTnLst>
                                </p:cTn>
                              </p:par>
                            </p:childTnLst>
                          </p:cTn>
                        </p:par>
                        <p:par>
                          <p:cTn id="46" fill="hold">
                            <p:stCondLst>
                              <p:cond delay="5000"/>
                            </p:stCondLst>
                            <p:childTnLst>
                              <p:par>
                                <p:cTn id="47" presetID="53" presetClass="entr" presetSubtype="16"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fltVal val="0"/>
                                          </p:val>
                                        </p:tav>
                                        <p:tav tm="100000">
                                          <p:val>
                                            <p:strVal val="#ppt_w"/>
                                          </p:val>
                                        </p:tav>
                                      </p:tavLst>
                                    </p:anim>
                                    <p:anim calcmode="lin" valueType="num">
                                      <p:cBhvr>
                                        <p:cTn id="50" dur="500" fill="hold"/>
                                        <p:tgtEl>
                                          <p:spTgt spid="19"/>
                                        </p:tgtEl>
                                        <p:attrNameLst>
                                          <p:attrName>ppt_h</p:attrName>
                                        </p:attrNameLst>
                                      </p:cBhvr>
                                      <p:tavLst>
                                        <p:tav tm="0">
                                          <p:val>
                                            <p:fltVal val="0"/>
                                          </p:val>
                                        </p:tav>
                                        <p:tav tm="100000">
                                          <p:val>
                                            <p:strVal val="#ppt_h"/>
                                          </p:val>
                                        </p:tav>
                                      </p:tavLst>
                                    </p:anim>
                                    <p:animEffect transition="in" filter="fade">
                                      <p:cBhvr>
                                        <p:cTn id="51" dur="500"/>
                                        <p:tgtEl>
                                          <p:spTgt spid="19"/>
                                        </p:tgtEl>
                                      </p:cBhvr>
                                    </p:animEffect>
                                  </p:childTnLst>
                                </p:cTn>
                              </p:par>
                            </p:childTnLst>
                          </p:cTn>
                        </p:par>
                        <p:par>
                          <p:cTn id="52" fill="hold">
                            <p:stCondLst>
                              <p:cond delay="5500"/>
                            </p:stCondLst>
                            <p:childTnLst>
                              <p:par>
                                <p:cTn id="53" presetID="42"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childTnLst>
                          </p:cTn>
                        </p:par>
                        <p:par>
                          <p:cTn id="64" fill="hold">
                            <p:stCondLst>
                              <p:cond delay="7000"/>
                            </p:stCondLst>
                            <p:childTnLst>
                              <p:par>
                                <p:cTn id="65" presetID="42" presetClass="entr" presetSubtype="0" fill="hold" grpId="0" nodeType="after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1000"/>
                                        <p:tgtEl>
                                          <p:spTgt spid="27"/>
                                        </p:tgtEl>
                                      </p:cBhvr>
                                    </p:animEffect>
                                    <p:anim calcmode="lin" valueType="num">
                                      <p:cBhvr>
                                        <p:cTn id="68" dur="1000" fill="hold"/>
                                        <p:tgtEl>
                                          <p:spTgt spid="27"/>
                                        </p:tgtEl>
                                        <p:attrNameLst>
                                          <p:attrName>ppt_x</p:attrName>
                                        </p:attrNameLst>
                                      </p:cBhvr>
                                      <p:tavLst>
                                        <p:tav tm="0">
                                          <p:val>
                                            <p:strVal val="#ppt_x"/>
                                          </p:val>
                                        </p:tav>
                                        <p:tav tm="100000">
                                          <p:val>
                                            <p:strVal val="#ppt_x"/>
                                          </p:val>
                                        </p:tav>
                                      </p:tavLst>
                                    </p:anim>
                                    <p:anim calcmode="lin" valueType="num">
                                      <p:cBhvr>
                                        <p:cTn id="69" dur="1000" fill="hold"/>
                                        <p:tgtEl>
                                          <p:spTgt spid="27"/>
                                        </p:tgtEl>
                                        <p:attrNameLst>
                                          <p:attrName>ppt_y</p:attrName>
                                        </p:attrNameLst>
                                      </p:cBhvr>
                                      <p:tavLst>
                                        <p:tav tm="0">
                                          <p:val>
                                            <p:strVal val="#ppt_y+.1"/>
                                          </p:val>
                                        </p:tav>
                                        <p:tav tm="100000">
                                          <p:val>
                                            <p:strVal val="#ppt_y"/>
                                          </p:val>
                                        </p:tav>
                                      </p:tavLst>
                                    </p:anim>
                                  </p:childTnLst>
                                </p:cTn>
                              </p:par>
                            </p:childTnLst>
                          </p:cTn>
                        </p:par>
                        <p:par>
                          <p:cTn id="70" fill="hold">
                            <p:stCondLst>
                              <p:cond delay="8000"/>
                            </p:stCondLst>
                            <p:childTnLst>
                              <p:par>
                                <p:cTn id="71" presetID="53" presetClass="entr" presetSubtype="16"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fill="hold"/>
                                        <p:tgtEl>
                                          <p:spTgt spid="2"/>
                                        </p:tgtEl>
                                        <p:attrNameLst>
                                          <p:attrName>ppt_w</p:attrName>
                                        </p:attrNameLst>
                                      </p:cBhvr>
                                      <p:tavLst>
                                        <p:tav tm="0">
                                          <p:val>
                                            <p:fltVal val="0"/>
                                          </p:val>
                                        </p:tav>
                                        <p:tav tm="100000">
                                          <p:val>
                                            <p:strVal val="#ppt_w"/>
                                          </p:val>
                                        </p:tav>
                                      </p:tavLst>
                                    </p:anim>
                                    <p:anim calcmode="lin" valueType="num">
                                      <p:cBhvr>
                                        <p:cTn id="74" dur="500" fill="hold"/>
                                        <p:tgtEl>
                                          <p:spTgt spid="2"/>
                                        </p:tgtEl>
                                        <p:attrNameLst>
                                          <p:attrName>ppt_h</p:attrName>
                                        </p:attrNameLst>
                                      </p:cBhvr>
                                      <p:tavLst>
                                        <p:tav tm="0">
                                          <p:val>
                                            <p:fltVal val="0"/>
                                          </p:val>
                                        </p:tav>
                                        <p:tav tm="100000">
                                          <p:val>
                                            <p:strVal val="#ppt_h"/>
                                          </p:val>
                                        </p:tav>
                                      </p:tavLst>
                                    </p:anim>
                                    <p:animEffect transition="in" filter="fade">
                                      <p:cBhvr>
                                        <p:cTn id="75" dur="500"/>
                                        <p:tgtEl>
                                          <p:spTgt spid="2"/>
                                        </p:tgtEl>
                                      </p:cBhvr>
                                    </p:animEffect>
                                  </p:childTnLst>
                                </p:cTn>
                              </p:par>
                            </p:childTnLst>
                          </p:cTn>
                        </p:par>
                        <p:par>
                          <p:cTn id="76" fill="hold">
                            <p:stCondLst>
                              <p:cond delay="8500"/>
                            </p:stCondLst>
                            <p:childTnLst>
                              <p:par>
                                <p:cTn id="77" presetID="42" presetClass="entr" presetSubtype="0" fill="hold" grpId="0"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fade">
                                      <p:cBhvr>
                                        <p:cTn id="79" dur="1000"/>
                                        <p:tgtEl>
                                          <p:spTgt spid="7"/>
                                        </p:tgtEl>
                                      </p:cBhvr>
                                    </p:animEffect>
                                    <p:anim calcmode="lin" valueType="num">
                                      <p:cBhvr>
                                        <p:cTn id="80" dur="1000" fill="hold"/>
                                        <p:tgtEl>
                                          <p:spTgt spid="7"/>
                                        </p:tgtEl>
                                        <p:attrNameLst>
                                          <p:attrName>ppt_x</p:attrName>
                                        </p:attrNameLst>
                                      </p:cBhvr>
                                      <p:tavLst>
                                        <p:tav tm="0">
                                          <p:val>
                                            <p:strVal val="#ppt_x"/>
                                          </p:val>
                                        </p:tav>
                                        <p:tav tm="100000">
                                          <p:val>
                                            <p:strVal val="#ppt_x"/>
                                          </p:val>
                                        </p:tav>
                                      </p:tavLst>
                                    </p:anim>
                                    <p:anim calcmode="lin" valueType="num">
                                      <p:cBhvr>
                                        <p:cTn id="8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15" grpId="0" bldLvl="0" animBg="1"/>
      <p:bldP spid="16" grpId="0"/>
      <p:bldP spid="17" grpId="0" bldLvl="0" animBg="1"/>
      <p:bldP spid="18" grpId="0"/>
      <p:bldP spid="19" grpId="0" bldLvl="0" animBg="1"/>
      <p:bldP spid="20" grpId="0"/>
      <p:bldP spid="26" grpId="0" bldLvl="0" animBg="1"/>
      <p:bldP spid="27" grpId="0"/>
      <p:bldP spid="2" grpId="0" bldLvl="0" animBg="1"/>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47" name="文本框 46"/>
          <p:cNvSpPr txBox="1"/>
          <p:nvPr/>
        </p:nvSpPr>
        <p:spPr>
          <a:xfrm>
            <a:off x="447590" y="359976"/>
            <a:ext cx="11480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初期测试</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a:off x="737615" y="1452158"/>
            <a:ext cx="2664700" cy="2676844"/>
            <a:chOff x="1973" y="280"/>
            <a:chExt cx="3734" cy="3768"/>
          </a:xfrm>
          <a:solidFill>
            <a:srgbClr val="17B59E"/>
          </a:solidFill>
        </p:grpSpPr>
        <p:sp>
          <p:nvSpPr>
            <p:cNvPr id="3" name="Freeform 5"/>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4" name="Freeform 6"/>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5" name="Freeform 7"/>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6" name="Freeform 8"/>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7" name="Freeform 9"/>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8" name="Freeform 10"/>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 name="Freeform 11"/>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0" name="Freeform 12"/>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1" name="Freeform 13"/>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2" name="Freeform 14"/>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3" name="Freeform 15"/>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4" name="Freeform 16"/>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5" name="Freeform 17"/>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6" name="Freeform 18"/>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7" name="Freeform 19"/>
            <p:cNvSpPr>
              <a:spLocks noEditPoints="1"/>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grpSp>
      <p:grpSp>
        <p:nvGrpSpPr>
          <p:cNvPr id="18" name="Group 20"/>
          <p:cNvGrpSpPr/>
          <p:nvPr/>
        </p:nvGrpSpPr>
        <p:grpSpPr>
          <a:xfrm>
            <a:off x="4911577" y="1080020"/>
            <a:ext cx="3375407" cy="706931"/>
            <a:chOff x="6781819" y="1931568"/>
            <a:chExt cx="4571980" cy="961872"/>
          </a:xfrm>
        </p:grpSpPr>
        <p:sp>
          <p:nvSpPr>
            <p:cNvPr id="19" name="TextBox 18"/>
            <p:cNvSpPr txBox="1"/>
            <p:nvPr/>
          </p:nvSpPr>
          <p:spPr>
            <a:xfrm>
              <a:off x="6781819" y="1931568"/>
              <a:ext cx="1692688" cy="417312"/>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sym typeface="+mn-ea"/>
                </a:rPr>
                <a:t>测试工作安排</a:t>
              </a:r>
              <a:endParaRPr lang="zh-CN" altLang="en-US" sz="14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6782240" y="2267040"/>
              <a:ext cx="4571559" cy="626400"/>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在后端功能代码编写时由后端人员对自己编写部分的</a:t>
              </a:r>
              <a:r>
                <a:rPr lang="zh-CN" altLang="en-US" sz="1000" dirty="0">
                  <a:latin typeface="微软雅黑" panose="020B0503020204020204" pitchFamily="34" charset="-122"/>
                  <a:ea typeface="微软雅黑" panose="020B0503020204020204" pitchFamily="34" charset="-122"/>
                </a:rPr>
                <a:t>功能代码进行测试</a:t>
              </a:r>
              <a:endParaRPr lang="zh-CN" altLang="en-US" sz="1000" dirty="0">
                <a:latin typeface="微软雅黑" panose="020B0503020204020204" pitchFamily="34" charset="-122"/>
                <a:ea typeface="微软雅黑" panose="020B0503020204020204" pitchFamily="34" charset="-122"/>
              </a:endParaRPr>
            </a:p>
          </p:txBody>
        </p:sp>
      </p:grpSp>
      <p:grpSp>
        <p:nvGrpSpPr>
          <p:cNvPr id="21" name="Group 23"/>
          <p:cNvGrpSpPr/>
          <p:nvPr/>
        </p:nvGrpSpPr>
        <p:grpSpPr>
          <a:xfrm>
            <a:off x="4911888" y="1926445"/>
            <a:ext cx="3375096" cy="1100531"/>
            <a:chOff x="6782240" y="1879000"/>
            <a:chExt cx="4571559" cy="1497416"/>
          </a:xfrm>
        </p:grpSpPr>
        <p:sp>
          <p:nvSpPr>
            <p:cNvPr id="22" name="TextBox 21"/>
            <p:cNvSpPr txBox="1"/>
            <p:nvPr/>
          </p:nvSpPr>
          <p:spPr>
            <a:xfrm>
              <a:off x="6782339" y="1879000"/>
              <a:ext cx="2415177" cy="417312"/>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测试工具选择和运用</a:t>
              </a:r>
              <a:endParaRPr lang="zh-CN" altLang="en-US" sz="14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6782240" y="2247168"/>
              <a:ext cx="4571559" cy="1129248"/>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Postman使用简单，支持get、post、文件上传、响应验证、变量管理、环境参数管理等功能。</a:t>
              </a:r>
              <a:endParaRPr lang="zh-CN" altLang="en-US" sz="1000" dirty="0">
                <a:latin typeface="微软雅黑" panose="020B0503020204020204" pitchFamily="34" charset="-122"/>
                <a:ea typeface="微软雅黑" panose="020B0503020204020204" pitchFamily="34" charset="-122"/>
              </a:endParaRPr>
            </a:p>
            <a:p>
              <a:pPr>
                <a:lnSpc>
                  <a:spcPct val="120000"/>
                </a:lnSpc>
              </a:pPr>
              <a:r>
                <a:rPr lang="zh-CN" altLang="en-US" sz="1000" dirty="0">
                  <a:latin typeface="微软雅黑" panose="020B0503020204020204" pitchFamily="34" charset="-122"/>
                  <a:ea typeface="微软雅黑" panose="020B0503020204020204" pitchFamily="34" charset="-122"/>
                </a:rPr>
                <a:t>在功能代码编写后利用postman进行代码功能的检验，在与前端交互时利用</a:t>
              </a:r>
              <a:r>
                <a:rPr lang="zh-CN" altLang="en-US" sz="1000" dirty="0">
                  <a:latin typeface="微软雅黑" panose="020B0503020204020204" pitchFamily="34" charset="-122"/>
                  <a:ea typeface="微软雅黑" panose="020B0503020204020204" pitchFamily="34" charset="-122"/>
                  <a:sym typeface="+mn-ea"/>
                </a:rPr>
                <a:t>postman进行交互问题的</a:t>
              </a:r>
              <a:r>
                <a:rPr lang="zh-CN" altLang="en-US" sz="1000" dirty="0">
                  <a:latin typeface="微软雅黑" panose="020B0503020204020204" pitchFamily="34" charset="-122"/>
                  <a:ea typeface="微软雅黑" panose="020B0503020204020204" pitchFamily="34" charset="-122"/>
                  <a:sym typeface="+mn-ea"/>
                </a:rPr>
                <a:t>排查。</a:t>
              </a:r>
              <a:endParaRPr lang="zh-CN" altLang="en-US" sz="1000" dirty="0">
                <a:latin typeface="微软雅黑" panose="020B0503020204020204" pitchFamily="34" charset="-122"/>
                <a:ea typeface="微软雅黑" panose="020B0503020204020204" pitchFamily="34" charset="-122"/>
                <a:sym typeface="+mn-ea"/>
              </a:endParaRPr>
            </a:p>
          </p:txBody>
        </p:sp>
      </p:grpSp>
      <p:grpSp>
        <p:nvGrpSpPr>
          <p:cNvPr id="27" name="Group 29"/>
          <p:cNvGrpSpPr/>
          <p:nvPr/>
        </p:nvGrpSpPr>
        <p:grpSpPr>
          <a:xfrm>
            <a:off x="4911888" y="3174029"/>
            <a:ext cx="3375096" cy="1067998"/>
            <a:chOff x="6782240" y="1943138"/>
            <a:chExt cx="4571559" cy="1453150"/>
          </a:xfrm>
        </p:grpSpPr>
        <p:sp>
          <p:nvSpPr>
            <p:cNvPr id="28" name="TextBox 27"/>
            <p:cNvSpPr txBox="1"/>
            <p:nvPr/>
          </p:nvSpPr>
          <p:spPr>
            <a:xfrm>
              <a:off x="6828695" y="1943138"/>
              <a:ext cx="1692688" cy="417312"/>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项目测试评述</a:t>
              </a:r>
              <a:endParaRPr lang="zh-CN" altLang="en-US" sz="1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6782240" y="2267040"/>
              <a:ext cx="4571559" cy="1129248"/>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在代码编写过程中利用</a:t>
              </a:r>
              <a:r>
                <a:rPr lang="zh-CN" altLang="en-US" sz="1000" dirty="0">
                  <a:latin typeface="微软雅黑" panose="020B0503020204020204" pitchFamily="34" charset="-122"/>
                  <a:ea typeface="微软雅黑" panose="020B0503020204020204" pitchFamily="34" charset="-122"/>
                  <a:sym typeface="+mn-ea"/>
                </a:rPr>
                <a:t>postman进行代码功能的检验，</a:t>
              </a:r>
              <a:r>
                <a:rPr lang="zh-CN" altLang="en-US" sz="1000" dirty="0">
                  <a:latin typeface="微软雅黑" panose="020B0503020204020204" pitchFamily="34" charset="-122"/>
                  <a:ea typeface="微软雅黑" panose="020B0503020204020204" pitchFamily="34" charset="-122"/>
                </a:rPr>
                <a:t>在代码编写完成后的整合过程中再次利用</a:t>
              </a:r>
              <a:r>
                <a:rPr lang="zh-CN" altLang="en-US" sz="1000" dirty="0">
                  <a:latin typeface="微软雅黑" panose="020B0503020204020204" pitchFamily="34" charset="-122"/>
                  <a:ea typeface="微软雅黑" panose="020B0503020204020204" pitchFamily="34" charset="-122"/>
                  <a:sym typeface="+mn-ea"/>
                </a:rPr>
                <a:t>postman进行接口测试，发现各功能模块与接口模块均通过测试，测试结果符合</a:t>
              </a:r>
              <a:r>
                <a:rPr lang="zh-CN" altLang="en-US" sz="1000" dirty="0">
                  <a:latin typeface="微软雅黑" panose="020B0503020204020204" pitchFamily="34" charset="-122"/>
                  <a:ea typeface="微软雅黑" panose="020B0503020204020204" pitchFamily="34" charset="-122"/>
                  <a:sym typeface="+mn-ea"/>
                </a:rPr>
                <a:t>预期。</a:t>
              </a:r>
              <a:endParaRPr lang="zh-CN" altLang="en-US" sz="1000" dirty="0">
                <a:latin typeface="微软雅黑" panose="020B0503020204020204" pitchFamily="34" charset="-122"/>
                <a:ea typeface="微软雅黑" panose="020B0503020204020204" pitchFamily="34" charset="-122"/>
                <a:sym typeface="+mn-ea"/>
              </a:endParaRPr>
            </a:p>
          </p:txBody>
        </p:sp>
      </p:grpSp>
      <p:grpSp>
        <p:nvGrpSpPr>
          <p:cNvPr id="30" name="Group 32"/>
          <p:cNvGrpSpPr/>
          <p:nvPr/>
        </p:nvGrpSpPr>
        <p:grpSpPr>
          <a:xfrm>
            <a:off x="4399713" y="1236247"/>
            <a:ext cx="404495" cy="402672"/>
            <a:chOff x="5987351" y="2196154"/>
            <a:chExt cx="547887" cy="547887"/>
          </a:xfrm>
        </p:grpSpPr>
        <p:sp>
          <p:nvSpPr>
            <p:cNvPr id="31" name="Teardrop 33"/>
            <p:cNvSpPr/>
            <p:nvPr/>
          </p:nvSpPr>
          <p:spPr>
            <a:xfrm rot="18877745">
              <a:off x="5987351" y="2196154"/>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2" name="AutoShape 38"/>
            <p:cNvSpPr>
              <a:spLocks noChangeAspect="1"/>
            </p:cNvSpPr>
            <p:nvPr/>
          </p:nvSpPr>
          <p:spPr bwMode="auto">
            <a:xfrm>
              <a:off x="6132631" y="2340884"/>
              <a:ext cx="257327" cy="258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673735">
                <a:defRPr/>
              </a:pPr>
              <a:endParaRPr lang="es-ES" sz="4900" dirty="0">
                <a:solidFill>
                  <a:srgbClr val="44CEB9"/>
                </a:solidFill>
                <a:effectLst>
                  <a:outerShdw blurRad="38100" dist="38100" dir="2700000" algn="tl">
                    <a:srgbClr val="000000"/>
                  </a:outerShdw>
                </a:effectLst>
                <a:latin typeface="Gill Sans" charset="0"/>
                <a:ea typeface="微软雅黑" panose="020B0503020204020204" pitchFamily="34" charset="-122"/>
                <a:cs typeface="Gill Sans" charset="0"/>
                <a:sym typeface="Gill Sans" charset="0"/>
              </a:endParaRPr>
            </a:p>
          </p:txBody>
        </p:sp>
      </p:grpSp>
      <p:grpSp>
        <p:nvGrpSpPr>
          <p:cNvPr id="33" name="Group 35"/>
          <p:cNvGrpSpPr/>
          <p:nvPr/>
        </p:nvGrpSpPr>
        <p:grpSpPr>
          <a:xfrm>
            <a:off x="4399714" y="3501136"/>
            <a:ext cx="404495" cy="402672"/>
            <a:chOff x="5987352" y="5297701"/>
            <a:chExt cx="547887" cy="547887"/>
          </a:xfrm>
        </p:grpSpPr>
        <p:sp>
          <p:nvSpPr>
            <p:cNvPr id="34" name="Teardrop 36"/>
            <p:cNvSpPr/>
            <p:nvPr/>
          </p:nvSpPr>
          <p:spPr>
            <a:xfrm rot="18877745">
              <a:off x="5987352" y="5297701"/>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5" name="Freeform 106"/>
            <p:cNvSpPr>
              <a:spLocks noChangeAspect="1" noChangeArrowheads="1"/>
            </p:cNvSpPr>
            <p:nvPr/>
          </p:nvSpPr>
          <p:spPr bwMode="auto">
            <a:xfrm>
              <a:off x="6120144" y="5463067"/>
              <a:ext cx="301086" cy="260571"/>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endParaRPr>
            </a:p>
          </p:txBody>
        </p:sp>
      </p:grpSp>
      <p:grpSp>
        <p:nvGrpSpPr>
          <p:cNvPr id="36" name="Group 38"/>
          <p:cNvGrpSpPr/>
          <p:nvPr/>
        </p:nvGrpSpPr>
        <p:grpSpPr>
          <a:xfrm>
            <a:off x="4399713" y="2235473"/>
            <a:ext cx="404495" cy="402672"/>
            <a:chOff x="5987351" y="3230003"/>
            <a:chExt cx="547887" cy="547887"/>
          </a:xfrm>
        </p:grpSpPr>
        <p:sp>
          <p:nvSpPr>
            <p:cNvPr id="37" name="Teardrop 39"/>
            <p:cNvSpPr/>
            <p:nvPr/>
          </p:nvSpPr>
          <p:spPr>
            <a:xfrm rot="18877745">
              <a:off x="5987351" y="3230003"/>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nvGrpSpPr>
            <p:cNvPr id="38" name="Group 4688"/>
            <p:cNvGrpSpPr>
              <a:grpSpLocks noChangeAspect="1"/>
            </p:cNvGrpSpPr>
            <p:nvPr/>
          </p:nvGrpSpPr>
          <p:grpSpPr bwMode="auto">
            <a:xfrm>
              <a:off x="6128838" y="3344639"/>
              <a:ext cx="300966" cy="286055"/>
              <a:chOff x="1835150" y="2800349"/>
              <a:chExt cx="382588" cy="363538"/>
            </a:xfrm>
            <a:solidFill>
              <a:schemeClr val="bg1"/>
            </a:solidFill>
          </p:grpSpPr>
          <p:sp>
            <p:nvSpPr>
              <p:cNvPr id="39"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0"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1"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2"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47" name="文本框 46"/>
          <p:cNvSpPr txBox="1"/>
          <p:nvPr/>
        </p:nvSpPr>
        <p:spPr>
          <a:xfrm>
            <a:off x="447590" y="359976"/>
            <a:ext cx="11480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后期测试</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Group 4"/>
          <p:cNvGrpSpPr>
            <a:grpSpLocks noChangeAspect="1"/>
          </p:cNvGrpSpPr>
          <p:nvPr/>
        </p:nvGrpSpPr>
        <p:grpSpPr bwMode="auto">
          <a:xfrm>
            <a:off x="737615" y="1452158"/>
            <a:ext cx="2664700" cy="2676844"/>
            <a:chOff x="1973" y="280"/>
            <a:chExt cx="3734" cy="3768"/>
          </a:xfrm>
          <a:solidFill>
            <a:srgbClr val="17B59E"/>
          </a:solidFill>
        </p:grpSpPr>
        <p:sp>
          <p:nvSpPr>
            <p:cNvPr id="3" name="Freeform 5"/>
            <p:cNvSpPr/>
            <p:nvPr/>
          </p:nvSpPr>
          <p:spPr bwMode="auto">
            <a:xfrm>
              <a:off x="3681" y="280"/>
              <a:ext cx="327" cy="423"/>
            </a:xfrm>
            <a:custGeom>
              <a:avLst/>
              <a:gdLst>
                <a:gd name="T0" fmla="*/ 105 w 138"/>
                <a:gd name="T1" fmla="*/ 117 h 179"/>
                <a:gd name="T2" fmla="*/ 93 w 138"/>
                <a:gd name="T3" fmla="*/ 117 h 179"/>
                <a:gd name="T4" fmla="*/ 85 w 138"/>
                <a:gd name="T5" fmla="*/ 25 h 179"/>
                <a:gd name="T6" fmla="*/ 67 w 138"/>
                <a:gd name="T7" fmla="*/ 0 h 179"/>
                <a:gd name="T8" fmla="*/ 65 w 138"/>
                <a:gd name="T9" fmla="*/ 0 h 179"/>
                <a:gd name="T10" fmla="*/ 51 w 138"/>
                <a:gd name="T11" fmla="*/ 25 h 179"/>
                <a:gd name="T12" fmla="*/ 43 w 138"/>
                <a:gd name="T13" fmla="*/ 117 h 179"/>
                <a:gd name="T14" fmla="*/ 31 w 138"/>
                <a:gd name="T15" fmla="*/ 117 h 179"/>
                <a:gd name="T16" fmla="*/ 28 w 138"/>
                <a:gd name="T17" fmla="*/ 117 h 179"/>
                <a:gd name="T18" fmla="*/ 1 w 138"/>
                <a:gd name="T19" fmla="*/ 150 h 179"/>
                <a:gd name="T20" fmla="*/ 31 w 138"/>
                <a:gd name="T21" fmla="*/ 179 h 179"/>
                <a:gd name="T22" fmla="*/ 77 w 138"/>
                <a:gd name="T23" fmla="*/ 179 h 179"/>
                <a:gd name="T24" fmla="*/ 77 w 138"/>
                <a:gd name="T25" fmla="*/ 179 h 179"/>
                <a:gd name="T26" fmla="*/ 72 w 138"/>
                <a:gd name="T27" fmla="*/ 172 h 179"/>
                <a:gd name="T28" fmla="*/ 65 w 138"/>
                <a:gd name="T29" fmla="*/ 154 h 179"/>
                <a:gd name="T30" fmla="*/ 72 w 138"/>
                <a:gd name="T31" fmla="*/ 134 h 179"/>
                <a:gd name="T32" fmla="*/ 95 w 138"/>
                <a:gd name="T33" fmla="*/ 124 h 179"/>
                <a:gd name="T34" fmla="*/ 118 w 138"/>
                <a:gd name="T35" fmla="*/ 134 h 179"/>
                <a:gd name="T36" fmla="*/ 124 w 138"/>
                <a:gd name="T37" fmla="*/ 154 h 179"/>
                <a:gd name="T38" fmla="*/ 118 w 138"/>
                <a:gd name="T39" fmla="*/ 171 h 179"/>
                <a:gd name="T40" fmla="*/ 114 w 138"/>
                <a:gd name="T41" fmla="*/ 177 h 179"/>
                <a:gd name="T42" fmla="*/ 114 w 138"/>
                <a:gd name="T43" fmla="*/ 178 h 179"/>
                <a:gd name="T44" fmla="*/ 128 w 138"/>
                <a:gd name="T45" fmla="*/ 171 h 179"/>
                <a:gd name="T46" fmla="*/ 138 w 138"/>
                <a:gd name="T47" fmla="*/ 148 h 179"/>
                <a:gd name="T48" fmla="*/ 128 w 138"/>
                <a:gd name="T49" fmla="*/ 126 h 179"/>
                <a:gd name="T50" fmla="*/ 105 w 138"/>
                <a:gd name="T51" fmla="*/ 1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8" h="179">
                  <a:moveTo>
                    <a:pt x="105" y="117"/>
                  </a:moveTo>
                  <a:cubicBezTo>
                    <a:pt x="93" y="117"/>
                    <a:pt x="93" y="117"/>
                    <a:pt x="93" y="117"/>
                  </a:cubicBezTo>
                  <a:cubicBezTo>
                    <a:pt x="85" y="25"/>
                    <a:pt x="85" y="25"/>
                    <a:pt x="85" y="25"/>
                  </a:cubicBezTo>
                  <a:cubicBezTo>
                    <a:pt x="85" y="12"/>
                    <a:pt x="81" y="0"/>
                    <a:pt x="67" y="0"/>
                  </a:cubicBezTo>
                  <a:cubicBezTo>
                    <a:pt x="67" y="0"/>
                    <a:pt x="66" y="0"/>
                    <a:pt x="65" y="0"/>
                  </a:cubicBezTo>
                  <a:cubicBezTo>
                    <a:pt x="53" y="1"/>
                    <a:pt x="51" y="13"/>
                    <a:pt x="51" y="25"/>
                  </a:cubicBezTo>
                  <a:cubicBezTo>
                    <a:pt x="43" y="117"/>
                    <a:pt x="43" y="117"/>
                    <a:pt x="43" y="117"/>
                  </a:cubicBezTo>
                  <a:cubicBezTo>
                    <a:pt x="31" y="117"/>
                    <a:pt x="31" y="117"/>
                    <a:pt x="31" y="117"/>
                  </a:cubicBezTo>
                  <a:cubicBezTo>
                    <a:pt x="30" y="117"/>
                    <a:pt x="29" y="117"/>
                    <a:pt x="28" y="117"/>
                  </a:cubicBezTo>
                  <a:cubicBezTo>
                    <a:pt x="12" y="119"/>
                    <a:pt x="0" y="134"/>
                    <a:pt x="1" y="150"/>
                  </a:cubicBezTo>
                  <a:cubicBezTo>
                    <a:pt x="1" y="165"/>
                    <a:pt x="15" y="179"/>
                    <a:pt x="31" y="179"/>
                  </a:cubicBezTo>
                  <a:cubicBezTo>
                    <a:pt x="77" y="179"/>
                    <a:pt x="77" y="179"/>
                    <a:pt x="77" y="179"/>
                  </a:cubicBezTo>
                  <a:cubicBezTo>
                    <a:pt x="77" y="179"/>
                    <a:pt x="77" y="179"/>
                    <a:pt x="77" y="179"/>
                  </a:cubicBezTo>
                  <a:cubicBezTo>
                    <a:pt x="77" y="177"/>
                    <a:pt x="76" y="177"/>
                    <a:pt x="72" y="172"/>
                  </a:cubicBezTo>
                  <a:cubicBezTo>
                    <a:pt x="69" y="168"/>
                    <a:pt x="65" y="162"/>
                    <a:pt x="65" y="154"/>
                  </a:cubicBezTo>
                  <a:cubicBezTo>
                    <a:pt x="65" y="147"/>
                    <a:pt x="67" y="140"/>
                    <a:pt x="72" y="134"/>
                  </a:cubicBezTo>
                  <a:cubicBezTo>
                    <a:pt x="76" y="128"/>
                    <a:pt x="85" y="124"/>
                    <a:pt x="95" y="124"/>
                  </a:cubicBezTo>
                  <a:cubicBezTo>
                    <a:pt x="104" y="124"/>
                    <a:pt x="113" y="128"/>
                    <a:pt x="118" y="134"/>
                  </a:cubicBezTo>
                  <a:cubicBezTo>
                    <a:pt x="123" y="140"/>
                    <a:pt x="124" y="147"/>
                    <a:pt x="124" y="154"/>
                  </a:cubicBezTo>
                  <a:cubicBezTo>
                    <a:pt x="124" y="162"/>
                    <a:pt x="121" y="168"/>
                    <a:pt x="118" y="171"/>
                  </a:cubicBezTo>
                  <a:cubicBezTo>
                    <a:pt x="114" y="176"/>
                    <a:pt x="114" y="176"/>
                    <a:pt x="114" y="177"/>
                  </a:cubicBezTo>
                  <a:cubicBezTo>
                    <a:pt x="114" y="178"/>
                    <a:pt x="114" y="178"/>
                    <a:pt x="114" y="178"/>
                  </a:cubicBezTo>
                  <a:cubicBezTo>
                    <a:pt x="119" y="177"/>
                    <a:pt x="124" y="175"/>
                    <a:pt x="128" y="171"/>
                  </a:cubicBezTo>
                  <a:cubicBezTo>
                    <a:pt x="135" y="165"/>
                    <a:pt x="138" y="157"/>
                    <a:pt x="138" y="148"/>
                  </a:cubicBezTo>
                  <a:cubicBezTo>
                    <a:pt x="138" y="140"/>
                    <a:pt x="135" y="131"/>
                    <a:pt x="128" y="126"/>
                  </a:cubicBezTo>
                  <a:cubicBezTo>
                    <a:pt x="122" y="120"/>
                    <a:pt x="113" y="117"/>
                    <a:pt x="105"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4" name="Freeform 6"/>
            <p:cNvSpPr/>
            <p:nvPr/>
          </p:nvSpPr>
          <p:spPr bwMode="auto">
            <a:xfrm>
              <a:off x="2396" y="701"/>
              <a:ext cx="1274" cy="734"/>
            </a:xfrm>
            <a:custGeom>
              <a:avLst/>
              <a:gdLst>
                <a:gd name="T0" fmla="*/ 522 w 538"/>
                <a:gd name="T1" fmla="*/ 0 h 310"/>
                <a:gd name="T2" fmla="*/ 522 w 538"/>
                <a:gd name="T3" fmla="*/ 0 h 310"/>
                <a:gd name="T4" fmla="*/ 521 w 538"/>
                <a:gd name="T5" fmla="*/ 0 h 310"/>
                <a:gd name="T6" fmla="*/ 0 w 538"/>
                <a:gd name="T7" fmla="*/ 267 h 310"/>
                <a:gd name="T8" fmla="*/ 108 w 538"/>
                <a:gd name="T9" fmla="*/ 249 h 310"/>
                <a:gd name="T10" fmla="*/ 141 w 538"/>
                <a:gd name="T11" fmla="*/ 248 h 310"/>
                <a:gd name="T12" fmla="*/ 149 w 538"/>
                <a:gd name="T13" fmla="*/ 249 h 310"/>
                <a:gd name="T14" fmla="*/ 149 w 538"/>
                <a:gd name="T15" fmla="*/ 247 h 310"/>
                <a:gd name="T16" fmla="*/ 147 w 538"/>
                <a:gd name="T17" fmla="*/ 239 h 310"/>
                <a:gd name="T18" fmla="*/ 146 w 538"/>
                <a:gd name="T19" fmla="*/ 219 h 310"/>
                <a:gd name="T20" fmla="*/ 158 w 538"/>
                <a:gd name="T21" fmla="*/ 202 h 310"/>
                <a:gd name="T22" fmla="*/ 182 w 538"/>
                <a:gd name="T23" fmla="*/ 200 h 310"/>
                <a:gd name="T24" fmla="*/ 202 w 538"/>
                <a:gd name="T25" fmla="*/ 216 h 310"/>
                <a:gd name="T26" fmla="*/ 202 w 538"/>
                <a:gd name="T27" fmla="*/ 237 h 310"/>
                <a:gd name="T28" fmla="*/ 190 w 538"/>
                <a:gd name="T29" fmla="*/ 252 h 310"/>
                <a:gd name="T30" fmla="*/ 189 w 538"/>
                <a:gd name="T31" fmla="*/ 253 h 310"/>
                <a:gd name="T32" fmla="*/ 318 w 538"/>
                <a:gd name="T33" fmla="*/ 310 h 310"/>
                <a:gd name="T34" fmla="*/ 385 w 538"/>
                <a:gd name="T35" fmla="*/ 190 h 310"/>
                <a:gd name="T36" fmla="*/ 384 w 538"/>
                <a:gd name="T37" fmla="*/ 189 h 310"/>
                <a:gd name="T38" fmla="*/ 376 w 538"/>
                <a:gd name="T39" fmla="*/ 190 h 310"/>
                <a:gd name="T40" fmla="*/ 357 w 538"/>
                <a:gd name="T41" fmla="*/ 186 h 310"/>
                <a:gd name="T42" fmla="*/ 343 w 538"/>
                <a:gd name="T43" fmla="*/ 170 h 310"/>
                <a:gd name="T44" fmla="*/ 347 w 538"/>
                <a:gd name="T45" fmla="*/ 146 h 310"/>
                <a:gd name="T46" fmla="*/ 368 w 538"/>
                <a:gd name="T47" fmla="*/ 131 h 310"/>
                <a:gd name="T48" fmla="*/ 388 w 538"/>
                <a:gd name="T49" fmla="*/ 136 h 310"/>
                <a:gd name="T50" fmla="*/ 399 w 538"/>
                <a:gd name="T51" fmla="*/ 151 h 310"/>
                <a:gd name="T52" fmla="*/ 403 w 538"/>
                <a:gd name="T53" fmla="*/ 157 h 310"/>
                <a:gd name="T54" fmla="*/ 406 w 538"/>
                <a:gd name="T55" fmla="*/ 159 h 310"/>
                <a:gd name="T56" fmla="*/ 531 w 538"/>
                <a:gd name="T57" fmla="*/ 25 h 310"/>
                <a:gd name="T58" fmla="*/ 536 w 538"/>
                <a:gd name="T59" fmla="*/ 9 h 310"/>
                <a:gd name="T60" fmla="*/ 522 w 538"/>
                <a:gd name="T61"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8" h="310">
                  <a:moveTo>
                    <a:pt x="522" y="0"/>
                  </a:moveTo>
                  <a:cubicBezTo>
                    <a:pt x="522" y="0"/>
                    <a:pt x="522" y="0"/>
                    <a:pt x="522" y="0"/>
                  </a:cubicBezTo>
                  <a:cubicBezTo>
                    <a:pt x="521" y="0"/>
                    <a:pt x="521" y="0"/>
                    <a:pt x="521" y="0"/>
                  </a:cubicBezTo>
                  <a:cubicBezTo>
                    <a:pt x="302" y="23"/>
                    <a:pt x="128" y="131"/>
                    <a:pt x="0" y="267"/>
                  </a:cubicBezTo>
                  <a:cubicBezTo>
                    <a:pt x="35" y="257"/>
                    <a:pt x="71" y="250"/>
                    <a:pt x="108" y="249"/>
                  </a:cubicBezTo>
                  <a:cubicBezTo>
                    <a:pt x="119" y="248"/>
                    <a:pt x="130" y="248"/>
                    <a:pt x="141" y="248"/>
                  </a:cubicBezTo>
                  <a:cubicBezTo>
                    <a:pt x="143" y="248"/>
                    <a:pt x="146" y="248"/>
                    <a:pt x="149" y="249"/>
                  </a:cubicBezTo>
                  <a:cubicBezTo>
                    <a:pt x="149" y="247"/>
                    <a:pt x="149" y="247"/>
                    <a:pt x="149" y="247"/>
                  </a:cubicBezTo>
                  <a:cubicBezTo>
                    <a:pt x="150" y="245"/>
                    <a:pt x="149" y="244"/>
                    <a:pt x="147" y="239"/>
                  </a:cubicBezTo>
                  <a:cubicBezTo>
                    <a:pt x="145" y="234"/>
                    <a:pt x="143" y="227"/>
                    <a:pt x="146" y="219"/>
                  </a:cubicBezTo>
                  <a:cubicBezTo>
                    <a:pt x="148" y="213"/>
                    <a:pt x="151" y="206"/>
                    <a:pt x="158" y="202"/>
                  </a:cubicBezTo>
                  <a:cubicBezTo>
                    <a:pt x="164" y="198"/>
                    <a:pt x="173" y="197"/>
                    <a:pt x="182" y="200"/>
                  </a:cubicBezTo>
                  <a:cubicBezTo>
                    <a:pt x="192" y="202"/>
                    <a:pt x="199" y="209"/>
                    <a:pt x="202" y="216"/>
                  </a:cubicBezTo>
                  <a:cubicBezTo>
                    <a:pt x="205" y="223"/>
                    <a:pt x="204" y="230"/>
                    <a:pt x="202" y="237"/>
                  </a:cubicBezTo>
                  <a:cubicBezTo>
                    <a:pt x="200" y="244"/>
                    <a:pt x="194" y="249"/>
                    <a:pt x="190" y="252"/>
                  </a:cubicBezTo>
                  <a:cubicBezTo>
                    <a:pt x="189" y="252"/>
                    <a:pt x="189" y="253"/>
                    <a:pt x="189" y="253"/>
                  </a:cubicBezTo>
                  <a:cubicBezTo>
                    <a:pt x="236" y="261"/>
                    <a:pt x="281" y="279"/>
                    <a:pt x="318" y="310"/>
                  </a:cubicBezTo>
                  <a:cubicBezTo>
                    <a:pt x="338" y="266"/>
                    <a:pt x="360" y="226"/>
                    <a:pt x="385" y="190"/>
                  </a:cubicBezTo>
                  <a:cubicBezTo>
                    <a:pt x="384" y="189"/>
                    <a:pt x="384" y="189"/>
                    <a:pt x="384" y="189"/>
                  </a:cubicBezTo>
                  <a:cubicBezTo>
                    <a:pt x="383" y="189"/>
                    <a:pt x="382" y="189"/>
                    <a:pt x="376" y="190"/>
                  </a:cubicBezTo>
                  <a:cubicBezTo>
                    <a:pt x="371" y="190"/>
                    <a:pt x="364" y="190"/>
                    <a:pt x="357" y="186"/>
                  </a:cubicBezTo>
                  <a:cubicBezTo>
                    <a:pt x="351" y="183"/>
                    <a:pt x="346" y="178"/>
                    <a:pt x="343" y="170"/>
                  </a:cubicBezTo>
                  <a:cubicBezTo>
                    <a:pt x="341" y="164"/>
                    <a:pt x="342" y="154"/>
                    <a:pt x="347" y="146"/>
                  </a:cubicBezTo>
                  <a:cubicBezTo>
                    <a:pt x="352" y="137"/>
                    <a:pt x="360" y="132"/>
                    <a:pt x="368" y="131"/>
                  </a:cubicBezTo>
                  <a:cubicBezTo>
                    <a:pt x="375" y="130"/>
                    <a:pt x="382" y="133"/>
                    <a:pt x="388" y="136"/>
                  </a:cubicBezTo>
                  <a:cubicBezTo>
                    <a:pt x="395" y="140"/>
                    <a:pt x="398" y="146"/>
                    <a:pt x="399" y="151"/>
                  </a:cubicBezTo>
                  <a:cubicBezTo>
                    <a:pt x="402" y="156"/>
                    <a:pt x="402" y="157"/>
                    <a:pt x="403" y="157"/>
                  </a:cubicBezTo>
                  <a:cubicBezTo>
                    <a:pt x="406" y="159"/>
                    <a:pt x="406" y="159"/>
                    <a:pt x="406" y="159"/>
                  </a:cubicBezTo>
                  <a:cubicBezTo>
                    <a:pt x="443" y="108"/>
                    <a:pt x="485" y="64"/>
                    <a:pt x="531" y="25"/>
                  </a:cubicBezTo>
                  <a:cubicBezTo>
                    <a:pt x="536" y="21"/>
                    <a:pt x="538" y="14"/>
                    <a:pt x="536" y="9"/>
                  </a:cubicBezTo>
                  <a:cubicBezTo>
                    <a:pt x="533" y="3"/>
                    <a:pt x="527" y="0"/>
                    <a:pt x="5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5" name="Freeform 7"/>
            <p:cNvSpPr/>
            <p:nvPr/>
          </p:nvSpPr>
          <p:spPr bwMode="auto">
            <a:xfrm>
              <a:off x="1973" y="1198"/>
              <a:ext cx="1152" cy="878"/>
            </a:xfrm>
            <a:custGeom>
              <a:avLst/>
              <a:gdLst>
                <a:gd name="T0" fmla="*/ 353 w 487"/>
                <a:gd name="T1" fmla="*/ 43 h 371"/>
                <a:gd name="T2" fmla="*/ 362 w 487"/>
                <a:gd name="T3" fmla="*/ 32 h 371"/>
                <a:gd name="T4" fmla="*/ 370 w 487"/>
                <a:gd name="T5" fmla="*/ 23 h 371"/>
                <a:gd name="T6" fmla="*/ 370 w 487"/>
                <a:gd name="T7" fmla="*/ 10 h 371"/>
                <a:gd name="T8" fmla="*/ 358 w 487"/>
                <a:gd name="T9" fmla="*/ 1 h 371"/>
                <a:gd name="T10" fmla="*/ 351 w 487"/>
                <a:gd name="T11" fmla="*/ 0 h 371"/>
                <a:gd name="T12" fmla="*/ 343 w 487"/>
                <a:gd name="T13" fmla="*/ 2 h 371"/>
                <a:gd name="T14" fmla="*/ 336 w 487"/>
                <a:gd name="T15" fmla="*/ 13 h 371"/>
                <a:gd name="T16" fmla="*/ 337 w 487"/>
                <a:gd name="T17" fmla="*/ 24 h 371"/>
                <a:gd name="T18" fmla="*/ 340 w 487"/>
                <a:gd name="T19" fmla="*/ 39 h 371"/>
                <a:gd name="T20" fmla="*/ 340 w 487"/>
                <a:gd name="T21" fmla="*/ 39 h 371"/>
                <a:gd name="T22" fmla="*/ 332 w 487"/>
                <a:gd name="T23" fmla="*/ 63 h 371"/>
                <a:gd name="T24" fmla="*/ 303 w 487"/>
                <a:gd name="T25" fmla="*/ 62 h 371"/>
                <a:gd name="T26" fmla="*/ 288 w 487"/>
                <a:gd name="T27" fmla="*/ 63 h 371"/>
                <a:gd name="T28" fmla="*/ 147 w 487"/>
                <a:gd name="T29" fmla="*/ 94 h 371"/>
                <a:gd name="T30" fmla="*/ 9 w 487"/>
                <a:gd name="T31" fmla="*/ 303 h 371"/>
                <a:gd name="T32" fmla="*/ 9 w 487"/>
                <a:gd name="T33" fmla="*/ 303 h 371"/>
                <a:gd name="T34" fmla="*/ 18 w 487"/>
                <a:gd name="T35" fmla="*/ 357 h 371"/>
                <a:gd name="T36" fmla="*/ 72 w 487"/>
                <a:gd name="T37" fmla="*/ 354 h 371"/>
                <a:gd name="T38" fmla="*/ 73 w 487"/>
                <a:gd name="T39" fmla="*/ 354 h 371"/>
                <a:gd name="T40" fmla="*/ 73 w 487"/>
                <a:gd name="T41" fmla="*/ 354 h 371"/>
                <a:gd name="T42" fmla="*/ 394 w 487"/>
                <a:gd name="T43" fmla="*/ 361 h 371"/>
                <a:gd name="T44" fmla="*/ 407 w 487"/>
                <a:gd name="T45" fmla="*/ 362 h 371"/>
                <a:gd name="T46" fmla="*/ 416 w 487"/>
                <a:gd name="T47" fmla="*/ 352 h 371"/>
                <a:gd name="T48" fmla="*/ 442 w 487"/>
                <a:gd name="T49" fmla="*/ 251 h 371"/>
                <a:gd name="T50" fmla="*/ 434 w 487"/>
                <a:gd name="T51" fmla="*/ 253 h 371"/>
                <a:gd name="T52" fmla="*/ 415 w 487"/>
                <a:gd name="T53" fmla="*/ 256 h 371"/>
                <a:gd name="T54" fmla="*/ 397 w 487"/>
                <a:gd name="T55" fmla="*/ 245 h 371"/>
                <a:gd name="T56" fmla="*/ 393 w 487"/>
                <a:gd name="T57" fmla="*/ 220 h 371"/>
                <a:gd name="T58" fmla="*/ 408 w 487"/>
                <a:gd name="T59" fmla="*/ 200 h 371"/>
                <a:gd name="T60" fmla="*/ 430 w 487"/>
                <a:gd name="T61" fmla="*/ 199 h 371"/>
                <a:gd name="T62" fmla="*/ 445 w 487"/>
                <a:gd name="T63" fmla="*/ 210 h 371"/>
                <a:gd name="T64" fmla="*/ 450 w 487"/>
                <a:gd name="T65" fmla="*/ 215 h 371"/>
                <a:gd name="T66" fmla="*/ 453 w 487"/>
                <a:gd name="T67" fmla="*/ 215 h 371"/>
                <a:gd name="T68" fmla="*/ 487 w 487"/>
                <a:gd name="T69" fmla="*/ 123 h 371"/>
                <a:gd name="T70" fmla="*/ 346 w 487"/>
                <a:gd name="T71" fmla="*/ 64 h 371"/>
                <a:gd name="T72" fmla="*/ 353 w 487"/>
                <a:gd name="T73" fmla="*/ 4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7" h="371">
                  <a:moveTo>
                    <a:pt x="353" y="43"/>
                  </a:moveTo>
                  <a:cubicBezTo>
                    <a:pt x="355" y="37"/>
                    <a:pt x="359" y="35"/>
                    <a:pt x="362" y="32"/>
                  </a:cubicBezTo>
                  <a:cubicBezTo>
                    <a:pt x="366" y="30"/>
                    <a:pt x="368" y="27"/>
                    <a:pt x="370" y="23"/>
                  </a:cubicBezTo>
                  <a:cubicBezTo>
                    <a:pt x="371" y="19"/>
                    <a:pt x="371" y="14"/>
                    <a:pt x="370" y="10"/>
                  </a:cubicBezTo>
                  <a:cubicBezTo>
                    <a:pt x="368" y="6"/>
                    <a:pt x="365" y="3"/>
                    <a:pt x="358" y="1"/>
                  </a:cubicBezTo>
                  <a:cubicBezTo>
                    <a:pt x="355" y="0"/>
                    <a:pt x="353" y="0"/>
                    <a:pt x="351" y="0"/>
                  </a:cubicBezTo>
                  <a:cubicBezTo>
                    <a:pt x="348" y="0"/>
                    <a:pt x="345" y="0"/>
                    <a:pt x="343" y="2"/>
                  </a:cubicBezTo>
                  <a:cubicBezTo>
                    <a:pt x="340" y="4"/>
                    <a:pt x="337" y="8"/>
                    <a:pt x="336" y="13"/>
                  </a:cubicBezTo>
                  <a:cubicBezTo>
                    <a:pt x="334" y="17"/>
                    <a:pt x="335" y="20"/>
                    <a:pt x="337" y="24"/>
                  </a:cubicBezTo>
                  <a:cubicBezTo>
                    <a:pt x="339" y="29"/>
                    <a:pt x="341" y="33"/>
                    <a:pt x="340" y="39"/>
                  </a:cubicBezTo>
                  <a:cubicBezTo>
                    <a:pt x="340" y="39"/>
                    <a:pt x="340" y="39"/>
                    <a:pt x="340" y="39"/>
                  </a:cubicBezTo>
                  <a:cubicBezTo>
                    <a:pt x="332" y="63"/>
                    <a:pt x="332" y="63"/>
                    <a:pt x="332" y="63"/>
                  </a:cubicBezTo>
                  <a:cubicBezTo>
                    <a:pt x="323" y="62"/>
                    <a:pt x="313" y="62"/>
                    <a:pt x="303" y="62"/>
                  </a:cubicBezTo>
                  <a:cubicBezTo>
                    <a:pt x="298" y="62"/>
                    <a:pt x="293" y="62"/>
                    <a:pt x="288" y="63"/>
                  </a:cubicBezTo>
                  <a:cubicBezTo>
                    <a:pt x="240" y="65"/>
                    <a:pt x="191" y="76"/>
                    <a:pt x="147" y="94"/>
                  </a:cubicBezTo>
                  <a:cubicBezTo>
                    <a:pt x="91" y="160"/>
                    <a:pt x="45" y="232"/>
                    <a:pt x="9" y="303"/>
                  </a:cubicBezTo>
                  <a:cubicBezTo>
                    <a:pt x="9" y="303"/>
                    <a:pt x="9" y="303"/>
                    <a:pt x="9" y="303"/>
                  </a:cubicBezTo>
                  <a:cubicBezTo>
                    <a:pt x="0" y="321"/>
                    <a:pt x="3" y="343"/>
                    <a:pt x="18" y="357"/>
                  </a:cubicBezTo>
                  <a:cubicBezTo>
                    <a:pt x="33" y="371"/>
                    <a:pt x="55" y="365"/>
                    <a:pt x="72" y="354"/>
                  </a:cubicBezTo>
                  <a:cubicBezTo>
                    <a:pt x="73" y="354"/>
                    <a:pt x="73" y="354"/>
                    <a:pt x="73" y="354"/>
                  </a:cubicBezTo>
                  <a:cubicBezTo>
                    <a:pt x="73" y="354"/>
                    <a:pt x="73" y="354"/>
                    <a:pt x="73" y="354"/>
                  </a:cubicBezTo>
                  <a:cubicBezTo>
                    <a:pt x="191" y="283"/>
                    <a:pt x="289" y="293"/>
                    <a:pt x="394" y="361"/>
                  </a:cubicBezTo>
                  <a:cubicBezTo>
                    <a:pt x="398" y="363"/>
                    <a:pt x="403" y="364"/>
                    <a:pt x="407" y="362"/>
                  </a:cubicBezTo>
                  <a:cubicBezTo>
                    <a:pt x="411" y="360"/>
                    <a:pt x="415" y="356"/>
                    <a:pt x="416" y="352"/>
                  </a:cubicBezTo>
                  <a:cubicBezTo>
                    <a:pt x="423" y="317"/>
                    <a:pt x="432" y="283"/>
                    <a:pt x="442" y="251"/>
                  </a:cubicBezTo>
                  <a:cubicBezTo>
                    <a:pt x="440" y="251"/>
                    <a:pt x="439" y="251"/>
                    <a:pt x="434" y="253"/>
                  </a:cubicBezTo>
                  <a:cubicBezTo>
                    <a:pt x="430" y="255"/>
                    <a:pt x="423" y="258"/>
                    <a:pt x="415" y="256"/>
                  </a:cubicBezTo>
                  <a:cubicBezTo>
                    <a:pt x="408" y="254"/>
                    <a:pt x="402" y="251"/>
                    <a:pt x="397" y="245"/>
                  </a:cubicBezTo>
                  <a:cubicBezTo>
                    <a:pt x="393" y="239"/>
                    <a:pt x="391" y="230"/>
                    <a:pt x="393" y="220"/>
                  </a:cubicBezTo>
                  <a:cubicBezTo>
                    <a:pt x="396" y="210"/>
                    <a:pt x="402" y="203"/>
                    <a:pt x="408" y="200"/>
                  </a:cubicBezTo>
                  <a:cubicBezTo>
                    <a:pt x="416" y="197"/>
                    <a:pt x="423" y="197"/>
                    <a:pt x="430" y="199"/>
                  </a:cubicBezTo>
                  <a:cubicBezTo>
                    <a:pt x="437" y="201"/>
                    <a:pt x="442" y="206"/>
                    <a:pt x="445" y="210"/>
                  </a:cubicBezTo>
                  <a:cubicBezTo>
                    <a:pt x="449" y="214"/>
                    <a:pt x="449" y="214"/>
                    <a:pt x="450" y="215"/>
                  </a:cubicBezTo>
                  <a:cubicBezTo>
                    <a:pt x="453" y="215"/>
                    <a:pt x="453" y="215"/>
                    <a:pt x="453" y="215"/>
                  </a:cubicBezTo>
                  <a:cubicBezTo>
                    <a:pt x="463" y="183"/>
                    <a:pt x="475" y="152"/>
                    <a:pt x="487" y="123"/>
                  </a:cubicBezTo>
                  <a:cubicBezTo>
                    <a:pt x="448" y="89"/>
                    <a:pt x="399" y="70"/>
                    <a:pt x="346" y="64"/>
                  </a:cubicBezTo>
                  <a:lnTo>
                    <a:pt x="353"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6" name="Freeform 8"/>
            <p:cNvSpPr/>
            <p:nvPr/>
          </p:nvSpPr>
          <p:spPr bwMode="auto">
            <a:xfrm>
              <a:off x="4013" y="701"/>
              <a:ext cx="1270" cy="736"/>
            </a:xfrm>
            <a:custGeom>
              <a:avLst/>
              <a:gdLst>
                <a:gd name="T0" fmla="*/ 17 w 537"/>
                <a:gd name="T1" fmla="*/ 0 h 311"/>
                <a:gd name="T2" fmla="*/ 14 w 537"/>
                <a:gd name="T3" fmla="*/ 0 h 311"/>
                <a:gd name="T4" fmla="*/ 2 w 537"/>
                <a:gd name="T5" fmla="*/ 10 h 311"/>
                <a:gd name="T6" fmla="*/ 7 w 537"/>
                <a:gd name="T7" fmla="*/ 25 h 311"/>
                <a:gd name="T8" fmla="*/ 132 w 537"/>
                <a:gd name="T9" fmla="*/ 160 h 311"/>
                <a:gd name="T10" fmla="*/ 136 w 537"/>
                <a:gd name="T11" fmla="*/ 157 h 311"/>
                <a:gd name="T12" fmla="*/ 139 w 537"/>
                <a:gd name="T13" fmla="*/ 151 h 311"/>
                <a:gd name="T14" fmla="*/ 151 w 537"/>
                <a:gd name="T15" fmla="*/ 136 h 311"/>
                <a:gd name="T16" fmla="*/ 171 w 537"/>
                <a:gd name="T17" fmla="*/ 131 h 311"/>
                <a:gd name="T18" fmla="*/ 192 w 537"/>
                <a:gd name="T19" fmla="*/ 146 h 311"/>
                <a:gd name="T20" fmla="*/ 195 w 537"/>
                <a:gd name="T21" fmla="*/ 170 h 311"/>
                <a:gd name="T22" fmla="*/ 182 w 537"/>
                <a:gd name="T23" fmla="*/ 186 h 311"/>
                <a:gd name="T24" fmla="*/ 163 w 537"/>
                <a:gd name="T25" fmla="*/ 190 h 311"/>
                <a:gd name="T26" fmla="*/ 154 w 537"/>
                <a:gd name="T27" fmla="*/ 189 h 311"/>
                <a:gd name="T28" fmla="*/ 153 w 537"/>
                <a:gd name="T29" fmla="*/ 190 h 311"/>
                <a:gd name="T30" fmla="*/ 220 w 537"/>
                <a:gd name="T31" fmla="*/ 311 h 311"/>
                <a:gd name="T32" fmla="*/ 353 w 537"/>
                <a:gd name="T33" fmla="*/ 253 h 311"/>
                <a:gd name="T34" fmla="*/ 351 w 537"/>
                <a:gd name="T35" fmla="*/ 252 h 311"/>
                <a:gd name="T36" fmla="*/ 340 w 537"/>
                <a:gd name="T37" fmla="*/ 237 h 311"/>
                <a:gd name="T38" fmla="*/ 340 w 537"/>
                <a:gd name="T39" fmla="*/ 216 h 311"/>
                <a:gd name="T40" fmla="*/ 359 w 537"/>
                <a:gd name="T41" fmla="*/ 200 h 311"/>
                <a:gd name="T42" fmla="*/ 384 w 537"/>
                <a:gd name="T43" fmla="*/ 202 h 311"/>
                <a:gd name="T44" fmla="*/ 396 w 537"/>
                <a:gd name="T45" fmla="*/ 219 h 311"/>
                <a:gd name="T46" fmla="*/ 395 w 537"/>
                <a:gd name="T47" fmla="*/ 239 h 311"/>
                <a:gd name="T48" fmla="*/ 392 w 537"/>
                <a:gd name="T49" fmla="*/ 247 h 311"/>
                <a:gd name="T50" fmla="*/ 393 w 537"/>
                <a:gd name="T51" fmla="*/ 248 h 311"/>
                <a:gd name="T52" fmla="*/ 398 w 537"/>
                <a:gd name="T53" fmla="*/ 248 h 311"/>
                <a:gd name="T54" fmla="*/ 431 w 537"/>
                <a:gd name="T55" fmla="*/ 249 h 311"/>
                <a:gd name="T56" fmla="*/ 537 w 537"/>
                <a:gd name="T57" fmla="*/ 267 h 311"/>
                <a:gd name="T58" fmla="*/ 17 w 537"/>
                <a:gd name="T59" fmla="*/ 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37" h="311">
                  <a:moveTo>
                    <a:pt x="17" y="0"/>
                  </a:moveTo>
                  <a:cubicBezTo>
                    <a:pt x="16" y="0"/>
                    <a:pt x="15" y="0"/>
                    <a:pt x="14" y="0"/>
                  </a:cubicBezTo>
                  <a:cubicBezTo>
                    <a:pt x="9" y="0"/>
                    <a:pt x="4" y="4"/>
                    <a:pt x="2" y="10"/>
                  </a:cubicBezTo>
                  <a:cubicBezTo>
                    <a:pt x="0" y="15"/>
                    <a:pt x="2" y="21"/>
                    <a:pt x="7" y="25"/>
                  </a:cubicBezTo>
                  <a:cubicBezTo>
                    <a:pt x="53" y="64"/>
                    <a:pt x="95" y="109"/>
                    <a:pt x="132" y="160"/>
                  </a:cubicBezTo>
                  <a:cubicBezTo>
                    <a:pt x="136" y="157"/>
                    <a:pt x="136" y="157"/>
                    <a:pt x="136" y="157"/>
                  </a:cubicBezTo>
                  <a:cubicBezTo>
                    <a:pt x="137" y="157"/>
                    <a:pt x="137" y="156"/>
                    <a:pt x="139" y="151"/>
                  </a:cubicBezTo>
                  <a:cubicBezTo>
                    <a:pt x="141" y="146"/>
                    <a:pt x="144" y="140"/>
                    <a:pt x="151" y="136"/>
                  </a:cubicBezTo>
                  <a:cubicBezTo>
                    <a:pt x="156" y="133"/>
                    <a:pt x="163" y="130"/>
                    <a:pt x="171" y="131"/>
                  </a:cubicBezTo>
                  <a:cubicBezTo>
                    <a:pt x="178" y="132"/>
                    <a:pt x="187" y="137"/>
                    <a:pt x="192" y="146"/>
                  </a:cubicBezTo>
                  <a:cubicBezTo>
                    <a:pt x="197" y="154"/>
                    <a:pt x="198" y="164"/>
                    <a:pt x="195" y="170"/>
                  </a:cubicBezTo>
                  <a:cubicBezTo>
                    <a:pt x="193" y="178"/>
                    <a:pt x="188" y="183"/>
                    <a:pt x="182" y="186"/>
                  </a:cubicBezTo>
                  <a:cubicBezTo>
                    <a:pt x="175" y="190"/>
                    <a:pt x="168" y="190"/>
                    <a:pt x="163" y="190"/>
                  </a:cubicBezTo>
                  <a:cubicBezTo>
                    <a:pt x="157" y="189"/>
                    <a:pt x="155" y="189"/>
                    <a:pt x="154" y="189"/>
                  </a:cubicBezTo>
                  <a:cubicBezTo>
                    <a:pt x="153" y="190"/>
                    <a:pt x="153" y="190"/>
                    <a:pt x="153" y="190"/>
                  </a:cubicBezTo>
                  <a:cubicBezTo>
                    <a:pt x="178" y="227"/>
                    <a:pt x="200" y="267"/>
                    <a:pt x="220" y="311"/>
                  </a:cubicBezTo>
                  <a:cubicBezTo>
                    <a:pt x="258" y="279"/>
                    <a:pt x="304" y="260"/>
                    <a:pt x="353" y="253"/>
                  </a:cubicBezTo>
                  <a:cubicBezTo>
                    <a:pt x="352" y="252"/>
                    <a:pt x="352" y="252"/>
                    <a:pt x="351" y="252"/>
                  </a:cubicBezTo>
                  <a:cubicBezTo>
                    <a:pt x="348" y="249"/>
                    <a:pt x="342" y="244"/>
                    <a:pt x="340" y="237"/>
                  </a:cubicBezTo>
                  <a:cubicBezTo>
                    <a:pt x="338" y="230"/>
                    <a:pt x="337" y="223"/>
                    <a:pt x="340" y="216"/>
                  </a:cubicBezTo>
                  <a:cubicBezTo>
                    <a:pt x="343" y="209"/>
                    <a:pt x="350" y="202"/>
                    <a:pt x="359" y="200"/>
                  </a:cubicBezTo>
                  <a:cubicBezTo>
                    <a:pt x="369" y="197"/>
                    <a:pt x="378" y="198"/>
                    <a:pt x="384" y="202"/>
                  </a:cubicBezTo>
                  <a:cubicBezTo>
                    <a:pt x="391" y="206"/>
                    <a:pt x="394" y="213"/>
                    <a:pt x="396" y="219"/>
                  </a:cubicBezTo>
                  <a:cubicBezTo>
                    <a:pt x="399" y="227"/>
                    <a:pt x="397" y="234"/>
                    <a:pt x="395" y="239"/>
                  </a:cubicBezTo>
                  <a:cubicBezTo>
                    <a:pt x="393" y="244"/>
                    <a:pt x="392" y="245"/>
                    <a:pt x="392" y="247"/>
                  </a:cubicBezTo>
                  <a:cubicBezTo>
                    <a:pt x="393" y="248"/>
                    <a:pt x="393" y="248"/>
                    <a:pt x="393" y="248"/>
                  </a:cubicBezTo>
                  <a:cubicBezTo>
                    <a:pt x="395" y="248"/>
                    <a:pt x="396" y="248"/>
                    <a:pt x="398" y="248"/>
                  </a:cubicBezTo>
                  <a:cubicBezTo>
                    <a:pt x="409" y="248"/>
                    <a:pt x="420" y="248"/>
                    <a:pt x="431" y="249"/>
                  </a:cubicBezTo>
                  <a:cubicBezTo>
                    <a:pt x="467" y="250"/>
                    <a:pt x="502" y="257"/>
                    <a:pt x="537" y="267"/>
                  </a:cubicBezTo>
                  <a:cubicBezTo>
                    <a:pt x="409" y="130"/>
                    <a:pt x="236" y="23"/>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7" name="Freeform 9"/>
            <p:cNvSpPr/>
            <p:nvPr/>
          </p:nvSpPr>
          <p:spPr bwMode="auto">
            <a:xfrm>
              <a:off x="4557" y="1198"/>
              <a:ext cx="1150" cy="876"/>
            </a:xfrm>
            <a:custGeom>
              <a:avLst/>
              <a:gdLst>
                <a:gd name="T0" fmla="*/ 478 w 486"/>
                <a:gd name="T1" fmla="*/ 303 h 370"/>
                <a:gd name="T2" fmla="*/ 339 w 486"/>
                <a:gd name="T3" fmla="*/ 93 h 370"/>
                <a:gd name="T4" fmla="*/ 200 w 486"/>
                <a:gd name="T5" fmla="*/ 63 h 370"/>
                <a:gd name="T6" fmla="*/ 184 w 486"/>
                <a:gd name="T7" fmla="*/ 62 h 370"/>
                <a:gd name="T8" fmla="*/ 158 w 486"/>
                <a:gd name="T9" fmla="*/ 63 h 370"/>
                <a:gd name="T10" fmla="*/ 151 w 486"/>
                <a:gd name="T11" fmla="*/ 39 h 370"/>
                <a:gd name="T12" fmla="*/ 151 w 486"/>
                <a:gd name="T13" fmla="*/ 39 h 370"/>
                <a:gd name="T14" fmla="*/ 154 w 486"/>
                <a:gd name="T15" fmla="*/ 24 h 370"/>
                <a:gd name="T16" fmla="*/ 155 w 486"/>
                <a:gd name="T17" fmla="*/ 13 h 370"/>
                <a:gd name="T18" fmla="*/ 148 w 486"/>
                <a:gd name="T19" fmla="*/ 2 h 370"/>
                <a:gd name="T20" fmla="*/ 140 w 486"/>
                <a:gd name="T21" fmla="*/ 0 h 370"/>
                <a:gd name="T22" fmla="*/ 133 w 486"/>
                <a:gd name="T23" fmla="*/ 1 h 370"/>
                <a:gd name="T24" fmla="*/ 121 w 486"/>
                <a:gd name="T25" fmla="*/ 10 h 370"/>
                <a:gd name="T26" fmla="*/ 121 w 486"/>
                <a:gd name="T27" fmla="*/ 23 h 370"/>
                <a:gd name="T28" fmla="*/ 128 w 486"/>
                <a:gd name="T29" fmla="*/ 32 h 370"/>
                <a:gd name="T30" fmla="*/ 138 w 486"/>
                <a:gd name="T31" fmla="*/ 43 h 370"/>
                <a:gd name="T32" fmla="*/ 145 w 486"/>
                <a:gd name="T33" fmla="*/ 64 h 370"/>
                <a:gd name="T34" fmla="*/ 0 w 486"/>
                <a:gd name="T35" fmla="*/ 124 h 370"/>
                <a:gd name="T36" fmla="*/ 34 w 486"/>
                <a:gd name="T37" fmla="*/ 213 h 370"/>
                <a:gd name="T38" fmla="*/ 37 w 486"/>
                <a:gd name="T39" fmla="*/ 210 h 370"/>
                <a:gd name="T40" fmla="*/ 52 w 486"/>
                <a:gd name="T41" fmla="*/ 199 h 370"/>
                <a:gd name="T42" fmla="*/ 73 w 486"/>
                <a:gd name="T43" fmla="*/ 200 h 370"/>
                <a:gd name="T44" fmla="*/ 88 w 486"/>
                <a:gd name="T45" fmla="*/ 220 h 370"/>
                <a:gd name="T46" fmla="*/ 85 w 486"/>
                <a:gd name="T47" fmla="*/ 245 h 370"/>
                <a:gd name="T48" fmla="*/ 67 w 486"/>
                <a:gd name="T49" fmla="*/ 256 h 370"/>
                <a:gd name="T50" fmla="*/ 47 w 486"/>
                <a:gd name="T51" fmla="*/ 253 h 370"/>
                <a:gd name="T52" fmla="*/ 46 w 486"/>
                <a:gd name="T53" fmla="*/ 253 h 370"/>
                <a:gd name="T54" fmla="*/ 71 w 486"/>
                <a:gd name="T55" fmla="*/ 352 h 370"/>
                <a:gd name="T56" fmla="*/ 91 w 486"/>
                <a:gd name="T57" fmla="*/ 362 h 370"/>
                <a:gd name="T58" fmla="*/ 413 w 486"/>
                <a:gd name="T59" fmla="*/ 353 h 370"/>
                <a:gd name="T60" fmla="*/ 414 w 486"/>
                <a:gd name="T61" fmla="*/ 353 h 370"/>
                <a:gd name="T62" fmla="*/ 467 w 486"/>
                <a:gd name="T63" fmla="*/ 356 h 370"/>
                <a:gd name="T64" fmla="*/ 478 w 486"/>
                <a:gd name="T65" fmla="*/ 304 h 370"/>
                <a:gd name="T66" fmla="*/ 478 w 486"/>
                <a:gd name="T67" fmla="*/ 303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6" h="370">
                  <a:moveTo>
                    <a:pt x="478" y="303"/>
                  </a:moveTo>
                  <a:cubicBezTo>
                    <a:pt x="442" y="232"/>
                    <a:pt x="396" y="160"/>
                    <a:pt x="339" y="93"/>
                  </a:cubicBezTo>
                  <a:cubicBezTo>
                    <a:pt x="295" y="76"/>
                    <a:pt x="247" y="65"/>
                    <a:pt x="200" y="63"/>
                  </a:cubicBezTo>
                  <a:cubicBezTo>
                    <a:pt x="195" y="62"/>
                    <a:pt x="190" y="62"/>
                    <a:pt x="184" y="62"/>
                  </a:cubicBezTo>
                  <a:cubicBezTo>
                    <a:pt x="176" y="62"/>
                    <a:pt x="167" y="62"/>
                    <a:pt x="158" y="63"/>
                  </a:cubicBezTo>
                  <a:cubicBezTo>
                    <a:pt x="151" y="39"/>
                    <a:pt x="151" y="39"/>
                    <a:pt x="151" y="39"/>
                  </a:cubicBezTo>
                  <a:cubicBezTo>
                    <a:pt x="151" y="39"/>
                    <a:pt x="151" y="39"/>
                    <a:pt x="151" y="39"/>
                  </a:cubicBezTo>
                  <a:cubicBezTo>
                    <a:pt x="150" y="33"/>
                    <a:pt x="152" y="29"/>
                    <a:pt x="154" y="24"/>
                  </a:cubicBezTo>
                  <a:cubicBezTo>
                    <a:pt x="155" y="20"/>
                    <a:pt x="156" y="17"/>
                    <a:pt x="155" y="13"/>
                  </a:cubicBezTo>
                  <a:cubicBezTo>
                    <a:pt x="154" y="8"/>
                    <a:pt x="151" y="4"/>
                    <a:pt x="148" y="2"/>
                  </a:cubicBezTo>
                  <a:cubicBezTo>
                    <a:pt x="146" y="0"/>
                    <a:pt x="143" y="0"/>
                    <a:pt x="140" y="0"/>
                  </a:cubicBezTo>
                  <a:cubicBezTo>
                    <a:pt x="138" y="0"/>
                    <a:pt x="135" y="0"/>
                    <a:pt x="133" y="1"/>
                  </a:cubicBezTo>
                  <a:cubicBezTo>
                    <a:pt x="125" y="3"/>
                    <a:pt x="122" y="6"/>
                    <a:pt x="121" y="10"/>
                  </a:cubicBezTo>
                  <a:cubicBezTo>
                    <a:pt x="119" y="14"/>
                    <a:pt x="120" y="19"/>
                    <a:pt x="121" y="23"/>
                  </a:cubicBezTo>
                  <a:cubicBezTo>
                    <a:pt x="122" y="27"/>
                    <a:pt x="125" y="30"/>
                    <a:pt x="128" y="32"/>
                  </a:cubicBezTo>
                  <a:cubicBezTo>
                    <a:pt x="132" y="35"/>
                    <a:pt x="136" y="37"/>
                    <a:pt x="138" y="43"/>
                  </a:cubicBezTo>
                  <a:cubicBezTo>
                    <a:pt x="145" y="64"/>
                    <a:pt x="145" y="64"/>
                    <a:pt x="145" y="64"/>
                  </a:cubicBezTo>
                  <a:cubicBezTo>
                    <a:pt x="90" y="69"/>
                    <a:pt x="40" y="88"/>
                    <a:pt x="0" y="124"/>
                  </a:cubicBezTo>
                  <a:cubicBezTo>
                    <a:pt x="12" y="152"/>
                    <a:pt x="23" y="182"/>
                    <a:pt x="34" y="213"/>
                  </a:cubicBezTo>
                  <a:cubicBezTo>
                    <a:pt x="34" y="212"/>
                    <a:pt x="35" y="212"/>
                    <a:pt x="37" y="210"/>
                  </a:cubicBezTo>
                  <a:cubicBezTo>
                    <a:pt x="40" y="206"/>
                    <a:pt x="45" y="201"/>
                    <a:pt x="52" y="199"/>
                  </a:cubicBezTo>
                  <a:cubicBezTo>
                    <a:pt x="59" y="197"/>
                    <a:pt x="66" y="197"/>
                    <a:pt x="73" y="200"/>
                  </a:cubicBezTo>
                  <a:cubicBezTo>
                    <a:pt x="80" y="203"/>
                    <a:pt x="86" y="210"/>
                    <a:pt x="88" y="220"/>
                  </a:cubicBezTo>
                  <a:cubicBezTo>
                    <a:pt x="91" y="230"/>
                    <a:pt x="89" y="239"/>
                    <a:pt x="85" y="245"/>
                  </a:cubicBezTo>
                  <a:cubicBezTo>
                    <a:pt x="80" y="251"/>
                    <a:pt x="73" y="254"/>
                    <a:pt x="67" y="256"/>
                  </a:cubicBezTo>
                  <a:cubicBezTo>
                    <a:pt x="59" y="258"/>
                    <a:pt x="52" y="255"/>
                    <a:pt x="47" y="253"/>
                  </a:cubicBezTo>
                  <a:cubicBezTo>
                    <a:pt x="47" y="253"/>
                    <a:pt x="46" y="253"/>
                    <a:pt x="46" y="253"/>
                  </a:cubicBezTo>
                  <a:cubicBezTo>
                    <a:pt x="55" y="284"/>
                    <a:pt x="64" y="317"/>
                    <a:pt x="71" y="352"/>
                  </a:cubicBezTo>
                  <a:cubicBezTo>
                    <a:pt x="73" y="360"/>
                    <a:pt x="84" y="365"/>
                    <a:pt x="91" y="362"/>
                  </a:cubicBezTo>
                  <a:cubicBezTo>
                    <a:pt x="210" y="301"/>
                    <a:pt x="311" y="287"/>
                    <a:pt x="413" y="353"/>
                  </a:cubicBezTo>
                  <a:cubicBezTo>
                    <a:pt x="414" y="353"/>
                    <a:pt x="414" y="353"/>
                    <a:pt x="414" y="353"/>
                  </a:cubicBezTo>
                  <a:cubicBezTo>
                    <a:pt x="431" y="363"/>
                    <a:pt x="452" y="370"/>
                    <a:pt x="467" y="356"/>
                  </a:cubicBezTo>
                  <a:cubicBezTo>
                    <a:pt x="482" y="343"/>
                    <a:pt x="486" y="322"/>
                    <a:pt x="478" y="304"/>
                  </a:cubicBezTo>
                  <a:cubicBezTo>
                    <a:pt x="478" y="303"/>
                    <a:pt x="478" y="303"/>
                    <a:pt x="478" y="3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8" name="Freeform 10"/>
            <p:cNvSpPr/>
            <p:nvPr/>
          </p:nvSpPr>
          <p:spPr bwMode="auto">
            <a:xfrm>
              <a:off x="3719" y="601"/>
              <a:ext cx="758" cy="853"/>
            </a:xfrm>
            <a:custGeom>
              <a:avLst/>
              <a:gdLst>
                <a:gd name="T0" fmla="*/ 273 w 320"/>
                <a:gd name="T1" fmla="*/ 221 h 360"/>
                <a:gd name="T2" fmla="*/ 273 w 320"/>
                <a:gd name="T3" fmla="*/ 221 h 360"/>
                <a:gd name="T4" fmla="*/ 288 w 320"/>
                <a:gd name="T5" fmla="*/ 220 h 360"/>
                <a:gd name="T6" fmla="*/ 300 w 320"/>
                <a:gd name="T7" fmla="*/ 218 h 360"/>
                <a:gd name="T8" fmla="*/ 308 w 320"/>
                <a:gd name="T9" fmla="*/ 209 h 360"/>
                <a:gd name="T10" fmla="*/ 306 w 320"/>
                <a:gd name="T11" fmla="*/ 194 h 360"/>
                <a:gd name="T12" fmla="*/ 294 w 320"/>
                <a:gd name="T13" fmla="*/ 185 h 360"/>
                <a:gd name="T14" fmla="*/ 281 w 320"/>
                <a:gd name="T15" fmla="*/ 188 h 360"/>
                <a:gd name="T16" fmla="*/ 274 w 320"/>
                <a:gd name="T17" fmla="*/ 197 h 360"/>
                <a:gd name="T18" fmla="*/ 266 w 320"/>
                <a:gd name="T19" fmla="*/ 209 h 360"/>
                <a:gd name="T20" fmla="*/ 245 w 320"/>
                <a:gd name="T21" fmla="*/ 222 h 360"/>
                <a:gd name="T22" fmla="*/ 86 w 320"/>
                <a:gd name="T23" fmla="*/ 59 h 360"/>
                <a:gd name="T24" fmla="*/ 86 w 320"/>
                <a:gd name="T25" fmla="*/ 41 h 360"/>
                <a:gd name="T26" fmla="*/ 92 w 320"/>
                <a:gd name="T27" fmla="*/ 29 h 360"/>
                <a:gd name="T28" fmla="*/ 96 w 320"/>
                <a:gd name="T29" fmla="*/ 18 h 360"/>
                <a:gd name="T30" fmla="*/ 93 w 320"/>
                <a:gd name="T31" fmla="*/ 5 h 360"/>
                <a:gd name="T32" fmla="*/ 79 w 320"/>
                <a:gd name="T33" fmla="*/ 0 h 360"/>
                <a:gd name="T34" fmla="*/ 65 w 320"/>
                <a:gd name="T35" fmla="*/ 5 h 360"/>
                <a:gd name="T36" fmla="*/ 61 w 320"/>
                <a:gd name="T37" fmla="*/ 18 h 360"/>
                <a:gd name="T38" fmla="*/ 66 w 320"/>
                <a:gd name="T39" fmla="*/ 29 h 360"/>
                <a:gd name="T40" fmla="*/ 73 w 320"/>
                <a:gd name="T41" fmla="*/ 42 h 360"/>
                <a:gd name="T42" fmla="*/ 73 w 320"/>
                <a:gd name="T43" fmla="*/ 42 h 360"/>
                <a:gd name="T44" fmla="*/ 73 w 320"/>
                <a:gd name="T45" fmla="*/ 55 h 360"/>
                <a:gd name="T46" fmla="*/ 62 w 320"/>
                <a:gd name="T47" fmla="*/ 68 h 360"/>
                <a:gd name="T48" fmla="*/ 62 w 320"/>
                <a:gd name="T49" fmla="*/ 219 h 360"/>
                <a:gd name="T50" fmla="*/ 42 w 320"/>
                <a:gd name="T51" fmla="*/ 219 h 360"/>
                <a:gd name="T52" fmla="*/ 29 w 320"/>
                <a:gd name="T53" fmla="*/ 213 h 360"/>
                <a:gd name="T54" fmla="*/ 19 w 320"/>
                <a:gd name="T55" fmla="*/ 209 h 360"/>
                <a:gd name="T56" fmla="*/ 6 w 320"/>
                <a:gd name="T57" fmla="*/ 213 h 360"/>
                <a:gd name="T58" fmla="*/ 1 w 320"/>
                <a:gd name="T59" fmla="*/ 227 h 360"/>
                <a:gd name="T60" fmla="*/ 6 w 320"/>
                <a:gd name="T61" fmla="*/ 241 h 360"/>
                <a:gd name="T62" fmla="*/ 19 w 320"/>
                <a:gd name="T63" fmla="*/ 245 h 360"/>
                <a:gd name="T64" fmla="*/ 30 w 320"/>
                <a:gd name="T65" fmla="*/ 240 h 360"/>
                <a:gd name="T66" fmla="*/ 42 w 320"/>
                <a:gd name="T67" fmla="*/ 233 h 360"/>
                <a:gd name="T68" fmla="*/ 43 w 320"/>
                <a:gd name="T69" fmla="*/ 233 h 360"/>
                <a:gd name="T70" fmla="*/ 62 w 320"/>
                <a:gd name="T71" fmla="*/ 233 h 360"/>
                <a:gd name="T72" fmla="*/ 62 w 320"/>
                <a:gd name="T73" fmla="*/ 360 h 360"/>
                <a:gd name="T74" fmla="*/ 176 w 320"/>
                <a:gd name="T75" fmla="*/ 324 h 360"/>
                <a:gd name="T76" fmla="*/ 177 w 320"/>
                <a:gd name="T77" fmla="*/ 324 h 360"/>
                <a:gd name="T78" fmla="*/ 170 w 320"/>
                <a:gd name="T79" fmla="*/ 309 h 360"/>
                <a:gd name="T80" fmla="*/ 174 w 320"/>
                <a:gd name="T81" fmla="*/ 289 h 360"/>
                <a:gd name="T82" fmla="*/ 196 w 320"/>
                <a:gd name="T83" fmla="*/ 276 h 360"/>
                <a:gd name="T84" fmla="*/ 220 w 320"/>
                <a:gd name="T85" fmla="*/ 283 h 360"/>
                <a:gd name="T86" fmla="*/ 229 w 320"/>
                <a:gd name="T87" fmla="*/ 303 h 360"/>
                <a:gd name="T88" fmla="*/ 224 w 320"/>
                <a:gd name="T89" fmla="*/ 321 h 360"/>
                <a:gd name="T90" fmla="*/ 221 w 320"/>
                <a:gd name="T91" fmla="*/ 326 h 360"/>
                <a:gd name="T92" fmla="*/ 320 w 320"/>
                <a:gd name="T93" fmla="*/ 351 h 360"/>
                <a:gd name="T94" fmla="*/ 253 w 320"/>
                <a:gd name="T95" fmla="*/ 233 h 360"/>
                <a:gd name="T96" fmla="*/ 273 w 320"/>
                <a:gd name="T97" fmla="*/ 22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0" h="360">
                  <a:moveTo>
                    <a:pt x="273" y="221"/>
                  </a:moveTo>
                  <a:cubicBezTo>
                    <a:pt x="273" y="221"/>
                    <a:pt x="273" y="221"/>
                    <a:pt x="273" y="221"/>
                  </a:cubicBezTo>
                  <a:cubicBezTo>
                    <a:pt x="279" y="218"/>
                    <a:pt x="284" y="220"/>
                    <a:pt x="288" y="220"/>
                  </a:cubicBezTo>
                  <a:cubicBezTo>
                    <a:pt x="292" y="221"/>
                    <a:pt x="296" y="221"/>
                    <a:pt x="300" y="218"/>
                  </a:cubicBezTo>
                  <a:cubicBezTo>
                    <a:pt x="304" y="216"/>
                    <a:pt x="307" y="213"/>
                    <a:pt x="308" y="209"/>
                  </a:cubicBezTo>
                  <a:cubicBezTo>
                    <a:pt x="310" y="205"/>
                    <a:pt x="310" y="200"/>
                    <a:pt x="306" y="194"/>
                  </a:cubicBezTo>
                  <a:cubicBezTo>
                    <a:pt x="302" y="187"/>
                    <a:pt x="298" y="185"/>
                    <a:pt x="294" y="185"/>
                  </a:cubicBezTo>
                  <a:cubicBezTo>
                    <a:pt x="290" y="184"/>
                    <a:pt x="285" y="186"/>
                    <a:pt x="281" y="188"/>
                  </a:cubicBezTo>
                  <a:cubicBezTo>
                    <a:pt x="277" y="190"/>
                    <a:pt x="276" y="194"/>
                    <a:pt x="274" y="197"/>
                  </a:cubicBezTo>
                  <a:cubicBezTo>
                    <a:pt x="272" y="201"/>
                    <a:pt x="271" y="206"/>
                    <a:pt x="266" y="209"/>
                  </a:cubicBezTo>
                  <a:cubicBezTo>
                    <a:pt x="245" y="222"/>
                    <a:pt x="245" y="222"/>
                    <a:pt x="245" y="222"/>
                  </a:cubicBezTo>
                  <a:cubicBezTo>
                    <a:pt x="200" y="158"/>
                    <a:pt x="147" y="104"/>
                    <a:pt x="86" y="59"/>
                  </a:cubicBezTo>
                  <a:cubicBezTo>
                    <a:pt x="86" y="41"/>
                    <a:pt x="86" y="41"/>
                    <a:pt x="86" y="41"/>
                  </a:cubicBezTo>
                  <a:cubicBezTo>
                    <a:pt x="86" y="36"/>
                    <a:pt x="90" y="32"/>
                    <a:pt x="92" y="29"/>
                  </a:cubicBezTo>
                  <a:cubicBezTo>
                    <a:pt x="95" y="25"/>
                    <a:pt x="96" y="22"/>
                    <a:pt x="96" y="18"/>
                  </a:cubicBezTo>
                  <a:cubicBezTo>
                    <a:pt x="96" y="13"/>
                    <a:pt x="95" y="8"/>
                    <a:pt x="93" y="5"/>
                  </a:cubicBezTo>
                  <a:cubicBezTo>
                    <a:pt x="90" y="2"/>
                    <a:pt x="86" y="0"/>
                    <a:pt x="79" y="0"/>
                  </a:cubicBezTo>
                  <a:cubicBezTo>
                    <a:pt x="71" y="0"/>
                    <a:pt x="67" y="2"/>
                    <a:pt x="65" y="5"/>
                  </a:cubicBezTo>
                  <a:cubicBezTo>
                    <a:pt x="62" y="8"/>
                    <a:pt x="61" y="13"/>
                    <a:pt x="61" y="18"/>
                  </a:cubicBezTo>
                  <a:cubicBezTo>
                    <a:pt x="61" y="22"/>
                    <a:pt x="63" y="25"/>
                    <a:pt x="66" y="29"/>
                  </a:cubicBezTo>
                  <a:cubicBezTo>
                    <a:pt x="68" y="32"/>
                    <a:pt x="72" y="36"/>
                    <a:pt x="73" y="42"/>
                  </a:cubicBezTo>
                  <a:cubicBezTo>
                    <a:pt x="73" y="42"/>
                    <a:pt x="73" y="42"/>
                    <a:pt x="73" y="42"/>
                  </a:cubicBezTo>
                  <a:cubicBezTo>
                    <a:pt x="73" y="55"/>
                    <a:pt x="73" y="55"/>
                    <a:pt x="73" y="55"/>
                  </a:cubicBezTo>
                  <a:cubicBezTo>
                    <a:pt x="67" y="56"/>
                    <a:pt x="62" y="62"/>
                    <a:pt x="62" y="68"/>
                  </a:cubicBezTo>
                  <a:cubicBezTo>
                    <a:pt x="62" y="219"/>
                    <a:pt x="62" y="219"/>
                    <a:pt x="62" y="219"/>
                  </a:cubicBezTo>
                  <a:cubicBezTo>
                    <a:pt x="42" y="219"/>
                    <a:pt x="42" y="219"/>
                    <a:pt x="42" y="219"/>
                  </a:cubicBezTo>
                  <a:cubicBezTo>
                    <a:pt x="36" y="219"/>
                    <a:pt x="33" y="216"/>
                    <a:pt x="29" y="213"/>
                  </a:cubicBezTo>
                  <a:cubicBezTo>
                    <a:pt x="26" y="211"/>
                    <a:pt x="23" y="209"/>
                    <a:pt x="19" y="209"/>
                  </a:cubicBezTo>
                  <a:cubicBezTo>
                    <a:pt x="14" y="209"/>
                    <a:pt x="9" y="210"/>
                    <a:pt x="6" y="213"/>
                  </a:cubicBezTo>
                  <a:cubicBezTo>
                    <a:pt x="3" y="216"/>
                    <a:pt x="0" y="219"/>
                    <a:pt x="1" y="227"/>
                  </a:cubicBezTo>
                  <a:cubicBezTo>
                    <a:pt x="1" y="235"/>
                    <a:pt x="3" y="239"/>
                    <a:pt x="6" y="241"/>
                  </a:cubicBezTo>
                  <a:cubicBezTo>
                    <a:pt x="9" y="244"/>
                    <a:pt x="14" y="245"/>
                    <a:pt x="19" y="245"/>
                  </a:cubicBezTo>
                  <a:cubicBezTo>
                    <a:pt x="23" y="245"/>
                    <a:pt x="26" y="243"/>
                    <a:pt x="30" y="240"/>
                  </a:cubicBezTo>
                  <a:cubicBezTo>
                    <a:pt x="33" y="237"/>
                    <a:pt x="37" y="233"/>
                    <a:pt x="42" y="233"/>
                  </a:cubicBezTo>
                  <a:cubicBezTo>
                    <a:pt x="43" y="233"/>
                    <a:pt x="43" y="233"/>
                    <a:pt x="43" y="233"/>
                  </a:cubicBezTo>
                  <a:cubicBezTo>
                    <a:pt x="62" y="233"/>
                    <a:pt x="62" y="233"/>
                    <a:pt x="62" y="233"/>
                  </a:cubicBezTo>
                  <a:cubicBezTo>
                    <a:pt x="62" y="360"/>
                    <a:pt x="62" y="360"/>
                    <a:pt x="62" y="360"/>
                  </a:cubicBezTo>
                  <a:cubicBezTo>
                    <a:pt x="94" y="337"/>
                    <a:pt x="134" y="326"/>
                    <a:pt x="176" y="324"/>
                  </a:cubicBezTo>
                  <a:cubicBezTo>
                    <a:pt x="176" y="324"/>
                    <a:pt x="177" y="324"/>
                    <a:pt x="177" y="324"/>
                  </a:cubicBezTo>
                  <a:cubicBezTo>
                    <a:pt x="174" y="321"/>
                    <a:pt x="171" y="316"/>
                    <a:pt x="170" y="309"/>
                  </a:cubicBezTo>
                  <a:cubicBezTo>
                    <a:pt x="169" y="303"/>
                    <a:pt x="170" y="295"/>
                    <a:pt x="174" y="289"/>
                  </a:cubicBezTo>
                  <a:cubicBezTo>
                    <a:pt x="178" y="282"/>
                    <a:pt x="187" y="277"/>
                    <a:pt x="196" y="276"/>
                  </a:cubicBezTo>
                  <a:cubicBezTo>
                    <a:pt x="206" y="275"/>
                    <a:pt x="215" y="278"/>
                    <a:pt x="220" y="283"/>
                  </a:cubicBezTo>
                  <a:cubicBezTo>
                    <a:pt x="226" y="289"/>
                    <a:pt x="228" y="296"/>
                    <a:pt x="229" y="303"/>
                  </a:cubicBezTo>
                  <a:cubicBezTo>
                    <a:pt x="230" y="311"/>
                    <a:pt x="226" y="317"/>
                    <a:pt x="224" y="321"/>
                  </a:cubicBezTo>
                  <a:cubicBezTo>
                    <a:pt x="222" y="324"/>
                    <a:pt x="222" y="325"/>
                    <a:pt x="221" y="326"/>
                  </a:cubicBezTo>
                  <a:cubicBezTo>
                    <a:pt x="255" y="329"/>
                    <a:pt x="288" y="338"/>
                    <a:pt x="320" y="351"/>
                  </a:cubicBezTo>
                  <a:cubicBezTo>
                    <a:pt x="300" y="308"/>
                    <a:pt x="277" y="269"/>
                    <a:pt x="253" y="233"/>
                  </a:cubicBezTo>
                  <a:lnTo>
                    <a:pt x="273" y="2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9" name="Freeform 11"/>
            <p:cNvSpPr/>
            <p:nvPr/>
          </p:nvSpPr>
          <p:spPr bwMode="auto">
            <a:xfrm>
              <a:off x="3866" y="1283"/>
              <a:ext cx="878" cy="767"/>
            </a:xfrm>
            <a:custGeom>
              <a:avLst/>
              <a:gdLst>
                <a:gd name="T0" fmla="*/ 360 w 371"/>
                <a:gd name="T1" fmla="*/ 175 h 324"/>
                <a:gd name="T2" fmla="*/ 347 w 371"/>
                <a:gd name="T3" fmla="*/ 174 h 324"/>
                <a:gd name="T4" fmla="*/ 338 w 371"/>
                <a:gd name="T5" fmla="*/ 181 h 324"/>
                <a:gd name="T6" fmla="*/ 327 w 371"/>
                <a:gd name="T7" fmla="*/ 190 h 324"/>
                <a:gd name="T8" fmla="*/ 309 w 371"/>
                <a:gd name="T9" fmla="*/ 195 h 324"/>
                <a:gd name="T10" fmla="*/ 273 w 371"/>
                <a:gd name="T11" fmla="*/ 97 h 324"/>
                <a:gd name="T12" fmla="*/ 148 w 371"/>
                <a:gd name="T13" fmla="*/ 61 h 324"/>
                <a:gd name="T14" fmla="*/ 146 w 371"/>
                <a:gd name="T15" fmla="*/ 41 h 324"/>
                <a:gd name="T16" fmla="*/ 146 w 371"/>
                <a:gd name="T17" fmla="*/ 41 h 324"/>
                <a:gd name="T18" fmla="*/ 152 w 371"/>
                <a:gd name="T19" fmla="*/ 27 h 324"/>
                <a:gd name="T20" fmla="*/ 155 w 371"/>
                <a:gd name="T21" fmla="*/ 16 h 324"/>
                <a:gd name="T22" fmla="*/ 150 w 371"/>
                <a:gd name="T23" fmla="*/ 4 h 324"/>
                <a:gd name="T24" fmla="*/ 138 w 371"/>
                <a:gd name="T25" fmla="*/ 0 h 324"/>
                <a:gd name="T26" fmla="*/ 135 w 371"/>
                <a:gd name="T27" fmla="*/ 0 h 324"/>
                <a:gd name="T28" fmla="*/ 122 w 371"/>
                <a:gd name="T29" fmla="*/ 7 h 324"/>
                <a:gd name="T30" fmla="*/ 120 w 371"/>
                <a:gd name="T31" fmla="*/ 20 h 324"/>
                <a:gd name="T32" fmla="*/ 125 w 371"/>
                <a:gd name="T33" fmla="*/ 30 h 324"/>
                <a:gd name="T34" fmla="*/ 133 w 371"/>
                <a:gd name="T35" fmla="*/ 42 h 324"/>
                <a:gd name="T36" fmla="*/ 135 w 371"/>
                <a:gd name="T37" fmla="*/ 60 h 324"/>
                <a:gd name="T38" fmla="*/ 127 w 371"/>
                <a:gd name="T39" fmla="*/ 60 h 324"/>
                <a:gd name="T40" fmla="*/ 0 w 371"/>
                <a:gd name="T41" fmla="*/ 103 h 324"/>
                <a:gd name="T42" fmla="*/ 0 w 371"/>
                <a:gd name="T43" fmla="*/ 175 h 324"/>
                <a:gd name="T44" fmla="*/ 4 w 371"/>
                <a:gd name="T45" fmla="*/ 172 h 324"/>
                <a:gd name="T46" fmla="*/ 22 w 371"/>
                <a:gd name="T47" fmla="*/ 165 h 324"/>
                <a:gd name="T48" fmla="*/ 42 w 371"/>
                <a:gd name="T49" fmla="*/ 172 h 324"/>
                <a:gd name="T50" fmla="*/ 52 w 371"/>
                <a:gd name="T51" fmla="*/ 195 h 324"/>
                <a:gd name="T52" fmla="*/ 42 w 371"/>
                <a:gd name="T53" fmla="*/ 218 h 324"/>
                <a:gd name="T54" fmla="*/ 22 w 371"/>
                <a:gd name="T55" fmla="*/ 224 h 324"/>
                <a:gd name="T56" fmla="*/ 4 w 371"/>
                <a:gd name="T57" fmla="*/ 217 h 324"/>
                <a:gd name="T58" fmla="*/ 0 w 371"/>
                <a:gd name="T59" fmla="*/ 214 h 324"/>
                <a:gd name="T60" fmla="*/ 0 w 371"/>
                <a:gd name="T61" fmla="*/ 309 h 324"/>
                <a:gd name="T62" fmla="*/ 7 w 371"/>
                <a:gd name="T63" fmla="*/ 321 h 324"/>
                <a:gd name="T64" fmla="*/ 21 w 371"/>
                <a:gd name="T65" fmla="*/ 321 h 324"/>
                <a:gd name="T66" fmla="*/ 317 w 371"/>
                <a:gd name="T67" fmla="*/ 316 h 324"/>
                <a:gd name="T68" fmla="*/ 332 w 371"/>
                <a:gd name="T69" fmla="*/ 314 h 324"/>
                <a:gd name="T70" fmla="*/ 337 w 371"/>
                <a:gd name="T71" fmla="*/ 300 h 324"/>
                <a:gd name="T72" fmla="*/ 313 w 371"/>
                <a:gd name="T73" fmla="*/ 208 h 324"/>
                <a:gd name="T74" fmla="*/ 329 w 371"/>
                <a:gd name="T75" fmla="*/ 203 h 324"/>
                <a:gd name="T76" fmla="*/ 330 w 371"/>
                <a:gd name="T77" fmla="*/ 203 h 324"/>
                <a:gd name="T78" fmla="*/ 344 w 371"/>
                <a:gd name="T79" fmla="*/ 207 h 324"/>
                <a:gd name="T80" fmla="*/ 356 w 371"/>
                <a:gd name="T81" fmla="*/ 209 h 324"/>
                <a:gd name="T82" fmla="*/ 367 w 371"/>
                <a:gd name="T83" fmla="*/ 202 h 324"/>
                <a:gd name="T84" fmla="*/ 369 w 371"/>
                <a:gd name="T85" fmla="*/ 187 h 324"/>
                <a:gd name="T86" fmla="*/ 360 w 371"/>
                <a:gd name="T87" fmla="*/ 17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1" h="324">
                  <a:moveTo>
                    <a:pt x="360" y="175"/>
                  </a:moveTo>
                  <a:cubicBezTo>
                    <a:pt x="357" y="173"/>
                    <a:pt x="352" y="173"/>
                    <a:pt x="347" y="174"/>
                  </a:cubicBezTo>
                  <a:cubicBezTo>
                    <a:pt x="343" y="175"/>
                    <a:pt x="340" y="178"/>
                    <a:pt x="338" y="181"/>
                  </a:cubicBezTo>
                  <a:cubicBezTo>
                    <a:pt x="335" y="184"/>
                    <a:pt x="332" y="189"/>
                    <a:pt x="327" y="190"/>
                  </a:cubicBezTo>
                  <a:cubicBezTo>
                    <a:pt x="309" y="195"/>
                    <a:pt x="309" y="195"/>
                    <a:pt x="309" y="195"/>
                  </a:cubicBezTo>
                  <a:cubicBezTo>
                    <a:pt x="298" y="160"/>
                    <a:pt x="286" y="127"/>
                    <a:pt x="273" y="97"/>
                  </a:cubicBezTo>
                  <a:cubicBezTo>
                    <a:pt x="235" y="77"/>
                    <a:pt x="191" y="64"/>
                    <a:pt x="148" y="61"/>
                  </a:cubicBezTo>
                  <a:cubicBezTo>
                    <a:pt x="146" y="41"/>
                    <a:pt x="146" y="41"/>
                    <a:pt x="146" y="41"/>
                  </a:cubicBezTo>
                  <a:cubicBezTo>
                    <a:pt x="146" y="41"/>
                    <a:pt x="146" y="41"/>
                    <a:pt x="146" y="41"/>
                  </a:cubicBezTo>
                  <a:cubicBezTo>
                    <a:pt x="146" y="35"/>
                    <a:pt x="150" y="31"/>
                    <a:pt x="152" y="27"/>
                  </a:cubicBezTo>
                  <a:cubicBezTo>
                    <a:pt x="154" y="24"/>
                    <a:pt x="156" y="20"/>
                    <a:pt x="155" y="16"/>
                  </a:cubicBezTo>
                  <a:cubicBezTo>
                    <a:pt x="155" y="11"/>
                    <a:pt x="153" y="7"/>
                    <a:pt x="150" y="4"/>
                  </a:cubicBezTo>
                  <a:cubicBezTo>
                    <a:pt x="148" y="1"/>
                    <a:pt x="144" y="0"/>
                    <a:pt x="138" y="0"/>
                  </a:cubicBezTo>
                  <a:cubicBezTo>
                    <a:pt x="137" y="0"/>
                    <a:pt x="136" y="0"/>
                    <a:pt x="135" y="0"/>
                  </a:cubicBezTo>
                  <a:cubicBezTo>
                    <a:pt x="128" y="1"/>
                    <a:pt x="124" y="3"/>
                    <a:pt x="122" y="7"/>
                  </a:cubicBezTo>
                  <a:cubicBezTo>
                    <a:pt x="120" y="10"/>
                    <a:pt x="119" y="15"/>
                    <a:pt x="120" y="20"/>
                  </a:cubicBezTo>
                  <a:cubicBezTo>
                    <a:pt x="120" y="24"/>
                    <a:pt x="123" y="27"/>
                    <a:pt x="125" y="30"/>
                  </a:cubicBezTo>
                  <a:cubicBezTo>
                    <a:pt x="128" y="33"/>
                    <a:pt x="132" y="37"/>
                    <a:pt x="133" y="42"/>
                  </a:cubicBezTo>
                  <a:cubicBezTo>
                    <a:pt x="135" y="60"/>
                    <a:pt x="135" y="60"/>
                    <a:pt x="135" y="60"/>
                  </a:cubicBezTo>
                  <a:cubicBezTo>
                    <a:pt x="132" y="60"/>
                    <a:pt x="130" y="60"/>
                    <a:pt x="127" y="60"/>
                  </a:cubicBezTo>
                  <a:cubicBezTo>
                    <a:pt x="77" y="60"/>
                    <a:pt x="32" y="73"/>
                    <a:pt x="0" y="103"/>
                  </a:cubicBezTo>
                  <a:cubicBezTo>
                    <a:pt x="0" y="175"/>
                    <a:pt x="0" y="175"/>
                    <a:pt x="0" y="175"/>
                  </a:cubicBezTo>
                  <a:cubicBezTo>
                    <a:pt x="1" y="174"/>
                    <a:pt x="2" y="174"/>
                    <a:pt x="4" y="172"/>
                  </a:cubicBezTo>
                  <a:cubicBezTo>
                    <a:pt x="8" y="169"/>
                    <a:pt x="14" y="165"/>
                    <a:pt x="22" y="165"/>
                  </a:cubicBezTo>
                  <a:cubicBezTo>
                    <a:pt x="28" y="165"/>
                    <a:pt x="36" y="167"/>
                    <a:pt x="42" y="172"/>
                  </a:cubicBezTo>
                  <a:cubicBezTo>
                    <a:pt x="48" y="176"/>
                    <a:pt x="52" y="185"/>
                    <a:pt x="52" y="195"/>
                  </a:cubicBezTo>
                  <a:cubicBezTo>
                    <a:pt x="51" y="205"/>
                    <a:pt x="47" y="213"/>
                    <a:pt x="42" y="218"/>
                  </a:cubicBezTo>
                  <a:cubicBezTo>
                    <a:pt x="36" y="223"/>
                    <a:pt x="29" y="224"/>
                    <a:pt x="22" y="224"/>
                  </a:cubicBezTo>
                  <a:cubicBezTo>
                    <a:pt x="14" y="224"/>
                    <a:pt x="8" y="220"/>
                    <a:pt x="4" y="217"/>
                  </a:cubicBezTo>
                  <a:cubicBezTo>
                    <a:pt x="2" y="216"/>
                    <a:pt x="1" y="215"/>
                    <a:pt x="0" y="214"/>
                  </a:cubicBezTo>
                  <a:cubicBezTo>
                    <a:pt x="0" y="309"/>
                    <a:pt x="0" y="309"/>
                    <a:pt x="0" y="309"/>
                  </a:cubicBezTo>
                  <a:cubicBezTo>
                    <a:pt x="0" y="314"/>
                    <a:pt x="3" y="319"/>
                    <a:pt x="7" y="321"/>
                  </a:cubicBezTo>
                  <a:cubicBezTo>
                    <a:pt x="12" y="324"/>
                    <a:pt x="17" y="324"/>
                    <a:pt x="21" y="321"/>
                  </a:cubicBezTo>
                  <a:cubicBezTo>
                    <a:pt x="134" y="253"/>
                    <a:pt x="222" y="264"/>
                    <a:pt x="317" y="316"/>
                  </a:cubicBezTo>
                  <a:cubicBezTo>
                    <a:pt x="322" y="318"/>
                    <a:pt x="328" y="318"/>
                    <a:pt x="332" y="314"/>
                  </a:cubicBezTo>
                  <a:cubicBezTo>
                    <a:pt x="337" y="311"/>
                    <a:pt x="339" y="305"/>
                    <a:pt x="337" y="300"/>
                  </a:cubicBezTo>
                  <a:cubicBezTo>
                    <a:pt x="330" y="268"/>
                    <a:pt x="322" y="237"/>
                    <a:pt x="313" y="208"/>
                  </a:cubicBezTo>
                  <a:cubicBezTo>
                    <a:pt x="329" y="203"/>
                    <a:pt x="329" y="203"/>
                    <a:pt x="329" y="203"/>
                  </a:cubicBezTo>
                  <a:cubicBezTo>
                    <a:pt x="330" y="203"/>
                    <a:pt x="330" y="203"/>
                    <a:pt x="330" y="203"/>
                  </a:cubicBezTo>
                  <a:cubicBezTo>
                    <a:pt x="336" y="202"/>
                    <a:pt x="340" y="205"/>
                    <a:pt x="344" y="207"/>
                  </a:cubicBezTo>
                  <a:cubicBezTo>
                    <a:pt x="348" y="209"/>
                    <a:pt x="352" y="210"/>
                    <a:pt x="356" y="209"/>
                  </a:cubicBezTo>
                  <a:cubicBezTo>
                    <a:pt x="361" y="207"/>
                    <a:pt x="365" y="205"/>
                    <a:pt x="367" y="202"/>
                  </a:cubicBezTo>
                  <a:cubicBezTo>
                    <a:pt x="369" y="199"/>
                    <a:pt x="371" y="194"/>
                    <a:pt x="369" y="187"/>
                  </a:cubicBezTo>
                  <a:cubicBezTo>
                    <a:pt x="367" y="180"/>
                    <a:pt x="364" y="176"/>
                    <a:pt x="36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0" name="Freeform 12"/>
            <p:cNvSpPr/>
            <p:nvPr/>
          </p:nvSpPr>
          <p:spPr bwMode="auto">
            <a:xfrm>
              <a:off x="3211" y="732"/>
              <a:ext cx="605" cy="733"/>
            </a:xfrm>
            <a:custGeom>
              <a:avLst/>
              <a:gdLst>
                <a:gd name="T0" fmla="*/ 242 w 256"/>
                <a:gd name="T1" fmla="*/ 0 h 310"/>
                <a:gd name="T2" fmla="*/ 234 w 256"/>
                <a:gd name="T3" fmla="*/ 3 h 310"/>
                <a:gd name="T4" fmla="*/ 73 w 256"/>
                <a:gd name="T5" fmla="*/ 167 h 310"/>
                <a:gd name="T6" fmla="*/ 52 w 256"/>
                <a:gd name="T7" fmla="*/ 154 h 310"/>
                <a:gd name="T8" fmla="*/ 45 w 256"/>
                <a:gd name="T9" fmla="*/ 142 h 310"/>
                <a:gd name="T10" fmla="*/ 38 w 256"/>
                <a:gd name="T11" fmla="*/ 133 h 310"/>
                <a:gd name="T12" fmla="*/ 25 w 256"/>
                <a:gd name="T13" fmla="*/ 130 h 310"/>
                <a:gd name="T14" fmla="*/ 13 w 256"/>
                <a:gd name="T15" fmla="*/ 139 h 310"/>
                <a:gd name="T16" fmla="*/ 10 w 256"/>
                <a:gd name="T17" fmla="*/ 154 h 310"/>
                <a:gd name="T18" fmla="*/ 19 w 256"/>
                <a:gd name="T19" fmla="*/ 163 h 310"/>
                <a:gd name="T20" fmla="*/ 31 w 256"/>
                <a:gd name="T21" fmla="*/ 165 h 310"/>
                <a:gd name="T22" fmla="*/ 46 w 256"/>
                <a:gd name="T23" fmla="*/ 166 h 310"/>
                <a:gd name="T24" fmla="*/ 46 w 256"/>
                <a:gd name="T25" fmla="*/ 166 h 310"/>
                <a:gd name="T26" fmla="*/ 66 w 256"/>
                <a:gd name="T27" fmla="*/ 178 h 310"/>
                <a:gd name="T28" fmla="*/ 0 w 256"/>
                <a:gd name="T29" fmla="*/ 293 h 310"/>
                <a:gd name="T30" fmla="*/ 100 w 256"/>
                <a:gd name="T31" fmla="*/ 270 h 310"/>
                <a:gd name="T32" fmla="*/ 98 w 256"/>
                <a:gd name="T33" fmla="*/ 266 h 310"/>
                <a:gd name="T34" fmla="*/ 93 w 256"/>
                <a:gd name="T35" fmla="*/ 248 h 310"/>
                <a:gd name="T36" fmla="*/ 102 w 256"/>
                <a:gd name="T37" fmla="*/ 228 h 310"/>
                <a:gd name="T38" fmla="*/ 125 w 256"/>
                <a:gd name="T39" fmla="*/ 221 h 310"/>
                <a:gd name="T40" fmla="*/ 148 w 256"/>
                <a:gd name="T41" fmla="*/ 234 h 310"/>
                <a:gd name="T42" fmla="*/ 151 w 256"/>
                <a:gd name="T43" fmla="*/ 254 h 310"/>
                <a:gd name="T44" fmla="*/ 144 w 256"/>
                <a:gd name="T45" fmla="*/ 270 h 310"/>
                <a:gd name="T46" fmla="*/ 256 w 256"/>
                <a:gd name="T47" fmla="*/ 310 h 310"/>
                <a:gd name="T48" fmla="*/ 256 w 256"/>
                <a:gd name="T49" fmla="*/ 191 h 310"/>
                <a:gd name="T50" fmla="*/ 252 w 256"/>
                <a:gd name="T51" fmla="*/ 194 h 310"/>
                <a:gd name="T52" fmla="*/ 234 w 256"/>
                <a:gd name="T53" fmla="*/ 201 h 310"/>
                <a:gd name="T54" fmla="*/ 214 w 256"/>
                <a:gd name="T55" fmla="*/ 195 h 310"/>
                <a:gd name="T56" fmla="*/ 204 w 256"/>
                <a:gd name="T57" fmla="*/ 172 h 310"/>
                <a:gd name="T58" fmla="*/ 214 w 256"/>
                <a:gd name="T59" fmla="*/ 149 h 310"/>
                <a:gd name="T60" fmla="*/ 234 w 256"/>
                <a:gd name="T61" fmla="*/ 142 h 310"/>
                <a:gd name="T62" fmla="*/ 251 w 256"/>
                <a:gd name="T63" fmla="*/ 149 h 310"/>
                <a:gd name="T64" fmla="*/ 256 w 256"/>
                <a:gd name="T65" fmla="*/ 152 h 310"/>
                <a:gd name="T66" fmla="*/ 256 w 256"/>
                <a:gd name="T67" fmla="*/ 14 h 310"/>
                <a:gd name="T68" fmla="*/ 242 w 256"/>
                <a:gd name="T69"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310">
                  <a:moveTo>
                    <a:pt x="242" y="0"/>
                  </a:moveTo>
                  <a:cubicBezTo>
                    <a:pt x="239" y="1"/>
                    <a:pt x="236" y="2"/>
                    <a:pt x="234" y="3"/>
                  </a:cubicBezTo>
                  <a:cubicBezTo>
                    <a:pt x="173" y="49"/>
                    <a:pt x="119" y="103"/>
                    <a:pt x="73" y="167"/>
                  </a:cubicBezTo>
                  <a:cubicBezTo>
                    <a:pt x="52" y="154"/>
                    <a:pt x="52" y="154"/>
                    <a:pt x="52" y="154"/>
                  </a:cubicBezTo>
                  <a:cubicBezTo>
                    <a:pt x="47" y="151"/>
                    <a:pt x="46" y="146"/>
                    <a:pt x="45" y="142"/>
                  </a:cubicBezTo>
                  <a:cubicBezTo>
                    <a:pt x="43" y="139"/>
                    <a:pt x="41" y="135"/>
                    <a:pt x="38" y="133"/>
                  </a:cubicBezTo>
                  <a:cubicBezTo>
                    <a:pt x="34" y="131"/>
                    <a:pt x="29" y="129"/>
                    <a:pt x="25" y="130"/>
                  </a:cubicBezTo>
                  <a:cubicBezTo>
                    <a:pt x="21" y="130"/>
                    <a:pt x="17" y="132"/>
                    <a:pt x="13" y="139"/>
                  </a:cubicBezTo>
                  <a:cubicBezTo>
                    <a:pt x="9" y="145"/>
                    <a:pt x="9" y="150"/>
                    <a:pt x="10" y="154"/>
                  </a:cubicBezTo>
                  <a:cubicBezTo>
                    <a:pt x="12" y="158"/>
                    <a:pt x="15" y="161"/>
                    <a:pt x="19" y="163"/>
                  </a:cubicBezTo>
                  <a:cubicBezTo>
                    <a:pt x="23" y="166"/>
                    <a:pt x="26" y="166"/>
                    <a:pt x="31" y="165"/>
                  </a:cubicBezTo>
                  <a:cubicBezTo>
                    <a:pt x="35" y="165"/>
                    <a:pt x="40" y="163"/>
                    <a:pt x="46" y="166"/>
                  </a:cubicBezTo>
                  <a:cubicBezTo>
                    <a:pt x="46" y="166"/>
                    <a:pt x="46" y="166"/>
                    <a:pt x="46" y="166"/>
                  </a:cubicBezTo>
                  <a:cubicBezTo>
                    <a:pt x="66" y="178"/>
                    <a:pt x="66" y="178"/>
                    <a:pt x="66" y="178"/>
                  </a:cubicBezTo>
                  <a:cubicBezTo>
                    <a:pt x="42" y="213"/>
                    <a:pt x="20" y="251"/>
                    <a:pt x="0" y="293"/>
                  </a:cubicBezTo>
                  <a:cubicBezTo>
                    <a:pt x="32" y="281"/>
                    <a:pt x="66" y="273"/>
                    <a:pt x="100" y="270"/>
                  </a:cubicBezTo>
                  <a:cubicBezTo>
                    <a:pt x="100" y="269"/>
                    <a:pt x="99" y="268"/>
                    <a:pt x="98" y="266"/>
                  </a:cubicBezTo>
                  <a:cubicBezTo>
                    <a:pt x="95" y="262"/>
                    <a:pt x="92" y="256"/>
                    <a:pt x="93" y="248"/>
                  </a:cubicBezTo>
                  <a:cubicBezTo>
                    <a:pt x="94" y="241"/>
                    <a:pt x="96" y="234"/>
                    <a:pt x="102" y="228"/>
                  </a:cubicBezTo>
                  <a:cubicBezTo>
                    <a:pt x="107" y="223"/>
                    <a:pt x="116" y="220"/>
                    <a:pt x="125" y="221"/>
                  </a:cubicBezTo>
                  <a:cubicBezTo>
                    <a:pt x="135" y="222"/>
                    <a:pt x="144" y="227"/>
                    <a:pt x="148" y="234"/>
                  </a:cubicBezTo>
                  <a:cubicBezTo>
                    <a:pt x="152" y="240"/>
                    <a:pt x="152" y="248"/>
                    <a:pt x="151" y="254"/>
                  </a:cubicBezTo>
                  <a:cubicBezTo>
                    <a:pt x="151" y="261"/>
                    <a:pt x="147" y="266"/>
                    <a:pt x="144" y="270"/>
                  </a:cubicBezTo>
                  <a:cubicBezTo>
                    <a:pt x="186" y="273"/>
                    <a:pt x="225" y="286"/>
                    <a:pt x="256" y="310"/>
                  </a:cubicBezTo>
                  <a:cubicBezTo>
                    <a:pt x="256" y="191"/>
                    <a:pt x="256" y="191"/>
                    <a:pt x="256" y="191"/>
                  </a:cubicBezTo>
                  <a:cubicBezTo>
                    <a:pt x="255" y="192"/>
                    <a:pt x="254" y="193"/>
                    <a:pt x="252" y="194"/>
                  </a:cubicBezTo>
                  <a:cubicBezTo>
                    <a:pt x="248" y="197"/>
                    <a:pt x="242" y="201"/>
                    <a:pt x="234" y="201"/>
                  </a:cubicBezTo>
                  <a:cubicBezTo>
                    <a:pt x="227" y="201"/>
                    <a:pt x="220" y="200"/>
                    <a:pt x="214" y="195"/>
                  </a:cubicBezTo>
                  <a:cubicBezTo>
                    <a:pt x="208" y="190"/>
                    <a:pt x="204" y="182"/>
                    <a:pt x="204" y="172"/>
                  </a:cubicBezTo>
                  <a:cubicBezTo>
                    <a:pt x="204" y="162"/>
                    <a:pt x="208" y="153"/>
                    <a:pt x="214" y="149"/>
                  </a:cubicBezTo>
                  <a:cubicBezTo>
                    <a:pt x="220" y="144"/>
                    <a:pt x="227" y="142"/>
                    <a:pt x="234" y="142"/>
                  </a:cubicBezTo>
                  <a:cubicBezTo>
                    <a:pt x="241" y="142"/>
                    <a:pt x="247" y="146"/>
                    <a:pt x="251" y="149"/>
                  </a:cubicBezTo>
                  <a:cubicBezTo>
                    <a:pt x="254" y="151"/>
                    <a:pt x="255" y="152"/>
                    <a:pt x="256" y="152"/>
                  </a:cubicBezTo>
                  <a:cubicBezTo>
                    <a:pt x="256" y="14"/>
                    <a:pt x="256" y="14"/>
                    <a:pt x="256" y="14"/>
                  </a:cubicBezTo>
                  <a:cubicBezTo>
                    <a:pt x="256" y="7"/>
                    <a:pt x="249" y="0"/>
                    <a:pt x="2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1" name="Freeform 13"/>
            <p:cNvSpPr/>
            <p:nvPr/>
          </p:nvSpPr>
          <p:spPr bwMode="auto">
            <a:xfrm>
              <a:off x="2927" y="1283"/>
              <a:ext cx="1034" cy="767"/>
            </a:xfrm>
            <a:custGeom>
              <a:avLst/>
              <a:gdLst>
                <a:gd name="T0" fmla="*/ 432 w 437"/>
                <a:gd name="T1" fmla="*/ 181 h 324"/>
                <a:gd name="T2" fmla="*/ 419 w 437"/>
                <a:gd name="T3" fmla="*/ 177 h 324"/>
                <a:gd name="T4" fmla="*/ 408 w 437"/>
                <a:gd name="T5" fmla="*/ 181 h 324"/>
                <a:gd name="T6" fmla="*/ 395 w 437"/>
                <a:gd name="T7" fmla="*/ 187 h 324"/>
                <a:gd name="T8" fmla="*/ 376 w 437"/>
                <a:gd name="T9" fmla="*/ 187 h 324"/>
                <a:gd name="T10" fmla="*/ 376 w 437"/>
                <a:gd name="T11" fmla="*/ 110 h 324"/>
                <a:gd name="T12" fmla="*/ 245 w 437"/>
                <a:gd name="T13" fmla="*/ 60 h 324"/>
                <a:gd name="T14" fmla="*/ 247 w 437"/>
                <a:gd name="T15" fmla="*/ 42 h 324"/>
                <a:gd name="T16" fmla="*/ 254 w 437"/>
                <a:gd name="T17" fmla="*/ 30 h 324"/>
                <a:gd name="T18" fmla="*/ 260 w 437"/>
                <a:gd name="T19" fmla="*/ 20 h 324"/>
                <a:gd name="T20" fmla="*/ 258 w 437"/>
                <a:gd name="T21" fmla="*/ 7 h 324"/>
                <a:gd name="T22" fmla="*/ 244 w 437"/>
                <a:gd name="T23" fmla="*/ 0 h 324"/>
                <a:gd name="T24" fmla="*/ 242 w 437"/>
                <a:gd name="T25" fmla="*/ 0 h 324"/>
                <a:gd name="T26" fmla="*/ 230 w 437"/>
                <a:gd name="T27" fmla="*/ 4 h 324"/>
                <a:gd name="T28" fmla="*/ 225 w 437"/>
                <a:gd name="T29" fmla="*/ 16 h 324"/>
                <a:gd name="T30" fmla="*/ 228 w 437"/>
                <a:gd name="T31" fmla="*/ 27 h 324"/>
                <a:gd name="T32" fmla="*/ 234 w 437"/>
                <a:gd name="T33" fmla="*/ 41 h 324"/>
                <a:gd name="T34" fmla="*/ 234 w 437"/>
                <a:gd name="T35" fmla="*/ 41 h 324"/>
                <a:gd name="T36" fmla="*/ 231 w 437"/>
                <a:gd name="T37" fmla="*/ 60 h 324"/>
                <a:gd name="T38" fmla="*/ 230 w 437"/>
                <a:gd name="T39" fmla="*/ 60 h 324"/>
                <a:gd name="T40" fmla="*/ 105 w 437"/>
                <a:gd name="T41" fmla="*/ 93 h 324"/>
                <a:gd name="T42" fmla="*/ 67 w 437"/>
                <a:gd name="T43" fmla="*/ 196 h 324"/>
                <a:gd name="T44" fmla="*/ 44 w 437"/>
                <a:gd name="T45" fmla="*/ 190 h 324"/>
                <a:gd name="T46" fmla="*/ 33 w 437"/>
                <a:gd name="T47" fmla="*/ 181 h 324"/>
                <a:gd name="T48" fmla="*/ 24 w 437"/>
                <a:gd name="T49" fmla="*/ 174 h 324"/>
                <a:gd name="T50" fmla="*/ 10 w 437"/>
                <a:gd name="T51" fmla="*/ 175 h 324"/>
                <a:gd name="T52" fmla="*/ 2 w 437"/>
                <a:gd name="T53" fmla="*/ 187 h 324"/>
                <a:gd name="T54" fmla="*/ 3 w 437"/>
                <a:gd name="T55" fmla="*/ 202 h 324"/>
                <a:gd name="T56" fmla="*/ 15 w 437"/>
                <a:gd name="T57" fmla="*/ 209 h 324"/>
                <a:gd name="T58" fmla="*/ 26 w 437"/>
                <a:gd name="T59" fmla="*/ 207 h 324"/>
                <a:gd name="T60" fmla="*/ 41 w 437"/>
                <a:gd name="T61" fmla="*/ 203 h 324"/>
                <a:gd name="T62" fmla="*/ 41 w 437"/>
                <a:gd name="T63" fmla="*/ 203 h 324"/>
                <a:gd name="T64" fmla="*/ 63 w 437"/>
                <a:gd name="T65" fmla="*/ 209 h 324"/>
                <a:gd name="T66" fmla="*/ 38 w 437"/>
                <a:gd name="T67" fmla="*/ 300 h 324"/>
                <a:gd name="T68" fmla="*/ 43 w 437"/>
                <a:gd name="T69" fmla="*/ 314 h 324"/>
                <a:gd name="T70" fmla="*/ 58 w 437"/>
                <a:gd name="T71" fmla="*/ 315 h 324"/>
                <a:gd name="T72" fmla="*/ 355 w 437"/>
                <a:gd name="T73" fmla="*/ 321 h 324"/>
                <a:gd name="T74" fmla="*/ 369 w 437"/>
                <a:gd name="T75" fmla="*/ 321 h 324"/>
                <a:gd name="T76" fmla="*/ 376 w 437"/>
                <a:gd name="T77" fmla="*/ 309 h 324"/>
                <a:gd name="T78" fmla="*/ 376 w 437"/>
                <a:gd name="T79" fmla="*/ 201 h 324"/>
                <a:gd name="T80" fmla="*/ 395 w 437"/>
                <a:gd name="T81" fmla="*/ 201 h 324"/>
                <a:gd name="T82" fmla="*/ 395 w 437"/>
                <a:gd name="T83" fmla="*/ 201 h 324"/>
                <a:gd name="T84" fmla="*/ 408 w 437"/>
                <a:gd name="T85" fmla="*/ 208 h 324"/>
                <a:gd name="T86" fmla="*/ 419 w 437"/>
                <a:gd name="T87" fmla="*/ 213 h 324"/>
                <a:gd name="T88" fmla="*/ 431 w 437"/>
                <a:gd name="T89" fmla="*/ 209 h 324"/>
                <a:gd name="T90" fmla="*/ 437 w 437"/>
                <a:gd name="T91" fmla="*/ 195 h 324"/>
                <a:gd name="T92" fmla="*/ 432 w 437"/>
                <a:gd name="T93" fmla="*/ 181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7" h="324">
                  <a:moveTo>
                    <a:pt x="432" y="181"/>
                  </a:moveTo>
                  <a:cubicBezTo>
                    <a:pt x="428" y="178"/>
                    <a:pt x="424" y="177"/>
                    <a:pt x="419" y="177"/>
                  </a:cubicBezTo>
                  <a:cubicBezTo>
                    <a:pt x="415" y="177"/>
                    <a:pt x="411" y="179"/>
                    <a:pt x="408" y="181"/>
                  </a:cubicBezTo>
                  <a:cubicBezTo>
                    <a:pt x="405" y="184"/>
                    <a:pt x="401" y="187"/>
                    <a:pt x="395" y="187"/>
                  </a:cubicBezTo>
                  <a:cubicBezTo>
                    <a:pt x="376" y="187"/>
                    <a:pt x="376" y="187"/>
                    <a:pt x="376" y="187"/>
                  </a:cubicBezTo>
                  <a:cubicBezTo>
                    <a:pt x="376" y="110"/>
                    <a:pt x="376" y="110"/>
                    <a:pt x="376" y="110"/>
                  </a:cubicBezTo>
                  <a:cubicBezTo>
                    <a:pt x="345" y="76"/>
                    <a:pt x="297" y="60"/>
                    <a:pt x="245" y="60"/>
                  </a:cubicBezTo>
                  <a:cubicBezTo>
                    <a:pt x="247" y="42"/>
                    <a:pt x="247" y="42"/>
                    <a:pt x="247" y="42"/>
                  </a:cubicBezTo>
                  <a:cubicBezTo>
                    <a:pt x="248" y="37"/>
                    <a:pt x="252" y="33"/>
                    <a:pt x="254" y="30"/>
                  </a:cubicBezTo>
                  <a:cubicBezTo>
                    <a:pt x="257" y="27"/>
                    <a:pt x="259" y="24"/>
                    <a:pt x="260" y="20"/>
                  </a:cubicBezTo>
                  <a:cubicBezTo>
                    <a:pt x="261" y="15"/>
                    <a:pt x="260" y="10"/>
                    <a:pt x="258" y="7"/>
                  </a:cubicBezTo>
                  <a:cubicBezTo>
                    <a:pt x="255" y="3"/>
                    <a:pt x="252" y="1"/>
                    <a:pt x="244" y="0"/>
                  </a:cubicBezTo>
                  <a:cubicBezTo>
                    <a:pt x="243" y="0"/>
                    <a:pt x="243" y="0"/>
                    <a:pt x="242" y="0"/>
                  </a:cubicBezTo>
                  <a:cubicBezTo>
                    <a:pt x="236" y="0"/>
                    <a:pt x="232" y="1"/>
                    <a:pt x="230" y="4"/>
                  </a:cubicBezTo>
                  <a:cubicBezTo>
                    <a:pt x="227" y="7"/>
                    <a:pt x="225" y="11"/>
                    <a:pt x="225" y="16"/>
                  </a:cubicBezTo>
                  <a:cubicBezTo>
                    <a:pt x="224" y="20"/>
                    <a:pt x="226" y="24"/>
                    <a:pt x="228" y="27"/>
                  </a:cubicBezTo>
                  <a:cubicBezTo>
                    <a:pt x="230" y="31"/>
                    <a:pt x="234" y="35"/>
                    <a:pt x="234" y="41"/>
                  </a:cubicBezTo>
                  <a:cubicBezTo>
                    <a:pt x="234" y="41"/>
                    <a:pt x="234" y="41"/>
                    <a:pt x="234" y="41"/>
                  </a:cubicBezTo>
                  <a:cubicBezTo>
                    <a:pt x="231" y="60"/>
                    <a:pt x="231" y="60"/>
                    <a:pt x="231" y="60"/>
                  </a:cubicBezTo>
                  <a:cubicBezTo>
                    <a:pt x="231" y="60"/>
                    <a:pt x="231" y="60"/>
                    <a:pt x="230" y="60"/>
                  </a:cubicBezTo>
                  <a:cubicBezTo>
                    <a:pt x="188" y="62"/>
                    <a:pt x="144" y="74"/>
                    <a:pt x="105" y="93"/>
                  </a:cubicBezTo>
                  <a:cubicBezTo>
                    <a:pt x="91" y="125"/>
                    <a:pt x="78" y="159"/>
                    <a:pt x="67" y="196"/>
                  </a:cubicBezTo>
                  <a:cubicBezTo>
                    <a:pt x="44" y="190"/>
                    <a:pt x="44" y="190"/>
                    <a:pt x="44" y="190"/>
                  </a:cubicBezTo>
                  <a:cubicBezTo>
                    <a:pt x="38" y="189"/>
                    <a:pt x="36" y="184"/>
                    <a:pt x="33" y="181"/>
                  </a:cubicBezTo>
                  <a:cubicBezTo>
                    <a:pt x="30" y="178"/>
                    <a:pt x="28" y="175"/>
                    <a:pt x="24" y="174"/>
                  </a:cubicBezTo>
                  <a:cubicBezTo>
                    <a:pt x="19" y="173"/>
                    <a:pt x="14" y="173"/>
                    <a:pt x="10" y="175"/>
                  </a:cubicBezTo>
                  <a:cubicBezTo>
                    <a:pt x="7" y="176"/>
                    <a:pt x="3" y="180"/>
                    <a:pt x="2" y="187"/>
                  </a:cubicBezTo>
                  <a:cubicBezTo>
                    <a:pt x="0" y="194"/>
                    <a:pt x="1" y="199"/>
                    <a:pt x="3" y="202"/>
                  </a:cubicBezTo>
                  <a:cubicBezTo>
                    <a:pt x="6" y="205"/>
                    <a:pt x="10" y="207"/>
                    <a:pt x="15" y="209"/>
                  </a:cubicBezTo>
                  <a:cubicBezTo>
                    <a:pt x="19" y="210"/>
                    <a:pt x="22" y="209"/>
                    <a:pt x="26" y="207"/>
                  </a:cubicBezTo>
                  <a:cubicBezTo>
                    <a:pt x="30" y="205"/>
                    <a:pt x="35" y="202"/>
                    <a:pt x="41" y="203"/>
                  </a:cubicBezTo>
                  <a:cubicBezTo>
                    <a:pt x="41" y="203"/>
                    <a:pt x="41" y="203"/>
                    <a:pt x="41" y="203"/>
                  </a:cubicBezTo>
                  <a:cubicBezTo>
                    <a:pt x="63" y="209"/>
                    <a:pt x="63" y="209"/>
                    <a:pt x="63" y="209"/>
                  </a:cubicBezTo>
                  <a:cubicBezTo>
                    <a:pt x="54" y="238"/>
                    <a:pt x="46" y="268"/>
                    <a:pt x="38" y="300"/>
                  </a:cubicBezTo>
                  <a:cubicBezTo>
                    <a:pt x="37" y="305"/>
                    <a:pt x="39" y="311"/>
                    <a:pt x="43" y="314"/>
                  </a:cubicBezTo>
                  <a:cubicBezTo>
                    <a:pt x="48" y="317"/>
                    <a:pt x="54" y="318"/>
                    <a:pt x="58" y="315"/>
                  </a:cubicBezTo>
                  <a:cubicBezTo>
                    <a:pt x="161" y="259"/>
                    <a:pt x="252" y="259"/>
                    <a:pt x="355" y="321"/>
                  </a:cubicBezTo>
                  <a:cubicBezTo>
                    <a:pt x="359" y="324"/>
                    <a:pt x="365" y="324"/>
                    <a:pt x="369" y="321"/>
                  </a:cubicBezTo>
                  <a:cubicBezTo>
                    <a:pt x="373" y="319"/>
                    <a:pt x="376" y="314"/>
                    <a:pt x="376" y="309"/>
                  </a:cubicBezTo>
                  <a:cubicBezTo>
                    <a:pt x="376" y="201"/>
                    <a:pt x="376" y="201"/>
                    <a:pt x="376" y="201"/>
                  </a:cubicBezTo>
                  <a:cubicBezTo>
                    <a:pt x="395" y="201"/>
                    <a:pt x="395" y="201"/>
                    <a:pt x="395" y="201"/>
                  </a:cubicBezTo>
                  <a:cubicBezTo>
                    <a:pt x="395" y="201"/>
                    <a:pt x="395" y="201"/>
                    <a:pt x="395" y="201"/>
                  </a:cubicBezTo>
                  <a:cubicBezTo>
                    <a:pt x="401" y="201"/>
                    <a:pt x="405" y="205"/>
                    <a:pt x="408" y="208"/>
                  </a:cubicBezTo>
                  <a:cubicBezTo>
                    <a:pt x="411" y="211"/>
                    <a:pt x="414" y="213"/>
                    <a:pt x="419" y="213"/>
                  </a:cubicBezTo>
                  <a:cubicBezTo>
                    <a:pt x="424" y="213"/>
                    <a:pt x="428" y="212"/>
                    <a:pt x="431" y="209"/>
                  </a:cubicBezTo>
                  <a:cubicBezTo>
                    <a:pt x="434" y="207"/>
                    <a:pt x="437" y="203"/>
                    <a:pt x="437" y="195"/>
                  </a:cubicBezTo>
                  <a:cubicBezTo>
                    <a:pt x="437" y="187"/>
                    <a:pt x="435" y="184"/>
                    <a:pt x="432" y="1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2" name="Freeform 14"/>
            <p:cNvSpPr/>
            <p:nvPr/>
          </p:nvSpPr>
          <p:spPr bwMode="auto">
            <a:xfrm>
              <a:off x="3757" y="2100"/>
              <a:ext cx="168" cy="563"/>
            </a:xfrm>
            <a:custGeom>
              <a:avLst/>
              <a:gdLst>
                <a:gd name="T0" fmla="*/ 0 w 71"/>
                <a:gd name="T1" fmla="*/ 238 h 238"/>
                <a:gd name="T2" fmla="*/ 18 w 71"/>
                <a:gd name="T3" fmla="*/ 238 h 238"/>
                <a:gd name="T4" fmla="*/ 18 w 71"/>
                <a:gd name="T5" fmla="*/ 233 h 238"/>
                <a:gd name="T6" fmla="*/ 13 w 71"/>
                <a:gd name="T7" fmla="*/ 226 h 238"/>
                <a:gd name="T8" fmla="*/ 6 w 71"/>
                <a:gd name="T9" fmla="*/ 208 h 238"/>
                <a:gd name="T10" fmla="*/ 12 w 71"/>
                <a:gd name="T11" fmla="*/ 188 h 238"/>
                <a:gd name="T12" fmla="*/ 35 w 71"/>
                <a:gd name="T13" fmla="*/ 178 h 238"/>
                <a:gd name="T14" fmla="*/ 59 w 71"/>
                <a:gd name="T15" fmla="*/ 188 h 238"/>
                <a:gd name="T16" fmla="*/ 65 w 71"/>
                <a:gd name="T17" fmla="*/ 208 h 238"/>
                <a:gd name="T18" fmla="*/ 59 w 71"/>
                <a:gd name="T19" fmla="*/ 225 h 238"/>
                <a:gd name="T20" fmla="*/ 55 w 71"/>
                <a:gd name="T21" fmla="*/ 231 h 238"/>
                <a:gd name="T22" fmla="*/ 55 w 71"/>
                <a:gd name="T23" fmla="*/ 238 h 238"/>
                <a:gd name="T24" fmla="*/ 71 w 71"/>
                <a:gd name="T25" fmla="*/ 238 h 238"/>
                <a:gd name="T26" fmla="*/ 71 w 71"/>
                <a:gd name="T27" fmla="*/ 0 h 238"/>
                <a:gd name="T28" fmla="*/ 0 w 71"/>
                <a:gd name="T29" fmla="*/ 0 h 238"/>
                <a:gd name="T30" fmla="*/ 0 w 71"/>
                <a:gd name="T31"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238">
                  <a:moveTo>
                    <a:pt x="0" y="238"/>
                  </a:moveTo>
                  <a:cubicBezTo>
                    <a:pt x="18" y="238"/>
                    <a:pt x="18" y="238"/>
                    <a:pt x="18" y="238"/>
                  </a:cubicBezTo>
                  <a:cubicBezTo>
                    <a:pt x="18" y="233"/>
                    <a:pt x="18" y="233"/>
                    <a:pt x="18" y="233"/>
                  </a:cubicBezTo>
                  <a:cubicBezTo>
                    <a:pt x="18" y="231"/>
                    <a:pt x="17" y="231"/>
                    <a:pt x="13" y="226"/>
                  </a:cubicBezTo>
                  <a:cubicBezTo>
                    <a:pt x="10" y="222"/>
                    <a:pt x="6" y="216"/>
                    <a:pt x="6" y="208"/>
                  </a:cubicBezTo>
                  <a:cubicBezTo>
                    <a:pt x="6" y="201"/>
                    <a:pt x="8" y="194"/>
                    <a:pt x="12" y="188"/>
                  </a:cubicBezTo>
                  <a:cubicBezTo>
                    <a:pt x="17" y="182"/>
                    <a:pt x="26" y="178"/>
                    <a:pt x="35" y="178"/>
                  </a:cubicBezTo>
                  <a:cubicBezTo>
                    <a:pt x="45" y="178"/>
                    <a:pt x="54" y="182"/>
                    <a:pt x="59" y="188"/>
                  </a:cubicBezTo>
                  <a:cubicBezTo>
                    <a:pt x="64" y="194"/>
                    <a:pt x="65" y="201"/>
                    <a:pt x="65" y="208"/>
                  </a:cubicBezTo>
                  <a:cubicBezTo>
                    <a:pt x="65" y="216"/>
                    <a:pt x="61" y="222"/>
                    <a:pt x="59" y="225"/>
                  </a:cubicBezTo>
                  <a:cubicBezTo>
                    <a:pt x="55" y="230"/>
                    <a:pt x="55" y="230"/>
                    <a:pt x="55" y="231"/>
                  </a:cubicBezTo>
                  <a:cubicBezTo>
                    <a:pt x="55" y="238"/>
                    <a:pt x="55" y="238"/>
                    <a:pt x="55" y="238"/>
                  </a:cubicBezTo>
                  <a:cubicBezTo>
                    <a:pt x="71" y="238"/>
                    <a:pt x="71" y="238"/>
                    <a:pt x="71" y="238"/>
                  </a:cubicBezTo>
                  <a:cubicBezTo>
                    <a:pt x="71" y="0"/>
                    <a:pt x="71" y="0"/>
                    <a:pt x="71" y="0"/>
                  </a:cubicBezTo>
                  <a:cubicBezTo>
                    <a:pt x="0" y="0"/>
                    <a:pt x="0" y="0"/>
                    <a:pt x="0" y="0"/>
                  </a:cubicBezTo>
                  <a:lnTo>
                    <a:pt x="0"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3" name="Freeform 15"/>
            <p:cNvSpPr/>
            <p:nvPr/>
          </p:nvSpPr>
          <p:spPr bwMode="auto">
            <a:xfrm>
              <a:off x="3757" y="2549"/>
              <a:ext cx="168" cy="642"/>
            </a:xfrm>
            <a:custGeom>
              <a:avLst/>
              <a:gdLst>
                <a:gd name="T0" fmla="*/ 71 w 71"/>
                <a:gd name="T1" fmla="*/ 72 h 271"/>
                <a:gd name="T2" fmla="*/ 43 w 71"/>
                <a:gd name="T3" fmla="*/ 72 h 271"/>
                <a:gd name="T4" fmla="*/ 43 w 71"/>
                <a:gd name="T5" fmla="*/ 41 h 271"/>
                <a:gd name="T6" fmla="*/ 49 w 71"/>
                <a:gd name="T7" fmla="*/ 29 h 271"/>
                <a:gd name="T8" fmla="*/ 53 w 71"/>
                <a:gd name="T9" fmla="*/ 18 h 271"/>
                <a:gd name="T10" fmla="*/ 50 w 71"/>
                <a:gd name="T11" fmla="*/ 5 h 271"/>
                <a:gd name="T12" fmla="*/ 36 w 71"/>
                <a:gd name="T13" fmla="*/ 0 h 271"/>
                <a:gd name="T14" fmla="*/ 21 w 71"/>
                <a:gd name="T15" fmla="*/ 5 h 271"/>
                <a:gd name="T16" fmla="*/ 18 w 71"/>
                <a:gd name="T17" fmla="*/ 18 h 271"/>
                <a:gd name="T18" fmla="*/ 22 w 71"/>
                <a:gd name="T19" fmla="*/ 29 h 271"/>
                <a:gd name="T20" fmla="*/ 30 w 71"/>
                <a:gd name="T21" fmla="*/ 42 h 271"/>
                <a:gd name="T22" fmla="*/ 30 w 71"/>
                <a:gd name="T23" fmla="*/ 42 h 271"/>
                <a:gd name="T24" fmla="*/ 30 w 71"/>
                <a:gd name="T25" fmla="*/ 72 h 271"/>
                <a:gd name="T26" fmla="*/ 0 w 71"/>
                <a:gd name="T27" fmla="*/ 72 h 271"/>
                <a:gd name="T28" fmla="*/ 0 w 71"/>
                <a:gd name="T29" fmla="*/ 271 h 271"/>
                <a:gd name="T30" fmla="*/ 71 w 71"/>
                <a:gd name="T31" fmla="*/ 257 h 271"/>
                <a:gd name="T32" fmla="*/ 71 w 71"/>
                <a:gd name="T33" fmla="*/ 7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271">
                  <a:moveTo>
                    <a:pt x="71" y="72"/>
                  </a:moveTo>
                  <a:cubicBezTo>
                    <a:pt x="43" y="72"/>
                    <a:pt x="43" y="72"/>
                    <a:pt x="43" y="72"/>
                  </a:cubicBezTo>
                  <a:cubicBezTo>
                    <a:pt x="43" y="41"/>
                    <a:pt x="43" y="41"/>
                    <a:pt x="43" y="41"/>
                  </a:cubicBezTo>
                  <a:cubicBezTo>
                    <a:pt x="43" y="36"/>
                    <a:pt x="47" y="32"/>
                    <a:pt x="49" y="29"/>
                  </a:cubicBezTo>
                  <a:cubicBezTo>
                    <a:pt x="52" y="25"/>
                    <a:pt x="53" y="22"/>
                    <a:pt x="53" y="18"/>
                  </a:cubicBezTo>
                  <a:cubicBezTo>
                    <a:pt x="53" y="13"/>
                    <a:pt x="52" y="8"/>
                    <a:pt x="50" y="5"/>
                  </a:cubicBezTo>
                  <a:cubicBezTo>
                    <a:pt x="47" y="2"/>
                    <a:pt x="43" y="0"/>
                    <a:pt x="36" y="0"/>
                  </a:cubicBezTo>
                  <a:cubicBezTo>
                    <a:pt x="28" y="0"/>
                    <a:pt x="24" y="2"/>
                    <a:pt x="21" y="5"/>
                  </a:cubicBezTo>
                  <a:cubicBezTo>
                    <a:pt x="19" y="8"/>
                    <a:pt x="18" y="13"/>
                    <a:pt x="18" y="18"/>
                  </a:cubicBezTo>
                  <a:cubicBezTo>
                    <a:pt x="18" y="22"/>
                    <a:pt x="20" y="25"/>
                    <a:pt x="22" y="29"/>
                  </a:cubicBezTo>
                  <a:cubicBezTo>
                    <a:pt x="25" y="32"/>
                    <a:pt x="29" y="36"/>
                    <a:pt x="30" y="42"/>
                  </a:cubicBezTo>
                  <a:cubicBezTo>
                    <a:pt x="30" y="42"/>
                    <a:pt x="30" y="42"/>
                    <a:pt x="30" y="42"/>
                  </a:cubicBezTo>
                  <a:cubicBezTo>
                    <a:pt x="30" y="72"/>
                    <a:pt x="30" y="72"/>
                    <a:pt x="30" y="72"/>
                  </a:cubicBezTo>
                  <a:cubicBezTo>
                    <a:pt x="0" y="72"/>
                    <a:pt x="0" y="72"/>
                    <a:pt x="0" y="72"/>
                  </a:cubicBezTo>
                  <a:cubicBezTo>
                    <a:pt x="0" y="271"/>
                    <a:pt x="0" y="271"/>
                    <a:pt x="0" y="271"/>
                  </a:cubicBezTo>
                  <a:cubicBezTo>
                    <a:pt x="71" y="257"/>
                    <a:pt x="71" y="257"/>
                    <a:pt x="71" y="257"/>
                  </a:cubicBezTo>
                  <a:lnTo>
                    <a:pt x="71" y="7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4" name="Freeform 16"/>
            <p:cNvSpPr/>
            <p:nvPr/>
          </p:nvSpPr>
          <p:spPr bwMode="auto">
            <a:xfrm>
              <a:off x="3842" y="3676"/>
              <a:ext cx="112" cy="163"/>
            </a:xfrm>
            <a:custGeom>
              <a:avLst/>
              <a:gdLst>
                <a:gd name="T0" fmla="*/ 35 w 47"/>
                <a:gd name="T1" fmla="*/ 34 h 69"/>
                <a:gd name="T2" fmla="*/ 24 w 47"/>
                <a:gd name="T3" fmla="*/ 25 h 69"/>
                <a:gd name="T4" fmla="*/ 23 w 47"/>
                <a:gd name="T5" fmla="*/ 25 h 69"/>
                <a:gd name="T6" fmla="*/ 13 w 47"/>
                <a:gd name="T7" fmla="*/ 0 h 69"/>
                <a:gd name="T8" fmla="*/ 0 w 47"/>
                <a:gd name="T9" fmla="*/ 5 h 69"/>
                <a:gd name="T10" fmla="*/ 11 w 47"/>
                <a:gd name="T11" fmla="*/ 31 h 69"/>
                <a:gd name="T12" fmla="*/ 11 w 47"/>
                <a:gd name="T13" fmla="*/ 45 h 69"/>
                <a:gd name="T14" fmla="*/ 11 w 47"/>
                <a:gd name="T15" fmla="*/ 56 h 69"/>
                <a:gd name="T16" fmla="*/ 20 w 47"/>
                <a:gd name="T17" fmla="*/ 67 h 69"/>
                <a:gd name="T18" fmla="*/ 35 w 47"/>
                <a:gd name="T19" fmla="*/ 66 h 69"/>
                <a:gd name="T20" fmla="*/ 46 w 47"/>
                <a:gd name="T21" fmla="*/ 55 h 69"/>
                <a:gd name="T22" fmla="*/ 44 w 47"/>
                <a:gd name="T23" fmla="*/ 42 h 69"/>
                <a:gd name="T24" fmla="*/ 35 w 47"/>
                <a:gd name="T25" fmla="*/ 3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 h="69">
                  <a:moveTo>
                    <a:pt x="35" y="34"/>
                  </a:moveTo>
                  <a:cubicBezTo>
                    <a:pt x="32" y="32"/>
                    <a:pt x="26" y="30"/>
                    <a:pt x="24" y="25"/>
                  </a:cubicBezTo>
                  <a:cubicBezTo>
                    <a:pt x="24" y="25"/>
                    <a:pt x="24" y="25"/>
                    <a:pt x="23" y="25"/>
                  </a:cubicBezTo>
                  <a:cubicBezTo>
                    <a:pt x="13" y="0"/>
                    <a:pt x="13" y="0"/>
                    <a:pt x="13" y="0"/>
                  </a:cubicBezTo>
                  <a:cubicBezTo>
                    <a:pt x="0" y="5"/>
                    <a:pt x="0" y="5"/>
                    <a:pt x="0" y="5"/>
                  </a:cubicBezTo>
                  <a:cubicBezTo>
                    <a:pt x="11" y="31"/>
                    <a:pt x="11" y="31"/>
                    <a:pt x="11" y="31"/>
                  </a:cubicBezTo>
                  <a:cubicBezTo>
                    <a:pt x="14" y="36"/>
                    <a:pt x="12" y="41"/>
                    <a:pt x="11" y="45"/>
                  </a:cubicBezTo>
                  <a:cubicBezTo>
                    <a:pt x="10" y="49"/>
                    <a:pt x="10" y="52"/>
                    <a:pt x="11" y="56"/>
                  </a:cubicBezTo>
                  <a:cubicBezTo>
                    <a:pt x="13" y="61"/>
                    <a:pt x="16" y="65"/>
                    <a:pt x="20" y="67"/>
                  </a:cubicBezTo>
                  <a:cubicBezTo>
                    <a:pt x="24" y="69"/>
                    <a:pt x="28" y="69"/>
                    <a:pt x="35" y="66"/>
                  </a:cubicBezTo>
                  <a:cubicBezTo>
                    <a:pt x="42" y="63"/>
                    <a:pt x="45" y="59"/>
                    <a:pt x="46" y="55"/>
                  </a:cubicBezTo>
                  <a:cubicBezTo>
                    <a:pt x="47" y="51"/>
                    <a:pt x="46" y="47"/>
                    <a:pt x="44" y="42"/>
                  </a:cubicBezTo>
                  <a:cubicBezTo>
                    <a:pt x="42" y="38"/>
                    <a:pt x="39" y="36"/>
                    <a:pt x="35"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5" name="Freeform 17"/>
            <p:cNvSpPr/>
            <p:nvPr/>
          </p:nvSpPr>
          <p:spPr bwMode="auto">
            <a:xfrm>
              <a:off x="3790" y="3479"/>
              <a:ext cx="795" cy="569"/>
            </a:xfrm>
            <a:custGeom>
              <a:avLst/>
              <a:gdLst>
                <a:gd name="T0" fmla="*/ 300 w 336"/>
                <a:gd name="T1" fmla="*/ 0 h 240"/>
                <a:gd name="T2" fmla="*/ 274 w 336"/>
                <a:gd name="T3" fmla="*/ 11 h 240"/>
                <a:gd name="T4" fmla="*/ 264 w 336"/>
                <a:gd name="T5" fmla="*/ 38 h 240"/>
                <a:gd name="T6" fmla="*/ 231 w 336"/>
                <a:gd name="T7" fmla="*/ 143 h 240"/>
                <a:gd name="T8" fmla="*/ 164 w 336"/>
                <a:gd name="T9" fmla="*/ 165 h 240"/>
                <a:gd name="T10" fmla="*/ 70 w 336"/>
                <a:gd name="T11" fmla="*/ 95 h 240"/>
                <a:gd name="T12" fmla="*/ 54 w 336"/>
                <a:gd name="T13" fmla="*/ 99 h 240"/>
                <a:gd name="T14" fmla="*/ 56 w 336"/>
                <a:gd name="T15" fmla="*/ 102 h 240"/>
                <a:gd name="T16" fmla="*/ 63 w 336"/>
                <a:gd name="T17" fmla="*/ 107 h 240"/>
                <a:gd name="T18" fmla="*/ 77 w 336"/>
                <a:gd name="T19" fmla="*/ 120 h 240"/>
                <a:gd name="T20" fmla="*/ 79 w 336"/>
                <a:gd name="T21" fmla="*/ 141 h 240"/>
                <a:gd name="T22" fmla="*/ 62 w 336"/>
                <a:gd name="T23" fmla="*/ 159 h 240"/>
                <a:gd name="T24" fmla="*/ 37 w 336"/>
                <a:gd name="T25" fmla="*/ 160 h 240"/>
                <a:gd name="T26" fmla="*/ 23 w 336"/>
                <a:gd name="T27" fmla="*/ 144 h 240"/>
                <a:gd name="T28" fmla="*/ 22 w 336"/>
                <a:gd name="T29" fmla="*/ 125 h 240"/>
                <a:gd name="T30" fmla="*/ 23 w 336"/>
                <a:gd name="T31" fmla="*/ 118 h 240"/>
                <a:gd name="T32" fmla="*/ 18 w 336"/>
                <a:gd name="T33" fmla="*/ 108 h 240"/>
                <a:gd name="T34" fmla="*/ 0 w 336"/>
                <a:gd name="T35" fmla="*/ 112 h 240"/>
                <a:gd name="T36" fmla="*/ 156 w 336"/>
                <a:gd name="T37" fmla="*/ 235 h 240"/>
                <a:gd name="T38" fmla="*/ 281 w 336"/>
                <a:gd name="T39" fmla="*/ 193 h 240"/>
                <a:gd name="T40" fmla="*/ 335 w 336"/>
                <a:gd name="T41" fmla="*/ 38 h 240"/>
                <a:gd name="T42" fmla="*/ 326 w 336"/>
                <a:gd name="T43" fmla="*/ 11 h 240"/>
                <a:gd name="T44" fmla="*/ 300 w 336"/>
                <a:gd name="T45"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6" h="240">
                  <a:moveTo>
                    <a:pt x="300" y="0"/>
                  </a:moveTo>
                  <a:cubicBezTo>
                    <a:pt x="290" y="0"/>
                    <a:pt x="280" y="4"/>
                    <a:pt x="274" y="11"/>
                  </a:cubicBezTo>
                  <a:cubicBezTo>
                    <a:pt x="267" y="18"/>
                    <a:pt x="264" y="28"/>
                    <a:pt x="264" y="38"/>
                  </a:cubicBezTo>
                  <a:cubicBezTo>
                    <a:pt x="264" y="93"/>
                    <a:pt x="249" y="125"/>
                    <a:pt x="231" y="143"/>
                  </a:cubicBezTo>
                  <a:cubicBezTo>
                    <a:pt x="213" y="161"/>
                    <a:pt x="190" y="167"/>
                    <a:pt x="164" y="165"/>
                  </a:cubicBezTo>
                  <a:cubicBezTo>
                    <a:pt x="128" y="161"/>
                    <a:pt x="89" y="136"/>
                    <a:pt x="70" y="95"/>
                  </a:cubicBezTo>
                  <a:cubicBezTo>
                    <a:pt x="54" y="99"/>
                    <a:pt x="54" y="99"/>
                    <a:pt x="54" y="99"/>
                  </a:cubicBezTo>
                  <a:cubicBezTo>
                    <a:pt x="56" y="102"/>
                    <a:pt x="56" y="102"/>
                    <a:pt x="56" y="102"/>
                  </a:cubicBezTo>
                  <a:cubicBezTo>
                    <a:pt x="56" y="104"/>
                    <a:pt x="58" y="104"/>
                    <a:pt x="63" y="107"/>
                  </a:cubicBezTo>
                  <a:cubicBezTo>
                    <a:pt x="67" y="109"/>
                    <a:pt x="74" y="113"/>
                    <a:pt x="77" y="120"/>
                  </a:cubicBezTo>
                  <a:cubicBezTo>
                    <a:pt x="79" y="127"/>
                    <a:pt x="81" y="134"/>
                    <a:pt x="79" y="141"/>
                  </a:cubicBezTo>
                  <a:cubicBezTo>
                    <a:pt x="77" y="148"/>
                    <a:pt x="71" y="155"/>
                    <a:pt x="62" y="159"/>
                  </a:cubicBezTo>
                  <a:cubicBezTo>
                    <a:pt x="53" y="164"/>
                    <a:pt x="43" y="163"/>
                    <a:pt x="37" y="160"/>
                  </a:cubicBezTo>
                  <a:cubicBezTo>
                    <a:pt x="30" y="156"/>
                    <a:pt x="25" y="150"/>
                    <a:pt x="23" y="144"/>
                  </a:cubicBezTo>
                  <a:cubicBezTo>
                    <a:pt x="20" y="137"/>
                    <a:pt x="21" y="130"/>
                    <a:pt x="22" y="125"/>
                  </a:cubicBezTo>
                  <a:cubicBezTo>
                    <a:pt x="23" y="120"/>
                    <a:pt x="23" y="119"/>
                    <a:pt x="23" y="118"/>
                  </a:cubicBezTo>
                  <a:cubicBezTo>
                    <a:pt x="18" y="108"/>
                    <a:pt x="18" y="108"/>
                    <a:pt x="18" y="108"/>
                  </a:cubicBezTo>
                  <a:cubicBezTo>
                    <a:pt x="0" y="112"/>
                    <a:pt x="0" y="112"/>
                    <a:pt x="0" y="112"/>
                  </a:cubicBezTo>
                  <a:cubicBezTo>
                    <a:pt x="27" y="182"/>
                    <a:pt x="90" y="228"/>
                    <a:pt x="156" y="235"/>
                  </a:cubicBezTo>
                  <a:cubicBezTo>
                    <a:pt x="200" y="240"/>
                    <a:pt x="247" y="227"/>
                    <a:pt x="281" y="193"/>
                  </a:cubicBezTo>
                  <a:cubicBezTo>
                    <a:pt x="315" y="159"/>
                    <a:pt x="335" y="106"/>
                    <a:pt x="335" y="38"/>
                  </a:cubicBezTo>
                  <a:cubicBezTo>
                    <a:pt x="336" y="28"/>
                    <a:pt x="332" y="18"/>
                    <a:pt x="326" y="11"/>
                  </a:cubicBezTo>
                  <a:cubicBezTo>
                    <a:pt x="319" y="4"/>
                    <a:pt x="309" y="0"/>
                    <a:pt x="30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6" name="Freeform 18"/>
            <p:cNvSpPr/>
            <p:nvPr/>
          </p:nvSpPr>
          <p:spPr bwMode="auto">
            <a:xfrm>
              <a:off x="3241" y="3027"/>
              <a:ext cx="864" cy="710"/>
            </a:xfrm>
            <a:custGeom>
              <a:avLst/>
              <a:gdLst>
                <a:gd name="T0" fmla="*/ 300 w 365"/>
                <a:gd name="T1" fmla="*/ 158 h 300"/>
                <a:gd name="T2" fmla="*/ 345 w 365"/>
                <a:gd name="T3" fmla="*/ 147 h 300"/>
                <a:gd name="T4" fmla="*/ 361 w 365"/>
                <a:gd name="T5" fmla="*/ 110 h 300"/>
                <a:gd name="T6" fmla="*/ 343 w 365"/>
                <a:gd name="T7" fmla="*/ 88 h 300"/>
                <a:gd name="T8" fmla="*/ 293 w 365"/>
                <a:gd name="T9" fmla="*/ 100 h 300"/>
                <a:gd name="T10" fmla="*/ 286 w 365"/>
                <a:gd name="T11" fmla="*/ 96 h 300"/>
                <a:gd name="T12" fmla="*/ 290 w 365"/>
                <a:gd name="T13" fmla="*/ 89 h 300"/>
                <a:gd name="T14" fmla="*/ 317 w 365"/>
                <a:gd name="T15" fmla="*/ 80 h 300"/>
                <a:gd name="T16" fmla="*/ 334 w 365"/>
                <a:gd name="T17" fmla="*/ 75 h 300"/>
                <a:gd name="T18" fmla="*/ 353 w 365"/>
                <a:gd name="T19" fmla="*/ 39 h 300"/>
                <a:gd name="T20" fmla="*/ 316 w 365"/>
                <a:gd name="T21" fmla="*/ 19 h 300"/>
                <a:gd name="T22" fmla="*/ 209 w 365"/>
                <a:gd name="T23" fmla="*/ 45 h 300"/>
                <a:gd name="T24" fmla="*/ 201 w 365"/>
                <a:gd name="T25" fmla="*/ 41 h 300"/>
                <a:gd name="T26" fmla="*/ 206 w 365"/>
                <a:gd name="T27" fmla="*/ 34 h 300"/>
                <a:gd name="T28" fmla="*/ 218 w 365"/>
                <a:gd name="T29" fmla="*/ 30 h 300"/>
                <a:gd name="T30" fmla="*/ 218 w 365"/>
                <a:gd name="T31" fmla="*/ 0 h 300"/>
                <a:gd name="T32" fmla="*/ 199 w 365"/>
                <a:gd name="T33" fmla="*/ 0 h 300"/>
                <a:gd name="T34" fmla="*/ 143 w 365"/>
                <a:gd name="T35" fmla="*/ 4 h 300"/>
                <a:gd name="T36" fmla="*/ 68 w 365"/>
                <a:gd name="T37" fmla="*/ 99 h 300"/>
                <a:gd name="T38" fmla="*/ 48 w 365"/>
                <a:gd name="T39" fmla="*/ 114 h 300"/>
                <a:gd name="T40" fmla="*/ 0 w 365"/>
                <a:gd name="T41" fmla="*/ 133 h 300"/>
                <a:gd name="T42" fmla="*/ 41 w 365"/>
                <a:gd name="T43" fmla="*/ 297 h 300"/>
                <a:gd name="T44" fmla="*/ 113 w 365"/>
                <a:gd name="T45" fmla="*/ 282 h 300"/>
                <a:gd name="T46" fmla="*/ 267 w 365"/>
                <a:gd name="T47" fmla="*/ 283 h 300"/>
                <a:gd name="T48" fmla="*/ 267 w 365"/>
                <a:gd name="T49" fmla="*/ 283 h 300"/>
                <a:gd name="T50" fmla="*/ 323 w 365"/>
                <a:gd name="T51" fmla="*/ 268 h 300"/>
                <a:gd name="T52" fmla="*/ 339 w 365"/>
                <a:gd name="T53" fmla="*/ 256 h 300"/>
                <a:gd name="T54" fmla="*/ 341 w 365"/>
                <a:gd name="T55" fmla="*/ 237 h 300"/>
                <a:gd name="T56" fmla="*/ 335 w 365"/>
                <a:gd name="T57" fmla="*/ 226 h 300"/>
                <a:gd name="T58" fmla="*/ 293 w 365"/>
                <a:gd name="T59" fmla="*/ 235 h 300"/>
                <a:gd name="T60" fmla="*/ 286 w 365"/>
                <a:gd name="T61" fmla="*/ 230 h 300"/>
                <a:gd name="T62" fmla="*/ 291 w 365"/>
                <a:gd name="T63" fmla="*/ 223 h 300"/>
                <a:gd name="T64" fmla="*/ 339 w 365"/>
                <a:gd name="T65" fmla="*/ 212 h 300"/>
                <a:gd name="T66" fmla="*/ 357 w 365"/>
                <a:gd name="T67" fmla="*/ 199 h 300"/>
                <a:gd name="T68" fmla="*/ 361 w 365"/>
                <a:gd name="T69" fmla="*/ 177 h 300"/>
                <a:gd name="T70" fmla="*/ 347 w 365"/>
                <a:gd name="T71" fmla="*/ 159 h 300"/>
                <a:gd name="T72" fmla="*/ 344 w 365"/>
                <a:gd name="T73" fmla="*/ 160 h 300"/>
                <a:gd name="T74" fmla="*/ 303 w 365"/>
                <a:gd name="T75" fmla="*/ 169 h 300"/>
                <a:gd name="T76" fmla="*/ 296 w 365"/>
                <a:gd name="T77" fmla="*/ 165 h 300"/>
                <a:gd name="T78" fmla="*/ 300 w 365"/>
                <a:gd name="T79" fmla="*/ 158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65" h="300">
                  <a:moveTo>
                    <a:pt x="300" y="158"/>
                  </a:moveTo>
                  <a:cubicBezTo>
                    <a:pt x="345" y="147"/>
                    <a:pt x="345" y="147"/>
                    <a:pt x="345" y="147"/>
                  </a:cubicBezTo>
                  <a:cubicBezTo>
                    <a:pt x="359" y="144"/>
                    <a:pt x="365" y="124"/>
                    <a:pt x="361" y="110"/>
                  </a:cubicBezTo>
                  <a:cubicBezTo>
                    <a:pt x="359" y="101"/>
                    <a:pt x="352" y="93"/>
                    <a:pt x="343" y="88"/>
                  </a:cubicBezTo>
                  <a:cubicBezTo>
                    <a:pt x="293" y="100"/>
                    <a:pt x="293" y="100"/>
                    <a:pt x="293" y="100"/>
                  </a:cubicBezTo>
                  <a:cubicBezTo>
                    <a:pt x="290" y="101"/>
                    <a:pt x="287" y="99"/>
                    <a:pt x="286" y="96"/>
                  </a:cubicBezTo>
                  <a:cubicBezTo>
                    <a:pt x="285" y="93"/>
                    <a:pt x="287" y="89"/>
                    <a:pt x="290" y="89"/>
                  </a:cubicBezTo>
                  <a:cubicBezTo>
                    <a:pt x="317" y="80"/>
                    <a:pt x="317" y="80"/>
                    <a:pt x="317" y="80"/>
                  </a:cubicBezTo>
                  <a:cubicBezTo>
                    <a:pt x="334" y="75"/>
                    <a:pt x="334" y="75"/>
                    <a:pt x="334" y="75"/>
                  </a:cubicBezTo>
                  <a:cubicBezTo>
                    <a:pt x="354" y="69"/>
                    <a:pt x="356" y="51"/>
                    <a:pt x="353" y="39"/>
                  </a:cubicBezTo>
                  <a:cubicBezTo>
                    <a:pt x="350" y="25"/>
                    <a:pt x="338" y="13"/>
                    <a:pt x="316" y="19"/>
                  </a:cubicBezTo>
                  <a:cubicBezTo>
                    <a:pt x="237" y="39"/>
                    <a:pt x="288" y="23"/>
                    <a:pt x="209" y="45"/>
                  </a:cubicBezTo>
                  <a:cubicBezTo>
                    <a:pt x="206" y="46"/>
                    <a:pt x="202" y="44"/>
                    <a:pt x="201" y="41"/>
                  </a:cubicBezTo>
                  <a:cubicBezTo>
                    <a:pt x="201" y="38"/>
                    <a:pt x="203" y="35"/>
                    <a:pt x="206" y="34"/>
                  </a:cubicBezTo>
                  <a:cubicBezTo>
                    <a:pt x="218" y="30"/>
                    <a:pt x="218" y="30"/>
                    <a:pt x="218" y="30"/>
                  </a:cubicBezTo>
                  <a:cubicBezTo>
                    <a:pt x="218" y="0"/>
                    <a:pt x="218" y="0"/>
                    <a:pt x="218" y="0"/>
                  </a:cubicBezTo>
                  <a:cubicBezTo>
                    <a:pt x="212" y="0"/>
                    <a:pt x="206" y="0"/>
                    <a:pt x="199" y="0"/>
                  </a:cubicBezTo>
                  <a:cubicBezTo>
                    <a:pt x="173" y="0"/>
                    <a:pt x="148" y="2"/>
                    <a:pt x="143" y="4"/>
                  </a:cubicBezTo>
                  <a:cubicBezTo>
                    <a:pt x="115" y="17"/>
                    <a:pt x="119" y="32"/>
                    <a:pt x="68" y="99"/>
                  </a:cubicBezTo>
                  <a:cubicBezTo>
                    <a:pt x="48" y="114"/>
                    <a:pt x="48" y="114"/>
                    <a:pt x="48" y="114"/>
                  </a:cubicBezTo>
                  <a:cubicBezTo>
                    <a:pt x="0" y="133"/>
                    <a:pt x="0" y="133"/>
                    <a:pt x="0" y="133"/>
                  </a:cubicBezTo>
                  <a:cubicBezTo>
                    <a:pt x="41" y="297"/>
                    <a:pt x="41" y="297"/>
                    <a:pt x="41" y="297"/>
                  </a:cubicBezTo>
                  <a:cubicBezTo>
                    <a:pt x="113" y="282"/>
                    <a:pt x="113" y="282"/>
                    <a:pt x="113" y="282"/>
                  </a:cubicBezTo>
                  <a:cubicBezTo>
                    <a:pt x="176" y="296"/>
                    <a:pt x="203" y="300"/>
                    <a:pt x="267" y="283"/>
                  </a:cubicBezTo>
                  <a:cubicBezTo>
                    <a:pt x="267" y="283"/>
                    <a:pt x="267" y="283"/>
                    <a:pt x="267" y="283"/>
                  </a:cubicBezTo>
                  <a:cubicBezTo>
                    <a:pt x="323" y="268"/>
                    <a:pt x="323" y="268"/>
                    <a:pt x="323" y="268"/>
                  </a:cubicBezTo>
                  <a:cubicBezTo>
                    <a:pt x="330" y="266"/>
                    <a:pt x="335" y="262"/>
                    <a:pt x="339" y="256"/>
                  </a:cubicBezTo>
                  <a:cubicBezTo>
                    <a:pt x="342" y="250"/>
                    <a:pt x="343" y="243"/>
                    <a:pt x="341" y="237"/>
                  </a:cubicBezTo>
                  <a:cubicBezTo>
                    <a:pt x="340" y="233"/>
                    <a:pt x="338" y="229"/>
                    <a:pt x="335" y="226"/>
                  </a:cubicBezTo>
                  <a:cubicBezTo>
                    <a:pt x="293" y="235"/>
                    <a:pt x="293" y="235"/>
                    <a:pt x="293" y="235"/>
                  </a:cubicBezTo>
                  <a:cubicBezTo>
                    <a:pt x="290" y="236"/>
                    <a:pt x="287" y="233"/>
                    <a:pt x="286" y="230"/>
                  </a:cubicBezTo>
                  <a:cubicBezTo>
                    <a:pt x="285" y="227"/>
                    <a:pt x="288" y="224"/>
                    <a:pt x="291" y="223"/>
                  </a:cubicBezTo>
                  <a:cubicBezTo>
                    <a:pt x="307" y="220"/>
                    <a:pt x="322" y="216"/>
                    <a:pt x="339" y="212"/>
                  </a:cubicBezTo>
                  <a:cubicBezTo>
                    <a:pt x="346" y="210"/>
                    <a:pt x="353" y="206"/>
                    <a:pt x="357" y="199"/>
                  </a:cubicBezTo>
                  <a:cubicBezTo>
                    <a:pt x="361" y="193"/>
                    <a:pt x="363" y="185"/>
                    <a:pt x="361" y="177"/>
                  </a:cubicBezTo>
                  <a:cubicBezTo>
                    <a:pt x="359" y="169"/>
                    <a:pt x="354" y="162"/>
                    <a:pt x="347" y="159"/>
                  </a:cubicBezTo>
                  <a:cubicBezTo>
                    <a:pt x="346" y="159"/>
                    <a:pt x="345" y="159"/>
                    <a:pt x="344" y="160"/>
                  </a:cubicBezTo>
                  <a:cubicBezTo>
                    <a:pt x="303" y="169"/>
                    <a:pt x="303" y="169"/>
                    <a:pt x="303" y="169"/>
                  </a:cubicBezTo>
                  <a:cubicBezTo>
                    <a:pt x="300" y="170"/>
                    <a:pt x="296" y="168"/>
                    <a:pt x="296" y="165"/>
                  </a:cubicBezTo>
                  <a:cubicBezTo>
                    <a:pt x="295" y="162"/>
                    <a:pt x="297" y="158"/>
                    <a:pt x="300"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sp>
          <p:nvSpPr>
            <p:cNvPr id="17" name="Freeform 19"/>
            <p:cNvSpPr>
              <a:spLocks noEditPoints="1"/>
            </p:cNvSpPr>
            <p:nvPr/>
          </p:nvSpPr>
          <p:spPr bwMode="auto">
            <a:xfrm>
              <a:off x="2898" y="3283"/>
              <a:ext cx="445" cy="717"/>
            </a:xfrm>
            <a:custGeom>
              <a:avLst/>
              <a:gdLst>
                <a:gd name="T0" fmla="*/ 125 w 188"/>
                <a:gd name="T1" fmla="*/ 15 h 303"/>
                <a:gd name="T2" fmla="*/ 111 w 188"/>
                <a:gd name="T3" fmla="*/ 1 h 303"/>
                <a:gd name="T4" fmla="*/ 101 w 188"/>
                <a:gd name="T5" fmla="*/ 1 h 303"/>
                <a:gd name="T6" fmla="*/ 17 w 188"/>
                <a:gd name="T7" fmla="*/ 24 h 303"/>
                <a:gd name="T8" fmla="*/ 3 w 188"/>
                <a:gd name="T9" fmla="*/ 49 h 303"/>
                <a:gd name="T10" fmla="*/ 64 w 188"/>
                <a:gd name="T11" fmla="*/ 287 h 303"/>
                <a:gd name="T12" fmla="*/ 89 w 188"/>
                <a:gd name="T13" fmla="*/ 300 h 303"/>
                <a:gd name="T14" fmla="*/ 171 w 188"/>
                <a:gd name="T15" fmla="*/ 273 h 303"/>
                <a:gd name="T16" fmla="*/ 185 w 188"/>
                <a:gd name="T17" fmla="*/ 247 h 303"/>
                <a:gd name="T18" fmla="*/ 125 w 188"/>
                <a:gd name="T19" fmla="*/ 15 h 303"/>
                <a:gd name="T20" fmla="*/ 158 w 188"/>
                <a:gd name="T21" fmla="*/ 240 h 303"/>
                <a:gd name="T22" fmla="*/ 120 w 188"/>
                <a:gd name="T23" fmla="*/ 265 h 303"/>
                <a:gd name="T24" fmla="*/ 94 w 188"/>
                <a:gd name="T25" fmla="*/ 227 h 303"/>
                <a:gd name="T26" fmla="*/ 133 w 188"/>
                <a:gd name="T27" fmla="*/ 202 h 303"/>
                <a:gd name="T28" fmla="*/ 158 w 188"/>
                <a:gd name="T29" fmla="*/ 240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 h="303">
                  <a:moveTo>
                    <a:pt x="125" y="15"/>
                  </a:moveTo>
                  <a:cubicBezTo>
                    <a:pt x="123" y="8"/>
                    <a:pt x="118" y="3"/>
                    <a:pt x="111" y="1"/>
                  </a:cubicBezTo>
                  <a:cubicBezTo>
                    <a:pt x="108" y="0"/>
                    <a:pt x="104" y="0"/>
                    <a:pt x="101" y="1"/>
                  </a:cubicBezTo>
                  <a:cubicBezTo>
                    <a:pt x="17" y="24"/>
                    <a:pt x="17" y="24"/>
                    <a:pt x="17" y="24"/>
                  </a:cubicBezTo>
                  <a:cubicBezTo>
                    <a:pt x="7" y="27"/>
                    <a:pt x="0" y="39"/>
                    <a:pt x="3" y="49"/>
                  </a:cubicBezTo>
                  <a:cubicBezTo>
                    <a:pt x="64" y="287"/>
                    <a:pt x="64" y="287"/>
                    <a:pt x="64" y="287"/>
                  </a:cubicBezTo>
                  <a:cubicBezTo>
                    <a:pt x="67" y="297"/>
                    <a:pt x="79" y="303"/>
                    <a:pt x="89" y="300"/>
                  </a:cubicBezTo>
                  <a:cubicBezTo>
                    <a:pt x="171" y="273"/>
                    <a:pt x="171" y="273"/>
                    <a:pt x="171" y="273"/>
                  </a:cubicBezTo>
                  <a:cubicBezTo>
                    <a:pt x="181" y="269"/>
                    <a:pt x="188" y="257"/>
                    <a:pt x="185" y="247"/>
                  </a:cubicBezTo>
                  <a:lnTo>
                    <a:pt x="125" y="15"/>
                  </a:lnTo>
                  <a:close/>
                  <a:moveTo>
                    <a:pt x="158" y="240"/>
                  </a:moveTo>
                  <a:cubicBezTo>
                    <a:pt x="154" y="258"/>
                    <a:pt x="137" y="269"/>
                    <a:pt x="120" y="265"/>
                  </a:cubicBezTo>
                  <a:cubicBezTo>
                    <a:pt x="102" y="262"/>
                    <a:pt x="91" y="245"/>
                    <a:pt x="94" y="227"/>
                  </a:cubicBezTo>
                  <a:cubicBezTo>
                    <a:pt x="98" y="210"/>
                    <a:pt x="115" y="198"/>
                    <a:pt x="133" y="202"/>
                  </a:cubicBezTo>
                  <a:cubicBezTo>
                    <a:pt x="150" y="205"/>
                    <a:pt x="161" y="222"/>
                    <a:pt x="158" y="2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latin typeface="微软雅黑" panose="020B0503020204020204" pitchFamily="34" charset="-122"/>
                <a:ea typeface="微软雅黑" panose="020B0503020204020204" pitchFamily="34" charset="-122"/>
              </a:endParaRPr>
            </a:p>
          </p:txBody>
        </p:sp>
      </p:grpSp>
      <p:grpSp>
        <p:nvGrpSpPr>
          <p:cNvPr id="18" name="Group 20"/>
          <p:cNvGrpSpPr/>
          <p:nvPr/>
        </p:nvGrpSpPr>
        <p:grpSpPr>
          <a:xfrm>
            <a:off x="4911577" y="1145425"/>
            <a:ext cx="3375407" cy="522146"/>
            <a:chOff x="6781819" y="1931568"/>
            <a:chExt cx="4571980" cy="710448"/>
          </a:xfrm>
        </p:grpSpPr>
        <p:sp>
          <p:nvSpPr>
            <p:cNvPr id="19" name="TextBox 18"/>
            <p:cNvSpPr txBox="1"/>
            <p:nvPr/>
          </p:nvSpPr>
          <p:spPr>
            <a:xfrm>
              <a:off x="6781819" y="1931568"/>
              <a:ext cx="1692688" cy="417312"/>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sym typeface="+mn-ea"/>
                </a:rPr>
                <a:t>测试工作安排</a:t>
              </a:r>
              <a:endParaRPr lang="zh-CN" altLang="en-US" sz="1400" dirty="0">
                <a:latin typeface="微软雅黑" panose="020B0503020204020204" pitchFamily="34" charset="-122"/>
                <a:ea typeface="微软雅黑" panose="020B0503020204020204" pitchFamily="34" charset="-122"/>
              </a:endParaRPr>
            </a:p>
          </p:txBody>
        </p:sp>
        <p:sp>
          <p:nvSpPr>
            <p:cNvPr id="20" name="TextBox 19"/>
            <p:cNvSpPr txBox="1"/>
            <p:nvPr/>
          </p:nvSpPr>
          <p:spPr>
            <a:xfrm>
              <a:off x="6782240" y="2267040"/>
              <a:ext cx="4571559" cy="374976"/>
            </a:xfrm>
            <a:prstGeom prst="rect">
              <a:avLst/>
            </a:prstGeom>
            <a:noFill/>
          </p:spPr>
          <p:txBody>
            <a:bodyPr wrap="square" rtlCol="0">
              <a:spAutoFit/>
            </a:bodyPr>
            <a:lstStyle/>
            <a:p>
              <a:pPr>
                <a:lnSpc>
                  <a:spcPct val="120000"/>
                </a:lnSpc>
              </a:pPr>
              <a:r>
                <a:rPr lang="zh-CN" altLang="en-US" sz="1000" dirty="0">
                  <a:solidFill>
                    <a:srgbClr val="262626"/>
                  </a:solidFill>
                  <a:latin typeface="微软雅黑" panose="020B0503020204020204" pitchFamily="34" charset="-122"/>
                  <a:ea typeface="微软雅黑" panose="020B0503020204020204" pitchFamily="34" charset="-122"/>
                  <a:sym typeface="+mn-ea"/>
                </a:rPr>
                <a:t>安排徐宝龙对功能模块进行按等价类划分的模块化测试</a:t>
              </a:r>
              <a:endParaRPr lang="zh-CN" altLang="en-US" sz="1000" dirty="0">
                <a:latin typeface="微软雅黑" panose="020B0503020204020204" pitchFamily="34" charset="-122"/>
                <a:ea typeface="微软雅黑" panose="020B0503020204020204" pitchFamily="34" charset="-122"/>
              </a:endParaRPr>
            </a:p>
          </p:txBody>
        </p:sp>
      </p:grpSp>
      <p:grpSp>
        <p:nvGrpSpPr>
          <p:cNvPr id="21" name="Group 23"/>
          <p:cNvGrpSpPr/>
          <p:nvPr/>
        </p:nvGrpSpPr>
        <p:grpSpPr>
          <a:xfrm>
            <a:off x="4911888" y="2104245"/>
            <a:ext cx="3375096" cy="546176"/>
            <a:chOff x="6782240" y="1879000"/>
            <a:chExt cx="4571559" cy="743144"/>
          </a:xfrm>
        </p:grpSpPr>
        <p:sp>
          <p:nvSpPr>
            <p:cNvPr id="22" name="TextBox 21"/>
            <p:cNvSpPr txBox="1"/>
            <p:nvPr/>
          </p:nvSpPr>
          <p:spPr>
            <a:xfrm>
              <a:off x="6782339" y="1879000"/>
              <a:ext cx="2415177" cy="417312"/>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测试工具选择和运用</a:t>
              </a:r>
              <a:endParaRPr lang="zh-CN" altLang="en-US" sz="1400" dirty="0">
                <a:latin typeface="微软雅黑" panose="020B0503020204020204" pitchFamily="34" charset="-122"/>
                <a:ea typeface="微软雅黑" panose="020B0503020204020204" pitchFamily="34" charset="-122"/>
              </a:endParaRPr>
            </a:p>
          </p:txBody>
        </p:sp>
        <p:sp>
          <p:nvSpPr>
            <p:cNvPr id="23" name="TextBox 22"/>
            <p:cNvSpPr txBox="1"/>
            <p:nvPr/>
          </p:nvSpPr>
          <p:spPr>
            <a:xfrm>
              <a:off x="6782240" y="2247168"/>
              <a:ext cx="4571559" cy="374976"/>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自动化测试工具</a:t>
              </a:r>
              <a:r>
                <a:rPr lang="en-US" altLang="zh-CN" sz="1000" dirty="0">
                  <a:latin typeface="微软雅黑" panose="020B0503020204020204" pitchFamily="34" charset="-122"/>
                  <a:ea typeface="微软雅黑" panose="020B0503020204020204" pitchFamily="34" charset="-122"/>
                </a:rPr>
                <a:t>+</a:t>
              </a:r>
              <a:r>
                <a:rPr lang="zh-CN" altLang="en-US" sz="1000" dirty="0">
                  <a:latin typeface="微软雅黑" panose="020B0503020204020204" pitchFamily="34" charset="-122"/>
                  <a:ea typeface="微软雅黑" panose="020B0503020204020204" pitchFamily="34" charset="-122"/>
                </a:rPr>
                <a:t>手动测试</a:t>
              </a:r>
              <a:endParaRPr lang="zh-CN" altLang="en-US" sz="1000" dirty="0">
                <a:latin typeface="微软雅黑" panose="020B0503020204020204" pitchFamily="34" charset="-122"/>
                <a:ea typeface="微软雅黑" panose="020B0503020204020204" pitchFamily="34" charset="-122"/>
              </a:endParaRPr>
            </a:p>
          </p:txBody>
        </p:sp>
      </p:grpSp>
      <p:grpSp>
        <p:nvGrpSpPr>
          <p:cNvPr id="27" name="Group 29"/>
          <p:cNvGrpSpPr/>
          <p:nvPr/>
        </p:nvGrpSpPr>
        <p:grpSpPr>
          <a:xfrm>
            <a:off x="4911888" y="3279439"/>
            <a:ext cx="3375096" cy="698428"/>
            <a:chOff x="6782240" y="1943138"/>
            <a:chExt cx="4571559" cy="950302"/>
          </a:xfrm>
        </p:grpSpPr>
        <p:sp>
          <p:nvSpPr>
            <p:cNvPr id="28" name="TextBox 27"/>
            <p:cNvSpPr txBox="1"/>
            <p:nvPr/>
          </p:nvSpPr>
          <p:spPr>
            <a:xfrm>
              <a:off x="6828695" y="1943138"/>
              <a:ext cx="1692688" cy="417312"/>
            </a:xfrm>
            <a:prstGeom prst="rect">
              <a:avLst/>
            </a:prstGeom>
            <a:noFill/>
          </p:spPr>
          <p:txBody>
            <a:bodyPr wrap="none" rtlCol="0">
              <a:spAutoFit/>
            </a:bodyPr>
            <a:lstStyle/>
            <a:p>
              <a:pPr algn="l"/>
              <a:r>
                <a:rPr lang="zh-CN" altLang="en-US" sz="1400" dirty="0">
                  <a:latin typeface="微软雅黑" panose="020B0503020204020204" pitchFamily="34" charset="-122"/>
                  <a:ea typeface="微软雅黑" panose="020B0503020204020204" pitchFamily="34" charset="-122"/>
                </a:rPr>
                <a:t>项目测试评述</a:t>
              </a:r>
              <a:endParaRPr lang="zh-CN" altLang="en-US" sz="1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6782240" y="2267040"/>
              <a:ext cx="4571559" cy="626400"/>
            </a:xfrm>
            <a:prstGeom prst="rect">
              <a:avLst/>
            </a:prstGeom>
            <a:noFill/>
          </p:spPr>
          <p:txBody>
            <a:bodyPr wrap="square" rtlCol="0">
              <a:spAutoFit/>
            </a:bodyPr>
            <a:lstStyle/>
            <a:p>
              <a:pPr>
                <a:lnSpc>
                  <a:spcPct val="120000"/>
                </a:lnSpc>
              </a:pPr>
              <a:r>
                <a:rPr lang="zh-CN" altLang="en-US" sz="1000" dirty="0">
                  <a:latin typeface="微软雅黑" panose="020B0503020204020204" pitchFamily="34" charset="-122"/>
                  <a:ea typeface="微软雅黑" panose="020B0503020204020204" pitchFamily="34" charset="-122"/>
                </a:rPr>
                <a:t>50个测试用例，出现缺陷 2个，修复缺陷 2个。无功能不可用及影响流程问题，无功能实现有误不能操作问题。</a:t>
              </a:r>
              <a:endParaRPr lang="zh-CN" altLang="en-US" sz="1000" dirty="0">
                <a:latin typeface="微软雅黑" panose="020B0503020204020204" pitchFamily="34" charset="-122"/>
                <a:ea typeface="微软雅黑" panose="020B0503020204020204" pitchFamily="34" charset="-122"/>
              </a:endParaRPr>
            </a:p>
          </p:txBody>
        </p:sp>
      </p:grpSp>
      <p:grpSp>
        <p:nvGrpSpPr>
          <p:cNvPr id="30" name="Group 32"/>
          <p:cNvGrpSpPr/>
          <p:nvPr/>
        </p:nvGrpSpPr>
        <p:grpSpPr>
          <a:xfrm>
            <a:off x="4399713" y="1236247"/>
            <a:ext cx="404495" cy="402672"/>
            <a:chOff x="5987351" y="2196154"/>
            <a:chExt cx="547887" cy="547887"/>
          </a:xfrm>
        </p:grpSpPr>
        <p:sp>
          <p:nvSpPr>
            <p:cNvPr id="31" name="Teardrop 33"/>
            <p:cNvSpPr/>
            <p:nvPr/>
          </p:nvSpPr>
          <p:spPr>
            <a:xfrm rot="18877745">
              <a:off x="5987351" y="2196154"/>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2" name="AutoShape 38"/>
            <p:cNvSpPr>
              <a:spLocks noChangeAspect="1"/>
            </p:cNvSpPr>
            <p:nvPr/>
          </p:nvSpPr>
          <p:spPr bwMode="auto">
            <a:xfrm>
              <a:off x="6132631" y="2340884"/>
              <a:ext cx="257327" cy="258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2" y="2850"/>
                  </a:moveTo>
                  <a:cubicBezTo>
                    <a:pt x="18363" y="3806"/>
                    <a:pt x="19524" y="5033"/>
                    <a:pt x="20354" y="6530"/>
                  </a:cubicBezTo>
                  <a:cubicBezTo>
                    <a:pt x="21184" y="8031"/>
                    <a:pt x="21599" y="9635"/>
                    <a:pt x="21599" y="11342"/>
                  </a:cubicBezTo>
                  <a:cubicBezTo>
                    <a:pt x="21599" y="12759"/>
                    <a:pt x="21318" y="14087"/>
                    <a:pt x="20754" y="15328"/>
                  </a:cubicBezTo>
                  <a:cubicBezTo>
                    <a:pt x="20184" y="16569"/>
                    <a:pt x="19415" y="17654"/>
                    <a:pt x="18433" y="18587"/>
                  </a:cubicBezTo>
                  <a:cubicBezTo>
                    <a:pt x="17451" y="19520"/>
                    <a:pt x="16300" y="20255"/>
                    <a:pt x="14984" y="20793"/>
                  </a:cubicBezTo>
                  <a:cubicBezTo>
                    <a:pt x="13669" y="21332"/>
                    <a:pt x="12269" y="21599"/>
                    <a:pt x="10775" y="21599"/>
                  </a:cubicBezTo>
                  <a:cubicBezTo>
                    <a:pt x="9287" y="21599"/>
                    <a:pt x="7890" y="21332"/>
                    <a:pt x="6584" y="20793"/>
                  </a:cubicBezTo>
                  <a:cubicBezTo>
                    <a:pt x="5278" y="20255"/>
                    <a:pt x="4136" y="19520"/>
                    <a:pt x="3160" y="18587"/>
                  </a:cubicBezTo>
                  <a:cubicBezTo>
                    <a:pt x="2184" y="17654"/>
                    <a:pt x="1412" y="16569"/>
                    <a:pt x="845" y="15328"/>
                  </a:cubicBezTo>
                  <a:cubicBezTo>
                    <a:pt x="278" y="14087"/>
                    <a:pt x="0" y="12759"/>
                    <a:pt x="0" y="11342"/>
                  </a:cubicBezTo>
                  <a:cubicBezTo>
                    <a:pt x="0" y="9635"/>
                    <a:pt x="415" y="8031"/>
                    <a:pt x="1245" y="6530"/>
                  </a:cubicBezTo>
                  <a:cubicBezTo>
                    <a:pt x="2075" y="5033"/>
                    <a:pt x="3236" y="3806"/>
                    <a:pt x="4724" y="2850"/>
                  </a:cubicBezTo>
                  <a:cubicBezTo>
                    <a:pt x="4839" y="2761"/>
                    <a:pt x="4975" y="2732"/>
                    <a:pt x="5130" y="2770"/>
                  </a:cubicBezTo>
                  <a:cubicBezTo>
                    <a:pt x="5306" y="2804"/>
                    <a:pt x="5430" y="2879"/>
                    <a:pt x="5493" y="2989"/>
                  </a:cubicBezTo>
                  <a:lnTo>
                    <a:pt x="6800" y="4797"/>
                  </a:lnTo>
                  <a:cubicBezTo>
                    <a:pt x="6896" y="4906"/>
                    <a:pt x="6927" y="5033"/>
                    <a:pt x="6887" y="5174"/>
                  </a:cubicBezTo>
                  <a:cubicBezTo>
                    <a:pt x="6848" y="5318"/>
                    <a:pt x="6769" y="5436"/>
                    <a:pt x="6654" y="5525"/>
                  </a:cubicBezTo>
                  <a:cubicBezTo>
                    <a:pt x="5630" y="6185"/>
                    <a:pt x="4833" y="7026"/>
                    <a:pt x="4269" y="8042"/>
                  </a:cubicBezTo>
                  <a:cubicBezTo>
                    <a:pt x="3703" y="9056"/>
                    <a:pt x="3421" y="10156"/>
                    <a:pt x="3421" y="11342"/>
                  </a:cubicBezTo>
                  <a:cubicBezTo>
                    <a:pt x="3421" y="12298"/>
                    <a:pt x="3612" y="13208"/>
                    <a:pt x="3993" y="14066"/>
                  </a:cubicBezTo>
                  <a:cubicBezTo>
                    <a:pt x="4375" y="14925"/>
                    <a:pt x="4900" y="15667"/>
                    <a:pt x="5569" y="16298"/>
                  </a:cubicBezTo>
                  <a:cubicBezTo>
                    <a:pt x="6236" y="16929"/>
                    <a:pt x="7021" y="17430"/>
                    <a:pt x="7918" y="17796"/>
                  </a:cubicBezTo>
                  <a:cubicBezTo>
                    <a:pt x="8815" y="18161"/>
                    <a:pt x="9769" y="18346"/>
                    <a:pt x="10772" y="18346"/>
                  </a:cubicBezTo>
                  <a:cubicBezTo>
                    <a:pt x="11778" y="18346"/>
                    <a:pt x="12733" y="18161"/>
                    <a:pt x="13639" y="17796"/>
                  </a:cubicBezTo>
                  <a:cubicBezTo>
                    <a:pt x="14542" y="17430"/>
                    <a:pt x="15333" y="16929"/>
                    <a:pt x="16009" y="16298"/>
                  </a:cubicBezTo>
                  <a:cubicBezTo>
                    <a:pt x="16684" y="15668"/>
                    <a:pt x="17215" y="14927"/>
                    <a:pt x="17596" y="14075"/>
                  </a:cubicBezTo>
                  <a:cubicBezTo>
                    <a:pt x="17978" y="13220"/>
                    <a:pt x="18169" y="12307"/>
                    <a:pt x="18169" y="11342"/>
                  </a:cubicBezTo>
                  <a:cubicBezTo>
                    <a:pt x="18169" y="10156"/>
                    <a:pt x="17881" y="9056"/>
                    <a:pt x="17312" y="8042"/>
                  </a:cubicBezTo>
                  <a:cubicBezTo>
                    <a:pt x="16742" y="7023"/>
                    <a:pt x="15951" y="6185"/>
                    <a:pt x="14933" y="5525"/>
                  </a:cubicBezTo>
                  <a:cubicBezTo>
                    <a:pt x="14800" y="5436"/>
                    <a:pt x="14721" y="5324"/>
                    <a:pt x="14703" y="5197"/>
                  </a:cubicBezTo>
                  <a:cubicBezTo>
                    <a:pt x="14663" y="5050"/>
                    <a:pt x="14693" y="4915"/>
                    <a:pt x="14787" y="4797"/>
                  </a:cubicBezTo>
                  <a:lnTo>
                    <a:pt x="16066" y="2989"/>
                  </a:lnTo>
                  <a:cubicBezTo>
                    <a:pt x="16160" y="2879"/>
                    <a:pt x="16284" y="2810"/>
                    <a:pt x="16436" y="2784"/>
                  </a:cubicBezTo>
                  <a:cubicBezTo>
                    <a:pt x="16593" y="2755"/>
                    <a:pt x="16739" y="2778"/>
                    <a:pt x="16872" y="2850"/>
                  </a:cubicBezTo>
                  <a:moveTo>
                    <a:pt x="9663" y="10778"/>
                  </a:moveTo>
                  <a:cubicBezTo>
                    <a:pt x="9509" y="10778"/>
                    <a:pt x="9375" y="10726"/>
                    <a:pt x="9263" y="10625"/>
                  </a:cubicBezTo>
                  <a:cubicBezTo>
                    <a:pt x="9154" y="10524"/>
                    <a:pt x="9096" y="10398"/>
                    <a:pt x="9096" y="10239"/>
                  </a:cubicBezTo>
                  <a:lnTo>
                    <a:pt x="9096" y="535"/>
                  </a:lnTo>
                  <a:cubicBezTo>
                    <a:pt x="9096" y="388"/>
                    <a:pt x="9151" y="264"/>
                    <a:pt x="9257" y="158"/>
                  </a:cubicBezTo>
                  <a:cubicBezTo>
                    <a:pt x="9363" y="48"/>
                    <a:pt x="9496" y="0"/>
                    <a:pt x="9663" y="0"/>
                  </a:cubicBezTo>
                  <a:lnTo>
                    <a:pt x="11942" y="0"/>
                  </a:lnTo>
                  <a:cubicBezTo>
                    <a:pt x="12096" y="0"/>
                    <a:pt x="12230" y="48"/>
                    <a:pt x="12339" y="158"/>
                  </a:cubicBezTo>
                  <a:cubicBezTo>
                    <a:pt x="12451" y="264"/>
                    <a:pt x="12509" y="388"/>
                    <a:pt x="12509" y="535"/>
                  </a:cubicBezTo>
                  <a:lnTo>
                    <a:pt x="12509" y="10239"/>
                  </a:lnTo>
                  <a:cubicBezTo>
                    <a:pt x="12509" y="10386"/>
                    <a:pt x="12454" y="10513"/>
                    <a:pt x="12348" y="10620"/>
                  </a:cubicBezTo>
                  <a:cubicBezTo>
                    <a:pt x="12242" y="10723"/>
                    <a:pt x="12106" y="10778"/>
                    <a:pt x="11942" y="10778"/>
                  </a:cubicBezTo>
                  <a:lnTo>
                    <a:pt x="9663" y="10778"/>
                  </a:lnTo>
                  <a:close/>
                </a:path>
              </a:pathLst>
            </a:custGeom>
            <a:solidFill>
              <a:schemeClr val="bg1"/>
            </a:solidFill>
            <a:ln>
              <a:noFill/>
            </a:ln>
            <a:effectLst/>
          </p:spPr>
          <p:txBody>
            <a:bodyPr lIns="101578" tIns="101578" rIns="101578" bIns="101578" anchor="ctr"/>
            <a:lstStyle/>
            <a:p>
              <a:pPr defTabSz="673735">
                <a:defRPr/>
              </a:pPr>
              <a:endParaRPr lang="es-ES" sz="4900" dirty="0">
                <a:solidFill>
                  <a:srgbClr val="44CEB9"/>
                </a:solidFill>
                <a:effectLst>
                  <a:outerShdw blurRad="38100" dist="38100" dir="2700000" algn="tl">
                    <a:srgbClr val="000000"/>
                  </a:outerShdw>
                </a:effectLst>
                <a:latin typeface="Gill Sans" charset="0"/>
                <a:ea typeface="微软雅黑" panose="020B0503020204020204" pitchFamily="34" charset="-122"/>
                <a:cs typeface="Gill Sans" charset="0"/>
                <a:sym typeface="Gill Sans" charset="0"/>
              </a:endParaRPr>
            </a:p>
          </p:txBody>
        </p:sp>
      </p:grpSp>
      <p:grpSp>
        <p:nvGrpSpPr>
          <p:cNvPr id="33" name="Group 35"/>
          <p:cNvGrpSpPr/>
          <p:nvPr/>
        </p:nvGrpSpPr>
        <p:grpSpPr>
          <a:xfrm>
            <a:off x="4399714" y="3501136"/>
            <a:ext cx="404495" cy="402672"/>
            <a:chOff x="5987352" y="5297701"/>
            <a:chExt cx="547887" cy="547887"/>
          </a:xfrm>
        </p:grpSpPr>
        <p:sp>
          <p:nvSpPr>
            <p:cNvPr id="34" name="Teardrop 36"/>
            <p:cNvSpPr/>
            <p:nvPr/>
          </p:nvSpPr>
          <p:spPr>
            <a:xfrm rot="18877745">
              <a:off x="5987352" y="5297701"/>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35" name="Freeform 106"/>
            <p:cNvSpPr>
              <a:spLocks noChangeAspect="1" noChangeArrowheads="1"/>
            </p:cNvSpPr>
            <p:nvPr/>
          </p:nvSpPr>
          <p:spPr bwMode="auto">
            <a:xfrm>
              <a:off x="6120144" y="5463067"/>
              <a:ext cx="301086" cy="260571"/>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bg1"/>
            </a:solidFill>
            <a:ln>
              <a:noFill/>
            </a:ln>
            <a:effectLst/>
          </p:spPr>
          <p:txBody>
            <a:bodyPr wrap="none" lIns="243785" tIns="121892" rIns="243785" bIns="121892" anchor="ctr"/>
            <a:lstStyle/>
            <a:p>
              <a:pPr>
                <a:defRPr/>
              </a:pPr>
              <a:endParaRPr lang="en-US" dirty="0">
                <a:latin typeface="微软雅黑" panose="020B0503020204020204" pitchFamily="34" charset="-122"/>
                <a:ea typeface="微软雅黑" panose="020B0503020204020204" pitchFamily="34" charset="-122"/>
              </a:endParaRPr>
            </a:p>
          </p:txBody>
        </p:sp>
      </p:grpSp>
      <p:grpSp>
        <p:nvGrpSpPr>
          <p:cNvPr id="36" name="Group 38"/>
          <p:cNvGrpSpPr/>
          <p:nvPr/>
        </p:nvGrpSpPr>
        <p:grpSpPr>
          <a:xfrm>
            <a:off x="4399713" y="2235473"/>
            <a:ext cx="404495" cy="402672"/>
            <a:chOff x="5987351" y="3230003"/>
            <a:chExt cx="547887" cy="547887"/>
          </a:xfrm>
        </p:grpSpPr>
        <p:sp>
          <p:nvSpPr>
            <p:cNvPr id="37" name="Teardrop 39"/>
            <p:cNvSpPr/>
            <p:nvPr/>
          </p:nvSpPr>
          <p:spPr>
            <a:xfrm rot="18877745">
              <a:off x="5987351" y="3230003"/>
              <a:ext cx="547887" cy="547887"/>
            </a:xfrm>
            <a:prstGeom prst="teardrop">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grpSp>
          <p:nvGrpSpPr>
            <p:cNvPr id="38" name="Group 4688"/>
            <p:cNvGrpSpPr>
              <a:grpSpLocks noChangeAspect="1"/>
            </p:cNvGrpSpPr>
            <p:nvPr/>
          </p:nvGrpSpPr>
          <p:grpSpPr bwMode="auto">
            <a:xfrm>
              <a:off x="6128838" y="3344639"/>
              <a:ext cx="300966" cy="286055"/>
              <a:chOff x="1835150" y="2800349"/>
              <a:chExt cx="382588" cy="363538"/>
            </a:xfrm>
            <a:solidFill>
              <a:schemeClr val="bg1"/>
            </a:solidFill>
          </p:grpSpPr>
          <p:sp>
            <p:nvSpPr>
              <p:cNvPr id="39" name="Freeform 291"/>
              <p:cNvSpPr>
                <a:spLocks noChangeArrowheads="1"/>
              </p:cNvSpPr>
              <p:nvPr/>
            </p:nvSpPr>
            <p:spPr bwMode="auto">
              <a:xfrm>
                <a:off x="1868488" y="3140074"/>
                <a:ext cx="271462" cy="23813"/>
              </a:xfrm>
              <a:custGeom>
                <a:avLst/>
                <a:gdLst>
                  <a:gd name="T0" fmla="*/ 41 w 753"/>
                  <a:gd name="T1" fmla="*/ 42 h 68"/>
                  <a:gd name="T2" fmla="*/ 192 w 753"/>
                  <a:gd name="T3" fmla="*/ 42 h 68"/>
                  <a:gd name="T4" fmla="*/ 217 w 753"/>
                  <a:gd name="T5" fmla="*/ 67 h 68"/>
                  <a:gd name="T6" fmla="*/ 543 w 753"/>
                  <a:gd name="T7" fmla="*/ 67 h 68"/>
                  <a:gd name="T8" fmla="*/ 568 w 753"/>
                  <a:gd name="T9" fmla="*/ 42 h 68"/>
                  <a:gd name="T10" fmla="*/ 710 w 753"/>
                  <a:gd name="T11" fmla="*/ 42 h 68"/>
                  <a:gd name="T12" fmla="*/ 752 w 753"/>
                  <a:gd name="T13" fmla="*/ 0 h 68"/>
                  <a:gd name="T14" fmla="*/ 0 w 753"/>
                  <a:gd name="T15" fmla="*/ 0 h 68"/>
                  <a:gd name="T16" fmla="*/ 41 w 753"/>
                  <a:gd name="T17" fmla="*/ 42 h 68"/>
                  <a:gd name="T18" fmla="*/ 41 w 753"/>
                  <a:gd name="T19" fmla="*/ 42 h 68"/>
                  <a:gd name="T20" fmla="*/ 41 w 753"/>
                  <a:gd name="T21" fmla="*/ 4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68">
                    <a:moveTo>
                      <a:pt x="41" y="42"/>
                    </a:moveTo>
                    <a:cubicBezTo>
                      <a:pt x="192" y="42"/>
                      <a:pt x="192" y="42"/>
                      <a:pt x="192" y="42"/>
                    </a:cubicBezTo>
                    <a:cubicBezTo>
                      <a:pt x="192" y="50"/>
                      <a:pt x="200" y="67"/>
                      <a:pt x="217" y="67"/>
                    </a:cubicBezTo>
                    <a:cubicBezTo>
                      <a:pt x="543" y="67"/>
                      <a:pt x="543" y="67"/>
                      <a:pt x="543" y="67"/>
                    </a:cubicBezTo>
                    <a:cubicBezTo>
                      <a:pt x="552" y="67"/>
                      <a:pt x="568" y="50"/>
                      <a:pt x="568" y="42"/>
                    </a:cubicBezTo>
                    <a:cubicBezTo>
                      <a:pt x="710" y="42"/>
                      <a:pt x="710" y="42"/>
                      <a:pt x="710" y="42"/>
                    </a:cubicBezTo>
                    <a:cubicBezTo>
                      <a:pt x="735" y="42"/>
                      <a:pt x="752" y="17"/>
                      <a:pt x="752" y="0"/>
                    </a:cubicBezTo>
                    <a:cubicBezTo>
                      <a:pt x="0" y="0"/>
                      <a:pt x="0" y="0"/>
                      <a:pt x="0" y="0"/>
                    </a:cubicBezTo>
                    <a:cubicBezTo>
                      <a:pt x="0" y="17"/>
                      <a:pt x="16" y="42"/>
                      <a:pt x="41" y="42"/>
                    </a:cubicBezTo>
                    <a:close/>
                    <a:moveTo>
                      <a:pt x="41" y="42"/>
                    </a:moveTo>
                    <a:lnTo>
                      <a:pt x="41" y="42"/>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0" name="Freeform 292"/>
              <p:cNvSpPr>
                <a:spLocks noChangeArrowheads="1"/>
              </p:cNvSpPr>
              <p:nvPr/>
            </p:nvSpPr>
            <p:spPr bwMode="auto">
              <a:xfrm>
                <a:off x="1835150" y="2955924"/>
                <a:ext cx="382588" cy="174625"/>
              </a:xfrm>
              <a:custGeom>
                <a:avLst/>
                <a:gdLst>
                  <a:gd name="T0" fmla="*/ 1020 w 1062"/>
                  <a:gd name="T1" fmla="*/ 100 h 486"/>
                  <a:gd name="T2" fmla="*/ 894 w 1062"/>
                  <a:gd name="T3" fmla="*/ 75 h 486"/>
                  <a:gd name="T4" fmla="*/ 894 w 1062"/>
                  <a:gd name="T5" fmla="*/ 0 h 486"/>
                  <a:gd name="T6" fmla="*/ 0 w 1062"/>
                  <a:gd name="T7" fmla="*/ 0 h 486"/>
                  <a:gd name="T8" fmla="*/ 267 w 1062"/>
                  <a:gd name="T9" fmla="*/ 485 h 486"/>
                  <a:gd name="T10" fmla="*/ 627 w 1062"/>
                  <a:gd name="T11" fmla="*/ 485 h 486"/>
                  <a:gd name="T12" fmla="*/ 819 w 1062"/>
                  <a:gd name="T13" fmla="*/ 351 h 486"/>
                  <a:gd name="T14" fmla="*/ 1061 w 1062"/>
                  <a:gd name="T15" fmla="*/ 192 h 486"/>
                  <a:gd name="T16" fmla="*/ 1020 w 1062"/>
                  <a:gd name="T17" fmla="*/ 100 h 486"/>
                  <a:gd name="T18" fmla="*/ 861 w 1062"/>
                  <a:gd name="T19" fmla="*/ 284 h 486"/>
                  <a:gd name="T20" fmla="*/ 894 w 1062"/>
                  <a:gd name="T21" fmla="*/ 142 h 486"/>
                  <a:gd name="T22" fmla="*/ 978 w 1062"/>
                  <a:gd name="T23" fmla="*/ 151 h 486"/>
                  <a:gd name="T24" fmla="*/ 995 w 1062"/>
                  <a:gd name="T25" fmla="*/ 192 h 486"/>
                  <a:gd name="T26" fmla="*/ 861 w 1062"/>
                  <a:gd name="T27" fmla="*/ 284 h 486"/>
                  <a:gd name="T28" fmla="*/ 861 w 1062"/>
                  <a:gd name="T29" fmla="*/ 284 h 486"/>
                  <a:gd name="T30" fmla="*/ 861 w 1062"/>
                  <a:gd name="T31" fmla="*/ 284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2" h="486">
                    <a:moveTo>
                      <a:pt x="1020" y="100"/>
                    </a:moveTo>
                    <a:cubicBezTo>
                      <a:pt x="986" y="67"/>
                      <a:pt x="928" y="67"/>
                      <a:pt x="894" y="75"/>
                    </a:cubicBezTo>
                    <a:cubicBezTo>
                      <a:pt x="894" y="50"/>
                      <a:pt x="894" y="25"/>
                      <a:pt x="894" y="0"/>
                    </a:cubicBezTo>
                    <a:cubicBezTo>
                      <a:pt x="0" y="0"/>
                      <a:pt x="0" y="0"/>
                      <a:pt x="0" y="0"/>
                    </a:cubicBezTo>
                    <a:cubicBezTo>
                      <a:pt x="0" y="243"/>
                      <a:pt x="42" y="418"/>
                      <a:pt x="267" y="485"/>
                    </a:cubicBezTo>
                    <a:cubicBezTo>
                      <a:pt x="627" y="485"/>
                      <a:pt x="627" y="485"/>
                      <a:pt x="627" y="485"/>
                    </a:cubicBezTo>
                    <a:cubicBezTo>
                      <a:pt x="719" y="452"/>
                      <a:pt x="786" y="410"/>
                      <a:pt x="819" y="351"/>
                    </a:cubicBezTo>
                    <a:cubicBezTo>
                      <a:pt x="911" y="351"/>
                      <a:pt x="1053" y="318"/>
                      <a:pt x="1061" y="192"/>
                    </a:cubicBezTo>
                    <a:cubicBezTo>
                      <a:pt x="1061" y="142"/>
                      <a:pt x="1036" y="117"/>
                      <a:pt x="1020" y="100"/>
                    </a:cubicBezTo>
                    <a:close/>
                    <a:moveTo>
                      <a:pt x="861" y="284"/>
                    </a:moveTo>
                    <a:cubicBezTo>
                      <a:pt x="878" y="243"/>
                      <a:pt x="886" y="192"/>
                      <a:pt x="894" y="142"/>
                    </a:cubicBezTo>
                    <a:cubicBezTo>
                      <a:pt x="919" y="134"/>
                      <a:pt x="961" y="134"/>
                      <a:pt x="978" y="151"/>
                    </a:cubicBezTo>
                    <a:cubicBezTo>
                      <a:pt x="978" y="151"/>
                      <a:pt x="995" y="159"/>
                      <a:pt x="995" y="192"/>
                    </a:cubicBezTo>
                    <a:cubicBezTo>
                      <a:pt x="986" y="259"/>
                      <a:pt x="911" y="276"/>
                      <a:pt x="861" y="284"/>
                    </a:cubicBezTo>
                    <a:close/>
                    <a:moveTo>
                      <a:pt x="861" y="284"/>
                    </a:moveTo>
                    <a:lnTo>
                      <a:pt x="861" y="284"/>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1" name="Freeform 293"/>
              <p:cNvSpPr>
                <a:spLocks noChangeArrowheads="1"/>
              </p:cNvSpPr>
              <p:nvPr/>
            </p:nvSpPr>
            <p:spPr bwMode="auto">
              <a:xfrm>
                <a:off x="1916113" y="2800349"/>
                <a:ext cx="112712" cy="144463"/>
              </a:xfrm>
              <a:custGeom>
                <a:avLst/>
                <a:gdLst>
                  <a:gd name="T0" fmla="*/ 142 w 311"/>
                  <a:gd name="T1" fmla="*/ 401 h 402"/>
                  <a:gd name="T2" fmla="*/ 234 w 311"/>
                  <a:gd name="T3" fmla="*/ 243 h 402"/>
                  <a:gd name="T4" fmla="*/ 268 w 311"/>
                  <a:gd name="T5" fmla="*/ 0 h 402"/>
                  <a:gd name="T6" fmla="*/ 159 w 311"/>
                  <a:gd name="T7" fmla="*/ 276 h 402"/>
                  <a:gd name="T8" fmla="*/ 142 w 311"/>
                  <a:gd name="T9" fmla="*/ 401 h 402"/>
                  <a:gd name="T10" fmla="*/ 142 w 311"/>
                  <a:gd name="T11" fmla="*/ 401 h 402"/>
                  <a:gd name="T12" fmla="*/ 142 w 311"/>
                  <a:gd name="T13" fmla="*/ 401 h 402"/>
                </a:gdLst>
                <a:ahLst/>
                <a:cxnLst>
                  <a:cxn ang="0">
                    <a:pos x="T0" y="T1"/>
                  </a:cxn>
                  <a:cxn ang="0">
                    <a:pos x="T2" y="T3"/>
                  </a:cxn>
                  <a:cxn ang="0">
                    <a:pos x="T4" y="T5"/>
                  </a:cxn>
                  <a:cxn ang="0">
                    <a:pos x="T6" y="T7"/>
                  </a:cxn>
                  <a:cxn ang="0">
                    <a:pos x="T8" y="T9"/>
                  </a:cxn>
                  <a:cxn ang="0">
                    <a:pos x="T10" y="T11"/>
                  </a:cxn>
                  <a:cxn ang="0">
                    <a:pos x="T12" y="T13"/>
                  </a:cxn>
                </a:cxnLst>
                <a:rect l="0" t="0" r="r" b="b"/>
                <a:pathLst>
                  <a:path w="311" h="402">
                    <a:moveTo>
                      <a:pt x="142" y="401"/>
                    </a:moveTo>
                    <a:cubicBezTo>
                      <a:pt x="142" y="401"/>
                      <a:pt x="310" y="385"/>
                      <a:pt x="234" y="243"/>
                    </a:cubicBezTo>
                    <a:cubicBezTo>
                      <a:pt x="168" y="126"/>
                      <a:pt x="184" y="59"/>
                      <a:pt x="268" y="0"/>
                    </a:cubicBezTo>
                    <a:cubicBezTo>
                      <a:pt x="268" y="0"/>
                      <a:pt x="0" y="67"/>
                      <a:pt x="159" y="276"/>
                    </a:cubicBezTo>
                    <a:cubicBezTo>
                      <a:pt x="209" y="360"/>
                      <a:pt x="142" y="401"/>
                      <a:pt x="142" y="401"/>
                    </a:cubicBezTo>
                    <a:close/>
                    <a:moveTo>
                      <a:pt x="142" y="401"/>
                    </a:moveTo>
                    <a:lnTo>
                      <a:pt x="142" y="401"/>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sp>
            <p:nvSpPr>
              <p:cNvPr id="42" name="Freeform 294"/>
              <p:cNvSpPr>
                <a:spLocks noChangeArrowheads="1"/>
              </p:cNvSpPr>
              <p:nvPr/>
            </p:nvSpPr>
            <p:spPr bwMode="auto">
              <a:xfrm>
                <a:off x="2003425" y="2867024"/>
                <a:ext cx="53975" cy="73025"/>
              </a:xfrm>
              <a:custGeom>
                <a:avLst/>
                <a:gdLst>
                  <a:gd name="T0" fmla="*/ 17 w 151"/>
                  <a:gd name="T1" fmla="*/ 201 h 202"/>
                  <a:gd name="T2" fmla="*/ 75 w 151"/>
                  <a:gd name="T3" fmla="*/ 67 h 202"/>
                  <a:gd name="T4" fmla="*/ 84 w 151"/>
                  <a:gd name="T5" fmla="*/ 0 h 202"/>
                  <a:gd name="T6" fmla="*/ 33 w 151"/>
                  <a:gd name="T7" fmla="*/ 75 h 202"/>
                  <a:gd name="T8" fmla="*/ 17 w 151"/>
                  <a:gd name="T9" fmla="*/ 201 h 202"/>
                  <a:gd name="T10" fmla="*/ 17 w 151"/>
                  <a:gd name="T11" fmla="*/ 201 h 202"/>
                  <a:gd name="T12" fmla="*/ 17 w 151"/>
                  <a:gd name="T13" fmla="*/ 201 h 202"/>
                </a:gdLst>
                <a:ahLst/>
                <a:cxnLst>
                  <a:cxn ang="0">
                    <a:pos x="T0" y="T1"/>
                  </a:cxn>
                  <a:cxn ang="0">
                    <a:pos x="T2" y="T3"/>
                  </a:cxn>
                  <a:cxn ang="0">
                    <a:pos x="T4" y="T5"/>
                  </a:cxn>
                  <a:cxn ang="0">
                    <a:pos x="T6" y="T7"/>
                  </a:cxn>
                  <a:cxn ang="0">
                    <a:pos x="T8" y="T9"/>
                  </a:cxn>
                  <a:cxn ang="0">
                    <a:pos x="T10" y="T11"/>
                  </a:cxn>
                  <a:cxn ang="0">
                    <a:pos x="T12" y="T13"/>
                  </a:cxn>
                </a:cxnLst>
                <a:rect l="0" t="0" r="r" b="b"/>
                <a:pathLst>
                  <a:path w="151" h="202">
                    <a:moveTo>
                      <a:pt x="17" y="201"/>
                    </a:moveTo>
                    <a:cubicBezTo>
                      <a:pt x="17" y="201"/>
                      <a:pt x="150" y="176"/>
                      <a:pt x="75" y="67"/>
                    </a:cubicBezTo>
                    <a:cubicBezTo>
                      <a:pt x="50" y="17"/>
                      <a:pt x="84" y="0"/>
                      <a:pt x="84" y="0"/>
                    </a:cubicBezTo>
                    <a:cubicBezTo>
                      <a:pt x="84" y="0"/>
                      <a:pt x="0" y="0"/>
                      <a:pt x="33" y="75"/>
                    </a:cubicBezTo>
                    <a:cubicBezTo>
                      <a:pt x="67" y="142"/>
                      <a:pt x="58" y="176"/>
                      <a:pt x="17" y="201"/>
                    </a:cubicBezTo>
                    <a:close/>
                    <a:moveTo>
                      <a:pt x="17" y="201"/>
                    </a:moveTo>
                    <a:lnTo>
                      <a:pt x="17" y="201"/>
                    </a:lnTo>
                    <a:close/>
                  </a:path>
                </a:pathLst>
              </a:custGeom>
              <a:grpFill/>
              <a:ln>
                <a:noFill/>
              </a:ln>
              <a:effectLst/>
            </p:spPr>
            <p:txBody>
              <a:bodyPr wrap="none" anchor="ctr"/>
              <a:lstStyle/>
              <a:p>
                <a:pPr>
                  <a:defRPr/>
                </a:pPr>
                <a:endParaRPr lang="en-US" dirty="0">
                  <a:latin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pic>
        <p:nvPicPr>
          <p:cNvPr id="2" name="图片 1" descr="测试"/>
          <p:cNvPicPr>
            <a:picLocks noChangeAspect="1"/>
          </p:cNvPicPr>
          <p:nvPr/>
        </p:nvPicPr>
        <p:blipFill>
          <a:blip r:embed="rId2"/>
          <a:stretch>
            <a:fillRect/>
          </a:stretch>
        </p:blipFill>
        <p:spPr>
          <a:xfrm>
            <a:off x="2320290" y="1439545"/>
            <a:ext cx="6360795" cy="3306445"/>
          </a:xfrm>
          <a:prstGeom prst="rect">
            <a:avLst/>
          </a:prstGeom>
        </p:spPr>
      </p:pic>
      <p:sp>
        <p:nvSpPr>
          <p:cNvPr id="47" name="文本框 46"/>
          <p:cNvSpPr txBox="1"/>
          <p:nvPr>
            <p:custDataLst>
              <p:tags r:id="rId3"/>
            </p:custDataLst>
          </p:nvPr>
        </p:nvSpPr>
        <p:spPr>
          <a:xfrm>
            <a:off x="447590" y="3743891"/>
            <a:ext cx="1148080" cy="337185"/>
          </a:xfrm>
          <a:prstGeom prst="rect">
            <a:avLst/>
          </a:prstGeom>
          <a:noFill/>
        </p:spPr>
        <p:txBody>
          <a:bodyPr wrap="none" rtlCol="0">
            <a:spAutoFit/>
          </a:bodyPr>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测试</a:t>
            </a:r>
            <a:r>
              <a:rPr lang="zh-CN" altLang="en-US" sz="1600" spc="300" dirty="0">
                <a:solidFill>
                  <a:srgbClr val="17B59E"/>
                </a:solidFill>
                <a:latin typeface="微软雅黑" panose="020B0503020204020204" pitchFamily="34" charset="-122"/>
                <a:ea typeface="微软雅黑" panose="020B0503020204020204" pitchFamily="34" charset="-122"/>
                <a:sym typeface="+mn-ea"/>
              </a:rPr>
              <a:t>展示</a:t>
            </a:r>
            <a:endParaRPr lang="zh-CN" altLang="en-US" sz="1600" spc="300" dirty="0">
              <a:solidFill>
                <a:srgbClr val="17B59E"/>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6</a:t>
            </a:r>
            <a:endParaRPr lang="en-US" altLang="zh-CN"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064058" y="3600246"/>
            <a:ext cx="2049780" cy="368300"/>
          </a:xfrm>
          <a:prstGeom prst="rect">
            <a:avLst/>
          </a:prstGeom>
          <a:noFill/>
        </p:spPr>
        <p:txBody>
          <a:bodyPr wrap="non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sym typeface="+mn-ea"/>
              </a:rPr>
              <a:t>成员的过程体会</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013461" y="3959642"/>
            <a:ext cx="4100830" cy="33718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The member's experience of the process</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299"/>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成员的过程体会</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79678" y="1656129"/>
            <a:ext cx="621507" cy="618705"/>
            <a:chOff x="2082405" y="1855715"/>
            <a:chExt cx="841829" cy="841829"/>
          </a:xfrm>
        </p:grpSpPr>
        <p:sp>
          <p:nvSpPr>
            <p:cNvPr id="4" name="椭圆 3"/>
            <p:cNvSpPr/>
            <p:nvPr/>
          </p:nvSpPr>
          <p:spPr>
            <a:xfrm>
              <a:off x="2082405" y="1855715"/>
              <a:ext cx="841829" cy="841829"/>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5" name="椭圆 4"/>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01</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矩形: 圆角 14"/>
          <p:cNvSpPr/>
          <p:nvPr/>
        </p:nvSpPr>
        <p:spPr>
          <a:xfrm>
            <a:off x="1733550" y="1182370"/>
            <a:ext cx="6513195" cy="155765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7" name="矩形 6"/>
          <p:cNvSpPr/>
          <p:nvPr/>
        </p:nvSpPr>
        <p:spPr>
          <a:xfrm>
            <a:off x="2094931" y="1355781"/>
            <a:ext cx="6030374" cy="106362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陈钦文：</a:t>
            </a:r>
            <a:endPar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beta冲刺的结束意味着团队项目的完成，在整个项目过程中，我们团队齐心协力、共同奋斗完善我们的项目，虽然大家的项目经验都不多，但大家都愿意去学习，每个人都有责任心、积极主动，准时保质完成分配的任务，且会主动在群里发表自己对项目的想法与看法。尤其是beta冲刺期间，虽然大家都有考试，但也愿意抽出时间来完善我们的项目。身为这个团队的队长，我很荣幸能在软工课上带领我们团队，我个人也通过这次项目开发学到了很多项目开发的新知识，积累了一些项目经验。感谢队友们在项目开发中的努力，大家辛苦了。</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8" name="组合 7"/>
          <p:cNvGrpSpPr/>
          <p:nvPr/>
        </p:nvGrpSpPr>
        <p:grpSpPr>
          <a:xfrm>
            <a:off x="879678" y="3513960"/>
            <a:ext cx="621507" cy="618705"/>
            <a:chOff x="2082405" y="1855715"/>
            <a:chExt cx="841829" cy="841829"/>
          </a:xfrm>
        </p:grpSpPr>
        <p:sp>
          <p:nvSpPr>
            <p:cNvPr id="9" name="椭圆 8"/>
            <p:cNvSpPr/>
            <p:nvPr/>
          </p:nvSpPr>
          <p:spPr>
            <a:xfrm>
              <a:off x="2082405" y="1855715"/>
              <a:ext cx="841829" cy="841829"/>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0" name="椭圆 9"/>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02</a:t>
              </a:r>
              <a:endParaRPr lang="zh-CN" altLang="en-US" sz="120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1" name="矩形: 圆角 19"/>
          <p:cNvSpPr/>
          <p:nvPr/>
        </p:nvSpPr>
        <p:spPr>
          <a:xfrm>
            <a:off x="1733550" y="3201035"/>
            <a:ext cx="6513195" cy="1285240"/>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矩形 11"/>
          <p:cNvSpPr/>
          <p:nvPr/>
        </p:nvSpPr>
        <p:spPr>
          <a:xfrm>
            <a:off x="2094931" y="3291717"/>
            <a:ext cx="6030374" cy="106362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刘一剑：</a:t>
            </a:r>
            <a:endPar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光阴似箭，日月如梭。历时半个多学期，软件工程小组作业告一段落，这短短的半个学期内我的收获很大，专业知识、编程水平、对于软件开发的理解都有很大提升。在这期间，我体会到了合作的重要性，虽然分工是每个人制作几个网页，但也要互相帮助、互相借鉴，要吸取他人的优点，听取他人的意见。前后端也要保持积极沟通，交流需求和实现方法，有好的技巧方法相互分享交流才能使最后的作品更加完整。看着项目从简单的框架到满满的代码，网页从只有几个边框到逐步实现各项功能，最终项目在服务器上成功运行，成就感满满。</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成员的过程体会</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80313" y="1499284"/>
            <a:ext cx="621507" cy="618705"/>
            <a:chOff x="2082405" y="1855715"/>
            <a:chExt cx="841829" cy="841829"/>
          </a:xfrm>
        </p:grpSpPr>
        <p:sp>
          <p:nvSpPr>
            <p:cNvPr id="4" name="椭圆 3"/>
            <p:cNvSpPr/>
            <p:nvPr/>
          </p:nvSpPr>
          <p:spPr>
            <a:xfrm>
              <a:off x="2082405" y="1855715"/>
              <a:ext cx="841829" cy="841829"/>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5" name="椭圆 4"/>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03</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矩形: 圆角 14"/>
          <p:cNvSpPr/>
          <p:nvPr/>
        </p:nvSpPr>
        <p:spPr>
          <a:xfrm>
            <a:off x="1733550" y="1182370"/>
            <a:ext cx="6513195" cy="123761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7" name="矩形 6"/>
          <p:cNvSpPr/>
          <p:nvPr/>
        </p:nvSpPr>
        <p:spPr>
          <a:xfrm>
            <a:off x="2094931" y="1272596"/>
            <a:ext cx="6030374" cy="106362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徐宝龙：</a:t>
            </a:r>
            <a:endPar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在本次beta冲刺中，我负责的部分是测试部分和vlog的二次剪辑。由于我们服务器没有第一时间弄好，所以测试工作没有在第一时间进行，这是我第一次进行项目的测试，在测试中也发现了不少细节上的不足之处，比如在测试中用户登录需要点击两次登录按键才能成功登录，再者在班级页面点击返回回到班级搜索页面，而班级搜索页面却没有回到首页的按键，从用户需求考虑显然不够合理。vlog的二次剪辑则不算难，因为是在alpha冲刺的基础上进行剪辑，不过beta冲刺的内容比较难以通过画面来展现团队合作的内容，所以在网上查看了一些vlog参考思路。</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8" name="组合 7"/>
          <p:cNvGrpSpPr/>
          <p:nvPr/>
        </p:nvGrpSpPr>
        <p:grpSpPr>
          <a:xfrm>
            <a:off x="875868" y="2951985"/>
            <a:ext cx="621507" cy="618705"/>
            <a:chOff x="2082405" y="1855715"/>
            <a:chExt cx="841829" cy="841829"/>
          </a:xfrm>
        </p:grpSpPr>
        <p:sp>
          <p:nvSpPr>
            <p:cNvPr id="9" name="椭圆 8"/>
            <p:cNvSpPr/>
            <p:nvPr/>
          </p:nvSpPr>
          <p:spPr>
            <a:xfrm>
              <a:off x="2082405" y="1855715"/>
              <a:ext cx="841829" cy="841829"/>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0" name="椭圆 9"/>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04</a:t>
              </a:r>
              <a:endParaRPr lang="zh-CN" altLang="en-US" sz="120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1" name="矩形: 圆角 19"/>
          <p:cNvSpPr/>
          <p:nvPr/>
        </p:nvSpPr>
        <p:spPr>
          <a:xfrm>
            <a:off x="1733550" y="2635250"/>
            <a:ext cx="6513195" cy="1252220"/>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矩形 11"/>
          <p:cNvSpPr/>
          <p:nvPr/>
        </p:nvSpPr>
        <p:spPr>
          <a:xfrm>
            <a:off x="2094931" y="2725932"/>
            <a:ext cx="6030374" cy="106362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连道鑫：</a:t>
            </a:r>
            <a:endPar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在本次活动中，由于从来没有项目的经验，刚开始还是比较迷茫，什么都是从零开始。项目开始前自学了前端三件套，但不会vue框架，所以只能一边学习一边写前端的页面，一开始感到压力山大，但还是慢慢的摸索，逐渐进步，慢慢的将页面写了出来。感觉自己在本次活动中还是收获很大的，从零开始学会了写一些简单的页面，对github的使用也更加熟练，同时也结识了一些共同合作的伙伴，还有一个很负责任的组长，本次实验能够顺利完成，离不开大家的互相帮助，遇到困难一起解决，这次团队合作是一次非常难忘的经验。</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成员的过程体会</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79678" y="1494839"/>
            <a:ext cx="621507" cy="618705"/>
            <a:chOff x="2082405" y="1855715"/>
            <a:chExt cx="841829" cy="841829"/>
          </a:xfrm>
        </p:grpSpPr>
        <p:sp>
          <p:nvSpPr>
            <p:cNvPr id="4" name="椭圆 3"/>
            <p:cNvSpPr/>
            <p:nvPr/>
          </p:nvSpPr>
          <p:spPr>
            <a:xfrm>
              <a:off x="2082405" y="1855715"/>
              <a:ext cx="841829" cy="841829"/>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5" name="椭圆 4"/>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05</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矩形: 圆角 14"/>
          <p:cNvSpPr/>
          <p:nvPr/>
        </p:nvSpPr>
        <p:spPr>
          <a:xfrm>
            <a:off x="1733550" y="1182370"/>
            <a:ext cx="6513195" cy="1266190"/>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7" name="矩形 6"/>
          <p:cNvSpPr/>
          <p:nvPr/>
        </p:nvSpPr>
        <p:spPr>
          <a:xfrm>
            <a:off x="2094931" y="1272596"/>
            <a:ext cx="6030374" cy="106362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肖颖：</a:t>
            </a:r>
            <a:endPar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经过这次团队项目，我体会到了团队协作的重要性，人多力量大，不仅需要人多，更需要团结协作，不仅需要每个人负责好自己的部分，也需要团队内部沟通良好，交接完善。一个团队就是一个整体，为了实现整体的效果，每个成员都不能只着眼于自己的一小部分，在其他部分出现问题的时候也要勇于指出，积极协助解决。我们小组就是这样一个团队，大家都为同一个目标付出许多，也收获许多，一个人难以完成的目标，通过一群人的分工合作，相互支持，相互帮助而变得容易许多，通过这次团队项目，我也更能体会到合作的魅力。</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8" name="组合 7"/>
          <p:cNvGrpSpPr/>
          <p:nvPr/>
        </p:nvGrpSpPr>
        <p:grpSpPr>
          <a:xfrm>
            <a:off x="879678" y="3060570"/>
            <a:ext cx="621507" cy="618705"/>
            <a:chOff x="2082405" y="1855715"/>
            <a:chExt cx="841829" cy="841829"/>
          </a:xfrm>
        </p:grpSpPr>
        <p:sp>
          <p:nvSpPr>
            <p:cNvPr id="9" name="椭圆 8"/>
            <p:cNvSpPr/>
            <p:nvPr/>
          </p:nvSpPr>
          <p:spPr>
            <a:xfrm>
              <a:off x="2082405" y="1855715"/>
              <a:ext cx="841829" cy="841829"/>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0" name="椭圆 9"/>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06</a:t>
              </a:r>
              <a:endParaRPr lang="zh-CN" altLang="en-US" sz="120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1" name="矩形: 圆角 19"/>
          <p:cNvSpPr/>
          <p:nvPr/>
        </p:nvSpPr>
        <p:spPr>
          <a:xfrm>
            <a:off x="1737360" y="2840990"/>
            <a:ext cx="6513195" cy="1057910"/>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矩形 11"/>
          <p:cNvSpPr/>
          <p:nvPr/>
        </p:nvSpPr>
        <p:spPr>
          <a:xfrm>
            <a:off x="2098741" y="2931672"/>
            <a:ext cx="6030374" cy="89725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陈荣：</a:t>
            </a:r>
            <a:endPar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一学期走来，感觉还是学了很多东西的。从刚开始听到打代码就头疼，到现在能够独立地完成一些有挑战性的个人作业，成就感还是满满的。虽然到现在我还是希望将来能够少写代码，但通过一学年的学习，我也知道，能少打代码意味着已经有了一定的代码基础。而且从事这一行业，不可能不打代码。因此，软工实践以来的苦逼和痛，或许会在将来成为意想不到的助力。</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成员的过程体会</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79678" y="1412289"/>
            <a:ext cx="621507" cy="618705"/>
            <a:chOff x="2082405" y="1855715"/>
            <a:chExt cx="841829" cy="841829"/>
          </a:xfrm>
        </p:grpSpPr>
        <p:sp>
          <p:nvSpPr>
            <p:cNvPr id="4" name="椭圆 3"/>
            <p:cNvSpPr/>
            <p:nvPr/>
          </p:nvSpPr>
          <p:spPr>
            <a:xfrm>
              <a:off x="2082405" y="1855715"/>
              <a:ext cx="841829" cy="841829"/>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5" name="椭圆 4"/>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07</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矩形: 圆角 14"/>
          <p:cNvSpPr/>
          <p:nvPr/>
        </p:nvSpPr>
        <p:spPr>
          <a:xfrm>
            <a:off x="1733550" y="1182370"/>
            <a:ext cx="6513195" cy="107759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7" name="矩形 6"/>
          <p:cNvSpPr/>
          <p:nvPr/>
        </p:nvSpPr>
        <p:spPr>
          <a:xfrm>
            <a:off x="2094931" y="1272596"/>
            <a:ext cx="6030374" cy="89725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胡明：</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本学期的课程大作业十分繁重，在写软工的过程中还要抽出时间去完成其他的课程大作业，虽然完成的过程很辛苦，也破了几次防，但是日子过得很充实，也大大提升了自己的后端编程的能力，学到了很多新知识，从一开始的什么都不会，通过不断的学习和实践相互促进，慢慢的也懂得了如何写后端，对如何去实现一个web应用也有了总体的认识。也是第一次进行这么多人的团队合作，认识到沟通的重要性，提升了自己团队合作的能力。</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8" name="组合 7"/>
          <p:cNvGrpSpPr/>
          <p:nvPr/>
        </p:nvGrpSpPr>
        <p:grpSpPr>
          <a:xfrm>
            <a:off x="879678" y="3120895"/>
            <a:ext cx="621507" cy="618705"/>
            <a:chOff x="2082405" y="1855715"/>
            <a:chExt cx="841829" cy="841829"/>
          </a:xfrm>
        </p:grpSpPr>
        <p:sp>
          <p:nvSpPr>
            <p:cNvPr id="9" name="椭圆 8"/>
            <p:cNvSpPr/>
            <p:nvPr/>
          </p:nvSpPr>
          <p:spPr>
            <a:xfrm>
              <a:off x="2082405" y="1855715"/>
              <a:ext cx="841829" cy="841829"/>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0" name="椭圆 9"/>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08</a:t>
              </a:r>
              <a:endParaRPr lang="zh-CN" altLang="en-US" sz="120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1" name="矩形: 圆角 19"/>
          <p:cNvSpPr/>
          <p:nvPr/>
        </p:nvSpPr>
        <p:spPr>
          <a:xfrm>
            <a:off x="1737360" y="2807970"/>
            <a:ext cx="6513195" cy="1266190"/>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矩形 11"/>
          <p:cNvSpPr/>
          <p:nvPr/>
        </p:nvSpPr>
        <p:spPr>
          <a:xfrm>
            <a:off x="2098741" y="2898652"/>
            <a:ext cx="6030374" cy="106362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官永杰：</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经过本次的团队编程，我学习到了后端的框架，让我对团队编程有了一个系统的认识，并且对前端的一些技术也有了一个大致的了解。通过前后端分离的编程更突出了团队之间合作的重要性，并且也体现了后端使用springboot进行团队编程的优越性，让我们后端之间不用相互联系就能互不影响的开发自己的后端功能。这样的团队编程也提供了一种团队之间相互配合的工作氛围，让我们提前感受到了这种共同开发的一个环境，可能能为将来我们的工作做一个铺垫，更有利于将来的发展。</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19" name="文本框 18"/>
          <p:cNvSpPr txBox="1"/>
          <p:nvPr/>
        </p:nvSpPr>
        <p:spPr>
          <a:xfrm>
            <a:off x="447590" y="359976"/>
            <a:ext cx="18719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成员的过程体会</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879678" y="1499919"/>
            <a:ext cx="621507" cy="618705"/>
            <a:chOff x="2082405" y="1855715"/>
            <a:chExt cx="841829" cy="841829"/>
          </a:xfrm>
        </p:grpSpPr>
        <p:sp>
          <p:nvSpPr>
            <p:cNvPr id="4" name="椭圆 3"/>
            <p:cNvSpPr/>
            <p:nvPr/>
          </p:nvSpPr>
          <p:spPr>
            <a:xfrm>
              <a:off x="2082405" y="1855715"/>
              <a:ext cx="841829" cy="841829"/>
            </a:xfrm>
            <a:prstGeom prst="ellipse">
              <a:avLst/>
            </a:prstGeom>
            <a:solidFill>
              <a:srgbClr val="17B5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95000"/>
                    <a:lumOff val="5000"/>
                  </a:schemeClr>
                </a:solidFill>
              </a:endParaRPr>
            </a:p>
          </p:txBody>
        </p:sp>
        <p:sp>
          <p:nvSpPr>
            <p:cNvPr id="5" name="椭圆 4"/>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rPr>
                <a:t>09</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6" name="矩形: 圆角 14"/>
          <p:cNvSpPr/>
          <p:nvPr/>
        </p:nvSpPr>
        <p:spPr>
          <a:xfrm>
            <a:off x="1733550" y="1182370"/>
            <a:ext cx="6513195" cy="1226185"/>
          </a:xfrm>
          <a:prstGeom prst="roundRect">
            <a:avLst>
              <a:gd name="adj" fmla="val 50000"/>
            </a:avLst>
          </a:prstGeom>
          <a:noFill/>
          <a:ln w="28575">
            <a:solidFill>
              <a:srgbClr val="17B59E"/>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7" name="矩形 6"/>
          <p:cNvSpPr/>
          <p:nvPr/>
        </p:nvSpPr>
        <p:spPr>
          <a:xfrm>
            <a:off x="2094931" y="1272596"/>
            <a:ext cx="6030374" cy="1063625"/>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黄德鑫：</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在这次软工的实验中可以说是困难重重了，比如后端框架的搭建，各种依赖的功能以及与前端的对接，还有各种接口，在设计之前都需要先罗列出来，当然在遇到问题所解决问题的大部分办法都是在网络上解决的，有时后找到的解决办法并不是自己的问题，有时候甚至找都找不到，于是就越来越烦躁，陷入死循环，一个错误可以找几个小时，心态直接奔溃，然后直接用另外一个方法，但是当问题真正解决的时候或者说是写出了一个自己认为很完美的功能的时候，那种愉悦感是非常美妙的，也许正是这种感觉不断推动着我前进，总之，继续加油吧，还有很多东西还每学呢。</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grpSp>
        <p:nvGrpSpPr>
          <p:cNvPr id="8" name="组合 7"/>
          <p:cNvGrpSpPr/>
          <p:nvPr/>
        </p:nvGrpSpPr>
        <p:grpSpPr>
          <a:xfrm>
            <a:off x="879678" y="3239640"/>
            <a:ext cx="621507" cy="618705"/>
            <a:chOff x="2082405" y="1855715"/>
            <a:chExt cx="841829" cy="841829"/>
          </a:xfrm>
        </p:grpSpPr>
        <p:sp>
          <p:nvSpPr>
            <p:cNvPr id="9" name="椭圆 8"/>
            <p:cNvSpPr/>
            <p:nvPr/>
          </p:nvSpPr>
          <p:spPr>
            <a:xfrm>
              <a:off x="2082405" y="1855715"/>
              <a:ext cx="841829" cy="841829"/>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sp>
          <p:nvSpPr>
            <p:cNvPr id="10" name="椭圆 9"/>
            <p:cNvSpPr/>
            <p:nvPr/>
          </p:nvSpPr>
          <p:spPr>
            <a:xfrm>
              <a:off x="2201241" y="1974551"/>
              <a:ext cx="604157" cy="60415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lumMod val="95000"/>
                      <a:lumOff val="5000"/>
                    </a:schemeClr>
                  </a:solidFill>
                  <a:latin typeface="微软雅黑" panose="020B0503020204020204" pitchFamily="34" charset="-122"/>
                  <a:ea typeface="微软雅黑" panose="020B0503020204020204" pitchFamily="34" charset="-122"/>
                </a:rPr>
                <a:t>10</a:t>
              </a:r>
              <a:endParaRPr lang="en-US" altLang="zh-CN" sz="1200">
                <a:solidFill>
                  <a:schemeClr val="tx1">
                    <a:lumMod val="95000"/>
                    <a:lumOff val="5000"/>
                  </a:schemeClr>
                </a:solidFill>
                <a:latin typeface="微软雅黑" panose="020B0503020204020204" pitchFamily="34" charset="-122"/>
                <a:ea typeface="微软雅黑" panose="020B0503020204020204" pitchFamily="34" charset="-122"/>
              </a:endParaRPr>
            </a:p>
          </p:txBody>
        </p:sp>
      </p:grpSp>
      <p:sp>
        <p:nvSpPr>
          <p:cNvPr id="11" name="矩形: 圆角 19"/>
          <p:cNvSpPr/>
          <p:nvPr/>
        </p:nvSpPr>
        <p:spPr>
          <a:xfrm>
            <a:off x="1737360" y="2807970"/>
            <a:ext cx="6513195" cy="1426845"/>
          </a:xfrm>
          <a:prstGeom prst="roundRect">
            <a:avLst>
              <a:gd name="adj" fmla="val 50000"/>
            </a:avLst>
          </a:prstGeom>
          <a:noFill/>
          <a:ln w="28575">
            <a:solidFill>
              <a:srgbClr val="595959"/>
            </a:solid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a:p>
        </p:txBody>
      </p:sp>
      <p:sp>
        <p:nvSpPr>
          <p:cNvPr id="12" name="矩形 11"/>
          <p:cNvSpPr/>
          <p:nvPr/>
        </p:nvSpPr>
        <p:spPr>
          <a:xfrm>
            <a:off x="2098741" y="2898652"/>
            <a:ext cx="6030374" cy="1229360"/>
          </a:xfrm>
          <a:prstGeom prst="rect">
            <a:avLst/>
          </a:prstGeom>
        </p:spPr>
        <p:txBody>
          <a:bodyPr wrap="square" lIns="67391" tIns="33696" rIns="67391" bIns="33696">
            <a:spAutoFit/>
          </a:bodyPr>
          <a:lstStyle/>
          <a:p>
            <a:pPr>
              <a:lnSpc>
                <a:spcPct val="120000"/>
              </a:lnSpc>
            </a:pPr>
            <a:r>
              <a:rPr lang="en-US" altLang="zh-CN" sz="900" dirty="0">
                <a:solidFill>
                  <a:schemeClr val="accent1"/>
                </a:solidFill>
                <a:effectLst>
                  <a:outerShdw blurRad="38100" dist="25400" dir="5400000" algn="ctr" rotWithShape="0">
                    <a:srgbClr val="6E747A">
                      <a:alpha val="43000"/>
                    </a:srgbClr>
                  </a:outerShdw>
                </a:effectLst>
                <a:latin typeface="华文细黑" panose="02010600040101010101" pitchFamily="2" charset="-122"/>
                <a:ea typeface="华文细黑" panose="02010600040101010101" pitchFamily="2" charset="-122"/>
              </a:rPr>
              <a:t>何泳光：</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a:p>
            <a:pPr>
              <a:lnSpc>
                <a:spcPct val="120000"/>
              </a:lnSpc>
            </a:pPr>
            <a:r>
              <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rPr>
              <a:t>从一开始学习JAVA，springboot一点点学习，通过视频进行学习，学到了一些用法，同时也学习了一些开发工具，了解有什么开发工具，怎么使用开发工具，在使用开发工具的过程中有哪些注意事项，在编写中遇到了挺多麻烦，有的麻烦在CSDN上找到方法解决，有的在百度上找很多方法，不断进行学习，学习编写的代码，我在编写过程中有许多不足，经常写着写着就不知道怎么写，对于一些编程知识不了解，许多用法不知道怎么用，我编写部分的内容有时候不知道怎么实现，影响到了团队的进度，也不知道怎么解决，最后团队只能取消我负责部分，影响了团队的完成，对此表示向团队成员的歉意，我有许多不足，还要继续学习。</a:t>
            </a:r>
            <a:endParaRPr lang="en-US" altLang="zh-CN" sz="900" dirty="0">
              <a:solidFill>
                <a:schemeClr val="tx1">
                  <a:lumMod val="85000"/>
                  <a:lumOff val="15000"/>
                </a:schemeClr>
              </a:solidFill>
              <a:latin typeface="华文细黑" panose="02010600040101010101" pitchFamily="2" charset="-122"/>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712206" y="936010"/>
            <a:ext cx="3535680" cy="1445260"/>
          </a:xfrm>
          <a:prstGeom prst="rect">
            <a:avLst/>
          </a:prstGeom>
          <a:noFill/>
        </p:spPr>
        <p:txBody>
          <a:bodyPr wrap="none" rtlCol="0">
            <a:spAutoFit/>
          </a:bodyPr>
          <a:lstStyle/>
          <a:p>
            <a:pPr algn="l"/>
            <a:r>
              <a:rPr lang="zh-CN" altLang="en-US" sz="44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栋感光波</a:t>
            </a:r>
            <a:r>
              <a:rPr lang="zh-CN" altLang="en-US" sz="4400" dirty="0">
                <a:latin typeface="微软雅黑" panose="020B0503020204020204" pitchFamily="34" charset="-122"/>
                <a:ea typeface="微软雅黑" panose="020B0503020204020204" pitchFamily="34" charset="-122"/>
                <a:sym typeface="+mn-ea"/>
              </a:rPr>
              <a:t>小组</a:t>
            </a:r>
            <a:endPar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endParaRPr>
          </a:p>
          <a:p>
            <a:pPr algn="l"/>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感谢</a:t>
            </a:r>
            <a:r>
              <a:rPr lang="zh-CN" altLang="en-US" sz="4400" dirty="0">
                <a:solidFill>
                  <a:srgbClr val="17B59E"/>
                </a:solidFill>
                <a:latin typeface="微软雅黑" panose="020B0503020204020204" pitchFamily="34" charset="-122"/>
                <a:ea typeface="微软雅黑" panose="020B0503020204020204" pitchFamily="34" charset="-122"/>
              </a:rPr>
              <a:t>您的聆听</a:t>
            </a:r>
            <a:endParaRPr lang="zh-CN" altLang="en-US" sz="4400" dirty="0">
              <a:solidFill>
                <a:srgbClr val="17B59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654915" y="2280274"/>
            <a:ext cx="1649095" cy="252730"/>
          </a:xfrm>
          <a:prstGeom prst="rect">
            <a:avLst/>
          </a:prstGeom>
          <a:noFill/>
        </p:spPr>
        <p:txBody>
          <a:bodyPr wrap="none" rtlCol="0">
            <a:spAutoFit/>
          </a:bodyPr>
          <a:lstStyle/>
          <a:p>
            <a:pPr algn="l"/>
            <a:r>
              <a:rPr lang="en-US" altLang="zh-CN" sz="1050" dirty="0">
                <a:latin typeface="微软雅黑" panose="020B0503020204020204" pitchFamily="34" charset="-122"/>
                <a:ea typeface="微软雅黑" panose="020B0503020204020204" pitchFamily="34" charset="-122"/>
              </a:rPr>
              <a:t>Thank you for listening</a:t>
            </a:r>
            <a:endParaRPr lang="en-US" altLang="zh-CN" sz="105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255823" y="2770164"/>
            <a:ext cx="1116330" cy="252730"/>
          </a:xfrm>
          <a:prstGeom prst="rect">
            <a:avLst/>
          </a:prstGeom>
          <a:noFill/>
        </p:spPr>
        <p:txBody>
          <a:bodyPr wrap="none" rtlCol="0">
            <a:spAutoFit/>
          </a:bodyPr>
          <a:lstStyle/>
          <a:p>
            <a:r>
              <a:rPr lang="zh-CN" altLang="en-US" sz="1050" dirty="0">
                <a:solidFill>
                  <a:srgbClr val="17B59E"/>
                </a:solidFill>
                <a:latin typeface="微软雅黑" panose="020B0503020204020204" pitchFamily="34" charset="-122"/>
                <a:ea typeface="微软雅黑" panose="020B0503020204020204" pitchFamily="34" charset="-122"/>
              </a:rPr>
              <a:t>汇报人：</a:t>
            </a:r>
            <a:r>
              <a:rPr lang="zh-CN" altLang="en-US" sz="1050" dirty="0">
                <a:solidFill>
                  <a:srgbClr val="17B59E"/>
                </a:solidFill>
                <a:latin typeface="微软雅黑" panose="020B0503020204020204" pitchFamily="34" charset="-122"/>
                <a:ea typeface="微软雅黑" panose="020B0503020204020204" pitchFamily="34" charset="-122"/>
              </a:rPr>
              <a:t>陈钦文</a:t>
            </a:r>
            <a:endParaRPr lang="zh-CN" altLang="en-US" sz="1050" dirty="0">
              <a:solidFill>
                <a:srgbClr val="17B59E"/>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4623937" y="2770164"/>
            <a:ext cx="1272540" cy="252730"/>
          </a:xfrm>
          <a:prstGeom prst="rect">
            <a:avLst/>
          </a:prstGeom>
          <a:noFill/>
        </p:spPr>
        <p:txBody>
          <a:bodyPr wrap="none" rtlCol="0">
            <a:spAutoFit/>
          </a:bodyPr>
          <a:lstStyle/>
          <a:p>
            <a:r>
              <a:rPr lang="zh-CN" altLang="en-US" sz="1050" dirty="0">
                <a:solidFill>
                  <a:srgbClr val="17B59E"/>
                </a:solidFill>
                <a:latin typeface="微软雅黑" panose="020B0503020204020204" pitchFamily="34" charset="-122"/>
                <a:ea typeface="微软雅黑" panose="020B0503020204020204" pitchFamily="34" charset="-122"/>
              </a:rPr>
              <a:t>日期：</a:t>
            </a:r>
            <a:r>
              <a:rPr lang="en-US" altLang="zh-CN" sz="1050" dirty="0">
                <a:solidFill>
                  <a:srgbClr val="17B59E"/>
                </a:solidFill>
                <a:latin typeface="微软雅黑" panose="020B0503020204020204" pitchFamily="34" charset="-122"/>
                <a:ea typeface="微软雅黑" panose="020B0503020204020204" pitchFamily="34" charset="-122"/>
              </a:rPr>
              <a:t>2022.11.26</a:t>
            </a:r>
            <a:endParaRPr lang="zh-CN" altLang="en-US" sz="1050" dirty="0">
              <a:solidFill>
                <a:srgbClr val="17B59E"/>
              </a:solidFill>
              <a:latin typeface="微软雅黑" panose="020B0503020204020204" pitchFamily="34" charset="-122"/>
              <a:ea typeface="微软雅黑" panose="020B0503020204020204"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3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300" fill="hold"/>
                                        <p:tgtEl>
                                          <p:spTgt spid="3"/>
                                        </p:tgtEl>
                                        <p:attrNameLst>
                                          <p:attrName>ppt_y</p:attrName>
                                        </p:attrNameLst>
                                      </p:cBhvr>
                                      <p:tavLst>
                                        <p:tav tm="0">
                                          <p:val>
                                            <p:strVal val="#ppt_y"/>
                                          </p:val>
                                        </p:tav>
                                        <p:tav tm="100000">
                                          <p:val>
                                            <p:strVal val="#ppt_y"/>
                                          </p:val>
                                        </p:tav>
                                      </p:tavLst>
                                    </p:anim>
                                    <p:anim calcmode="lin" valueType="num">
                                      <p:cBhvr>
                                        <p:cTn id="9" dur="3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3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300" tmFilter="0,0; .5, 1; 1, 1"/>
                                        <p:tgtEl>
                                          <p:spTgt spid="3"/>
                                        </p:tgtEl>
                                      </p:cBhvr>
                                    </p:animEffect>
                                  </p:childTnLst>
                                </p:cTn>
                              </p:par>
                            </p:childTnLst>
                          </p:cTn>
                        </p:par>
                        <p:par>
                          <p:cTn id="12" fill="hold">
                            <p:stCondLst>
                              <p:cond delay="629"/>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223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730"/>
                            </p:stCondLst>
                            <p:childTnLst>
                              <p:par>
                                <p:cTn id="25" presetID="22" presetClass="entr" presetSubtype="8"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sp>
        <p:nvSpPr>
          <p:cNvPr id="7" name="椭圆 6"/>
          <p:cNvSpPr/>
          <p:nvPr/>
        </p:nvSpPr>
        <p:spPr>
          <a:xfrm>
            <a:off x="6640105" y="2016114"/>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1</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6064058" y="3600246"/>
            <a:ext cx="2583180" cy="368300"/>
          </a:xfrm>
          <a:prstGeom prst="rect">
            <a:avLst/>
          </a:prstGeom>
          <a:noFill/>
        </p:spPr>
        <p:txBody>
          <a:bodyPr wrap="non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sym typeface="+mn-ea"/>
              </a:rPr>
              <a:t>成员分工和预期计划</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3590551" y="3959642"/>
            <a:ext cx="4950460" cy="33718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Division of labor and expected plans of members</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399"/>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92783"/>
            <a:ext cx="8960556" cy="5040313"/>
          </a:xfrm>
          <a:prstGeom prst="rect">
            <a:avLst/>
          </a:prstGeom>
        </p:spPr>
      </p:pic>
      <p:pic>
        <p:nvPicPr>
          <p:cNvPr id="2" name="图片 1"/>
          <p:cNvPicPr>
            <a:picLocks noChangeAspect="1"/>
          </p:cNvPicPr>
          <p:nvPr/>
        </p:nvPicPr>
        <p:blipFill>
          <a:blip r:embed="rId2"/>
          <a:stretch>
            <a:fillRect/>
          </a:stretch>
        </p:blipFill>
        <p:spPr>
          <a:xfrm>
            <a:off x="3039745" y="1223645"/>
            <a:ext cx="5462905" cy="352806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3250">
        <p15:prstTrans prst="origami"/>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1480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成员分工</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Group 65"/>
          <p:cNvGrpSpPr/>
          <p:nvPr/>
        </p:nvGrpSpPr>
        <p:grpSpPr>
          <a:xfrm>
            <a:off x="3298538" y="1480557"/>
            <a:ext cx="1077431" cy="1185477"/>
            <a:chOff x="3419864" y="1304397"/>
            <a:chExt cx="1094533" cy="1209746"/>
          </a:xfrm>
          <a:solidFill>
            <a:srgbClr val="B37597"/>
          </a:solidFill>
        </p:grpSpPr>
        <p:sp>
          <p:nvSpPr>
            <p:cNvPr id="3"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4" name="Rectangle 47"/>
            <p:cNvSpPr/>
            <p:nvPr/>
          </p:nvSpPr>
          <p:spPr>
            <a:xfrm>
              <a:off x="3699088" y="1468512"/>
              <a:ext cx="536085" cy="471116"/>
            </a:xfrm>
            <a:prstGeom prst="rect">
              <a:avLst/>
            </a:prstGeom>
            <a:solidFill>
              <a:srgbClr val="17B59E"/>
            </a:solidFill>
          </p:spPr>
          <p:txBody>
            <a:bodyPr wrap="none">
              <a:spAutoFit/>
            </a:bodyPr>
            <a:lstStyle/>
            <a:p>
              <a:pPr algn="ctr" defTabSz="1013460">
                <a:defRPr/>
              </a:pPr>
              <a:r>
                <a:rPr lang="en-US" sz="2400" b="1" kern="0" dirty="0">
                  <a:solidFill>
                    <a:srgbClr val="FFFFFF"/>
                  </a:solidFill>
                  <a:latin typeface="Arial" panose="020B0604020202020204"/>
                </a:rPr>
                <a:t>01</a:t>
              </a:r>
              <a:endParaRPr lang="en-US" sz="2400" kern="0" dirty="0">
                <a:solidFill>
                  <a:srgbClr val="FFFFFF"/>
                </a:solidFill>
                <a:latin typeface="Arial" panose="020B0604020202020204"/>
              </a:endParaRPr>
            </a:p>
          </p:txBody>
        </p:sp>
      </p:grpSp>
      <p:grpSp>
        <p:nvGrpSpPr>
          <p:cNvPr id="5" name="Group 66"/>
          <p:cNvGrpSpPr/>
          <p:nvPr/>
        </p:nvGrpSpPr>
        <p:grpSpPr>
          <a:xfrm>
            <a:off x="4598755" y="1480557"/>
            <a:ext cx="1077431" cy="1185477"/>
            <a:chOff x="4740719" y="1304398"/>
            <a:chExt cx="1094533" cy="1209746"/>
          </a:xfrm>
          <a:solidFill>
            <a:srgbClr val="792E4E"/>
          </a:solidFill>
        </p:grpSpPr>
        <p:sp>
          <p:nvSpPr>
            <p:cNvPr id="6"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7" name="Rectangle 54"/>
            <p:cNvSpPr/>
            <p:nvPr/>
          </p:nvSpPr>
          <p:spPr>
            <a:xfrm>
              <a:off x="5019943" y="1468513"/>
              <a:ext cx="536085" cy="471116"/>
            </a:xfrm>
            <a:prstGeom prst="rect">
              <a:avLst/>
            </a:prstGeom>
            <a:solidFill>
              <a:schemeClr val="tx1">
                <a:lumMod val="65000"/>
                <a:lumOff val="35000"/>
              </a:schemeClr>
            </a:solidFill>
          </p:spPr>
          <p:txBody>
            <a:bodyPr wrap="none">
              <a:spAutoFit/>
            </a:bodyPr>
            <a:lstStyle/>
            <a:p>
              <a:pPr algn="ctr" defTabSz="1013460">
                <a:defRPr/>
              </a:pPr>
              <a:r>
                <a:rPr lang="en-US" sz="2400" b="1" kern="0" dirty="0">
                  <a:solidFill>
                    <a:srgbClr val="FFFFFF"/>
                  </a:solidFill>
                  <a:latin typeface="Arial" panose="020B0604020202020204"/>
                </a:rPr>
                <a:t>02</a:t>
              </a:r>
              <a:endParaRPr lang="en-US" sz="2400" kern="0" dirty="0">
                <a:solidFill>
                  <a:srgbClr val="FFFFFF"/>
                </a:solidFill>
                <a:latin typeface="Arial" panose="020B0604020202020204"/>
              </a:endParaRPr>
            </a:p>
          </p:txBody>
        </p:sp>
      </p:grpSp>
      <p:grpSp>
        <p:nvGrpSpPr>
          <p:cNvPr id="8" name="Group 67"/>
          <p:cNvGrpSpPr/>
          <p:nvPr/>
        </p:nvGrpSpPr>
        <p:grpSpPr>
          <a:xfrm>
            <a:off x="3298538" y="2891839"/>
            <a:ext cx="1077431" cy="1185477"/>
            <a:chOff x="3419864" y="1304397"/>
            <a:chExt cx="1094533" cy="1209746"/>
          </a:xfrm>
          <a:solidFill>
            <a:schemeClr val="tx1">
              <a:lumMod val="65000"/>
              <a:lumOff val="35000"/>
            </a:schemeClr>
          </a:solidFill>
        </p:grpSpPr>
        <p:sp>
          <p:nvSpPr>
            <p:cNvPr id="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10" name="Rectangle 69"/>
            <p:cNvSpPr/>
            <p:nvPr/>
          </p:nvSpPr>
          <p:spPr>
            <a:xfrm>
              <a:off x="3699088" y="1468512"/>
              <a:ext cx="536085" cy="471116"/>
            </a:xfrm>
            <a:prstGeom prst="rect">
              <a:avLst/>
            </a:prstGeom>
            <a:grpFill/>
          </p:spPr>
          <p:txBody>
            <a:bodyPr wrap="none">
              <a:spAutoFit/>
            </a:bodyPr>
            <a:lstStyle/>
            <a:p>
              <a:pPr algn="ctr" defTabSz="1013460">
                <a:defRPr/>
              </a:pPr>
              <a:r>
                <a:rPr lang="en-US" sz="2400" b="1" kern="0" dirty="0">
                  <a:solidFill>
                    <a:srgbClr val="FFFFFF"/>
                  </a:solidFill>
                  <a:latin typeface="Arial" panose="020B0604020202020204"/>
                </a:rPr>
                <a:t>03</a:t>
              </a:r>
              <a:endParaRPr lang="en-US" sz="2400" kern="0" dirty="0">
                <a:solidFill>
                  <a:srgbClr val="FFFFFF"/>
                </a:solidFill>
                <a:latin typeface="Arial" panose="020B0604020202020204"/>
              </a:endParaRPr>
            </a:p>
          </p:txBody>
        </p:sp>
      </p:grpSp>
      <p:grpSp>
        <p:nvGrpSpPr>
          <p:cNvPr id="11" name="Group 70"/>
          <p:cNvGrpSpPr/>
          <p:nvPr/>
        </p:nvGrpSpPr>
        <p:grpSpPr>
          <a:xfrm>
            <a:off x="4598755" y="2891839"/>
            <a:ext cx="1077431" cy="1185477"/>
            <a:chOff x="4740719" y="1304398"/>
            <a:chExt cx="1094533" cy="1209746"/>
          </a:xfrm>
          <a:solidFill>
            <a:srgbClr val="17B59E"/>
          </a:solidFill>
        </p:grpSpPr>
        <p:sp>
          <p:nvSpPr>
            <p:cNvPr id="12"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13" name="Rectangle 73"/>
            <p:cNvSpPr/>
            <p:nvPr/>
          </p:nvSpPr>
          <p:spPr>
            <a:xfrm>
              <a:off x="5019943" y="1468513"/>
              <a:ext cx="536085" cy="471116"/>
            </a:xfrm>
            <a:prstGeom prst="rect">
              <a:avLst/>
            </a:prstGeom>
            <a:grpFill/>
          </p:spPr>
          <p:txBody>
            <a:bodyPr wrap="none">
              <a:spAutoFit/>
            </a:bodyPr>
            <a:lstStyle/>
            <a:p>
              <a:pPr algn="ctr" defTabSz="1013460">
                <a:defRPr/>
              </a:pPr>
              <a:r>
                <a:rPr lang="en-US" sz="2400" b="1" kern="0" dirty="0">
                  <a:solidFill>
                    <a:srgbClr val="FFFFFF"/>
                  </a:solidFill>
                  <a:latin typeface="Arial" panose="020B0604020202020204"/>
                </a:rPr>
                <a:t>04</a:t>
              </a:r>
              <a:endParaRPr lang="en-US" sz="2400" kern="0" dirty="0">
                <a:solidFill>
                  <a:srgbClr val="FFFFFF"/>
                </a:solidFill>
                <a:latin typeface="Arial" panose="020B0604020202020204"/>
              </a:endParaRPr>
            </a:p>
          </p:txBody>
        </p:sp>
      </p:grpSp>
      <p:sp>
        <p:nvSpPr>
          <p:cNvPr id="14" name="矩形 13"/>
          <p:cNvSpPr>
            <a:spLocks noChangeArrowheads="1"/>
          </p:cNvSpPr>
          <p:nvPr/>
        </p:nvSpPr>
        <p:spPr bwMode="auto">
          <a:xfrm>
            <a:off x="5784208" y="1480555"/>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刘一剑</a:t>
            </a:r>
            <a:endParaRPr lang="zh-CN" altLang="en-US" sz="1200" dirty="0">
              <a:latin typeface="微软雅黑" panose="020B0503020204020204" pitchFamily="34" charset="-122"/>
              <a:ea typeface="微软雅黑" panose="020B0503020204020204" pitchFamily="34" charset="-122"/>
            </a:endParaRPr>
          </a:p>
        </p:txBody>
      </p:sp>
      <p:sp>
        <p:nvSpPr>
          <p:cNvPr id="15" name="文本框 40"/>
          <p:cNvSpPr txBox="1"/>
          <p:nvPr/>
        </p:nvSpPr>
        <p:spPr>
          <a:xfrm>
            <a:off x="5784208" y="1678083"/>
            <a:ext cx="2252317" cy="274955"/>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矩形 15"/>
          <p:cNvSpPr>
            <a:spLocks noChangeArrowheads="1"/>
          </p:cNvSpPr>
          <p:nvPr/>
        </p:nvSpPr>
        <p:spPr bwMode="auto">
          <a:xfrm>
            <a:off x="5784208" y="2889523"/>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连道鑫</a:t>
            </a:r>
            <a:endParaRPr lang="zh-CN" altLang="en-US" sz="1200" dirty="0">
              <a:latin typeface="微软雅黑" panose="020B0503020204020204" pitchFamily="34" charset="-122"/>
              <a:ea typeface="微软雅黑" panose="020B0503020204020204" pitchFamily="34" charset="-122"/>
            </a:endParaRPr>
          </a:p>
        </p:txBody>
      </p:sp>
      <p:sp>
        <p:nvSpPr>
          <p:cNvPr id="17" name="文本框 40"/>
          <p:cNvSpPr txBox="1"/>
          <p:nvPr/>
        </p:nvSpPr>
        <p:spPr>
          <a:xfrm>
            <a:off x="5784208" y="3087052"/>
            <a:ext cx="2252317" cy="274955"/>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矩形 17"/>
          <p:cNvSpPr>
            <a:spLocks noChangeArrowheads="1"/>
          </p:cNvSpPr>
          <p:nvPr/>
        </p:nvSpPr>
        <p:spPr bwMode="auto">
          <a:xfrm>
            <a:off x="1872283" y="1480555"/>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陈钦文</a:t>
            </a:r>
            <a:endParaRPr lang="zh-CN" altLang="en-US" sz="1200" dirty="0">
              <a:latin typeface="微软雅黑" panose="020B0503020204020204" pitchFamily="34" charset="-122"/>
              <a:ea typeface="微软雅黑" panose="020B0503020204020204" pitchFamily="34" charset="-122"/>
            </a:endParaRPr>
          </a:p>
        </p:txBody>
      </p:sp>
      <p:sp>
        <p:nvSpPr>
          <p:cNvPr id="19" name="文本框 40"/>
          <p:cNvSpPr txBox="1"/>
          <p:nvPr/>
        </p:nvSpPr>
        <p:spPr>
          <a:xfrm>
            <a:off x="934251" y="1678083"/>
            <a:ext cx="2252317" cy="1105535"/>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前端框架搭建</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前端任务主持</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撰写博客</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主持会议</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矩形 19"/>
          <p:cNvSpPr>
            <a:spLocks noChangeArrowheads="1"/>
          </p:cNvSpPr>
          <p:nvPr/>
        </p:nvSpPr>
        <p:spPr bwMode="auto">
          <a:xfrm>
            <a:off x="1872283" y="2889523"/>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徐宝龙</a:t>
            </a:r>
            <a:endParaRPr lang="zh-CN" altLang="en-US" sz="1200" dirty="0">
              <a:latin typeface="微软雅黑" panose="020B0503020204020204" pitchFamily="34" charset="-122"/>
              <a:ea typeface="微软雅黑" panose="020B0503020204020204" pitchFamily="34" charset="-122"/>
            </a:endParaRPr>
          </a:p>
        </p:txBody>
      </p:sp>
      <p:sp>
        <p:nvSpPr>
          <p:cNvPr id="21" name="文本框 40"/>
          <p:cNvSpPr txBox="1"/>
          <p:nvPr/>
        </p:nvSpPr>
        <p:spPr>
          <a:xfrm>
            <a:off x="934251" y="3087052"/>
            <a:ext cx="2252317" cy="690245"/>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Vlog制作</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测试文档</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1480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成员分工</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Group 65"/>
          <p:cNvGrpSpPr/>
          <p:nvPr/>
        </p:nvGrpSpPr>
        <p:grpSpPr>
          <a:xfrm>
            <a:off x="3298539" y="1480557"/>
            <a:ext cx="1077431" cy="1185477"/>
            <a:chOff x="3419865" y="1304397"/>
            <a:chExt cx="1094533" cy="1209746"/>
          </a:xfrm>
          <a:solidFill>
            <a:srgbClr val="B37597"/>
          </a:solidFill>
        </p:grpSpPr>
        <p:sp>
          <p:nvSpPr>
            <p:cNvPr id="3"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4" name="Rectangle 47"/>
            <p:cNvSpPr/>
            <p:nvPr/>
          </p:nvSpPr>
          <p:spPr>
            <a:xfrm>
              <a:off x="3702003" y="1468512"/>
              <a:ext cx="530255" cy="469800"/>
            </a:xfrm>
            <a:prstGeom prst="rect">
              <a:avLst/>
            </a:prstGeom>
            <a:solidFill>
              <a:srgbClr val="17B59E"/>
            </a:solidFill>
          </p:spPr>
          <p:txBody>
            <a:bodyPr wrap="none">
              <a:spAutoFit/>
            </a:bodyPr>
            <a:lstStyle/>
            <a:p>
              <a:pPr algn="ctr" defTabSz="1013460">
                <a:defRPr/>
              </a:pPr>
              <a:r>
                <a:rPr lang="en-US" sz="2400" b="1" kern="0" dirty="0">
                  <a:solidFill>
                    <a:srgbClr val="FFFFFF"/>
                  </a:solidFill>
                  <a:latin typeface="Arial" panose="020B0604020202020204"/>
                </a:rPr>
                <a:t>05</a:t>
              </a:r>
              <a:endParaRPr lang="en-US" sz="2400" kern="0" dirty="0">
                <a:solidFill>
                  <a:srgbClr val="FFFFFF"/>
                </a:solidFill>
                <a:latin typeface="Arial" panose="020B0604020202020204"/>
              </a:endParaRPr>
            </a:p>
          </p:txBody>
        </p:sp>
      </p:grpSp>
      <p:grpSp>
        <p:nvGrpSpPr>
          <p:cNvPr id="5" name="Group 66"/>
          <p:cNvGrpSpPr/>
          <p:nvPr/>
        </p:nvGrpSpPr>
        <p:grpSpPr>
          <a:xfrm>
            <a:off x="4598756" y="1480557"/>
            <a:ext cx="1077431" cy="1185477"/>
            <a:chOff x="4740720" y="1304398"/>
            <a:chExt cx="1094533" cy="1209746"/>
          </a:xfrm>
          <a:solidFill>
            <a:srgbClr val="792E4E"/>
          </a:solidFill>
        </p:grpSpPr>
        <p:sp>
          <p:nvSpPr>
            <p:cNvPr id="6"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7" name="Rectangle 54"/>
            <p:cNvSpPr/>
            <p:nvPr/>
          </p:nvSpPr>
          <p:spPr>
            <a:xfrm>
              <a:off x="5022858" y="1468513"/>
              <a:ext cx="530255" cy="469800"/>
            </a:xfrm>
            <a:prstGeom prst="rect">
              <a:avLst/>
            </a:prstGeom>
            <a:solidFill>
              <a:schemeClr val="tx1">
                <a:lumMod val="65000"/>
                <a:lumOff val="35000"/>
              </a:schemeClr>
            </a:solidFill>
          </p:spPr>
          <p:txBody>
            <a:bodyPr wrap="none">
              <a:spAutoFit/>
            </a:bodyPr>
            <a:lstStyle/>
            <a:p>
              <a:pPr algn="ctr" defTabSz="1013460">
                <a:defRPr/>
              </a:pPr>
              <a:r>
                <a:rPr lang="en-US" sz="2400" b="1" kern="0" dirty="0">
                  <a:solidFill>
                    <a:srgbClr val="FFFFFF"/>
                  </a:solidFill>
                  <a:latin typeface="Arial" panose="020B0604020202020204"/>
                </a:rPr>
                <a:t>06</a:t>
              </a:r>
              <a:endParaRPr lang="en-US" sz="2400" kern="0" dirty="0">
                <a:solidFill>
                  <a:srgbClr val="FFFFFF"/>
                </a:solidFill>
                <a:latin typeface="Arial" panose="020B0604020202020204"/>
              </a:endParaRPr>
            </a:p>
          </p:txBody>
        </p:sp>
      </p:grpSp>
      <p:grpSp>
        <p:nvGrpSpPr>
          <p:cNvPr id="8" name="Group 67"/>
          <p:cNvGrpSpPr/>
          <p:nvPr/>
        </p:nvGrpSpPr>
        <p:grpSpPr>
          <a:xfrm>
            <a:off x="3298539" y="2891839"/>
            <a:ext cx="1077431" cy="1185477"/>
            <a:chOff x="3419865" y="1304397"/>
            <a:chExt cx="1094533" cy="1209746"/>
          </a:xfrm>
          <a:solidFill>
            <a:schemeClr val="tx1">
              <a:lumMod val="65000"/>
              <a:lumOff val="35000"/>
            </a:schemeClr>
          </a:solidFill>
        </p:grpSpPr>
        <p:sp>
          <p:nvSpPr>
            <p:cNvPr id="9" name="Freeform 68"/>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10" name="Rectangle 69"/>
            <p:cNvSpPr/>
            <p:nvPr/>
          </p:nvSpPr>
          <p:spPr>
            <a:xfrm>
              <a:off x="3702003" y="1468512"/>
              <a:ext cx="530255" cy="469800"/>
            </a:xfrm>
            <a:prstGeom prst="rect">
              <a:avLst/>
            </a:prstGeom>
            <a:grpFill/>
          </p:spPr>
          <p:txBody>
            <a:bodyPr wrap="none">
              <a:spAutoFit/>
            </a:bodyPr>
            <a:lstStyle/>
            <a:p>
              <a:pPr algn="ctr" defTabSz="1013460">
                <a:defRPr/>
              </a:pPr>
              <a:r>
                <a:rPr lang="en-US" sz="2400" b="1" kern="0" dirty="0">
                  <a:solidFill>
                    <a:srgbClr val="FFFFFF"/>
                  </a:solidFill>
                  <a:latin typeface="Arial" panose="020B0604020202020204"/>
                </a:rPr>
                <a:t>07</a:t>
              </a:r>
              <a:endParaRPr lang="en-US" sz="2400" kern="0" dirty="0">
                <a:solidFill>
                  <a:srgbClr val="FFFFFF"/>
                </a:solidFill>
                <a:latin typeface="Arial" panose="020B0604020202020204"/>
              </a:endParaRPr>
            </a:p>
          </p:txBody>
        </p:sp>
      </p:grpSp>
      <p:grpSp>
        <p:nvGrpSpPr>
          <p:cNvPr id="11" name="Group 70"/>
          <p:cNvGrpSpPr/>
          <p:nvPr/>
        </p:nvGrpSpPr>
        <p:grpSpPr>
          <a:xfrm>
            <a:off x="4598756" y="2891839"/>
            <a:ext cx="1077431" cy="1185477"/>
            <a:chOff x="4740720" y="1304398"/>
            <a:chExt cx="1094533" cy="1209746"/>
          </a:xfrm>
          <a:solidFill>
            <a:srgbClr val="17B59E"/>
          </a:solidFill>
        </p:grpSpPr>
        <p:sp>
          <p:nvSpPr>
            <p:cNvPr id="12" name="Freeform 71"/>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13" name="Rectangle 73"/>
            <p:cNvSpPr/>
            <p:nvPr/>
          </p:nvSpPr>
          <p:spPr>
            <a:xfrm>
              <a:off x="5022858" y="1468513"/>
              <a:ext cx="530255" cy="469800"/>
            </a:xfrm>
            <a:prstGeom prst="rect">
              <a:avLst/>
            </a:prstGeom>
            <a:grpFill/>
          </p:spPr>
          <p:txBody>
            <a:bodyPr wrap="none">
              <a:spAutoFit/>
            </a:bodyPr>
            <a:lstStyle/>
            <a:p>
              <a:pPr algn="ctr" defTabSz="1013460">
                <a:defRPr/>
              </a:pPr>
              <a:r>
                <a:rPr lang="en-US" sz="2400" b="1" kern="0" dirty="0">
                  <a:solidFill>
                    <a:srgbClr val="FFFFFF"/>
                  </a:solidFill>
                  <a:latin typeface="Arial" panose="020B0604020202020204"/>
                </a:rPr>
                <a:t>08</a:t>
              </a:r>
              <a:endParaRPr lang="en-US" sz="2400" kern="0" dirty="0">
                <a:solidFill>
                  <a:srgbClr val="FFFFFF"/>
                </a:solidFill>
                <a:latin typeface="Arial" panose="020B0604020202020204"/>
              </a:endParaRPr>
            </a:p>
          </p:txBody>
        </p:sp>
      </p:grpSp>
      <p:sp>
        <p:nvSpPr>
          <p:cNvPr id="14" name="矩形 13"/>
          <p:cNvSpPr>
            <a:spLocks noChangeArrowheads="1"/>
          </p:cNvSpPr>
          <p:nvPr/>
        </p:nvSpPr>
        <p:spPr bwMode="auto">
          <a:xfrm>
            <a:off x="5784208" y="1480555"/>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陈荣</a:t>
            </a:r>
            <a:endParaRPr lang="zh-CN" altLang="en-US" sz="1200" dirty="0">
              <a:latin typeface="微软雅黑" panose="020B0503020204020204" pitchFamily="34" charset="-122"/>
              <a:ea typeface="微软雅黑" panose="020B0503020204020204" pitchFamily="34" charset="-122"/>
            </a:endParaRPr>
          </a:p>
        </p:txBody>
      </p:sp>
      <p:sp>
        <p:nvSpPr>
          <p:cNvPr id="15" name="文本框 40"/>
          <p:cNvSpPr txBox="1"/>
          <p:nvPr/>
        </p:nvSpPr>
        <p:spPr>
          <a:xfrm>
            <a:off x="5784208" y="1678083"/>
            <a:ext cx="2252317" cy="690245"/>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后端框架搭建</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后端代码编写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nSpc>
                <a:spcPct val="150000"/>
              </a:lnSpc>
            </a:pP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服务器租聘、</a:t>
            </a:r>
            <a:r>
              <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配置</a:t>
            </a:r>
            <a:endParaRPr lang="zh-CN" altLang="en-US"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矩形 15"/>
          <p:cNvSpPr>
            <a:spLocks noChangeArrowheads="1"/>
          </p:cNvSpPr>
          <p:nvPr/>
        </p:nvSpPr>
        <p:spPr bwMode="auto">
          <a:xfrm>
            <a:off x="5784208" y="2889523"/>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官永杰</a:t>
            </a:r>
            <a:endParaRPr lang="zh-CN" altLang="en-US" sz="1200" dirty="0">
              <a:latin typeface="微软雅黑" panose="020B0503020204020204" pitchFamily="34" charset="-122"/>
              <a:ea typeface="微软雅黑" panose="020B0503020204020204" pitchFamily="34" charset="-122"/>
            </a:endParaRPr>
          </a:p>
        </p:txBody>
      </p:sp>
      <p:sp>
        <p:nvSpPr>
          <p:cNvPr id="17" name="文本框 40"/>
          <p:cNvSpPr txBox="1"/>
          <p:nvPr/>
        </p:nvSpPr>
        <p:spPr>
          <a:xfrm>
            <a:off x="5784208" y="3087052"/>
            <a:ext cx="2252317" cy="274955"/>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后端代码编写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矩形 17"/>
          <p:cNvSpPr>
            <a:spLocks noChangeArrowheads="1"/>
          </p:cNvSpPr>
          <p:nvPr/>
        </p:nvSpPr>
        <p:spPr bwMode="auto">
          <a:xfrm>
            <a:off x="1872283" y="1480555"/>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肖颖</a:t>
            </a:r>
            <a:endParaRPr lang="zh-CN" altLang="en-US" sz="1200" dirty="0">
              <a:latin typeface="微软雅黑" panose="020B0503020204020204" pitchFamily="34" charset="-122"/>
              <a:ea typeface="微软雅黑" panose="020B0503020204020204" pitchFamily="34" charset="-122"/>
            </a:endParaRPr>
          </a:p>
        </p:txBody>
      </p:sp>
      <p:sp>
        <p:nvSpPr>
          <p:cNvPr id="19" name="文本框 40"/>
          <p:cNvSpPr txBox="1"/>
          <p:nvPr/>
        </p:nvSpPr>
        <p:spPr>
          <a:xfrm>
            <a:off x="934251" y="1678083"/>
            <a:ext cx="2252317" cy="482600"/>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前端代码编写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UI框架设计</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20" name="矩形 19"/>
          <p:cNvSpPr>
            <a:spLocks noChangeArrowheads="1"/>
          </p:cNvSpPr>
          <p:nvPr/>
        </p:nvSpPr>
        <p:spPr bwMode="auto">
          <a:xfrm>
            <a:off x="1872283" y="2889523"/>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lang="zh-CN" altLang="en-US" sz="1200" dirty="0">
                <a:latin typeface="微软雅黑" panose="020B0503020204020204" pitchFamily="34" charset="-122"/>
                <a:ea typeface="微软雅黑" panose="020B0503020204020204" pitchFamily="34" charset="-122"/>
              </a:rPr>
              <a:t>胡明</a:t>
            </a:r>
            <a:endParaRPr lang="zh-CN" altLang="en-US" sz="1200" dirty="0">
              <a:latin typeface="微软雅黑" panose="020B0503020204020204" pitchFamily="34" charset="-122"/>
              <a:ea typeface="微软雅黑" panose="020B0503020204020204" pitchFamily="34" charset="-122"/>
            </a:endParaRPr>
          </a:p>
        </p:txBody>
      </p:sp>
      <p:sp>
        <p:nvSpPr>
          <p:cNvPr id="21" name="文本框 40"/>
          <p:cNvSpPr txBox="1"/>
          <p:nvPr/>
        </p:nvSpPr>
        <p:spPr>
          <a:xfrm>
            <a:off x="934251" y="3087052"/>
            <a:ext cx="2252317" cy="690245"/>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后端任务主持</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后端代码编写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撰写博客</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23" name="文本框 22"/>
          <p:cNvSpPr txBox="1"/>
          <p:nvPr/>
        </p:nvSpPr>
        <p:spPr>
          <a:xfrm>
            <a:off x="447590" y="359976"/>
            <a:ext cx="11480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成员分工</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 name="Group 65"/>
          <p:cNvGrpSpPr/>
          <p:nvPr/>
        </p:nvGrpSpPr>
        <p:grpSpPr>
          <a:xfrm>
            <a:off x="3298539" y="2029832"/>
            <a:ext cx="1077431" cy="1185477"/>
            <a:chOff x="3419865" y="1304397"/>
            <a:chExt cx="1094533" cy="1209746"/>
          </a:xfrm>
          <a:solidFill>
            <a:srgbClr val="B37597"/>
          </a:solidFill>
        </p:grpSpPr>
        <p:sp>
          <p:nvSpPr>
            <p:cNvPr id="3" name="Freeform 44"/>
            <p:cNvSpPr/>
            <p:nvPr/>
          </p:nvSpPr>
          <p:spPr>
            <a:xfrm rot="16200000">
              <a:off x="3362258" y="1362003"/>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rgbClr val="17B59E"/>
            </a:solid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4" name="Rectangle 47"/>
            <p:cNvSpPr/>
            <p:nvPr/>
          </p:nvSpPr>
          <p:spPr>
            <a:xfrm>
              <a:off x="3702003" y="1468512"/>
              <a:ext cx="530255" cy="469800"/>
            </a:xfrm>
            <a:prstGeom prst="rect">
              <a:avLst/>
            </a:prstGeom>
            <a:solidFill>
              <a:srgbClr val="17B59E"/>
            </a:solidFill>
          </p:spPr>
          <p:txBody>
            <a:bodyPr wrap="square">
              <a:spAutoFit/>
            </a:bodyPr>
            <a:lstStyle/>
            <a:p>
              <a:pPr algn="ctr" defTabSz="1013460">
                <a:defRPr/>
              </a:pPr>
              <a:r>
                <a:rPr lang="en-US" sz="2400" b="1" kern="0" dirty="0">
                  <a:solidFill>
                    <a:srgbClr val="FFFFFF"/>
                  </a:solidFill>
                  <a:latin typeface="Arial" panose="020B0604020202020204"/>
                </a:rPr>
                <a:t>09</a:t>
              </a:r>
              <a:endParaRPr lang="en-US" sz="2400" kern="0" dirty="0">
                <a:solidFill>
                  <a:srgbClr val="FFFFFF"/>
                </a:solidFill>
                <a:latin typeface="Arial" panose="020B0604020202020204"/>
              </a:endParaRPr>
            </a:p>
          </p:txBody>
        </p:sp>
      </p:grpSp>
      <p:grpSp>
        <p:nvGrpSpPr>
          <p:cNvPr id="5" name="Group 66"/>
          <p:cNvGrpSpPr/>
          <p:nvPr/>
        </p:nvGrpSpPr>
        <p:grpSpPr>
          <a:xfrm>
            <a:off x="4598756" y="2029832"/>
            <a:ext cx="1077431" cy="1185477"/>
            <a:chOff x="4740720" y="1304398"/>
            <a:chExt cx="1094533" cy="1209746"/>
          </a:xfrm>
          <a:solidFill>
            <a:srgbClr val="792E4E"/>
          </a:solidFill>
        </p:grpSpPr>
        <p:sp>
          <p:nvSpPr>
            <p:cNvPr id="6" name="Freeform 53"/>
            <p:cNvSpPr/>
            <p:nvPr/>
          </p:nvSpPr>
          <p:spPr>
            <a:xfrm rot="16200000">
              <a:off x="4683113" y="1362004"/>
              <a:ext cx="1209746" cy="10945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solidFill>
              <a:schemeClr val="tx1">
                <a:lumMod val="65000"/>
                <a:lumOff val="35000"/>
              </a:schemeClr>
            </a:solidFill>
            <a:ln w="25400" cap="flat" cmpd="sng" algn="ctr">
              <a:noFill/>
              <a:prstDash val="solid"/>
            </a:ln>
            <a:effectLst/>
          </p:spPr>
          <p:txBody>
            <a:bodyPr rtlCol="0" anchor="ctr"/>
            <a:lstStyle/>
            <a:p>
              <a:pPr algn="ctr" defTabSz="1013460">
                <a:defRPr/>
              </a:pPr>
              <a:endParaRPr lang="en-US" sz="2400" kern="0" dirty="0">
                <a:solidFill>
                  <a:srgbClr val="FFFFFF"/>
                </a:solidFill>
                <a:latin typeface="Arial" panose="020B0604020202020204"/>
              </a:endParaRPr>
            </a:p>
          </p:txBody>
        </p:sp>
        <p:sp>
          <p:nvSpPr>
            <p:cNvPr id="7" name="Rectangle 54"/>
            <p:cNvSpPr/>
            <p:nvPr/>
          </p:nvSpPr>
          <p:spPr>
            <a:xfrm>
              <a:off x="5022858" y="1468513"/>
              <a:ext cx="530255" cy="469800"/>
            </a:xfrm>
            <a:prstGeom prst="rect">
              <a:avLst/>
            </a:prstGeom>
            <a:solidFill>
              <a:schemeClr val="tx1">
                <a:lumMod val="65000"/>
                <a:lumOff val="35000"/>
              </a:schemeClr>
            </a:solidFill>
          </p:spPr>
          <p:txBody>
            <a:bodyPr wrap="square">
              <a:spAutoFit/>
            </a:bodyPr>
            <a:lstStyle/>
            <a:p>
              <a:pPr algn="ctr" defTabSz="1013460">
                <a:defRPr/>
              </a:pPr>
              <a:r>
                <a:rPr lang="en-US" sz="2400" kern="0" dirty="0">
                  <a:solidFill>
                    <a:srgbClr val="FFFFFF"/>
                  </a:solidFill>
                  <a:latin typeface="Arial" panose="020B0604020202020204"/>
                </a:rPr>
                <a:t>10</a:t>
              </a:r>
              <a:endParaRPr lang="en-US" sz="2400" kern="0" dirty="0">
                <a:solidFill>
                  <a:srgbClr val="FFFFFF"/>
                </a:solidFill>
                <a:latin typeface="Arial" panose="020B0604020202020204"/>
              </a:endParaRPr>
            </a:p>
          </p:txBody>
        </p:sp>
      </p:grpSp>
      <p:sp>
        <p:nvSpPr>
          <p:cNvPr id="14" name="矩形 13"/>
          <p:cNvSpPr>
            <a:spLocks noChangeArrowheads="1"/>
          </p:cNvSpPr>
          <p:nvPr/>
        </p:nvSpPr>
        <p:spPr bwMode="auto">
          <a:xfrm>
            <a:off x="5784208" y="2029830"/>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r>
              <a:rPr lang="zh-CN" altLang="en-US" sz="1200" dirty="0">
                <a:latin typeface="微软雅黑" panose="020B0503020204020204" pitchFamily="34" charset="-122"/>
                <a:ea typeface="微软雅黑" panose="020B0503020204020204" pitchFamily="34" charset="-122"/>
              </a:rPr>
              <a:t>何泳光</a:t>
            </a:r>
            <a:endParaRPr lang="zh-CN" altLang="en-US" sz="1200" dirty="0">
              <a:latin typeface="微软雅黑" panose="020B0503020204020204" pitchFamily="34" charset="-122"/>
              <a:ea typeface="微软雅黑" panose="020B0503020204020204" pitchFamily="34" charset="-122"/>
            </a:endParaRPr>
          </a:p>
        </p:txBody>
      </p:sp>
      <p:sp>
        <p:nvSpPr>
          <p:cNvPr id="15" name="文本框 40"/>
          <p:cNvSpPr txBox="1"/>
          <p:nvPr/>
        </p:nvSpPr>
        <p:spPr>
          <a:xfrm>
            <a:off x="5784208" y="2227358"/>
            <a:ext cx="2252317" cy="274955"/>
          </a:xfrm>
          <a:prstGeom prst="rect">
            <a:avLst/>
          </a:prstGeom>
          <a:noFill/>
          <a:ln w="9525">
            <a:noFill/>
          </a:ln>
        </p:spPr>
        <p:txBody>
          <a:bodyPr wrap="square" lIns="67391" tIns="33696" rIns="67391" bIns="33696">
            <a:spAutoFit/>
          </a:bodyPr>
          <a:lstStyle/>
          <a:p>
            <a:pP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后端代码编写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8" name="矩形 17"/>
          <p:cNvSpPr>
            <a:spLocks noChangeArrowheads="1"/>
          </p:cNvSpPr>
          <p:nvPr/>
        </p:nvSpPr>
        <p:spPr bwMode="auto">
          <a:xfrm>
            <a:off x="1872283" y="2029830"/>
            <a:ext cx="1330245" cy="251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p>
            <a:pPr algn="r"/>
            <a:r>
              <a:rPr sz="1200" dirty="0">
                <a:latin typeface="微软雅黑" panose="020B0503020204020204" pitchFamily="34" charset="-122"/>
                <a:ea typeface="微软雅黑" panose="020B0503020204020204" pitchFamily="34" charset="-122"/>
              </a:rPr>
              <a:t>黄德鑫</a:t>
            </a:r>
            <a:endParaRPr sz="1200" dirty="0">
              <a:latin typeface="微软雅黑" panose="020B0503020204020204" pitchFamily="34" charset="-122"/>
              <a:ea typeface="微软雅黑" panose="020B0503020204020204" pitchFamily="34" charset="-122"/>
            </a:endParaRPr>
          </a:p>
        </p:txBody>
      </p:sp>
      <p:sp>
        <p:nvSpPr>
          <p:cNvPr id="19" name="文本框 40"/>
          <p:cNvSpPr txBox="1"/>
          <p:nvPr/>
        </p:nvSpPr>
        <p:spPr>
          <a:xfrm>
            <a:off x="934251" y="2227358"/>
            <a:ext cx="2252317" cy="274955"/>
          </a:xfrm>
          <a:prstGeom prst="rect">
            <a:avLst/>
          </a:prstGeom>
          <a:noFill/>
          <a:ln w="9525">
            <a:noFill/>
          </a:ln>
        </p:spPr>
        <p:txBody>
          <a:bodyPr wrap="square" lIns="67391" tIns="33696" rIns="67391" bIns="33696">
            <a:spAutoFit/>
          </a:bodyPr>
          <a:lstStyle/>
          <a:p>
            <a:pPr algn="r">
              <a:lnSpc>
                <a:spcPct val="150000"/>
              </a:lnSpc>
            </a:pPr>
            <a:r>
              <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后端代码编写</a:t>
            </a:r>
            <a:endParaRPr sz="900" noProof="1">
              <a:solidFill>
                <a:schemeClr val="bg1">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图片 5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7119271">
            <a:off x="-843651" y="-2354956"/>
            <a:ext cx="4998338" cy="2811565"/>
          </a:xfrm>
          <a:prstGeom prst="rect">
            <a:avLst/>
          </a:prstGeom>
        </p:spPr>
      </p:pic>
      <p:sp>
        <p:nvSpPr>
          <p:cNvPr id="52" name="文本框 51"/>
          <p:cNvSpPr txBox="1"/>
          <p:nvPr/>
        </p:nvSpPr>
        <p:spPr>
          <a:xfrm>
            <a:off x="447590" y="359976"/>
            <a:ext cx="1148080" cy="337185"/>
          </a:xfrm>
          <a:prstGeom prst="rect">
            <a:avLst/>
          </a:prstGeom>
          <a:noFill/>
        </p:spPr>
        <p:txBody>
          <a:bodyPr wrap="none" rtlCol="0">
            <a:spAutoFit/>
          </a:bodyPr>
          <a:lstStyle/>
          <a:p>
            <a:pPr algn="l"/>
            <a:r>
              <a:rPr lang="zh-CN" altLang="en-US" sz="1600" spc="300" dirty="0">
                <a:solidFill>
                  <a:srgbClr val="17B59E"/>
                </a:solidFill>
                <a:latin typeface="微软雅黑" panose="020B0503020204020204" pitchFamily="34" charset="-122"/>
                <a:ea typeface="微软雅黑" panose="020B0503020204020204" pitchFamily="34" charset="-122"/>
                <a:sym typeface="+mn-ea"/>
              </a:rPr>
              <a:t>预期计划</a:t>
            </a:r>
            <a:endParaRPr lang="zh-CN" altLang="en-US" sz="1600" spc="3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6" name="Chevron 11"/>
          <p:cNvSpPr/>
          <p:nvPr/>
        </p:nvSpPr>
        <p:spPr>
          <a:xfrm>
            <a:off x="5640070" y="1697990"/>
            <a:ext cx="2319655" cy="298450"/>
          </a:xfrm>
          <a:prstGeom prst="chevron">
            <a:avLst>
              <a:gd name="adj" fmla="val 32323"/>
            </a:avLst>
          </a:prstGeom>
          <a:solidFill>
            <a:srgbClr val="17B59E"/>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微软雅黑" panose="020B0503020204020204" pitchFamily="34" charset="-122"/>
            </a:endParaRPr>
          </a:p>
        </p:txBody>
      </p:sp>
      <p:sp>
        <p:nvSpPr>
          <p:cNvPr id="7" name="Oval 43"/>
          <p:cNvSpPr/>
          <p:nvPr/>
        </p:nvSpPr>
        <p:spPr>
          <a:xfrm>
            <a:off x="6757892" y="1792191"/>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微软雅黑" panose="020B0503020204020204" pitchFamily="34" charset="-122"/>
            </a:endParaRPr>
          </a:p>
        </p:txBody>
      </p:sp>
      <p:sp>
        <p:nvSpPr>
          <p:cNvPr id="8" name="Chevron 10"/>
          <p:cNvSpPr/>
          <p:nvPr/>
        </p:nvSpPr>
        <p:spPr>
          <a:xfrm>
            <a:off x="3095625" y="1698625"/>
            <a:ext cx="2550160" cy="298450"/>
          </a:xfrm>
          <a:prstGeom prst="chevron">
            <a:avLst>
              <a:gd name="adj" fmla="val 32323"/>
            </a:avLst>
          </a:prstGeom>
          <a:solidFill>
            <a:srgbClr val="595959"/>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微软雅黑" panose="020B0503020204020204" pitchFamily="34" charset="-122"/>
            </a:endParaRPr>
          </a:p>
        </p:txBody>
      </p:sp>
      <p:sp>
        <p:nvSpPr>
          <p:cNvPr id="9" name="Oval 42"/>
          <p:cNvSpPr/>
          <p:nvPr/>
        </p:nvSpPr>
        <p:spPr>
          <a:xfrm>
            <a:off x="4338602" y="1796636"/>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微软雅黑" panose="020B0503020204020204" pitchFamily="34" charset="-122"/>
            </a:endParaRPr>
          </a:p>
        </p:txBody>
      </p:sp>
      <p:sp>
        <p:nvSpPr>
          <p:cNvPr id="10" name="Oval 15"/>
          <p:cNvSpPr/>
          <p:nvPr/>
        </p:nvSpPr>
        <p:spPr>
          <a:xfrm>
            <a:off x="1627512" y="2369545"/>
            <a:ext cx="522792" cy="520435"/>
          </a:xfrm>
          <a:prstGeom prst="ellipse">
            <a:avLst/>
          </a:prstGeom>
          <a:solidFill>
            <a:srgbClr val="17B59E"/>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latin typeface="微软雅黑" panose="020B0503020204020204" pitchFamily="34" charset="-122"/>
            </a:endParaRPr>
          </a:p>
        </p:txBody>
      </p:sp>
      <p:sp>
        <p:nvSpPr>
          <p:cNvPr id="11" name="Oval 16"/>
          <p:cNvSpPr/>
          <p:nvPr/>
        </p:nvSpPr>
        <p:spPr>
          <a:xfrm>
            <a:off x="4119825" y="2370815"/>
            <a:ext cx="522792" cy="520435"/>
          </a:xfrm>
          <a:prstGeom prst="ellipse">
            <a:avLst/>
          </a:prstGeom>
          <a:solidFill>
            <a:srgbClr val="595959"/>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微软雅黑" panose="020B0503020204020204" pitchFamily="34" charset="-122"/>
            </a:endParaRPr>
          </a:p>
        </p:txBody>
      </p:sp>
      <p:sp>
        <p:nvSpPr>
          <p:cNvPr id="12" name="Oval 17"/>
          <p:cNvSpPr/>
          <p:nvPr/>
        </p:nvSpPr>
        <p:spPr>
          <a:xfrm>
            <a:off x="6539115" y="2369545"/>
            <a:ext cx="522792" cy="520435"/>
          </a:xfrm>
          <a:prstGeom prst="ellipse">
            <a:avLst/>
          </a:prstGeom>
          <a:solidFill>
            <a:srgbClr val="17B59E"/>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微软雅黑" panose="020B0503020204020204" pitchFamily="34" charset="-122"/>
            </a:endParaRPr>
          </a:p>
        </p:txBody>
      </p:sp>
      <p:sp>
        <p:nvSpPr>
          <p:cNvPr id="15" name="Rectangle 20"/>
          <p:cNvSpPr/>
          <p:nvPr/>
        </p:nvSpPr>
        <p:spPr>
          <a:xfrm>
            <a:off x="1312011" y="1325417"/>
            <a:ext cx="1261745" cy="297815"/>
          </a:xfrm>
          <a:prstGeom prst="rect">
            <a:avLst/>
          </a:prstGeom>
        </p:spPr>
        <p:txBody>
          <a:bodyPr wrap="none" lIns="67391" tIns="33696" rIns="67391" bIns="33696">
            <a:spAutoFit/>
          </a:bodyPr>
          <a:lstStyle/>
          <a:p>
            <a:pPr algn="ctr"/>
            <a:r>
              <a:rPr lang="en-US" sz="1500" dirty="0">
                <a:latin typeface="微软雅黑" panose="020B0503020204020204" pitchFamily="34" charset="-122"/>
                <a:ea typeface="微软雅黑" panose="020B0503020204020204" pitchFamily="34" charset="-122"/>
              </a:rPr>
              <a:t>11.11~11.17</a:t>
            </a:r>
            <a:endParaRPr lang="en-US" sz="1500" dirty="0">
              <a:latin typeface="微软雅黑" panose="020B0503020204020204" pitchFamily="34" charset="-122"/>
              <a:ea typeface="微软雅黑" panose="020B0503020204020204" pitchFamily="34" charset="-122"/>
            </a:endParaRPr>
          </a:p>
        </p:txBody>
      </p:sp>
      <p:sp>
        <p:nvSpPr>
          <p:cNvPr id="17" name="Rectangle 22"/>
          <p:cNvSpPr/>
          <p:nvPr/>
        </p:nvSpPr>
        <p:spPr>
          <a:xfrm>
            <a:off x="6168370" y="1324782"/>
            <a:ext cx="1261745" cy="297815"/>
          </a:xfrm>
          <a:prstGeom prst="rect">
            <a:avLst/>
          </a:prstGeom>
        </p:spPr>
        <p:txBody>
          <a:bodyPr wrap="none" lIns="67391" tIns="33696" rIns="67391" bIns="33696">
            <a:spAutoFit/>
          </a:bodyPr>
          <a:lstStyle/>
          <a:p>
            <a:pPr algn="ctr"/>
            <a:r>
              <a:rPr lang="en-US" sz="1500" dirty="0">
                <a:latin typeface="微软雅黑" panose="020B0503020204020204" pitchFamily="34" charset="-122"/>
                <a:ea typeface="微软雅黑" panose="020B0503020204020204" pitchFamily="34" charset="-122"/>
                <a:sym typeface="+mn-ea"/>
              </a:rPr>
              <a:t>11.18~11.25</a:t>
            </a:r>
            <a:endParaRPr lang="en-US" sz="1500" dirty="0">
              <a:latin typeface="微软雅黑" panose="020B0503020204020204" pitchFamily="34" charset="-122"/>
              <a:ea typeface="微软雅黑" panose="020B0503020204020204" pitchFamily="34" charset="-122"/>
            </a:endParaRPr>
          </a:p>
        </p:txBody>
      </p:sp>
      <p:cxnSp>
        <p:nvCxnSpPr>
          <p:cNvPr id="20" name="Straight Connector 26"/>
          <p:cNvCxnSpPr/>
          <p:nvPr/>
        </p:nvCxnSpPr>
        <p:spPr>
          <a:xfrm flipH="1" flipV="1">
            <a:off x="1888908" y="1996188"/>
            <a:ext cx="0" cy="373357"/>
          </a:xfrm>
          <a:prstGeom prst="line">
            <a:avLst/>
          </a:prstGeom>
          <a:ln w="12700" cmpd="sng">
            <a:solidFill>
              <a:srgbClr val="17B59E"/>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7"/>
          <p:cNvCxnSpPr/>
          <p:nvPr/>
        </p:nvCxnSpPr>
        <p:spPr>
          <a:xfrm flipH="1" flipV="1">
            <a:off x="4381221" y="1997458"/>
            <a:ext cx="0" cy="373357"/>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8"/>
          <p:cNvCxnSpPr/>
          <p:nvPr/>
        </p:nvCxnSpPr>
        <p:spPr>
          <a:xfrm flipH="1" flipV="1">
            <a:off x="6799876" y="1996823"/>
            <a:ext cx="0" cy="373357"/>
          </a:xfrm>
          <a:prstGeom prst="line">
            <a:avLst/>
          </a:prstGeom>
          <a:ln w="12700" cmpd="sng">
            <a:solidFill>
              <a:srgbClr val="17B59E"/>
            </a:solidFill>
          </a:ln>
          <a:effectLst/>
        </p:spPr>
        <p:style>
          <a:lnRef idx="2">
            <a:schemeClr val="accent1"/>
          </a:lnRef>
          <a:fillRef idx="0">
            <a:schemeClr val="accent1"/>
          </a:fillRef>
          <a:effectRef idx="1">
            <a:schemeClr val="accent1"/>
          </a:effectRef>
          <a:fontRef idx="minor">
            <a:schemeClr val="tx1"/>
          </a:fontRef>
        </p:style>
      </p:cxnSp>
      <p:sp>
        <p:nvSpPr>
          <p:cNvPr id="25" name="Chevron 4"/>
          <p:cNvSpPr/>
          <p:nvPr/>
        </p:nvSpPr>
        <p:spPr>
          <a:xfrm>
            <a:off x="682625" y="1698625"/>
            <a:ext cx="2413000" cy="298450"/>
          </a:xfrm>
          <a:prstGeom prst="chevron">
            <a:avLst>
              <a:gd name="adj" fmla="val 32323"/>
            </a:avLst>
          </a:prstGeom>
          <a:solidFill>
            <a:srgbClr val="17B59E"/>
          </a:solidFill>
          <a:ln w="38100">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solidFill>
                <a:schemeClr val="tx1"/>
              </a:solidFill>
              <a:latin typeface="微软雅黑" panose="020B0503020204020204" pitchFamily="34" charset="-122"/>
            </a:endParaRPr>
          </a:p>
        </p:txBody>
      </p:sp>
      <p:sp>
        <p:nvSpPr>
          <p:cNvPr id="26" name="Oval 41"/>
          <p:cNvSpPr/>
          <p:nvPr/>
        </p:nvSpPr>
        <p:spPr>
          <a:xfrm>
            <a:off x="1846288" y="1833466"/>
            <a:ext cx="85241" cy="84857"/>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67391" tIns="33696" rIns="67391" bIns="33696" rtlCol="0" anchor="ctr"/>
          <a:lstStyle/>
          <a:p>
            <a:pPr algn="ctr"/>
            <a:endParaRPr lang="en-US" sz="2400" dirty="0">
              <a:latin typeface="微软雅黑" panose="020B0503020204020204" pitchFamily="34" charset="-122"/>
            </a:endParaRPr>
          </a:p>
        </p:txBody>
      </p:sp>
      <p:pic>
        <p:nvPicPr>
          <p:cNvPr id="27" name="Picture 48"/>
          <p:cNvPicPr>
            <a:picLocks noChangeAspect="1"/>
          </p:cNvPicPr>
          <p:nvPr/>
        </p:nvPicPr>
        <p:blipFill>
          <a:blip r:embed="rId2"/>
          <a:stretch>
            <a:fillRect/>
          </a:stretch>
        </p:blipFill>
        <p:spPr>
          <a:xfrm>
            <a:off x="1765771" y="2464447"/>
            <a:ext cx="246275" cy="333173"/>
          </a:xfrm>
          <a:prstGeom prst="rect">
            <a:avLst/>
          </a:prstGeom>
        </p:spPr>
      </p:pic>
      <p:pic>
        <p:nvPicPr>
          <p:cNvPr id="28" name="Picture 49"/>
          <p:cNvPicPr>
            <a:picLocks noChangeAspect="1"/>
          </p:cNvPicPr>
          <p:nvPr/>
        </p:nvPicPr>
        <p:blipFill>
          <a:blip r:embed="rId3"/>
          <a:stretch>
            <a:fillRect/>
          </a:stretch>
        </p:blipFill>
        <p:spPr>
          <a:xfrm>
            <a:off x="4217639" y="2468187"/>
            <a:ext cx="327167" cy="325693"/>
          </a:xfrm>
          <a:prstGeom prst="rect">
            <a:avLst/>
          </a:prstGeom>
        </p:spPr>
      </p:pic>
      <p:pic>
        <p:nvPicPr>
          <p:cNvPr id="29" name="Picture 50"/>
          <p:cNvPicPr>
            <a:picLocks noChangeAspect="1"/>
          </p:cNvPicPr>
          <p:nvPr/>
        </p:nvPicPr>
        <p:blipFill>
          <a:blip r:embed="rId4"/>
          <a:stretch>
            <a:fillRect/>
          </a:stretch>
        </p:blipFill>
        <p:spPr>
          <a:xfrm>
            <a:off x="6627157" y="2520049"/>
            <a:ext cx="346711" cy="220696"/>
          </a:xfrm>
          <a:prstGeom prst="rect">
            <a:avLst/>
          </a:prstGeom>
        </p:spPr>
      </p:pic>
      <p:sp>
        <p:nvSpPr>
          <p:cNvPr id="41" name="文本框 52"/>
          <p:cNvSpPr txBox="1"/>
          <p:nvPr/>
        </p:nvSpPr>
        <p:spPr>
          <a:xfrm>
            <a:off x="1317173" y="3065318"/>
            <a:ext cx="1154749" cy="251460"/>
          </a:xfrm>
          <a:prstGeom prst="rect">
            <a:avLst/>
          </a:prstGeom>
          <a:noFill/>
        </p:spPr>
        <p:txBody>
          <a:bodyPr wrap="square" lIns="67391" tIns="33696" rIns="67391" bIns="33696" rtlCol="0">
            <a:spAutoFit/>
          </a:bodyPr>
          <a:lstStyle/>
          <a:p>
            <a:pPr algn="ctr"/>
            <a:r>
              <a:rPr sz="1200" dirty="0">
                <a:solidFill>
                  <a:srgbClr val="282E33"/>
                </a:solidFill>
                <a:latin typeface="微软雅黑" panose="020B0503020204020204" pitchFamily="34" charset="-122"/>
                <a:ea typeface="微软雅黑" panose="020B0503020204020204" pitchFamily="34" charset="-122"/>
                <a:sym typeface="+mn-ea"/>
              </a:rPr>
              <a:t>阶段一</a:t>
            </a:r>
            <a:r>
              <a:rPr lang="en-US" sz="1200" dirty="0">
                <a:solidFill>
                  <a:srgbClr val="282E33"/>
                </a:solidFill>
                <a:latin typeface="微软雅黑" panose="020B0503020204020204" pitchFamily="34" charset="-122"/>
                <a:ea typeface="微软雅黑" panose="020B0503020204020204" pitchFamily="34" charset="-122"/>
                <a:sym typeface="+mn-ea"/>
              </a:rPr>
              <a:t>(前端)</a:t>
            </a:r>
            <a:r>
              <a:rPr sz="1200" dirty="0">
                <a:solidFill>
                  <a:srgbClr val="282E33"/>
                </a:solidFill>
                <a:latin typeface="微软雅黑" panose="020B0503020204020204" pitchFamily="34" charset="-122"/>
                <a:ea typeface="微软雅黑" panose="020B0503020204020204" pitchFamily="34" charset="-122"/>
                <a:sym typeface="+mn-ea"/>
              </a:rPr>
              <a: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2" name="Text Placeholder 1"/>
          <p:cNvSpPr txBox="1"/>
          <p:nvPr/>
        </p:nvSpPr>
        <p:spPr>
          <a:xfrm>
            <a:off x="553720" y="3383915"/>
            <a:ext cx="2670175" cy="1330325"/>
          </a:xfrm>
          <a:prstGeom prst="rect">
            <a:avLst/>
          </a:prstGeom>
        </p:spPr>
        <p:txBody>
          <a:bodyPr vert="horz" lIns="0" tIns="33696" rIns="67391" bIns="3369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rgbClr val="282E33"/>
                </a:solidFill>
                <a:latin typeface="微软雅黑" panose="020B0503020204020204" pitchFamily="34" charset="-122"/>
                <a:ea typeface="微软雅黑" panose="020B0503020204020204" pitchFamily="34" charset="-122"/>
                <a:sym typeface="+mn-ea"/>
              </a:rPr>
              <a:t>完成用户端首页、登录、注册、个人主页、班级搜索、留言评论、校园风光照片展示、地图活动展示、大事记、虚拟合影与后台登录、首页、班级管理、照片管理、直播链接管理、用户管理、留言审核、地图活动管理等页面的绘制</a:t>
            </a:r>
            <a:endParaRPr lang="zh-CN" altLang="en-US" dirty="0">
              <a:solidFill>
                <a:srgbClr val="282E33"/>
              </a:solidFill>
              <a:latin typeface="微软雅黑" panose="020B0503020204020204" pitchFamily="34" charset="-122"/>
              <a:ea typeface="微软雅黑" panose="020B0503020204020204" pitchFamily="34" charset="-122"/>
            </a:endParaRPr>
          </a:p>
          <a:p>
            <a:pPr algn="ctr"/>
            <a:endParaRPr lang="en-US" dirty="0">
              <a:solidFill>
                <a:schemeClr val="tx1">
                  <a:lumMod val="85000"/>
                  <a:lumOff val="15000"/>
                </a:schemeClr>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43" name="文本框 65"/>
          <p:cNvSpPr txBox="1"/>
          <p:nvPr/>
        </p:nvSpPr>
        <p:spPr>
          <a:xfrm>
            <a:off x="3832423" y="3065318"/>
            <a:ext cx="1154749" cy="251460"/>
          </a:xfrm>
          <a:prstGeom prst="rect">
            <a:avLst/>
          </a:prstGeom>
          <a:noFill/>
        </p:spPr>
        <p:txBody>
          <a:bodyPr wrap="square" lIns="67391" tIns="33696" rIns="67391" bIns="33696" rtlCol="0">
            <a:spAutoFit/>
          </a:bodyPr>
          <a:lstStyle/>
          <a:p>
            <a:pPr algn="ctr"/>
            <a:r>
              <a:rPr sz="1200" dirty="0">
                <a:solidFill>
                  <a:srgbClr val="282E33"/>
                </a:solidFill>
                <a:latin typeface="微软雅黑" panose="020B0503020204020204" pitchFamily="34" charset="-122"/>
                <a:ea typeface="微软雅黑" panose="020B0503020204020204" pitchFamily="34" charset="-122"/>
                <a:sym typeface="+mn-ea"/>
              </a:rPr>
              <a:t>阶段一</a:t>
            </a:r>
            <a:r>
              <a:rPr lang="en-US" sz="1200" dirty="0">
                <a:solidFill>
                  <a:srgbClr val="282E33"/>
                </a:solidFill>
                <a:latin typeface="微软雅黑" panose="020B0503020204020204" pitchFamily="34" charset="-122"/>
                <a:ea typeface="微软雅黑" panose="020B0503020204020204" pitchFamily="34" charset="-122"/>
                <a:sym typeface="+mn-ea"/>
              </a:rPr>
              <a:t>(</a:t>
            </a:r>
            <a:r>
              <a:rPr lang="zh-CN" altLang="en-US" sz="1200" dirty="0">
                <a:solidFill>
                  <a:srgbClr val="282E33"/>
                </a:solidFill>
                <a:latin typeface="微软雅黑" panose="020B0503020204020204" pitchFamily="34" charset="-122"/>
                <a:ea typeface="微软雅黑" panose="020B0503020204020204" pitchFamily="34" charset="-122"/>
                <a:sym typeface="+mn-ea"/>
              </a:rPr>
              <a:t>后</a:t>
            </a:r>
            <a:r>
              <a:rPr lang="en-US" sz="1200" dirty="0">
                <a:solidFill>
                  <a:srgbClr val="282E33"/>
                </a:solidFill>
                <a:latin typeface="微软雅黑" panose="020B0503020204020204" pitchFamily="34" charset="-122"/>
                <a:ea typeface="微软雅黑" panose="020B0503020204020204" pitchFamily="34" charset="-122"/>
                <a:sym typeface="+mn-ea"/>
              </a:rPr>
              <a:t>端)</a:t>
            </a:r>
            <a:r>
              <a:rPr sz="1200" dirty="0">
                <a:solidFill>
                  <a:srgbClr val="282E33"/>
                </a:solidFill>
                <a:latin typeface="微软雅黑" panose="020B0503020204020204" pitchFamily="34" charset="-122"/>
                <a:ea typeface="微软雅黑" panose="020B0503020204020204" pitchFamily="34" charset="-122"/>
                <a:sym typeface="+mn-ea"/>
              </a:rPr>
              <a: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4" name="Text Placeholder 1"/>
          <p:cNvSpPr txBox="1"/>
          <p:nvPr/>
        </p:nvSpPr>
        <p:spPr>
          <a:xfrm>
            <a:off x="3437255" y="3383915"/>
            <a:ext cx="2211070" cy="991235"/>
          </a:xfrm>
          <a:prstGeom prst="rect">
            <a:avLst/>
          </a:prstGeom>
        </p:spPr>
        <p:txBody>
          <a:bodyPr vert="horz" lIns="0" tIns="33696" rIns="67391" bIns="3369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85000"/>
                    <a:lumOff val="15000"/>
                  </a:schemeClr>
                </a:solidFill>
                <a:latin typeface="Adobe Arabic" panose="02040503050201020203" pitchFamily="18" charset="-78"/>
                <a:ea typeface="微软雅黑" panose="020B0503020204020204" pitchFamily="34" charset="-122"/>
                <a:cs typeface="Adobe Arabic" panose="02040503050201020203" pitchFamily="18" charset="-78"/>
              </a:rPr>
              <a:t>完成登录、修改密码、修改个人信息、注册、班级搜索、校园风光、校友留言板、大事记、院庆直播、福大地图等功能模块的代码与服务器租聘</a:t>
            </a:r>
            <a:endParaRPr lang="en-US" dirty="0">
              <a:solidFill>
                <a:schemeClr val="tx1">
                  <a:lumMod val="85000"/>
                  <a:lumOff val="15000"/>
                </a:schemeClr>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45" name="文本框 67"/>
          <p:cNvSpPr txBox="1"/>
          <p:nvPr/>
        </p:nvSpPr>
        <p:spPr>
          <a:xfrm>
            <a:off x="6222828" y="3065168"/>
            <a:ext cx="1154749" cy="251460"/>
          </a:xfrm>
          <a:prstGeom prst="rect">
            <a:avLst/>
          </a:prstGeom>
          <a:noFill/>
        </p:spPr>
        <p:txBody>
          <a:bodyPr wrap="square" lIns="67391" tIns="33696" rIns="67391" bIns="33696" rtlCol="0">
            <a:spAutoFit/>
          </a:bodyPr>
          <a:lstStyle/>
          <a:p>
            <a:pPr algn="ct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阶段二：</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Text Placeholder 1"/>
          <p:cNvSpPr txBox="1"/>
          <p:nvPr/>
        </p:nvSpPr>
        <p:spPr>
          <a:xfrm>
            <a:off x="5861050" y="3383915"/>
            <a:ext cx="2020570" cy="875030"/>
          </a:xfrm>
          <a:prstGeom prst="rect">
            <a:avLst/>
          </a:prstGeom>
        </p:spPr>
        <p:txBody>
          <a:bodyPr vert="horz" lIns="0" tIns="33696" rIns="67391" bIns="3369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tx1">
                    <a:lumMod val="85000"/>
                    <a:lumOff val="15000"/>
                  </a:schemeClr>
                </a:solidFill>
                <a:latin typeface="Adobe Arabic" panose="02040503050201020203" pitchFamily="18" charset="-78"/>
                <a:ea typeface="微软雅黑" panose="020B0503020204020204" pitchFamily="34" charset="-122"/>
                <a:cs typeface="Adobe Arabic" panose="02040503050201020203" pitchFamily="18" charset="-78"/>
              </a:rPr>
              <a:t>完成前后端代码的交接，完善不足，解决过程中会出现的问题，整合前后端代码，将项目在服务器上运行。</a:t>
            </a:r>
            <a:endParaRPr lang="zh-CN" altLang="en-US" dirty="0">
              <a:solidFill>
                <a:schemeClr val="tx1">
                  <a:lumMod val="85000"/>
                  <a:lumOff val="15000"/>
                </a:schemeClr>
              </a:solidFill>
              <a:latin typeface="Adobe Arabic" panose="02040503050201020203" pitchFamily="18" charset="-78"/>
              <a:ea typeface="微软雅黑" panose="020B0503020204020204" pitchFamily="34" charset="-122"/>
              <a:cs typeface="Adobe Arabic" panose="02040503050201020203" pitchFamily="18" charset="-78"/>
            </a:endParaRPr>
          </a:p>
        </p:txBody>
      </p:sp>
      <p:sp>
        <p:nvSpPr>
          <p:cNvPr id="54" name="Rectangle 20"/>
          <p:cNvSpPr/>
          <p:nvPr/>
        </p:nvSpPr>
        <p:spPr>
          <a:xfrm>
            <a:off x="3740251" y="1324782"/>
            <a:ext cx="1261745" cy="297815"/>
          </a:xfrm>
          <a:prstGeom prst="rect">
            <a:avLst/>
          </a:prstGeom>
        </p:spPr>
        <p:txBody>
          <a:bodyPr wrap="none" lIns="67391" tIns="33696" rIns="67391" bIns="33696">
            <a:spAutoFit/>
          </a:bodyPr>
          <a:p>
            <a:pPr algn="ctr"/>
            <a:r>
              <a:rPr lang="en-US" sz="1500" dirty="0">
                <a:latin typeface="微软雅黑" panose="020B0503020204020204" pitchFamily="34" charset="-122"/>
                <a:ea typeface="微软雅黑" panose="020B0503020204020204" pitchFamily="34" charset="-122"/>
              </a:rPr>
              <a:t>11.11~11.17</a:t>
            </a:r>
            <a:endParaRPr lang="en-US" sz="15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534324" y="-1977383"/>
            <a:ext cx="8960556" cy="5040313"/>
          </a:xfrm>
          <a:prstGeom prst="rect">
            <a:avLst/>
          </a:prstGeom>
        </p:spPr>
      </p:pic>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958275" y="-1041304"/>
            <a:ext cx="8960556" cy="5040313"/>
          </a:xfrm>
          <a:prstGeom prst="rect">
            <a:avLst/>
          </a:prstGeom>
        </p:spPr>
      </p:pic>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104315">
            <a:off x="-1269392" y="-843297"/>
            <a:ext cx="8960556" cy="5040313"/>
          </a:xfrm>
          <a:prstGeom prst="rect">
            <a:avLst/>
          </a:prstGeom>
        </p:spPr>
      </p:pic>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9788566">
            <a:off x="-693343" y="38788"/>
            <a:ext cx="8960556" cy="5040313"/>
          </a:xfrm>
          <a:prstGeom prst="rect">
            <a:avLst/>
          </a:prstGeom>
        </p:spPr>
      </p:pic>
      <p:sp>
        <p:nvSpPr>
          <p:cNvPr id="7" name="椭圆 6"/>
          <p:cNvSpPr/>
          <p:nvPr/>
        </p:nvSpPr>
        <p:spPr>
          <a:xfrm>
            <a:off x="6640105" y="1962119"/>
            <a:ext cx="1440120" cy="1440120"/>
          </a:xfrm>
          <a:prstGeom prst="ellipse">
            <a:avLst/>
          </a:prstGeom>
          <a:solidFill>
            <a:srgbClr val="59595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latin typeface="微软雅黑" panose="020B0503020204020204" pitchFamily="34" charset="-122"/>
                <a:ea typeface="微软雅黑" panose="020B0503020204020204" pitchFamily="34" charset="-122"/>
              </a:rPr>
              <a:t>2</a:t>
            </a:r>
            <a:endParaRPr lang="zh-CN" altLang="en-US" sz="6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5500178" y="3537996"/>
            <a:ext cx="2849880" cy="368300"/>
          </a:xfrm>
          <a:prstGeom prst="rect">
            <a:avLst/>
          </a:prstGeom>
          <a:noFill/>
        </p:spPr>
        <p:txBody>
          <a:bodyPr wrap="none" rtlCol="0">
            <a:spAutoFit/>
          </a:bodyPr>
          <a:lstStyle/>
          <a:p>
            <a:pPr algn="l"/>
            <a:r>
              <a:rPr lang="zh-CN" altLang="en-US" spc="300" dirty="0">
                <a:solidFill>
                  <a:srgbClr val="17B59E"/>
                </a:solidFill>
                <a:latin typeface="微软雅黑" panose="020B0503020204020204" pitchFamily="34" charset="-122"/>
                <a:ea typeface="微软雅黑" panose="020B0503020204020204" pitchFamily="34" charset="-122"/>
                <a:sym typeface="+mn-ea"/>
              </a:rPr>
              <a:t>实际进度曲线、燃尽图</a:t>
            </a:r>
            <a:endParaRPr lang="zh-CN" altLang="en-US" spc="300" dirty="0">
              <a:solidFill>
                <a:srgbClr val="17B59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4393191" y="3906282"/>
            <a:ext cx="3957320" cy="337185"/>
          </a:xfrm>
          <a:prstGeom prst="rect">
            <a:avLst/>
          </a:prstGeom>
          <a:noFill/>
        </p:spPr>
        <p:txBody>
          <a:bodyPr wrap="none" rtlCol="0">
            <a:spAutoFit/>
          </a:bodyPr>
          <a:lstStyle/>
          <a:p>
            <a:pPr algn="r"/>
            <a:r>
              <a:rPr lang="en-US" altLang="zh-CN" sz="1600" dirty="0">
                <a:latin typeface="微软雅黑" panose="020B0503020204020204" pitchFamily="34" charset="-122"/>
                <a:ea typeface="微软雅黑" panose="020B0503020204020204" pitchFamily="34" charset="-122"/>
              </a:rPr>
              <a:t>Actual progress curve, burndown chart</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8"/>
                                        </p:tgtEl>
                                        <p:attrNameLst>
                                          <p:attrName>ppt_y</p:attrName>
                                        </p:attrNameLst>
                                      </p:cBhvr>
                                      <p:tavLst>
                                        <p:tav tm="0">
                                          <p:val>
                                            <p:strVal val="#ppt_y"/>
                                          </p:val>
                                        </p:tav>
                                        <p:tav tm="100000">
                                          <p:val>
                                            <p:strVal val="#ppt_y"/>
                                          </p:val>
                                        </p:tav>
                                      </p:tavLst>
                                    </p:anim>
                                    <p:anim calcmode="lin" valueType="num">
                                      <p:cBhvr>
                                        <p:cTn id="15"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8"/>
                                        </p:tgtEl>
                                      </p:cBhvr>
                                    </p:animEffect>
                                  </p:childTnLst>
                                </p:cTn>
                              </p:par>
                            </p:childTnLst>
                          </p:cTn>
                        </p:par>
                        <p:par>
                          <p:cTn id="18" fill="hold">
                            <p:stCondLst>
                              <p:cond delay="1450"/>
                            </p:stCondLst>
                            <p:childTnLst>
                              <p:par>
                                <p:cTn id="19" presetID="41" presetClass="entr" presetSubtype="0" fill="hold" grpId="0" nodeType="afterEffect">
                                  <p:stCondLst>
                                    <p:cond delay="0"/>
                                  </p:stCondLst>
                                  <p:iterate type="lt">
                                    <p:tmPct val="10000"/>
                                  </p:iterate>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9"/>
                                        </p:tgtEl>
                                        <p:attrNameLst>
                                          <p:attrName>ppt_y</p:attrName>
                                        </p:attrNameLst>
                                      </p:cBhvr>
                                      <p:tavLst>
                                        <p:tav tm="0">
                                          <p:val>
                                            <p:strVal val="#ppt_y"/>
                                          </p:val>
                                        </p:tav>
                                        <p:tav tm="100000">
                                          <p:val>
                                            <p:strVal val="#ppt_y"/>
                                          </p:val>
                                        </p:tav>
                                      </p:tavLst>
                                    </p:anim>
                                    <p:anim calcmode="lin" valueType="num">
                                      <p:cBhvr>
                                        <p:cTn id="23"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PP_MARK_KEY" val="374cc637-5cd3-4537-b252-c5071ef74b1f"/>
  <p:tag name="COMMONDATA" val="eyJoZGlkIjoiZTg2ZTUxMzFkMzhiYmU4NTUyYzJmYThkYWVmY2JiNjU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4461</Words>
  <Application>WPS 演示</Application>
  <PresentationFormat>自定义</PresentationFormat>
  <Paragraphs>392</Paragraphs>
  <Slides>29</Slides>
  <Notes>27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29</vt:i4>
      </vt:variant>
    </vt:vector>
  </HeadingPairs>
  <TitlesOfParts>
    <vt:vector size="45" baseType="lpstr">
      <vt:lpstr>Arial</vt:lpstr>
      <vt:lpstr>宋体</vt:lpstr>
      <vt:lpstr>Wingdings</vt:lpstr>
      <vt:lpstr>Calibri</vt:lpstr>
      <vt:lpstr>微软雅黑</vt:lpstr>
      <vt:lpstr>Arial</vt:lpstr>
      <vt:lpstr>Adobe Arabic</vt:lpstr>
      <vt:lpstr>DejaVu Math TeX Gyre</vt:lpstr>
      <vt:lpstr>Arial Unicode MS</vt:lpstr>
      <vt:lpstr>Calibri Light</vt:lpstr>
      <vt:lpstr>Bebas Neue</vt:lpstr>
      <vt:lpstr>Segoe Print</vt:lpstr>
      <vt:lpstr>Gill Sans</vt:lpstr>
      <vt:lpstr>华文细黑</vt:lpstr>
      <vt:lpstr>Gill Sans MT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文</cp:lastModifiedBy>
  <cp:revision>6</cp:revision>
  <dcterms:created xsi:type="dcterms:W3CDTF">2017-05-18T11:30:00Z</dcterms:created>
  <dcterms:modified xsi:type="dcterms:W3CDTF">2022-12-16T16:50:52Z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6922760D667A43BC9758A1421EE18CE4</vt:lpwstr>
  </property>
  <property fmtid="{D5CDD505-2E9C-101B-9397-08002B2CF9AE}" pid="3" name="KSOProductBuildVer">
    <vt:lpwstr>2052-11.1.0.12980</vt:lpwstr>
  </property>
</Properties>
</file>