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257" r:id="rId4"/>
    <p:sldId id="289" r:id="rId5"/>
    <p:sldId id="290" r:id="rId6"/>
    <p:sldId id="260" r:id="rId7"/>
    <p:sldId id="262" r:id="rId8"/>
    <p:sldId id="264" r:id="rId9"/>
    <p:sldId id="265" r:id="rId10"/>
    <p:sldId id="268" r:id="rId11"/>
    <p:sldId id="267" r:id="rId12"/>
    <p:sldId id="269" r:id="rId13"/>
    <p:sldId id="273" r:id="rId14"/>
    <p:sldId id="272" r:id="rId15"/>
    <p:sldId id="277" r:id="rId16"/>
    <p:sldId id="275" r:id="rId17"/>
    <p:sldId id="276" r:id="rId18"/>
    <p:sldId id="274" r:id="rId19"/>
    <p:sldId id="283" r:id="rId20"/>
    <p:sldId id="288" r:id="rId21"/>
    <p:sldId id="278" r:id="rId22"/>
    <p:sldId id="270" r:id="rId23"/>
    <p:sldId id="261" r:id="rId24"/>
    <p:sldId id="27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2DA680-8892-456A-8FA1-98D666D71DD5}" v="14" dt="2017-11-29T03:42:22.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12/4/2017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12/4/2017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12/4/2017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12/4/2017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theringer.com/2016/8/4/16038580/five-better-nfl-stats-teddy-bridgewater-dwight-freeney-187cb19326f1" TargetMode="External"/><Relationship Id="rId2" Type="http://schemas.openxmlformats.org/officeDocument/2006/relationships/hyperlink" Target="https://www.kaggle.com/maxhorowitz/nflplaybyplay2015" TargetMode="External"/><Relationship Id="rId1" Type="http://schemas.openxmlformats.org/officeDocument/2006/relationships/slideLayout" Target="../slideLayouts/slideLayout2.xml"/><Relationship Id="rId5" Type="http://schemas.openxmlformats.org/officeDocument/2006/relationships/hyperlink" Target="https://github.com/tigerninjaproject1/nfl" TargetMode="External"/><Relationship Id="rId4" Type="http://schemas.openxmlformats.org/officeDocument/2006/relationships/hyperlink" Target="http://www.sportingnews.com/nfl/news/191984-underrated-nfl-stats-big-plays-allowed"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ggplot2.org" TargetMode="External"/><Relationship Id="rId3" Type="http://schemas.openxmlformats.org/officeDocument/2006/relationships/hyperlink" Target="https://yihui.name/knitr/" TargetMode="External"/><Relationship Id="rId7" Type="http://schemas.openxmlformats.org/officeDocument/2006/relationships/hyperlink" Target="https://CRAN.R-project.org/package=tibble"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2.xml"/><Relationship Id="rId6" Type="http://schemas.openxmlformats.org/officeDocument/2006/relationships/hyperlink" Target="https://CRAN.R-project.org/package=bindrcpp" TargetMode="External"/><Relationship Id="rId5" Type="http://schemas.openxmlformats.org/officeDocument/2006/relationships/hyperlink" Target="http://arxiv.org/abs/1403.2805" TargetMode="External"/><Relationship Id="rId4" Type="http://schemas.openxmlformats.org/officeDocument/2006/relationships/hyperlink" Target="https://CRAN.R-project.org/package=dply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NFL Touchdowns!</a:t>
            </a:r>
          </a:p>
        </p:txBody>
      </p:sp>
      <p:sp>
        <p:nvSpPr>
          <p:cNvPr id="3" name="Subtitle 2"/>
          <p:cNvSpPr>
            <a:spLocks noGrp="1"/>
          </p:cNvSpPr>
          <p:nvPr>
            <p:ph type="subTitle" idx="1"/>
          </p:nvPr>
        </p:nvSpPr>
        <p:spPr>
          <a:xfrm>
            <a:off x="2695575" y="4352925"/>
            <a:ext cx="6800850" cy="1636376"/>
          </a:xfrm>
        </p:spPr>
        <p:txBody>
          <a:bodyPr vert="horz" lIns="91440" tIns="45720" rIns="91440" bIns="45720" rtlCol="0" anchor="t">
            <a:normAutofit/>
          </a:bodyPr>
          <a:lstStyle/>
          <a:p>
            <a:r>
              <a:rPr lang="en-US" sz="2400" dirty="0"/>
              <a:t>MSDS 7330 – 404</a:t>
            </a:r>
          </a:p>
          <a:p>
            <a:r>
              <a:rPr lang="en-US" sz="2400" dirty="0"/>
              <a:t>Dave Dyer, </a:t>
            </a:r>
            <a:r>
              <a:rPr lang="en-US" sz="2400" dirty="0" err="1"/>
              <a:t>Jostein</a:t>
            </a:r>
            <a:r>
              <a:rPr lang="en-US" sz="2400" dirty="0"/>
              <a:t> Barry-</a:t>
            </a:r>
            <a:r>
              <a:rPr lang="en-US" sz="2400" dirty="0" err="1"/>
              <a:t>Straume</a:t>
            </a:r>
            <a:r>
              <a:rPr lang="en-US" sz="2400" dirty="0"/>
              <a:t>, Robert </a:t>
            </a:r>
            <a:r>
              <a:rPr lang="en-US" sz="2400" dirty="0" err="1"/>
              <a:t>Flamenbaum</a:t>
            </a:r>
            <a:r>
              <a:rPr lang="en-US" sz="2400" dirty="0"/>
              <a:t>, &amp; Bryan </a:t>
            </a:r>
            <a:r>
              <a:rPr lang="en-US" sz="2400" dirty="0" err="1"/>
              <a:t>Cikatz</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57B799-8FFB-4F4B-9076-FFD653EB93D2}"/>
              </a:ext>
            </a:extLst>
          </p:cNvPr>
          <p:cNvSpPr>
            <a:spLocks noGrp="1"/>
          </p:cNvSpPr>
          <p:nvPr>
            <p:ph type="title"/>
          </p:nvPr>
        </p:nvSpPr>
        <p:spPr/>
        <p:txBody>
          <a:bodyPr>
            <a:noAutofit/>
          </a:bodyPr>
          <a:lstStyle/>
          <a:p>
            <a:r>
              <a:rPr lang="en-US" sz="3800" dirty="0"/>
              <a:t>Expanding Upon Previous Work</a:t>
            </a:r>
          </a:p>
        </p:txBody>
      </p:sp>
      <p:sp>
        <p:nvSpPr>
          <p:cNvPr id="3" name="Content Placeholder 2">
            <a:extLst>
              <a:ext uri="{FF2B5EF4-FFF2-40B4-BE49-F238E27FC236}">
                <a16:creationId xmlns:a16="http://schemas.microsoft.com/office/drawing/2014/main" id="{F424D0AD-E601-4982-B92C-001D9CDBE409}"/>
              </a:ext>
            </a:extLst>
          </p:cNvPr>
          <p:cNvSpPr>
            <a:spLocks noGrp="1"/>
          </p:cNvSpPr>
          <p:nvPr>
            <p:ph idx="1"/>
          </p:nvPr>
        </p:nvSpPr>
        <p:spPr/>
        <p:txBody>
          <a:bodyPr vert="horz" lIns="91440" tIns="45720" rIns="91440" bIns="45720" rtlCol="0" anchor="t">
            <a:normAutofit/>
          </a:bodyPr>
          <a:lstStyle/>
          <a:p>
            <a:pPr marL="0" indent="0" algn="ctr">
              <a:buNone/>
            </a:pPr>
            <a:r>
              <a:rPr lang="en-US" sz="2400" dirty="0"/>
              <a:t>Ultimately, we are looking to expand upon the role of big-plays in the NFL. Previous work looked more at the defensive side (only touching lightly on offense) whereas we are focusing on the offensive side of the equation. Furthermore, we seek to discover the importance of consistency in relation to big-plays. We want to know if smaller but more consistent gains are more effective than larger but more irregular gains. </a:t>
            </a:r>
            <a:endParaRPr lang="en-US" sz="2400" dirty="0" err="1"/>
          </a:p>
        </p:txBody>
      </p:sp>
    </p:spTree>
    <p:extLst>
      <p:ext uri="{BB962C8B-B14F-4D97-AF65-F5344CB8AC3E}">
        <p14:creationId xmlns:p14="http://schemas.microsoft.com/office/powerpoint/2010/main" val="232550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7F2085-1D29-45EC-8BA1-40E3BE0194E0}"/>
              </a:ext>
            </a:extLst>
          </p:cNvPr>
          <p:cNvSpPr>
            <a:spLocks noGrp="1"/>
          </p:cNvSpPr>
          <p:nvPr>
            <p:ph type="title"/>
          </p:nvPr>
        </p:nvSpPr>
        <p:spPr/>
        <p:txBody>
          <a:bodyPr/>
          <a:lstStyle/>
          <a:p>
            <a:r>
              <a:rPr lang="en-US" dirty="0"/>
              <a:t>Data &amp; Analysis</a:t>
            </a:r>
          </a:p>
        </p:txBody>
      </p:sp>
      <p:sp>
        <p:nvSpPr>
          <p:cNvPr id="2" name="Text Placeholder 1">
            <a:extLst>
              <a:ext uri="{FF2B5EF4-FFF2-40B4-BE49-F238E27FC236}">
                <a16:creationId xmlns:a16="http://schemas.microsoft.com/office/drawing/2014/main" id="{E01603C3-5625-4227-8F30-AB21111CB07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00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3AB6-9B8E-42D6-89A5-59369576248C}"/>
              </a:ext>
            </a:extLst>
          </p:cNvPr>
          <p:cNvSpPr>
            <a:spLocks noGrp="1"/>
          </p:cNvSpPr>
          <p:nvPr>
            <p:ph type="title"/>
          </p:nvPr>
        </p:nvSpPr>
        <p:spPr/>
        <p:txBody>
          <a:bodyPr>
            <a:noAutofit/>
          </a:bodyPr>
          <a:lstStyle/>
          <a:p>
            <a:r>
              <a:rPr lang="en-US" sz="3800" dirty="0"/>
              <a:t>Initial Queries in MongoDB</a:t>
            </a:r>
          </a:p>
        </p:txBody>
      </p:sp>
      <p:sp>
        <p:nvSpPr>
          <p:cNvPr id="5" name="Content Placeholder 4">
            <a:extLst>
              <a:ext uri="{FF2B5EF4-FFF2-40B4-BE49-F238E27FC236}">
                <a16:creationId xmlns:a16="http://schemas.microsoft.com/office/drawing/2014/main" id="{B10D31F5-1C95-4DBA-B82B-D8700EA10E98}"/>
              </a:ext>
            </a:extLst>
          </p:cNvPr>
          <p:cNvSpPr>
            <a:spLocks noGrp="1"/>
          </p:cNvSpPr>
          <p:nvPr>
            <p:ph sz="half" idx="2"/>
          </p:nvPr>
        </p:nvSpPr>
        <p:spPr>
          <a:xfrm>
            <a:off x="6338888" y="2638425"/>
            <a:ext cx="5425764" cy="3638002"/>
          </a:xfrm>
        </p:spPr>
        <p:txBody>
          <a:bodyPr vert="horz" lIns="91440" tIns="45720" rIns="91440" bIns="45720" rtlCol="0" anchor="t">
            <a:noAutofit/>
          </a:bodyPr>
          <a:lstStyle/>
          <a:p>
            <a:r>
              <a:rPr lang="en-US" sz="2400" dirty="0"/>
              <a:t>We ran queries on:</a:t>
            </a:r>
          </a:p>
          <a:p>
            <a:pPr lvl="1"/>
            <a:r>
              <a:rPr lang="en-US" sz="2400" dirty="0"/>
              <a:t>Total TD's for the season by team</a:t>
            </a:r>
          </a:p>
          <a:p>
            <a:pPr lvl="1"/>
            <a:r>
              <a:rPr lang="en-US" sz="2400" dirty="0"/>
              <a:t>Total TD's for each quarter by team</a:t>
            </a:r>
          </a:p>
          <a:p>
            <a:pPr lvl="1"/>
            <a:r>
              <a:rPr lang="en-US" sz="2400" dirty="0"/>
              <a:t>Average yards gained per play by team</a:t>
            </a:r>
          </a:p>
          <a:p>
            <a:pPr lvl="1"/>
            <a:r>
              <a:rPr lang="en-US" sz="2400" dirty="0"/>
              <a:t>Average TD's earned per play by team</a:t>
            </a:r>
          </a:p>
          <a:p>
            <a:pPr lvl="1"/>
            <a:r>
              <a:rPr lang="en-US" sz="2400" dirty="0"/>
              <a:t>Total TD's with penalty yards for the team</a:t>
            </a:r>
          </a:p>
        </p:txBody>
      </p:sp>
      <p:pic>
        <p:nvPicPr>
          <p:cNvPr id="7" name="Picture 7">
            <a:extLst>
              <a:ext uri="{FF2B5EF4-FFF2-40B4-BE49-F238E27FC236}">
                <a16:creationId xmlns:a16="http://schemas.microsoft.com/office/drawing/2014/main" id="{85A62C82-E0CD-463F-B4BE-8915F5530D34}"/>
              </a:ext>
            </a:extLst>
          </p:cNvPr>
          <p:cNvPicPr>
            <a:picLocks noGrp="1" noChangeAspect="1"/>
          </p:cNvPicPr>
          <p:nvPr>
            <p:ph sz="half" idx="1"/>
          </p:nvPr>
        </p:nvPicPr>
        <p:blipFill>
          <a:blip r:embed="rId2"/>
          <a:stretch>
            <a:fillRect/>
          </a:stretch>
        </p:blipFill>
        <p:spPr>
          <a:xfrm>
            <a:off x="1743075" y="2638425"/>
            <a:ext cx="4435502" cy="3484351"/>
          </a:xfrm>
          <a:prstGeom prst="rect">
            <a:avLst/>
          </a:prstGeom>
        </p:spPr>
      </p:pic>
    </p:spTree>
    <p:extLst>
      <p:ext uri="{BB962C8B-B14F-4D97-AF65-F5344CB8AC3E}">
        <p14:creationId xmlns:p14="http://schemas.microsoft.com/office/powerpoint/2010/main" val="215181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A59E-8154-4508-89FF-748A26CB0E59}"/>
              </a:ext>
            </a:extLst>
          </p:cNvPr>
          <p:cNvSpPr>
            <a:spLocks noGrp="1"/>
          </p:cNvSpPr>
          <p:nvPr>
            <p:ph type="title"/>
          </p:nvPr>
        </p:nvSpPr>
        <p:spPr/>
        <p:txBody>
          <a:bodyPr>
            <a:normAutofit/>
          </a:bodyPr>
          <a:lstStyle/>
          <a:p>
            <a:r>
              <a:rPr lang="en-US" sz="3800" dirty="0"/>
              <a:t>List of R Packages</a:t>
            </a:r>
          </a:p>
        </p:txBody>
      </p:sp>
      <p:sp>
        <p:nvSpPr>
          <p:cNvPr id="3" name="Content Placeholder 2">
            <a:extLst>
              <a:ext uri="{FF2B5EF4-FFF2-40B4-BE49-F238E27FC236}">
                <a16:creationId xmlns:a16="http://schemas.microsoft.com/office/drawing/2014/main" id="{B7AC8875-79C8-46F5-BA0A-A80823057A93}"/>
              </a:ext>
            </a:extLst>
          </p:cNvPr>
          <p:cNvSpPr>
            <a:spLocks noGrp="1"/>
          </p:cNvSpPr>
          <p:nvPr>
            <p:ph idx="1"/>
          </p:nvPr>
        </p:nvSpPr>
        <p:spPr/>
        <p:txBody>
          <a:bodyPr vert="horz" lIns="91440" tIns="45720" rIns="91440" bIns="45720" rtlCol="0" anchor="t">
            <a:normAutofit/>
          </a:bodyPr>
          <a:lstStyle/>
          <a:p>
            <a:r>
              <a:rPr lang="en-US" sz="2400" dirty="0">
                <a:latin typeface="Gill Sans MT"/>
              </a:rPr>
              <a:t>library("mongolite")</a:t>
            </a:r>
            <a:endParaRPr lang="en-US" sz="2400" dirty="0">
              <a:solidFill>
                <a:srgbClr val="262626"/>
              </a:solidFill>
              <a:latin typeface="Gill Sans MT"/>
            </a:endParaRPr>
          </a:p>
          <a:p>
            <a:r>
              <a:rPr lang="en-US" sz="2400" dirty="0">
                <a:latin typeface="Gill Sans MT"/>
              </a:rPr>
              <a:t>library("</a:t>
            </a:r>
            <a:r>
              <a:rPr lang="en-US" sz="2400" dirty="0" err="1">
                <a:latin typeface="Gill Sans MT"/>
              </a:rPr>
              <a:t>dplyr</a:t>
            </a:r>
            <a:r>
              <a:rPr lang="en-US" sz="2400" dirty="0">
                <a:latin typeface="Gill Sans MT"/>
              </a:rPr>
              <a:t>") </a:t>
            </a:r>
            <a:endParaRPr lang="en-US" sz="2400" dirty="0">
              <a:solidFill>
                <a:srgbClr val="262626"/>
              </a:solidFill>
              <a:latin typeface="Gill Sans MT"/>
            </a:endParaRPr>
          </a:p>
          <a:p>
            <a:r>
              <a:rPr lang="en-US" sz="2400" dirty="0">
                <a:latin typeface="Gill Sans MT"/>
              </a:rPr>
              <a:t>library("</a:t>
            </a:r>
            <a:r>
              <a:rPr lang="en-US" sz="2400" dirty="0" err="1">
                <a:latin typeface="Gill Sans MT"/>
              </a:rPr>
              <a:t>knitr</a:t>
            </a:r>
            <a:r>
              <a:rPr lang="en-US" sz="2400" dirty="0">
                <a:latin typeface="Gill Sans MT"/>
              </a:rPr>
              <a:t>")</a:t>
            </a:r>
            <a:endParaRPr lang="en-US" sz="2400" dirty="0">
              <a:solidFill>
                <a:srgbClr val="262626"/>
              </a:solidFill>
              <a:latin typeface="Gill Sans MT"/>
            </a:endParaRPr>
          </a:p>
          <a:p>
            <a:r>
              <a:rPr lang="en-US" sz="2400" dirty="0">
                <a:latin typeface="Gill Sans MT"/>
              </a:rPr>
              <a:t>library("</a:t>
            </a:r>
            <a:r>
              <a:rPr lang="en-US" sz="2400" dirty="0" err="1">
                <a:latin typeface="Gill Sans MT"/>
              </a:rPr>
              <a:t>tibble</a:t>
            </a:r>
            <a:r>
              <a:rPr lang="en-US" sz="2400" dirty="0">
                <a:latin typeface="Gill Sans MT"/>
              </a:rPr>
              <a:t>")</a:t>
            </a:r>
          </a:p>
          <a:p>
            <a:r>
              <a:rPr lang="en-US" sz="2400" dirty="0">
                <a:latin typeface="Gill Sans MT"/>
              </a:rPr>
              <a:t>library("</a:t>
            </a:r>
            <a:r>
              <a:rPr lang="en-US" sz="2400" dirty="0" err="1">
                <a:latin typeface="Gill Sans MT"/>
              </a:rPr>
              <a:t>kableExtra</a:t>
            </a:r>
            <a:r>
              <a:rPr lang="en-US" sz="2400" dirty="0">
                <a:latin typeface="Gill Sans MT"/>
              </a:rPr>
              <a:t>")</a:t>
            </a:r>
          </a:p>
          <a:p>
            <a:r>
              <a:rPr lang="en-US" sz="2400" dirty="0">
                <a:latin typeface="Gill Sans MT"/>
              </a:rPr>
              <a:t>library("ggplot2")</a:t>
            </a:r>
          </a:p>
        </p:txBody>
      </p:sp>
    </p:spTree>
    <p:extLst>
      <p:ext uri="{BB962C8B-B14F-4D97-AF65-F5344CB8AC3E}">
        <p14:creationId xmlns:p14="http://schemas.microsoft.com/office/powerpoint/2010/main" val="314988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4D71-BB3C-4B6D-A4B3-6C79B024DA39}"/>
              </a:ext>
            </a:extLst>
          </p:cNvPr>
          <p:cNvSpPr>
            <a:spLocks noGrp="1"/>
          </p:cNvSpPr>
          <p:nvPr>
            <p:ph type="title"/>
          </p:nvPr>
        </p:nvSpPr>
        <p:spPr/>
        <p:txBody>
          <a:bodyPr>
            <a:normAutofit/>
          </a:bodyPr>
          <a:lstStyle/>
          <a:p>
            <a:r>
              <a:rPr lang="en-US" sz="3800" dirty="0"/>
              <a:t>Mongolite</a:t>
            </a:r>
          </a:p>
        </p:txBody>
      </p:sp>
      <p:sp>
        <p:nvSpPr>
          <p:cNvPr id="3" name="Text Placeholder 2">
            <a:extLst>
              <a:ext uri="{FF2B5EF4-FFF2-40B4-BE49-F238E27FC236}">
                <a16:creationId xmlns:a16="http://schemas.microsoft.com/office/drawing/2014/main" id="{C8E1E000-764B-449F-86DC-BEA04937D6BB}"/>
              </a:ext>
            </a:extLst>
          </p:cNvPr>
          <p:cNvSpPr>
            <a:spLocks noGrp="1"/>
          </p:cNvSpPr>
          <p:nvPr>
            <p:ph idx="1"/>
          </p:nvPr>
        </p:nvSpPr>
        <p:spPr>
          <a:xfrm>
            <a:off x="1781667" y="2638044"/>
            <a:ext cx="8729220" cy="3781610"/>
          </a:xfrm>
        </p:spPr>
        <p:txBody>
          <a:bodyPr vert="horz" lIns="91440" tIns="45720" rIns="91440" bIns="45720" rtlCol="0" anchor="t">
            <a:normAutofit fontScale="85000" lnSpcReduction="20000"/>
          </a:bodyPr>
          <a:lstStyle/>
          <a:p>
            <a:pPr indent="0">
              <a:buNone/>
            </a:pPr>
            <a:r>
              <a:rPr lang="en-US" sz="2800" dirty="0">
                <a:solidFill>
                  <a:schemeClr val="tx1"/>
                </a:solidFill>
              </a:rPr>
              <a:t># Returns sum of touchdowns and sum of penalty yards per team</a:t>
            </a:r>
          </a:p>
          <a:p>
            <a:pPr indent="0">
              <a:buNone/>
            </a:pPr>
            <a:endParaRPr lang="en-US" sz="2800" dirty="0">
              <a:solidFill>
                <a:schemeClr val="tx1"/>
              </a:solidFill>
            </a:endParaRPr>
          </a:p>
          <a:p>
            <a:pPr indent="0">
              <a:buNone/>
            </a:pPr>
            <a:r>
              <a:rPr lang="en-US" sz="2800" dirty="0" err="1">
                <a:solidFill>
                  <a:schemeClr val="tx1"/>
                </a:solidFill>
              </a:rPr>
              <a:t>sumTdsPenYds</a:t>
            </a:r>
            <a:r>
              <a:rPr lang="en-US" sz="2800" dirty="0">
                <a:solidFill>
                  <a:schemeClr val="tx1"/>
                </a:solidFill>
              </a:rPr>
              <a:t> &lt;- </a:t>
            </a:r>
            <a:r>
              <a:rPr lang="en-US" sz="2800" dirty="0" err="1">
                <a:solidFill>
                  <a:schemeClr val="tx1"/>
                </a:solidFill>
              </a:rPr>
              <a:t>m$aggregate</a:t>
            </a:r>
            <a:r>
              <a:rPr lang="en-US" sz="2800" dirty="0">
                <a:solidFill>
                  <a:schemeClr val="tx1"/>
                </a:solidFill>
              </a:rPr>
              <a:t> ( ' </a:t>
            </a:r>
            <a:r>
              <a:rPr lang="en-US" sz="2800" dirty="0">
                <a:solidFill>
                  <a:srgbClr val="00B050"/>
                </a:solidFill>
              </a:rPr>
              <a:t>[</a:t>
            </a:r>
          </a:p>
          <a:p>
            <a:pPr indent="0">
              <a:buNone/>
            </a:pPr>
            <a:r>
              <a:rPr lang="en-US" sz="2800" dirty="0">
                <a:solidFill>
                  <a:srgbClr val="00B050"/>
                </a:solidFill>
              </a:rPr>
              <a:t>  { "$group": { </a:t>
            </a:r>
          </a:p>
          <a:p>
            <a:pPr indent="0">
              <a:buNone/>
            </a:pPr>
            <a:r>
              <a:rPr lang="en-US" sz="2800" dirty="0">
                <a:solidFill>
                  <a:srgbClr val="00B050"/>
                </a:solidFill>
              </a:rPr>
              <a:t>      "_id": { "posteam": "$posteam"},</a:t>
            </a:r>
          </a:p>
          <a:p>
            <a:pPr indent="0">
              <a:buNone/>
            </a:pPr>
            <a:r>
              <a:rPr lang="en-US" sz="2800" dirty="0">
                <a:solidFill>
                  <a:srgbClr val="00B050"/>
                </a:solidFill>
              </a:rPr>
              <a:t>      "Touchdown": { "$sum": "$Touchdown" },</a:t>
            </a:r>
          </a:p>
          <a:p>
            <a:pPr indent="0">
              <a:buNone/>
            </a:pPr>
            <a:r>
              <a:rPr lang="en-US" sz="2800" dirty="0">
                <a:solidFill>
                  <a:srgbClr val="00B050"/>
                </a:solidFill>
              </a:rPr>
              <a:t>      "Penalty_Yards": { "$sum": "$Penalty.Yards" }</a:t>
            </a:r>
          </a:p>
          <a:p>
            <a:pPr indent="0">
              <a:buNone/>
            </a:pPr>
            <a:r>
              <a:rPr lang="en-US" sz="2800" dirty="0">
                <a:solidFill>
                  <a:srgbClr val="00B050"/>
                </a:solidFill>
              </a:rPr>
              <a:t>    }</a:t>
            </a:r>
          </a:p>
          <a:p>
            <a:pPr indent="0">
              <a:buNone/>
            </a:pPr>
            <a:r>
              <a:rPr lang="en-US" sz="2800" dirty="0">
                <a:solidFill>
                  <a:srgbClr val="00B050"/>
                </a:solidFill>
              </a:rPr>
              <a:t>  } ]</a:t>
            </a:r>
            <a:r>
              <a:rPr lang="en-US" sz="2800" dirty="0">
                <a:solidFill>
                  <a:srgbClr val="000000"/>
                </a:solidFill>
              </a:rPr>
              <a:t> ' )</a:t>
            </a:r>
            <a:endParaRPr lang="en-US" sz="2800" dirty="0">
              <a:solidFill>
                <a:schemeClr val="tx1"/>
              </a:solidFill>
            </a:endParaRPr>
          </a:p>
          <a:p>
            <a:pPr marL="0" indent="0">
              <a:buNone/>
            </a:pPr>
            <a:endParaRPr lang="en-US" sz="2400" dirty="0">
              <a:latin typeface="Gill Sans MT"/>
            </a:endParaRPr>
          </a:p>
        </p:txBody>
      </p:sp>
    </p:spTree>
    <p:extLst>
      <p:ext uri="{BB962C8B-B14F-4D97-AF65-F5344CB8AC3E}">
        <p14:creationId xmlns:p14="http://schemas.microsoft.com/office/powerpoint/2010/main" val="275512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3419C0EC-68AB-44DE-BAD5-3B30385C36C9}"/>
              </a:ext>
            </a:extLst>
          </p:cNvPr>
          <p:cNvPicPr>
            <a:picLocks noGrp="1" noChangeAspect="1"/>
          </p:cNvPicPr>
          <p:nvPr>
            <p:ph sz="half" idx="2"/>
          </p:nvPr>
        </p:nvPicPr>
        <p:blipFill>
          <a:blip r:embed="rId2"/>
          <a:stretch>
            <a:fillRect/>
          </a:stretch>
        </p:blipFill>
        <p:spPr>
          <a:xfrm>
            <a:off x="949325" y="2770188"/>
            <a:ext cx="5324802" cy="3215604"/>
          </a:xfrm>
          <a:prstGeom prst="rect">
            <a:avLst/>
          </a:prstGeom>
        </p:spPr>
      </p:pic>
      <p:sp>
        <p:nvSpPr>
          <p:cNvPr id="14" name="Content Placeholder 13">
            <a:extLst>
              <a:ext uri="{FF2B5EF4-FFF2-40B4-BE49-F238E27FC236}">
                <a16:creationId xmlns:a16="http://schemas.microsoft.com/office/drawing/2014/main" id="{B0DD5CB3-BD61-4928-8E44-96D9033A3BDA}"/>
              </a:ext>
            </a:extLst>
          </p:cNvPr>
          <p:cNvSpPr>
            <a:spLocks noGrp="1"/>
          </p:cNvSpPr>
          <p:nvPr>
            <p:ph sz="quarter" idx="4"/>
          </p:nvPr>
        </p:nvSpPr>
        <p:spPr>
          <a:xfrm>
            <a:off x="6338888" y="2676525"/>
            <a:ext cx="4989721" cy="3700463"/>
          </a:xfrm>
        </p:spPr>
        <p:txBody>
          <a:bodyPr vert="horz" lIns="91440" tIns="45720" rIns="91440" bIns="45720" rtlCol="0" anchor="t">
            <a:noAutofit/>
          </a:bodyPr>
          <a:lstStyle/>
          <a:p>
            <a:r>
              <a:rPr lang="en-US" sz="2400" dirty="0"/>
              <a:t>Not a large amount of variance between medians</a:t>
            </a:r>
          </a:p>
          <a:p>
            <a:pPr lvl="1">
              <a:buFont typeface="Arial"/>
            </a:pPr>
            <a:r>
              <a:rPr lang="en-US" sz="2400" dirty="0"/>
              <a:t>What we expected – NFL is highly competitive</a:t>
            </a:r>
          </a:p>
          <a:p>
            <a:pPr>
              <a:buFont typeface="Arial"/>
            </a:pPr>
            <a:r>
              <a:rPr lang="en-US" sz="2400" dirty="0"/>
              <a:t>Large difference in outer quartiles and number of outliers</a:t>
            </a:r>
          </a:p>
          <a:p>
            <a:pPr lvl="1">
              <a:buFont typeface="Arial"/>
            </a:pPr>
            <a:r>
              <a:rPr lang="en-US" sz="2400" dirty="0"/>
              <a:t>Supports our investigation into whether or not a large variance changes team performance</a:t>
            </a:r>
            <a:endParaRPr lang="en-US" sz="2400" dirty="0">
              <a:solidFill>
                <a:schemeClr val="tx1"/>
              </a:solidFill>
            </a:endParaRPr>
          </a:p>
        </p:txBody>
      </p:sp>
      <p:sp>
        <p:nvSpPr>
          <p:cNvPr id="16" name="Text Placeholder 15">
            <a:extLst>
              <a:ext uri="{FF2B5EF4-FFF2-40B4-BE49-F238E27FC236}">
                <a16:creationId xmlns:a16="http://schemas.microsoft.com/office/drawing/2014/main" id="{88DE393D-DA36-4C2A-9997-185C24A34110}"/>
              </a:ext>
            </a:extLst>
          </p:cNvPr>
          <p:cNvSpPr>
            <a:spLocks noGrp="1"/>
          </p:cNvSpPr>
          <p:nvPr>
            <p:ph type="body" sz="quarter" idx="13"/>
          </p:nvPr>
        </p:nvSpPr>
        <p:spPr>
          <a:xfrm>
            <a:off x="6700581" y="2171700"/>
            <a:ext cx="4270375" cy="478171"/>
          </a:xfrm>
        </p:spPr>
        <p:txBody>
          <a:bodyPr>
            <a:normAutofit/>
          </a:bodyPr>
          <a:lstStyle/>
          <a:p>
            <a:r>
              <a:rPr lang="en-US" sz="2400" dirty="0"/>
              <a:t>Insights</a:t>
            </a:r>
          </a:p>
        </p:txBody>
      </p:sp>
      <p:sp>
        <p:nvSpPr>
          <p:cNvPr id="2" name="Title 1">
            <a:extLst>
              <a:ext uri="{FF2B5EF4-FFF2-40B4-BE49-F238E27FC236}">
                <a16:creationId xmlns:a16="http://schemas.microsoft.com/office/drawing/2014/main" id="{F4A2DE08-45ED-4441-979F-B77751BF14CF}"/>
              </a:ext>
            </a:extLst>
          </p:cNvPr>
          <p:cNvSpPr>
            <a:spLocks noGrp="1"/>
          </p:cNvSpPr>
          <p:nvPr>
            <p:ph type="title"/>
          </p:nvPr>
        </p:nvSpPr>
        <p:spPr/>
        <p:txBody>
          <a:bodyPr>
            <a:normAutofit/>
          </a:bodyPr>
          <a:lstStyle/>
          <a:p>
            <a:r>
              <a:rPr lang="en-US" sz="3800" dirty="0"/>
              <a:t>Median Yards per Play</a:t>
            </a:r>
          </a:p>
        </p:txBody>
      </p:sp>
    </p:spTree>
    <p:extLst>
      <p:ext uri="{BB962C8B-B14F-4D97-AF65-F5344CB8AC3E}">
        <p14:creationId xmlns:p14="http://schemas.microsoft.com/office/powerpoint/2010/main" val="103225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04225EC8-3FEB-44AF-B3DC-65BBF1EBEB5D}"/>
              </a:ext>
            </a:extLst>
          </p:cNvPr>
          <p:cNvPicPr>
            <a:picLocks noGrp="1" noChangeAspect="1"/>
          </p:cNvPicPr>
          <p:nvPr>
            <p:ph sz="half" idx="2"/>
          </p:nvPr>
        </p:nvPicPr>
        <p:blipFill>
          <a:blip r:embed="rId2"/>
          <a:stretch>
            <a:fillRect/>
          </a:stretch>
        </p:blipFill>
        <p:spPr>
          <a:xfrm>
            <a:off x="715963" y="2622550"/>
            <a:ext cx="5590571" cy="3388840"/>
          </a:xfrm>
          <a:prstGeom prst="rect">
            <a:avLst/>
          </a:prstGeom>
        </p:spPr>
      </p:pic>
      <p:sp>
        <p:nvSpPr>
          <p:cNvPr id="14" name="Content Placeholder 13">
            <a:extLst>
              <a:ext uri="{FF2B5EF4-FFF2-40B4-BE49-F238E27FC236}">
                <a16:creationId xmlns:a16="http://schemas.microsoft.com/office/drawing/2014/main" id="{E7E3C801-04FA-4416-A03C-9919D20A34E7}"/>
              </a:ext>
            </a:extLst>
          </p:cNvPr>
          <p:cNvSpPr>
            <a:spLocks noGrp="1"/>
          </p:cNvSpPr>
          <p:nvPr>
            <p:ph sz="quarter" idx="4"/>
          </p:nvPr>
        </p:nvSpPr>
        <p:spPr/>
        <p:txBody>
          <a:bodyPr vert="horz" lIns="91440" tIns="45720" rIns="91440" bIns="45720" rtlCol="0" anchor="t">
            <a:normAutofit/>
          </a:bodyPr>
          <a:lstStyle/>
          <a:p>
            <a:r>
              <a:rPr lang="en-US" sz="2400" dirty="0"/>
              <a:t>Upward trend</a:t>
            </a:r>
          </a:p>
          <a:p>
            <a:pPr lvl="1"/>
            <a:r>
              <a:rPr lang="en-US" sz="2400" dirty="0"/>
              <a:t>As yards increase, so do the number of touchdowns</a:t>
            </a:r>
          </a:p>
          <a:p>
            <a:r>
              <a:rPr lang="en-US" sz="2400" dirty="0"/>
              <a:t>However, yards per play is not normalized</a:t>
            </a:r>
          </a:p>
        </p:txBody>
      </p:sp>
      <p:sp>
        <p:nvSpPr>
          <p:cNvPr id="16" name="Text Placeholder 15">
            <a:extLst>
              <a:ext uri="{FF2B5EF4-FFF2-40B4-BE49-F238E27FC236}">
                <a16:creationId xmlns:a16="http://schemas.microsoft.com/office/drawing/2014/main" id="{D7EA9A2F-94EF-49B8-878B-3A2F3D80D233}"/>
              </a:ext>
            </a:extLst>
          </p:cNvPr>
          <p:cNvSpPr>
            <a:spLocks noGrp="1"/>
          </p:cNvSpPr>
          <p:nvPr>
            <p:ph type="body" sz="quarter" idx="13"/>
          </p:nvPr>
        </p:nvSpPr>
        <p:spPr>
          <a:xfrm>
            <a:off x="6324131" y="2428875"/>
            <a:ext cx="4270375" cy="478547"/>
          </a:xfrm>
        </p:spPr>
        <p:txBody>
          <a:bodyPr>
            <a:normAutofit/>
          </a:bodyPr>
          <a:lstStyle/>
          <a:p>
            <a:r>
              <a:rPr lang="en-US" sz="2400" dirty="0"/>
              <a:t>Insights</a:t>
            </a:r>
            <a:endParaRPr lang="en-US" dirty="0"/>
          </a:p>
        </p:txBody>
      </p:sp>
      <p:sp>
        <p:nvSpPr>
          <p:cNvPr id="2" name="Title 1">
            <a:extLst>
              <a:ext uri="{FF2B5EF4-FFF2-40B4-BE49-F238E27FC236}">
                <a16:creationId xmlns:a16="http://schemas.microsoft.com/office/drawing/2014/main" id="{59F48076-7677-417E-8DE1-A4224D242A2B}"/>
              </a:ext>
            </a:extLst>
          </p:cNvPr>
          <p:cNvSpPr>
            <a:spLocks noGrp="1"/>
          </p:cNvSpPr>
          <p:nvPr>
            <p:ph type="title"/>
          </p:nvPr>
        </p:nvSpPr>
        <p:spPr/>
        <p:txBody>
          <a:bodyPr>
            <a:normAutofit/>
          </a:bodyPr>
          <a:lstStyle/>
          <a:p>
            <a:r>
              <a:rPr lang="en-US" sz="3800" dirty="0">
                <a:latin typeface="Gill Sans MT"/>
              </a:rPr>
              <a:t>TD's vs. Yards</a:t>
            </a:r>
          </a:p>
        </p:txBody>
      </p:sp>
    </p:spTree>
    <p:extLst>
      <p:ext uri="{BB962C8B-B14F-4D97-AF65-F5344CB8AC3E}">
        <p14:creationId xmlns:p14="http://schemas.microsoft.com/office/powerpoint/2010/main" val="263351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BA4F2E1D-7748-40D6-9EC4-03373E6BCB65}"/>
              </a:ext>
            </a:extLst>
          </p:cNvPr>
          <p:cNvPicPr>
            <a:picLocks noGrp="1" noChangeAspect="1"/>
          </p:cNvPicPr>
          <p:nvPr>
            <p:ph sz="half" idx="2"/>
          </p:nvPr>
        </p:nvPicPr>
        <p:blipFill>
          <a:blip r:embed="rId2"/>
          <a:stretch>
            <a:fillRect/>
          </a:stretch>
        </p:blipFill>
        <p:spPr>
          <a:xfrm>
            <a:off x="792163" y="2647950"/>
            <a:ext cx="5505742" cy="3375692"/>
          </a:xfrm>
          <a:prstGeom prst="rect">
            <a:avLst/>
          </a:prstGeom>
        </p:spPr>
      </p:pic>
      <p:sp>
        <p:nvSpPr>
          <p:cNvPr id="14" name="Content Placeholder 13">
            <a:extLst>
              <a:ext uri="{FF2B5EF4-FFF2-40B4-BE49-F238E27FC236}">
                <a16:creationId xmlns:a16="http://schemas.microsoft.com/office/drawing/2014/main" id="{F9AD24A8-22A2-436F-814A-74D275771E18}"/>
              </a:ext>
            </a:extLst>
          </p:cNvPr>
          <p:cNvSpPr>
            <a:spLocks noGrp="1"/>
          </p:cNvSpPr>
          <p:nvPr>
            <p:ph sz="quarter" idx="4"/>
          </p:nvPr>
        </p:nvSpPr>
        <p:spPr/>
        <p:txBody>
          <a:bodyPr vert="horz" lIns="91440" tIns="45720" rIns="91440" bIns="45720" rtlCol="0" anchor="t">
            <a:normAutofit/>
          </a:bodyPr>
          <a:lstStyle/>
          <a:p>
            <a:r>
              <a:rPr lang="en-US" sz="2400" dirty="0"/>
              <a:t>Relationship is relatively static, with a slight rise as standard deviations go up.</a:t>
            </a:r>
          </a:p>
          <a:p>
            <a:r>
              <a:rPr lang="en-US" sz="2400" dirty="0"/>
              <a:t>Again, data are not normalized</a:t>
            </a:r>
          </a:p>
        </p:txBody>
      </p:sp>
      <p:sp>
        <p:nvSpPr>
          <p:cNvPr id="16" name="Text Placeholder 15">
            <a:extLst>
              <a:ext uri="{FF2B5EF4-FFF2-40B4-BE49-F238E27FC236}">
                <a16:creationId xmlns:a16="http://schemas.microsoft.com/office/drawing/2014/main" id="{06BA67C4-BD60-4DA5-AC1D-577B922C1A01}"/>
              </a:ext>
            </a:extLst>
          </p:cNvPr>
          <p:cNvSpPr>
            <a:spLocks noGrp="1"/>
          </p:cNvSpPr>
          <p:nvPr>
            <p:ph type="body" sz="quarter" idx="13"/>
          </p:nvPr>
        </p:nvSpPr>
        <p:spPr/>
        <p:txBody>
          <a:bodyPr>
            <a:normAutofit/>
          </a:bodyPr>
          <a:lstStyle/>
          <a:p>
            <a:r>
              <a:rPr lang="en-US" sz="2400" dirty="0"/>
              <a:t>Insights</a:t>
            </a:r>
          </a:p>
        </p:txBody>
      </p:sp>
      <p:sp>
        <p:nvSpPr>
          <p:cNvPr id="2" name="Title 1">
            <a:extLst>
              <a:ext uri="{FF2B5EF4-FFF2-40B4-BE49-F238E27FC236}">
                <a16:creationId xmlns:a16="http://schemas.microsoft.com/office/drawing/2014/main" id="{D5609C55-89A4-408E-A451-0C3EB013ABFD}"/>
              </a:ext>
            </a:extLst>
          </p:cNvPr>
          <p:cNvSpPr>
            <a:spLocks noGrp="1"/>
          </p:cNvSpPr>
          <p:nvPr>
            <p:ph type="title"/>
          </p:nvPr>
        </p:nvSpPr>
        <p:spPr/>
        <p:txBody>
          <a:bodyPr>
            <a:normAutofit/>
          </a:bodyPr>
          <a:lstStyle/>
          <a:p>
            <a:r>
              <a:rPr lang="en-US" sz="3800" dirty="0"/>
              <a:t>TD's vs. </a:t>
            </a:r>
            <a:r>
              <a:rPr lang="en-US" sz="3800" dirty="0" err="1"/>
              <a:t>Stddev</a:t>
            </a:r>
            <a:r>
              <a:rPr lang="en-US" sz="3800" dirty="0"/>
              <a:t> in Yards</a:t>
            </a:r>
          </a:p>
        </p:txBody>
      </p:sp>
    </p:spTree>
    <p:extLst>
      <p:ext uri="{BB962C8B-B14F-4D97-AF65-F5344CB8AC3E}">
        <p14:creationId xmlns:p14="http://schemas.microsoft.com/office/powerpoint/2010/main" val="316649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DD5CEA3E-3F75-4AA8-9A21-992B70252977}"/>
              </a:ext>
            </a:extLst>
          </p:cNvPr>
          <p:cNvPicPr>
            <a:picLocks noGrp="1" noChangeAspect="1"/>
          </p:cNvPicPr>
          <p:nvPr>
            <p:ph sz="half" idx="2"/>
          </p:nvPr>
        </p:nvPicPr>
        <p:blipFill>
          <a:blip r:embed="rId2"/>
          <a:stretch>
            <a:fillRect/>
          </a:stretch>
        </p:blipFill>
        <p:spPr>
          <a:xfrm>
            <a:off x="809625" y="2647950"/>
            <a:ext cx="5427413" cy="3347247"/>
          </a:xfrm>
          <a:prstGeom prst="rect">
            <a:avLst/>
          </a:prstGeom>
        </p:spPr>
      </p:pic>
      <p:sp>
        <p:nvSpPr>
          <p:cNvPr id="14" name="Content Placeholder 13">
            <a:extLst>
              <a:ext uri="{FF2B5EF4-FFF2-40B4-BE49-F238E27FC236}">
                <a16:creationId xmlns:a16="http://schemas.microsoft.com/office/drawing/2014/main" id="{6FB2744B-DEAC-4693-BEAC-E5192E635FED}"/>
              </a:ext>
            </a:extLst>
          </p:cNvPr>
          <p:cNvSpPr>
            <a:spLocks noGrp="1"/>
          </p:cNvSpPr>
          <p:nvPr>
            <p:ph sz="quarter" idx="4"/>
          </p:nvPr>
        </p:nvSpPr>
        <p:spPr/>
        <p:txBody>
          <a:bodyPr vert="horz" lIns="91440" tIns="45720" rIns="91440" bIns="45720" rtlCol="0" anchor="t">
            <a:normAutofit/>
          </a:bodyPr>
          <a:lstStyle/>
          <a:p>
            <a:r>
              <a:rPr lang="en-US" sz="2400" dirty="0"/>
              <a:t>Spread increases as yards and standard deviation increase</a:t>
            </a:r>
          </a:p>
          <a:p>
            <a:pPr lvl="1"/>
            <a:r>
              <a:rPr lang="en-US" sz="2400" dirty="0"/>
              <a:t>You can get more yards with higher a standard deviation but run risk of not getting as many yards</a:t>
            </a:r>
          </a:p>
        </p:txBody>
      </p:sp>
      <p:sp>
        <p:nvSpPr>
          <p:cNvPr id="16" name="Text Placeholder 15">
            <a:extLst>
              <a:ext uri="{FF2B5EF4-FFF2-40B4-BE49-F238E27FC236}">
                <a16:creationId xmlns:a16="http://schemas.microsoft.com/office/drawing/2014/main" id="{F3BE25DA-3211-438C-8724-FBB5305BE9C2}"/>
              </a:ext>
            </a:extLst>
          </p:cNvPr>
          <p:cNvSpPr>
            <a:spLocks noGrp="1"/>
          </p:cNvSpPr>
          <p:nvPr>
            <p:ph type="body" sz="quarter" idx="13"/>
          </p:nvPr>
        </p:nvSpPr>
        <p:spPr/>
        <p:txBody>
          <a:bodyPr>
            <a:normAutofit/>
          </a:bodyPr>
          <a:lstStyle/>
          <a:p>
            <a:r>
              <a:rPr lang="en-US" sz="2400" dirty="0"/>
              <a:t>Insights</a:t>
            </a:r>
          </a:p>
        </p:txBody>
      </p:sp>
      <p:sp>
        <p:nvSpPr>
          <p:cNvPr id="2" name="Title 1">
            <a:extLst>
              <a:ext uri="{FF2B5EF4-FFF2-40B4-BE49-F238E27FC236}">
                <a16:creationId xmlns:a16="http://schemas.microsoft.com/office/drawing/2014/main" id="{64865F32-C232-4223-B610-1F2D764ED235}"/>
              </a:ext>
            </a:extLst>
          </p:cNvPr>
          <p:cNvSpPr>
            <a:spLocks noGrp="1"/>
          </p:cNvSpPr>
          <p:nvPr>
            <p:ph type="title"/>
          </p:nvPr>
        </p:nvSpPr>
        <p:spPr/>
        <p:txBody>
          <a:bodyPr>
            <a:normAutofit/>
          </a:bodyPr>
          <a:lstStyle/>
          <a:p>
            <a:r>
              <a:rPr lang="en-US" sz="3800" dirty="0"/>
              <a:t>Yards vs. </a:t>
            </a:r>
            <a:r>
              <a:rPr lang="en-US" sz="3800" dirty="0" err="1"/>
              <a:t>Stddev</a:t>
            </a:r>
            <a:r>
              <a:rPr lang="en-US" sz="3800" dirty="0"/>
              <a:t> of Yards</a:t>
            </a:r>
          </a:p>
        </p:txBody>
      </p:sp>
    </p:spTree>
    <p:extLst>
      <p:ext uri="{BB962C8B-B14F-4D97-AF65-F5344CB8AC3E}">
        <p14:creationId xmlns:p14="http://schemas.microsoft.com/office/powerpoint/2010/main" val="384390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3939-97B0-4B41-A52D-871D316719AB}"/>
              </a:ext>
            </a:extLst>
          </p:cNvPr>
          <p:cNvSpPr>
            <a:spLocks noGrp="1"/>
          </p:cNvSpPr>
          <p:nvPr>
            <p:ph type="title"/>
          </p:nvPr>
        </p:nvSpPr>
        <p:spPr/>
        <p:txBody>
          <a:bodyPr>
            <a:normAutofit/>
          </a:bodyPr>
          <a:lstStyle/>
          <a:p>
            <a:r>
              <a:rPr lang="en-US" sz="3800" dirty="0"/>
              <a:t>Conclusion</a:t>
            </a:r>
          </a:p>
        </p:txBody>
      </p:sp>
      <p:sp>
        <p:nvSpPr>
          <p:cNvPr id="3" name="Content Placeholder 2">
            <a:extLst>
              <a:ext uri="{FF2B5EF4-FFF2-40B4-BE49-F238E27FC236}">
                <a16:creationId xmlns:a16="http://schemas.microsoft.com/office/drawing/2014/main" id="{22223228-3154-414B-A288-014396B3042C}"/>
              </a:ext>
            </a:extLst>
          </p:cNvPr>
          <p:cNvSpPr>
            <a:spLocks noGrp="1"/>
          </p:cNvSpPr>
          <p:nvPr>
            <p:ph idx="1"/>
          </p:nvPr>
        </p:nvSpPr>
        <p:spPr/>
        <p:txBody>
          <a:bodyPr vert="horz" lIns="91440" tIns="45720" rIns="91440" bIns="45720" rtlCol="0" anchor="t">
            <a:normAutofit/>
          </a:bodyPr>
          <a:lstStyle/>
          <a:p>
            <a:pPr marL="571500" indent="-342900"/>
            <a:r>
              <a:rPr lang="en-US" sz="2400" dirty="0">
                <a:solidFill>
                  <a:srgbClr val="262626"/>
                </a:solidFill>
              </a:rPr>
              <a:t>Higher, not lower, standard deviation results in more touchdowns based on unnormalized data</a:t>
            </a:r>
          </a:p>
          <a:p>
            <a:pPr marL="800100" lvl="1" indent="-342900"/>
            <a:r>
              <a:rPr lang="en-US" sz="2400" dirty="0">
                <a:solidFill>
                  <a:srgbClr val="262626"/>
                </a:solidFill>
              </a:rPr>
              <a:t>Need to remove impact of yards per game on touchdowns per game but is not feasible</a:t>
            </a:r>
          </a:p>
          <a:p>
            <a:pPr marL="571500" indent="-342900"/>
            <a:r>
              <a:rPr lang="en-US" sz="2400" dirty="0">
                <a:solidFill>
                  <a:srgbClr val="262626"/>
                </a:solidFill>
              </a:rPr>
              <a:t>Ultimately, unclear relationship between standard deviation of yards and touchdowns</a:t>
            </a:r>
          </a:p>
          <a:p>
            <a:pPr marL="800100" lvl="1" indent="-342900"/>
            <a:r>
              <a:rPr lang="en-US" sz="2400" dirty="0">
                <a:solidFill>
                  <a:srgbClr val="262626"/>
                </a:solidFill>
              </a:rPr>
              <a:t>Warrants more analysis</a:t>
            </a:r>
          </a:p>
          <a:p>
            <a:pPr marL="571500" indent="-342900"/>
            <a:endParaRPr lang="en-US" sz="2400" dirty="0">
              <a:solidFill>
                <a:srgbClr val="262626"/>
              </a:solidFill>
            </a:endParaRPr>
          </a:p>
        </p:txBody>
      </p:sp>
    </p:spTree>
    <p:extLst>
      <p:ext uri="{BB962C8B-B14F-4D97-AF65-F5344CB8AC3E}">
        <p14:creationId xmlns:p14="http://schemas.microsoft.com/office/powerpoint/2010/main" val="21482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7EF7-67B0-4CC0-8572-61173C3FCE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C75FFC2-932A-483D-A97C-070DB8BB24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754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F7BE-B3E1-423A-B3F7-583786DA7E25}"/>
              </a:ext>
            </a:extLst>
          </p:cNvPr>
          <p:cNvSpPr>
            <a:spLocks noGrp="1"/>
          </p:cNvSpPr>
          <p:nvPr>
            <p:ph type="title"/>
          </p:nvPr>
        </p:nvSpPr>
        <p:spPr/>
        <p:txBody>
          <a:bodyPr>
            <a:normAutofit/>
          </a:bodyPr>
          <a:lstStyle/>
          <a:p>
            <a:r>
              <a:rPr lang="en-US" sz="3800" dirty="0"/>
              <a:t>Lessons Learned</a:t>
            </a:r>
          </a:p>
        </p:txBody>
      </p:sp>
      <p:sp>
        <p:nvSpPr>
          <p:cNvPr id="3" name="Content Placeholder 2">
            <a:extLst>
              <a:ext uri="{FF2B5EF4-FFF2-40B4-BE49-F238E27FC236}">
                <a16:creationId xmlns:a16="http://schemas.microsoft.com/office/drawing/2014/main" id="{06149CD3-A8D0-4F08-8B85-7EDAE85CA553}"/>
              </a:ext>
            </a:extLst>
          </p:cNvPr>
          <p:cNvSpPr>
            <a:spLocks noGrp="1"/>
          </p:cNvSpPr>
          <p:nvPr>
            <p:ph idx="1"/>
          </p:nvPr>
        </p:nvSpPr>
        <p:spPr/>
        <p:txBody>
          <a:bodyPr vert="horz" lIns="91440" tIns="45720" rIns="91440" bIns="45720" rtlCol="0" anchor="t">
            <a:normAutofit/>
          </a:bodyPr>
          <a:lstStyle/>
          <a:p>
            <a:r>
              <a:rPr lang="en-US" sz="2400" dirty="0"/>
              <a:t>Anticipated using MySQL</a:t>
            </a:r>
          </a:p>
          <a:p>
            <a:r>
              <a:rPr lang="en-US" sz="2400" dirty="0"/>
              <a:t>Great learning experience with MongoDB and R</a:t>
            </a:r>
          </a:p>
          <a:p>
            <a:pPr lvl="1"/>
            <a:r>
              <a:rPr lang="en-US" sz="2400" dirty="0">
                <a:solidFill>
                  <a:srgbClr val="262626"/>
                </a:solidFill>
              </a:rPr>
              <a:t>Integration through mongolite</a:t>
            </a:r>
          </a:p>
          <a:p>
            <a:pPr lvl="1"/>
            <a:r>
              <a:rPr lang="en-US" sz="2400" dirty="0">
                <a:solidFill>
                  <a:srgbClr val="262626"/>
                </a:solidFill>
              </a:rPr>
              <a:t>Combination of MongoDB and R will be a powerful tool in future projects</a:t>
            </a:r>
          </a:p>
        </p:txBody>
      </p:sp>
    </p:spTree>
    <p:extLst>
      <p:ext uri="{BB962C8B-B14F-4D97-AF65-F5344CB8AC3E}">
        <p14:creationId xmlns:p14="http://schemas.microsoft.com/office/powerpoint/2010/main" val="77806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D55F-4884-4073-8935-E3FB585A48D8}"/>
              </a:ext>
            </a:extLst>
          </p:cNvPr>
          <p:cNvSpPr>
            <a:spLocks noGrp="1"/>
          </p:cNvSpPr>
          <p:nvPr>
            <p:ph type="title"/>
          </p:nvPr>
        </p:nvSpPr>
        <p:spPr/>
        <p:txBody>
          <a:bodyPr/>
          <a:lstStyle/>
          <a:p>
            <a:r>
              <a:rPr lang="en-US" dirty="0"/>
              <a:t>Specifications &amp; </a:t>
            </a:r>
            <a:r>
              <a:rPr lang="en-US" dirty="0" err="1"/>
              <a:t>REferences</a:t>
            </a:r>
          </a:p>
        </p:txBody>
      </p:sp>
      <p:sp>
        <p:nvSpPr>
          <p:cNvPr id="3" name="Content Placeholder 2">
            <a:extLst>
              <a:ext uri="{FF2B5EF4-FFF2-40B4-BE49-F238E27FC236}">
                <a16:creationId xmlns:a16="http://schemas.microsoft.com/office/drawing/2014/main" id="{85B374BE-B435-4AE6-9A52-361E832B25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9870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15AD16A-66B1-470C-9323-E36F98407104}"/>
              </a:ext>
            </a:extLst>
          </p:cNvPr>
          <p:cNvSpPr>
            <a:spLocks noGrp="1"/>
          </p:cNvSpPr>
          <p:nvPr>
            <p:ph type="body" idx="1"/>
          </p:nvPr>
        </p:nvSpPr>
        <p:spPr>
          <a:xfrm>
            <a:off x="1206678" y="2131936"/>
            <a:ext cx="4270248" cy="704087"/>
          </a:xfrm>
        </p:spPr>
        <p:txBody>
          <a:bodyPr>
            <a:normAutofit/>
          </a:bodyPr>
          <a:lstStyle/>
          <a:p>
            <a:r>
              <a:rPr lang="en-US" sz="2400" dirty="0"/>
              <a:t>MongoDB</a:t>
            </a:r>
          </a:p>
        </p:txBody>
      </p:sp>
      <p:sp>
        <p:nvSpPr>
          <p:cNvPr id="3" name="Content Placeholder 2">
            <a:extLst>
              <a:ext uri="{FF2B5EF4-FFF2-40B4-BE49-F238E27FC236}">
                <a16:creationId xmlns:a16="http://schemas.microsoft.com/office/drawing/2014/main" id="{D778FE8F-FADC-4D28-AC87-712AFC375E03}"/>
              </a:ext>
            </a:extLst>
          </p:cNvPr>
          <p:cNvSpPr>
            <a:spLocks noGrp="1"/>
          </p:cNvSpPr>
          <p:nvPr>
            <p:ph sz="half" idx="2"/>
          </p:nvPr>
        </p:nvSpPr>
        <p:spPr>
          <a:xfrm>
            <a:off x="490194" y="2836023"/>
            <a:ext cx="5703216" cy="3305882"/>
          </a:xfrm>
        </p:spPr>
        <p:txBody>
          <a:bodyPr vert="horz" lIns="91440" tIns="45720" rIns="91440" bIns="45720" rtlCol="0" anchor="t">
            <a:noAutofit/>
          </a:bodyPr>
          <a:lstStyle/>
          <a:p>
            <a:pPr>
              <a:buNone/>
            </a:pPr>
            <a:r>
              <a:rPr lang="en-US" sz="2400" dirty="0"/>
              <a:t>Bluemix Storage:  1GB</a:t>
            </a:r>
          </a:p>
          <a:p>
            <a:pPr>
              <a:buNone/>
            </a:pPr>
            <a:r>
              <a:rPr lang="en-US" sz="2400" dirty="0"/>
              <a:t>Data Size: 14.3MB</a:t>
            </a:r>
          </a:p>
          <a:p>
            <a:pPr>
              <a:buNone/>
            </a:pPr>
            <a:r>
              <a:rPr lang="en-US" sz="2400" dirty="0"/>
              <a:t>Database Server: Compose for MongoDB-</a:t>
            </a:r>
            <a:r>
              <a:rPr lang="en-US" sz="2400" dirty="0" err="1"/>
              <a:t>jj</a:t>
            </a:r>
            <a:r>
              <a:rPr lang="en-US" sz="2400" dirty="0"/>
              <a:t> </a:t>
            </a:r>
          </a:p>
          <a:p>
            <a:pPr>
              <a:buNone/>
            </a:pPr>
            <a:r>
              <a:rPr lang="en-US" sz="2400" dirty="0"/>
              <a:t>Database Version: 3.2.11</a:t>
            </a:r>
          </a:p>
          <a:p>
            <a:pPr>
              <a:buNone/>
            </a:pPr>
            <a:r>
              <a:rPr lang="en-US" sz="2400" dirty="0"/>
              <a:t>Database Location: US South</a:t>
            </a:r>
          </a:p>
          <a:p>
            <a:pPr>
              <a:buNone/>
            </a:pPr>
            <a:r>
              <a:rPr lang="en-US" sz="2400" dirty="0"/>
              <a:t>Cloud Hosting Service: IBM Bluemix</a:t>
            </a:r>
          </a:p>
          <a:p>
            <a:pPr>
              <a:buNone/>
            </a:pPr>
            <a:r>
              <a:rPr lang="en-US" sz="2400" dirty="0"/>
              <a:t>1 x 2.0 GHz Cores</a:t>
            </a:r>
          </a:p>
          <a:p>
            <a:pPr>
              <a:buNone/>
            </a:pPr>
            <a:r>
              <a:rPr lang="en-US" sz="2400" dirty="0"/>
              <a:t>1GB RAM</a:t>
            </a:r>
          </a:p>
          <a:p>
            <a:pPr marL="0" indent="0">
              <a:buNone/>
            </a:pPr>
            <a:endParaRPr lang="en-US" sz="2000" dirty="0"/>
          </a:p>
          <a:p>
            <a:pPr marL="0" indent="0">
              <a:buNone/>
            </a:pPr>
            <a:endParaRPr lang="en-US" sz="2000" dirty="0"/>
          </a:p>
        </p:txBody>
      </p:sp>
      <p:sp>
        <p:nvSpPr>
          <p:cNvPr id="8" name="Content Placeholder 7">
            <a:extLst>
              <a:ext uri="{FF2B5EF4-FFF2-40B4-BE49-F238E27FC236}">
                <a16:creationId xmlns:a16="http://schemas.microsoft.com/office/drawing/2014/main" id="{9E86E176-2BD7-481F-A5B1-46EF9D637E97}"/>
              </a:ext>
            </a:extLst>
          </p:cNvPr>
          <p:cNvSpPr>
            <a:spLocks noGrp="1"/>
          </p:cNvSpPr>
          <p:nvPr>
            <p:ph sz="quarter" idx="4"/>
          </p:nvPr>
        </p:nvSpPr>
        <p:spPr>
          <a:xfrm>
            <a:off x="6338315" y="3371850"/>
            <a:ext cx="4252912" cy="3305255"/>
          </a:xfrm>
        </p:spPr>
        <p:txBody>
          <a:bodyPr vert="horz" lIns="91440" tIns="45720" rIns="91440" bIns="45720" rtlCol="0" anchor="t">
            <a:noAutofit/>
          </a:bodyPr>
          <a:lstStyle/>
          <a:p>
            <a:pPr marL="0" indent="0">
              <a:buNone/>
            </a:pPr>
            <a:r>
              <a:rPr lang="en-US" sz="2400" dirty="0"/>
              <a:t>MacBook Pro (Retina 15-inch, Mid 2015)</a:t>
            </a:r>
          </a:p>
          <a:p>
            <a:pPr marL="0" indent="0">
              <a:buNone/>
            </a:pPr>
            <a:r>
              <a:rPr lang="en-US" sz="2400" dirty="0"/>
              <a:t>Processor: 2.2 GHz Intel Core i7</a:t>
            </a:r>
          </a:p>
          <a:p>
            <a:pPr marL="0" indent="0">
              <a:buNone/>
            </a:pPr>
            <a:r>
              <a:rPr lang="en-US" sz="2400" dirty="0"/>
              <a:t>Memory: 16 GB 1600 MHz DDR3</a:t>
            </a:r>
          </a:p>
          <a:p>
            <a:pPr marL="0" indent="0">
              <a:buNone/>
            </a:pPr>
            <a:r>
              <a:rPr lang="en-US" sz="2400" dirty="0"/>
              <a:t>Graphics: Intel Iris Pro 1536 MB</a:t>
            </a:r>
          </a:p>
        </p:txBody>
      </p:sp>
      <p:sp>
        <p:nvSpPr>
          <p:cNvPr id="10" name="Text Placeholder 9">
            <a:extLst>
              <a:ext uri="{FF2B5EF4-FFF2-40B4-BE49-F238E27FC236}">
                <a16:creationId xmlns:a16="http://schemas.microsoft.com/office/drawing/2014/main" id="{E7770136-BB2E-49E1-BBD0-79E0C31ED82E}"/>
              </a:ext>
            </a:extLst>
          </p:cNvPr>
          <p:cNvSpPr>
            <a:spLocks noGrp="1"/>
          </p:cNvSpPr>
          <p:nvPr>
            <p:ph type="body" sz="quarter" idx="13"/>
          </p:nvPr>
        </p:nvSpPr>
        <p:spPr>
          <a:xfrm>
            <a:off x="6338315" y="2390775"/>
            <a:ext cx="4270248" cy="861472"/>
          </a:xfrm>
        </p:spPr>
        <p:txBody>
          <a:bodyPr>
            <a:normAutofit fontScale="92500" lnSpcReduction="20000"/>
          </a:bodyPr>
          <a:lstStyle/>
          <a:p>
            <a:r>
              <a:rPr lang="en-US" sz="2800" dirty="0"/>
              <a:t>OS X El Capitan</a:t>
            </a:r>
          </a:p>
          <a:p>
            <a:r>
              <a:rPr lang="en-US" sz="2600" dirty="0"/>
              <a:t>Version 10.11.6</a:t>
            </a:r>
          </a:p>
        </p:txBody>
      </p:sp>
      <p:sp>
        <p:nvSpPr>
          <p:cNvPr id="2" name="Title 1">
            <a:extLst>
              <a:ext uri="{FF2B5EF4-FFF2-40B4-BE49-F238E27FC236}">
                <a16:creationId xmlns:a16="http://schemas.microsoft.com/office/drawing/2014/main" id="{3347D538-C914-4423-9879-1569506AAD34}"/>
              </a:ext>
            </a:extLst>
          </p:cNvPr>
          <p:cNvSpPr>
            <a:spLocks noGrp="1"/>
          </p:cNvSpPr>
          <p:nvPr>
            <p:ph type="title"/>
          </p:nvPr>
        </p:nvSpPr>
        <p:spPr/>
        <p:txBody>
          <a:bodyPr>
            <a:noAutofit/>
          </a:bodyPr>
          <a:lstStyle/>
          <a:p>
            <a:r>
              <a:rPr lang="en-US" sz="3800" dirty="0"/>
              <a:t>Computer/Program Specifications</a:t>
            </a:r>
          </a:p>
        </p:txBody>
      </p:sp>
    </p:spTree>
    <p:extLst>
      <p:ext uri="{BB962C8B-B14F-4D97-AF65-F5344CB8AC3E}">
        <p14:creationId xmlns:p14="http://schemas.microsoft.com/office/powerpoint/2010/main" val="89463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2EEB-8D82-45D7-82F2-F3CDC8BAD1EA}"/>
              </a:ext>
            </a:extLst>
          </p:cNvPr>
          <p:cNvSpPr>
            <a:spLocks noGrp="1"/>
          </p:cNvSpPr>
          <p:nvPr>
            <p:ph type="title"/>
          </p:nvPr>
        </p:nvSpPr>
        <p:spPr/>
        <p:txBody>
          <a:bodyPr>
            <a:normAutofit/>
          </a:bodyPr>
          <a:lstStyle/>
          <a:p>
            <a:r>
              <a:rPr lang="en-US" sz="3800" dirty="0"/>
              <a:t>References</a:t>
            </a:r>
          </a:p>
        </p:txBody>
      </p:sp>
      <p:sp>
        <p:nvSpPr>
          <p:cNvPr id="3" name="Content Placeholder 2">
            <a:extLst>
              <a:ext uri="{FF2B5EF4-FFF2-40B4-BE49-F238E27FC236}">
                <a16:creationId xmlns:a16="http://schemas.microsoft.com/office/drawing/2014/main" id="{FD94BF60-4288-4EBE-8FCC-0422F3256571}"/>
              </a:ext>
            </a:extLst>
          </p:cNvPr>
          <p:cNvSpPr>
            <a:spLocks noGrp="1"/>
          </p:cNvSpPr>
          <p:nvPr>
            <p:ph idx="1"/>
          </p:nvPr>
        </p:nvSpPr>
        <p:spPr>
          <a:xfrm>
            <a:off x="1734532" y="2153412"/>
            <a:ext cx="8719794" cy="3842035"/>
          </a:xfrm>
        </p:spPr>
        <p:txBody>
          <a:bodyPr vert="horz" lIns="91440" tIns="45720" rIns="91440" bIns="45720" rtlCol="0" anchor="t">
            <a:noAutofit/>
          </a:bodyPr>
          <a:lstStyle/>
          <a:p>
            <a:r>
              <a:rPr lang="en-US" sz="2400" dirty="0"/>
              <a:t>2015 NFL Data from Kaggle</a:t>
            </a:r>
          </a:p>
          <a:p>
            <a:pPr lvl="1"/>
            <a:r>
              <a:rPr lang="en-US" sz="2400" dirty="0">
                <a:hlinkClick r:id="rId2"/>
              </a:rPr>
              <a:t>https://www.kaggle.com/maxhorowitz/nflplaybyplay2015</a:t>
            </a:r>
            <a:endParaRPr lang="en-US" sz="2400" dirty="0"/>
          </a:p>
          <a:p>
            <a:r>
              <a:rPr lang="en-US" sz="2400" dirty="0"/>
              <a:t>NFL Articles</a:t>
            </a:r>
          </a:p>
          <a:p>
            <a:pPr lvl="1"/>
            <a:r>
              <a:rPr lang="en-US" sz="2400" dirty="0">
                <a:hlinkClick r:id="rId3"/>
              </a:rPr>
              <a:t>https://www.theringer.com/2016/8/4/16038580/five-better-nfl-stats-teddy-bridgewater-dwight-freeney-187cb19326f1</a:t>
            </a:r>
            <a:r>
              <a:rPr lang="en-US" sz="2400" dirty="0"/>
              <a:t> </a:t>
            </a:r>
          </a:p>
          <a:p>
            <a:pPr lvl="1"/>
            <a:r>
              <a:rPr lang="en-US" sz="2400" dirty="0">
                <a:hlinkClick r:id="rId4"/>
              </a:rPr>
              <a:t>http://www.sportingnews.com/nfl/news/191984-underrated-nfl-stats-big-plays-allowed</a:t>
            </a:r>
            <a:r>
              <a:rPr lang="en-US" sz="2400" dirty="0"/>
              <a:t> </a:t>
            </a:r>
          </a:p>
          <a:p>
            <a:r>
              <a:rPr lang="en-US" sz="2400" dirty="0"/>
              <a:t>GitHub Link For Our Project</a:t>
            </a:r>
          </a:p>
          <a:p>
            <a:pPr lvl="1"/>
            <a:r>
              <a:rPr lang="en-US" sz="2400" dirty="0">
                <a:hlinkClick r:id="rId5"/>
              </a:rPr>
              <a:t>https://github.com/tigerninjaproject1/nfl</a:t>
            </a:r>
            <a:r>
              <a:rPr lang="en-US" sz="2400" dirty="0"/>
              <a:t> </a:t>
            </a:r>
          </a:p>
          <a:p>
            <a:endParaRPr lang="en-US" dirty="0"/>
          </a:p>
        </p:txBody>
      </p:sp>
    </p:spTree>
    <p:extLst>
      <p:ext uri="{BB962C8B-B14F-4D97-AF65-F5344CB8AC3E}">
        <p14:creationId xmlns:p14="http://schemas.microsoft.com/office/powerpoint/2010/main" val="2427433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C4EA-9F12-4855-829F-60C98DAFEF21}"/>
              </a:ext>
            </a:extLst>
          </p:cNvPr>
          <p:cNvSpPr>
            <a:spLocks noGrp="1"/>
          </p:cNvSpPr>
          <p:nvPr>
            <p:ph type="title"/>
          </p:nvPr>
        </p:nvSpPr>
        <p:spPr/>
        <p:txBody>
          <a:bodyPr/>
          <a:lstStyle/>
          <a:p>
            <a:r>
              <a:rPr lang="en-US" dirty="0"/>
              <a:t>References (Cont.)</a:t>
            </a:r>
          </a:p>
        </p:txBody>
      </p:sp>
      <p:sp>
        <p:nvSpPr>
          <p:cNvPr id="3" name="Content Placeholder 2">
            <a:extLst>
              <a:ext uri="{FF2B5EF4-FFF2-40B4-BE49-F238E27FC236}">
                <a16:creationId xmlns:a16="http://schemas.microsoft.com/office/drawing/2014/main" id="{1A2B98C8-8DA5-44AE-B1EE-5E5AC87A5A9D}"/>
              </a:ext>
            </a:extLst>
          </p:cNvPr>
          <p:cNvSpPr>
            <a:spLocks noGrp="1"/>
          </p:cNvSpPr>
          <p:nvPr>
            <p:ph idx="1"/>
          </p:nvPr>
        </p:nvSpPr>
        <p:spPr>
          <a:xfrm>
            <a:off x="2231136" y="2153412"/>
            <a:ext cx="7729728" cy="3101983"/>
          </a:xfrm>
        </p:spPr>
        <p:txBody>
          <a:bodyPr vert="horz" lIns="91440" tIns="45720" rIns="91440" bIns="45720" rtlCol="0" anchor="t">
            <a:noAutofit/>
          </a:bodyPr>
          <a:lstStyle/>
          <a:p>
            <a:r>
              <a:rPr lang="en-US" sz="2400" dirty="0"/>
              <a:t>R and R packages</a:t>
            </a:r>
          </a:p>
          <a:p>
            <a:pPr lvl="1"/>
            <a:r>
              <a:rPr lang="en-US" sz="2400" dirty="0">
                <a:hlinkClick r:id="rId2"/>
              </a:rPr>
              <a:t>https://www.R-project.org/</a:t>
            </a:r>
            <a:endParaRPr lang="en-US" sz="2400" dirty="0"/>
          </a:p>
          <a:p>
            <a:pPr lvl="1"/>
            <a:r>
              <a:rPr lang="en-US" sz="2400" dirty="0">
                <a:hlinkClick r:id="rId3"/>
              </a:rPr>
              <a:t>https://yihui.name/knitr/</a:t>
            </a:r>
            <a:r>
              <a:rPr lang="en-US" sz="2400" dirty="0"/>
              <a:t> </a:t>
            </a:r>
          </a:p>
          <a:p>
            <a:pPr lvl="1"/>
            <a:r>
              <a:rPr lang="en-US" sz="2400" dirty="0">
                <a:hlinkClick r:id="rId4"/>
              </a:rPr>
              <a:t>https://CRAN.R-project.org/package=dplyr</a:t>
            </a:r>
            <a:r>
              <a:rPr lang="en-US" sz="2400" dirty="0"/>
              <a:t> </a:t>
            </a:r>
          </a:p>
          <a:p>
            <a:pPr lvl="1"/>
            <a:r>
              <a:rPr lang="en-US" sz="2400" dirty="0">
                <a:hlinkClick r:id="rId5"/>
              </a:rPr>
              <a:t>http://arxiv.org/abs/1403.2805</a:t>
            </a:r>
            <a:r>
              <a:rPr lang="en-US" sz="2400" dirty="0"/>
              <a:t>  (mongolite)</a:t>
            </a:r>
          </a:p>
          <a:p>
            <a:pPr lvl="1"/>
            <a:r>
              <a:rPr lang="en-US" sz="2400" dirty="0">
                <a:hlinkClick r:id="rId6"/>
              </a:rPr>
              <a:t>https://CRAN.R-project.org/package=bindrcpp</a:t>
            </a:r>
            <a:r>
              <a:rPr lang="en-US" sz="2400" dirty="0"/>
              <a:t> </a:t>
            </a:r>
          </a:p>
          <a:p>
            <a:pPr lvl="1"/>
            <a:r>
              <a:rPr lang="en-US" sz="2400" dirty="0">
                <a:hlinkClick r:id="rId7"/>
              </a:rPr>
              <a:t>https://CRAN.R-project.org/package=tibble</a:t>
            </a:r>
            <a:r>
              <a:rPr lang="en-US" sz="2400" dirty="0"/>
              <a:t> </a:t>
            </a:r>
          </a:p>
          <a:p>
            <a:pPr lvl="1"/>
            <a:r>
              <a:rPr lang="en-US" sz="2400" dirty="0">
                <a:hlinkClick r:id="rId8"/>
              </a:rPr>
              <a:t>http://ggplot2.org</a:t>
            </a:r>
            <a:r>
              <a:rPr lang="en-US" sz="2400" dirty="0"/>
              <a:t> </a:t>
            </a:r>
          </a:p>
        </p:txBody>
      </p:sp>
    </p:spTree>
    <p:extLst>
      <p:ext uri="{BB962C8B-B14F-4D97-AF65-F5344CB8AC3E}">
        <p14:creationId xmlns:p14="http://schemas.microsoft.com/office/powerpoint/2010/main" val="301350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9301-74A4-4B71-8225-99A23D3018C9}"/>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8E4CB4BC-0CA5-448C-8F73-13A470486F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1970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0B27-9235-42A2-B7BF-AD7FE3156CDA}"/>
              </a:ext>
            </a:extLst>
          </p:cNvPr>
          <p:cNvSpPr>
            <a:spLocks noGrp="1"/>
          </p:cNvSpPr>
          <p:nvPr>
            <p:ph type="title"/>
          </p:nvPr>
        </p:nvSpPr>
        <p:spPr/>
        <p:txBody>
          <a:bodyPr>
            <a:normAutofit/>
          </a:bodyPr>
          <a:lstStyle/>
          <a:p>
            <a:r>
              <a:rPr lang="en-US" sz="3800" dirty="0"/>
              <a:t>Abstract</a:t>
            </a:r>
          </a:p>
        </p:txBody>
      </p:sp>
      <p:sp>
        <p:nvSpPr>
          <p:cNvPr id="3" name="Content Placeholder 2">
            <a:extLst>
              <a:ext uri="{FF2B5EF4-FFF2-40B4-BE49-F238E27FC236}">
                <a16:creationId xmlns:a16="http://schemas.microsoft.com/office/drawing/2014/main" id="{C4DCC4D7-2F3A-4F00-86BE-BD67CDBB0BB3}"/>
              </a:ext>
            </a:extLst>
          </p:cNvPr>
          <p:cNvSpPr>
            <a:spLocks noGrp="1"/>
          </p:cNvSpPr>
          <p:nvPr>
            <p:ph idx="1"/>
          </p:nvPr>
        </p:nvSpPr>
        <p:spPr/>
        <p:txBody>
          <a:bodyPr vert="horz" lIns="91440" tIns="45720" rIns="91440" bIns="45720" rtlCol="0" anchor="t">
            <a:normAutofit/>
          </a:bodyPr>
          <a:lstStyle/>
          <a:p>
            <a:pPr indent="0" algn="ctr">
              <a:buNone/>
            </a:pPr>
            <a:r>
              <a:rPr lang="en-US" sz="2400" dirty="0"/>
              <a:t>This study investigates how the average and variance of yards gained impacts a given team's ability to get touchdowns in the NFL. The theory is that teams with high average yards gained, but with low variance, would get more touchdowns than those with higher average yards gained, but higher variance. In other words, consistency is more important than big plays.</a:t>
            </a:r>
            <a:endParaRPr lang="en-US" sz="2000" dirty="0">
              <a:solidFill>
                <a:schemeClr val="tx1"/>
              </a:solidFill>
            </a:endParaRPr>
          </a:p>
        </p:txBody>
      </p:sp>
    </p:spTree>
    <p:extLst>
      <p:ext uri="{BB962C8B-B14F-4D97-AF65-F5344CB8AC3E}">
        <p14:creationId xmlns:p14="http://schemas.microsoft.com/office/powerpoint/2010/main" val="284849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DE6-F20B-471B-970D-929960DCA458}"/>
              </a:ext>
            </a:extLst>
          </p:cNvPr>
          <p:cNvSpPr>
            <a:spLocks noGrp="1"/>
          </p:cNvSpPr>
          <p:nvPr>
            <p:ph type="title"/>
          </p:nvPr>
        </p:nvSpPr>
        <p:spPr/>
        <p:txBody>
          <a:bodyPr>
            <a:normAutofit/>
          </a:bodyPr>
          <a:lstStyle/>
          <a:p>
            <a:r>
              <a:rPr lang="en-US" sz="3800" dirty="0"/>
              <a:t>The Data</a:t>
            </a:r>
          </a:p>
        </p:txBody>
      </p:sp>
      <p:sp>
        <p:nvSpPr>
          <p:cNvPr id="3" name="Content Placeholder 2">
            <a:extLst>
              <a:ext uri="{FF2B5EF4-FFF2-40B4-BE49-F238E27FC236}">
                <a16:creationId xmlns:a16="http://schemas.microsoft.com/office/drawing/2014/main" id="{1390C58F-5106-4003-9E20-1B191E2DE88E}"/>
              </a:ext>
            </a:extLst>
          </p:cNvPr>
          <p:cNvSpPr>
            <a:spLocks noGrp="1"/>
          </p:cNvSpPr>
          <p:nvPr>
            <p:ph idx="1"/>
          </p:nvPr>
        </p:nvSpPr>
        <p:spPr>
          <a:xfrm>
            <a:off x="2231136" y="2652213"/>
            <a:ext cx="7729728" cy="3101983"/>
          </a:xfrm>
        </p:spPr>
        <p:txBody>
          <a:bodyPr vert="horz" lIns="91440" tIns="45720" rIns="91440" bIns="45720" rtlCol="0" anchor="t">
            <a:noAutofit/>
          </a:bodyPr>
          <a:lstStyle/>
          <a:p>
            <a:pPr marL="571500" indent="-342900"/>
            <a:r>
              <a:rPr lang="en-US" sz="2400" dirty="0">
                <a:solidFill>
                  <a:srgbClr val="262626"/>
                </a:solidFill>
              </a:rPr>
              <a:t>2015 play-by-play records available at Kaggle</a:t>
            </a:r>
          </a:p>
          <a:p>
            <a:pPr marL="800100" lvl="1" indent="-342900"/>
            <a:r>
              <a:rPr lang="en-US" sz="2400" dirty="0">
                <a:solidFill>
                  <a:srgbClr val="262626"/>
                </a:solidFill>
              </a:rPr>
              <a:t>14.7 MB</a:t>
            </a:r>
          </a:p>
          <a:p>
            <a:pPr marL="800100" lvl="1" indent="-342900"/>
            <a:r>
              <a:rPr lang="en-US" sz="2400" dirty="0">
                <a:solidFill>
                  <a:srgbClr val="262626"/>
                </a:solidFill>
              </a:rPr>
              <a:t>46,129 rows</a:t>
            </a:r>
          </a:p>
          <a:p>
            <a:pPr marL="800100" lvl="1" indent="-342900"/>
            <a:r>
              <a:rPr lang="en-US" sz="2400" dirty="0">
                <a:solidFill>
                  <a:srgbClr val="262626"/>
                </a:solidFill>
              </a:rPr>
              <a:t>65 columns </a:t>
            </a:r>
          </a:p>
        </p:txBody>
      </p:sp>
    </p:spTree>
    <p:extLst>
      <p:ext uri="{BB962C8B-B14F-4D97-AF65-F5344CB8AC3E}">
        <p14:creationId xmlns:p14="http://schemas.microsoft.com/office/powerpoint/2010/main" val="229473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66B6-267F-408D-B2CF-511DCEDC4AA4}"/>
              </a:ext>
            </a:extLst>
          </p:cNvPr>
          <p:cNvSpPr>
            <a:spLocks noGrp="1"/>
          </p:cNvSpPr>
          <p:nvPr>
            <p:ph type="title"/>
          </p:nvPr>
        </p:nvSpPr>
        <p:spPr/>
        <p:txBody>
          <a:bodyPr>
            <a:normAutofit/>
          </a:bodyPr>
          <a:lstStyle/>
          <a:p>
            <a:r>
              <a:rPr lang="en-US" sz="3800" dirty="0"/>
              <a:t>The Tools</a:t>
            </a:r>
          </a:p>
        </p:txBody>
      </p:sp>
      <p:sp>
        <p:nvSpPr>
          <p:cNvPr id="3" name="Content Placeholder 2">
            <a:extLst>
              <a:ext uri="{FF2B5EF4-FFF2-40B4-BE49-F238E27FC236}">
                <a16:creationId xmlns:a16="http://schemas.microsoft.com/office/drawing/2014/main" id="{D59C2B5D-802B-4FDB-A244-8E245D7CC979}"/>
              </a:ext>
            </a:extLst>
          </p:cNvPr>
          <p:cNvSpPr>
            <a:spLocks noGrp="1"/>
          </p:cNvSpPr>
          <p:nvPr>
            <p:ph idx="1"/>
          </p:nvPr>
        </p:nvSpPr>
        <p:spPr/>
        <p:txBody>
          <a:bodyPr vert="horz" lIns="91440" tIns="45720" rIns="91440" bIns="45720" rtlCol="0" anchor="t">
            <a:normAutofit/>
          </a:bodyPr>
          <a:lstStyle/>
          <a:p>
            <a:r>
              <a:rPr lang="en-US" sz="2400" dirty="0"/>
              <a:t>MongoDB</a:t>
            </a:r>
          </a:p>
          <a:p>
            <a:pPr lvl="1"/>
            <a:r>
              <a:rPr lang="en-US" sz="2400" dirty="0"/>
              <a:t>Data mining and basic statistics</a:t>
            </a:r>
          </a:p>
          <a:p>
            <a:r>
              <a:rPr lang="en-US" sz="2400" dirty="0"/>
              <a:t>R</a:t>
            </a:r>
          </a:p>
          <a:p>
            <a:pPr lvl="1"/>
            <a:r>
              <a:rPr lang="en-US" sz="2400" dirty="0"/>
              <a:t>Data visualization and Markdown</a:t>
            </a:r>
          </a:p>
          <a:p>
            <a:pPr lvl="1"/>
            <a:r>
              <a:rPr lang="en-US" sz="2400" dirty="0"/>
              <a:t>Mongolite package</a:t>
            </a:r>
          </a:p>
          <a:p>
            <a:pPr marL="0" indent="0">
              <a:buNone/>
            </a:pPr>
            <a:endParaRPr lang="en-US" sz="2400" dirty="0"/>
          </a:p>
        </p:txBody>
      </p:sp>
    </p:spTree>
    <p:extLst>
      <p:ext uri="{BB962C8B-B14F-4D97-AF65-F5344CB8AC3E}">
        <p14:creationId xmlns:p14="http://schemas.microsoft.com/office/powerpoint/2010/main" val="116807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B75E-D52F-4DBE-82C9-B67B8D004A7C}"/>
              </a:ext>
            </a:extLst>
          </p:cNvPr>
          <p:cNvSpPr>
            <a:spLocks noGrp="1"/>
          </p:cNvSpPr>
          <p:nvPr>
            <p:ph type="title"/>
          </p:nvPr>
        </p:nvSpPr>
        <p:spPr/>
        <p:txBody>
          <a:bodyPr/>
          <a:lstStyle/>
          <a:p>
            <a:r>
              <a:rPr lang="en-US" sz="3800" dirty="0"/>
              <a:t>Previous Work</a:t>
            </a:r>
            <a:endParaRPr lang="en-US" dirty="0"/>
          </a:p>
        </p:txBody>
      </p:sp>
      <p:sp>
        <p:nvSpPr>
          <p:cNvPr id="3" name="Content Placeholder 2">
            <a:extLst>
              <a:ext uri="{FF2B5EF4-FFF2-40B4-BE49-F238E27FC236}">
                <a16:creationId xmlns:a16="http://schemas.microsoft.com/office/drawing/2014/main" id="{C8171839-D705-426C-B044-0AB0498FCC4A}"/>
              </a:ext>
            </a:extLst>
          </p:cNvPr>
          <p:cNvSpPr>
            <a:spLocks noGrp="1"/>
          </p:cNvSpPr>
          <p:nvPr>
            <p:ph sz="half" idx="1"/>
          </p:nvPr>
        </p:nvSpPr>
        <p:spPr>
          <a:xfrm>
            <a:off x="1581150" y="2638425"/>
            <a:ext cx="4271963" cy="3654296"/>
          </a:xfrm>
        </p:spPr>
        <p:txBody>
          <a:bodyPr vert="horz" lIns="91440" tIns="45720" rIns="91440" bIns="45720" rtlCol="0" anchor="t">
            <a:normAutofit/>
          </a:bodyPr>
          <a:lstStyle/>
          <a:p>
            <a:r>
              <a:rPr lang="en-US" sz="2800" u="sng" dirty="0"/>
              <a:t>Underrated NFL Stats</a:t>
            </a:r>
          </a:p>
          <a:p>
            <a:pPr lvl="1"/>
            <a:r>
              <a:rPr lang="en-US" sz="2400" dirty="0"/>
              <a:t>Based on 2010 season</a:t>
            </a:r>
          </a:p>
          <a:p>
            <a:pPr lvl="1"/>
            <a:r>
              <a:rPr lang="en-US" sz="2400" dirty="0"/>
              <a:t>Looks at the relationship between big-plays allowed and touchdowns allowed</a:t>
            </a:r>
          </a:p>
          <a:p>
            <a:pPr lvl="1"/>
            <a:r>
              <a:rPr lang="en-US" sz="2400" dirty="0"/>
              <a:t>Big-play defined as 20 or more yards</a:t>
            </a:r>
          </a:p>
          <a:p>
            <a:pPr lvl="1"/>
            <a:endParaRPr lang="en-US" sz="2400" dirty="0"/>
          </a:p>
        </p:txBody>
      </p:sp>
      <p:sp>
        <p:nvSpPr>
          <p:cNvPr id="5" name="Content Placeholder 4">
            <a:extLst>
              <a:ext uri="{FF2B5EF4-FFF2-40B4-BE49-F238E27FC236}">
                <a16:creationId xmlns:a16="http://schemas.microsoft.com/office/drawing/2014/main" id="{B2FA24EA-AEB6-4108-AB0A-1E41A613598A}"/>
              </a:ext>
            </a:extLst>
          </p:cNvPr>
          <p:cNvSpPr>
            <a:spLocks noGrp="1"/>
          </p:cNvSpPr>
          <p:nvPr>
            <p:ph sz="half" idx="2"/>
          </p:nvPr>
        </p:nvSpPr>
        <p:spPr>
          <a:xfrm>
            <a:off x="6338888" y="2638425"/>
            <a:ext cx="4270375" cy="3654296"/>
          </a:xfrm>
        </p:spPr>
        <p:txBody>
          <a:bodyPr vert="horz" lIns="91440" tIns="45720" rIns="91440" bIns="45720" rtlCol="0" anchor="t">
            <a:normAutofit/>
          </a:bodyPr>
          <a:lstStyle/>
          <a:p>
            <a:r>
              <a:rPr lang="en-US" sz="2800" u="sng" dirty="0"/>
              <a:t>How to Quantify the NFL</a:t>
            </a:r>
          </a:p>
          <a:p>
            <a:pPr lvl="1"/>
            <a:r>
              <a:rPr lang="en-US" sz="2400" dirty="0"/>
              <a:t>Based on 2015 season</a:t>
            </a:r>
          </a:p>
          <a:p>
            <a:pPr lvl="1"/>
            <a:r>
              <a:rPr lang="en-US" sz="2400" dirty="0"/>
              <a:t>Looks at five different statistics – we focus on big-play percentage</a:t>
            </a:r>
          </a:p>
          <a:p>
            <a:pPr lvl="1"/>
            <a:r>
              <a:rPr lang="en-US" sz="2400" dirty="0"/>
              <a:t>Big-play defined as runs of more than 10 yards or passes of more than 25 yards</a:t>
            </a:r>
          </a:p>
        </p:txBody>
      </p:sp>
    </p:spTree>
    <p:extLst>
      <p:ext uri="{BB962C8B-B14F-4D97-AF65-F5344CB8AC3E}">
        <p14:creationId xmlns:p14="http://schemas.microsoft.com/office/powerpoint/2010/main" val="344232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8C864E-31B8-40A8-87AE-3F048C710713}"/>
              </a:ext>
            </a:extLst>
          </p:cNvPr>
          <p:cNvSpPr>
            <a:spLocks noGrp="1"/>
          </p:cNvSpPr>
          <p:nvPr>
            <p:ph type="body" idx="1"/>
          </p:nvPr>
        </p:nvSpPr>
        <p:spPr>
          <a:xfrm>
            <a:off x="1124531" y="2313433"/>
            <a:ext cx="4270248" cy="704087"/>
          </a:xfrm>
        </p:spPr>
        <p:txBody>
          <a:bodyPr>
            <a:noAutofit/>
          </a:bodyPr>
          <a:lstStyle/>
          <a:p>
            <a:r>
              <a:rPr lang="en-US" sz="2400" dirty="0"/>
              <a:t>Best Teams at Preventing Big-Plays</a:t>
            </a:r>
          </a:p>
        </p:txBody>
      </p:sp>
      <p:sp>
        <p:nvSpPr>
          <p:cNvPr id="3" name="Content Placeholder 2">
            <a:extLst>
              <a:ext uri="{FF2B5EF4-FFF2-40B4-BE49-F238E27FC236}">
                <a16:creationId xmlns:a16="http://schemas.microsoft.com/office/drawing/2014/main" id="{0DAF641B-8283-43D3-BCFA-BCEE4E3B3BB4}"/>
              </a:ext>
            </a:extLst>
          </p:cNvPr>
          <p:cNvSpPr>
            <a:spLocks noGrp="1"/>
          </p:cNvSpPr>
          <p:nvPr>
            <p:ph sz="half" idx="2"/>
          </p:nvPr>
        </p:nvSpPr>
        <p:spPr>
          <a:xfrm>
            <a:off x="1582738" y="3143250"/>
            <a:ext cx="4270375" cy="3461038"/>
          </a:xfrm>
        </p:spPr>
        <p:txBody>
          <a:bodyPr vert="horz" lIns="91440" tIns="45720" rIns="91440" bIns="45720" rtlCol="0" anchor="t">
            <a:noAutofit/>
          </a:bodyPr>
          <a:lstStyle/>
          <a:p>
            <a:pPr marL="0" indent="0">
              <a:buNone/>
            </a:pPr>
            <a:r>
              <a:rPr lang="en-US" sz="2400" b="1" dirty="0"/>
              <a:t>1. Steelers </a:t>
            </a:r>
            <a:r>
              <a:rPr lang="en-US" sz="2400" dirty="0"/>
              <a:t>(36, 5 TDs)</a:t>
            </a:r>
            <a:endParaRPr lang="en-US" dirty="0"/>
          </a:p>
          <a:p>
            <a:pPr marL="0" indent="0">
              <a:buNone/>
            </a:pPr>
            <a:r>
              <a:rPr lang="en-US" sz="2400" b="1" dirty="0"/>
              <a:t>2. Chargers</a:t>
            </a:r>
            <a:r>
              <a:rPr lang="en-US" sz="2400" dirty="0"/>
              <a:t> (43, 5 TDs)</a:t>
            </a:r>
            <a:endParaRPr lang="en-US" sz="2400" dirty="0">
              <a:solidFill>
                <a:schemeClr val="tx1"/>
              </a:solidFill>
            </a:endParaRPr>
          </a:p>
          <a:p>
            <a:pPr marL="0" indent="0">
              <a:buNone/>
            </a:pPr>
            <a:r>
              <a:rPr lang="en-US" sz="2400" b="1" dirty="0"/>
              <a:t>3. Falcons</a:t>
            </a:r>
            <a:r>
              <a:rPr lang="en-US" sz="2400" dirty="0"/>
              <a:t> (48, 9 TDs)</a:t>
            </a:r>
            <a:endParaRPr lang="en-US" sz="2400" dirty="0">
              <a:solidFill>
                <a:schemeClr val="tx1"/>
              </a:solidFill>
            </a:endParaRPr>
          </a:p>
          <a:p>
            <a:pPr marL="0" indent="0">
              <a:buNone/>
            </a:pPr>
            <a:r>
              <a:rPr lang="en-US" sz="2400" b="1" dirty="0"/>
              <a:t>4. Vikings</a:t>
            </a:r>
            <a:r>
              <a:rPr lang="en-US" sz="2400" dirty="0"/>
              <a:t> (49, 9 TDs)</a:t>
            </a:r>
            <a:endParaRPr lang="en-US" sz="2400" dirty="0">
              <a:solidFill>
                <a:schemeClr val="tx1"/>
              </a:solidFill>
            </a:endParaRPr>
          </a:p>
          <a:p>
            <a:pPr marL="0" indent="0">
              <a:buNone/>
            </a:pPr>
            <a:r>
              <a:rPr lang="en-US" sz="2400" b="1" dirty="0"/>
              <a:t>5. Buccaneers</a:t>
            </a:r>
            <a:r>
              <a:rPr lang="en-US" sz="2400" dirty="0"/>
              <a:t> (51, 9 TDs)</a:t>
            </a:r>
            <a:endParaRPr lang="en-US" dirty="0">
              <a:solidFill>
                <a:schemeClr val="tx1"/>
              </a:solidFill>
            </a:endParaRPr>
          </a:p>
        </p:txBody>
      </p:sp>
      <p:sp>
        <p:nvSpPr>
          <p:cNvPr id="7" name="Content Placeholder 6">
            <a:extLst>
              <a:ext uri="{FF2B5EF4-FFF2-40B4-BE49-F238E27FC236}">
                <a16:creationId xmlns:a16="http://schemas.microsoft.com/office/drawing/2014/main" id="{494F9667-9AA6-4DC5-A2D4-408838191D88}"/>
              </a:ext>
            </a:extLst>
          </p:cNvPr>
          <p:cNvSpPr>
            <a:spLocks noGrp="1"/>
          </p:cNvSpPr>
          <p:nvPr>
            <p:ph sz="quarter" idx="4"/>
          </p:nvPr>
        </p:nvSpPr>
        <p:spPr>
          <a:xfrm>
            <a:off x="6338888" y="3143250"/>
            <a:ext cx="4252912" cy="3461038"/>
          </a:xfrm>
        </p:spPr>
        <p:txBody>
          <a:bodyPr vert="horz" lIns="91440" tIns="45720" rIns="91440" bIns="45720" rtlCol="0" anchor="t">
            <a:normAutofit/>
          </a:bodyPr>
          <a:lstStyle/>
          <a:p>
            <a:pPr marL="0" indent="0">
              <a:buNone/>
            </a:pPr>
            <a:r>
              <a:rPr lang="en-US" sz="2400" b="1" dirty="0"/>
              <a:t>32. Broncos </a:t>
            </a:r>
            <a:r>
              <a:rPr lang="en-US" sz="2400" dirty="0"/>
              <a:t>(84, 20 TDs)</a:t>
            </a:r>
            <a:endParaRPr lang="en-US" dirty="0"/>
          </a:p>
          <a:p>
            <a:pPr marL="0" indent="0">
              <a:buNone/>
            </a:pPr>
            <a:r>
              <a:rPr lang="en-US" sz="2400" b="1" dirty="0"/>
              <a:t>31. Seahawks</a:t>
            </a:r>
            <a:r>
              <a:rPr lang="en-US" sz="2400" dirty="0"/>
              <a:t> (76, 14 TDs)</a:t>
            </a:r>
            <a:endParaRPr lang="en-US" sz="2400" dirty="0">
              <a:solidFill>
                <a:schemeClr val="tx1"/>
              </a:solidFill>
            </a:endParaRPr>
          </a:p>
          <a:p>
            <a:pPr marL="0" indent="0">
              <a:buNone/>
            </a:pPr>
            <a:r>
              <a:rPr lang="en-US" sz="2400" b="1" dirty="0"/>
              <a:t>30. Cardinals</a:t>
            </a:r>
            <a:r>
              <a:rPr lang="en-US" sz="2400" dirty="0"/>
              <a:t> (74, 14 TDs)</a:t>
            </a:r>
            <a:endParaRPr lang="en-US" sz="2400" dirty="0">
              <a:solidFill>
                <a:schemeClr val="tx1"/>
              </a:solidFill>
            </a:endParaRPr>
          </a:p>
          <a:p>
            <a:pPr marL="0" indent="0">
              <a:buNone/>
            </a:pPr>
            <a:r>
              <a:rPr lang="en-US" sz="2400" b="1" dirty="0"/>
              <a:t>29. Jaguars</a:t>
            </a:r>
            <a:r>
              <a:rPr lang="en-US" sz="2400" dirty="0"/>
              <a:t> (72, 16 TDs)</a:t>
            </a:r>
            <a:endParaRPr lang="en-US" sz="2400" dirty="0">
              <a:solidFill>
                <a:schemeClr val="tx1"/>
              </a:solidFill>
            </a:endParaRPr>
          </a:p>
          <a:p>
            <a:pPr marL="0" indent="0">
              <a:buNone/>
            </a:pPr>
            <a:r>
              <a:rPr lang="en-US" sz="2400" b="1" dirty="0"/>
              <a:t>28. Redskins </a:t>
            </a:r>
            <a:r>
              <a:rPr lang="en-US" sz="2400" dirty="0"/>
              <a:t>(70, 10 TDs)</a:t>
            </a:r>
            <a:endParaRPr lang="en-US" sz="2400" dirty="0">
              <a:solidFill>
                <a:schemeClr val="tx1"/>
              </a:solidFill>
            </a:endParaRPr>
          </a:p>
          <a:p>
            <a:pPr marL="342900" indent="-342900">
              <a:buAutoNum type="arabicPeriod"/>
            </a:pPr>
            <a:endParaRPr lang="en-US" dirty="0"/>
          </a:p>
        </p:txBody>
      </p:sp>
      <p:sp>
        <p:nvSpPr>
          <p:cNvPr id="9" name="Text Placeholder 8">
            <a:extLst>
              <a:ext uri="{FF2B5EF4-FFF2-40B4-BE49-F238E27FC236}">
                <a16:creationId xmlns:a16="http://schemas.microsoft.com/office/drawing/2014/main" id="{9E5601E7-5EAC-4F7B-A55E-997C59FF21E1}"/>
              </a:ext>
            </a:extLst>
          </p:cNvPr>
          <p:cNvSpPr>
            <a:spLocks noGrp="1"/>
          </p:cNvSpPr>
          <p:nvPr>
            <p:ph type="body" sz="quarter" idx="13"/>
          </p:nvPr>
        </p:nvSpPr>
        <p:spPr>
          <a:xfrm>
            <a:off x="5994321" y="2313433"/>
            <a:ext cx="4270248" cy="704087"/>
          </a:xfrm>
        </p:spPr>
        <p:txBody>
          <a:bodyPr>
            <a:noAutofit/>
          </a:bodyPr>
          <a:lstStyle/>
          <a:p>
            <a:r>
              <a:rPr lang="en-US" sz="2400" dirty="0"/>
              <a:t>Worst Teams at Preventing Big-Plays</a:t>
            </a:r>
          </a:p>
        </p:txBody>
      </p:sp>
      <p:sp>
        <p:nvSpPr>
          <p:cNvPr id="2" name="Title 1">
            <a:extLst>
              <a:ext uri="{FF2B5EF4-FFF2-40B4-BE49-F238E27FC236}">
                <a16:creationId xmlns:a16="http://schemas.microsoft.com/office/drawing/2014/main" id="{59C4161A-A6DB-49A7-B6CF-9D1626833129}"/>
              </a:ext>
            </a:extLst>
          </p:cNvPr>
          <p:cNvSpPr>
            <a:spLocks noGrp="1"/>
          </p:cNvSpPr>
          <p:nvPr>
            <p:ph type="title"/>
          </p:nvPr>
        </p:nvSpPr>
        <p:spPr/>
        <p:txBody>
          <a:bodyPr/>
          <a:lstStyle/>
          <a:p>
            <a:r>
              <a:rPr lang="en-US" sz="3800" dirty="0"/>
              <a:t>"Underrated NFL stats"</a:t>
            </a:r>
          </a:p>
        </p:txBody>
      </p:sp>
    </p:spTree>
    <p:extLst>
      <p:ext uri="{BB962C8B-B14F-4D97-AF65-F5344CB8AC3E}">
        <p14:creationId xmlns:p14="http://schemas.microsoft.com/office/powerpoint/2010/main" val="269597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E65928D-55C0-4257-9F59-1E7B6B6E7225}"/>
              </a:ext>
            </a:extLst>
          </p:cNvPr>
          <p:cNvSpPr>
            <a:spLocks noGrp="1"/>
          </p:cNvSpPr>
          <p:nvPr>
            <p:ph type="body" idx="1"/>
          </p:nvPr>
        </p:nvSpPr>
        <p:spPr>
          <a:xfrm>
            <a:off x="2235200" y="2314575"/>
            <a:ext cx="7727713" cy="704850"/>
          </a:xfrm>
        </p:spPr>
        <p:txBody>
          <a:bodyPr>
            <a:normAutofit/>
          </a:bodyPr>
          <a:lstStyle/>
          <a:p>
            <a:r>
              <a:rPr lang="en-US" sz="2800" dirty="0"/>
              <a:t>Takeaway Points</a:t>
            </a:r>
          </a:p>
        </p:txBody>
      </p:sp>
      <p:sp>
        <p:nvSpPr>
          <p:cNvPr id="3" name="Content Placeholder 2">
            <a:extLst>
              <a:ext uri="{FF2B5EF4-FFF2-40B4-BE49-F238E27FC236}">
                <a16:creationId xmlns:a16="http://schemas.microsoft.com/office/drawing/2014/main" id="{0FDD75BA-8FEE-49B7-A594-20C74D60E1BF}"/>
              </a:ext>
            </a:extLst>
          </p:cNvPr>
          <p:cNvSpPr>
            <a:spLocks noGrp="1"/>
          </p:cNvSpPr>
          <p:nvPr>
            <p:ph sz="half" idx="2"/>
          </p:nvPr>
        </p:nvSpPr>
        <p:spPr>
          <a:xfrm>
            <a:off x="2235200" y="3143250"/>
            <a:ext cx="7713020" cy="2597150"/>
          </a:xfrm>
        </p:spPr>
        <p:txBody>
          <a:bodyPr vert="horz" lIns="91440" tIns="45720" rIns="91440" bIns="45720" rtlCol="0" anchor="t">
            <a:normAutofit/>
          </a:bodyPr>
          <a:lstStyle/>
          <a:p>
            <a:r>
              <a:rPr lang="en-US" sz="2400" dirty="0"/>
              <a:t>"Only six of [the top ten teams] finished .500 or better last season, but those six teams fall in the top seven on the list."</a:t>
            </a:r>
          </a:p>
          <a:p>
            <a:r>
              <a:rPr lang="en-US" sz="2400" dirty="0"/>
              <a:t>"Of [the bottom ten teams], only Seattle, with a sub-.500 record, and Philadelphia made the playoffs."</a:t>
            </a:r>
          </a:p>
        </p:txBody>
      </p:sp>
      <p:sp>
        <p:nvSpPr>
          <p:cNvPr id="2" name="Title 1">
            <a:extLst>
              <a:ext uri="{FF2B5EF4-FFF2-40B4-BE49-F238E27FC236}">
                <a16:creationId xmlns:a16="http://schemas.microsoft.com/office/drawing/2014/main" id="{BCF0A0AB-2880-49AB-BBB3-CE400C864201}"/>
              </a:ext>
            </a:extLst>
          </p:cNvPr>
          <p:cNvSpPr>
            <a:spLocks noGrp="1"/>
          </p:cNvSpPr>
          <p:nvPr>
            <p:ph type="title"/>
          </p:nvPr>
        </p:nvSpPr>
        <p:spPr/>
        <p:txBody>
          <a:bodyPr>
            <a:noAutofit/>
          </a:bodyPr>
          <a:lstStyle/>
          <a:p>
            <a:r>
              <a:rPr lang="en-US" sz="3800" dirty="0"/>
              <a:t>"Underrated NFL Stats" (Cont.)</a:t>
            </a:r>
          </a:p>
        </p:txBody>
      </p:sp>
    </p:spTree>
    <p:extLst>
      <p:ext uri="{BB962C8B-B14F-4D97-AF65-F5344CB8AC3E}">
        <p14:creationId xmlns:p14="http://schemas.microsoft.com/office/powerpoint/2010/main" val="51810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D406A2-58F1-40C0-9B40-652715544182}"/>
              </a:ext>
            </a:extLst>
          </p:cNvPr>
          <p:cNvSpPr>
            <a:spLocks noGrp="1"/>
          </p:cNvSpPr>
          <p:nvPr>
            <p:ph type="body" idx="1"/>
          </p:nvPr>
        </p:nvSpPr>
        <p:spPr>
          <a:xfrm>
            <a:off x="2220913" y="2312988"/>
            <a:ext cx="7712993" cy="704850"/>
          </a:xfrm>
        </p:spPr>
        <p:txBody>
          <a:bodyPr>
            <a:normAutofit/>
          </a:bodyPr>
          <a:lstStyle/>
          <a:p>
            <a:r>
              <a:rPr lang="en-US" sz="2800" dirty="0"/>
              <a:t>Takeaway Points</a:t>
            </a:r>
          </a:p>
        </p:txBody>
      </p:sp>
      <p:sp>
        <p:nvSpPr>
          <p:cNvPr id="3" name="Content Placeholder 2">
            <a:extLst>
              <a:ext uri="{FF2B5EF4-FFF2-40B4-BE49-F238E27FC236}">
                <a16:creationId xmlns:a16="http://schemas.microsoft.com/office/drawing/2014/main" id="{1B914559-16B5-42EB-903D-43C221173A91}"/>
              </a:ext>
            </a:extLst>
          </p:cNvPr>
          <p:cNvSpPr>
            <a:spLocks noGrp="1"/>
          </p:cNvSpPr>
          <p:nvPr>
            <p:ph sz="half" idx="2"/>
          </p:nvPr>
        </p:nvSpPr>
        <p:spPr>
          <a:xfrm>
            <a:off x="2235200" y="3143250"/>
            <a:ext cx="7712875" cy="2597150"/>
          </a:xfrm>
        </p:spPr>
        <p:txBody>
          <a:bodyPr vert="horz" lIns="91440" tIns="45720" rIns="91440" bIns="45720" rtlCol="0" anchor="t">
            <a:normAutofit/>
          </a:bodyPr>
          <a:lstStyle/>
          <a:p>
            <a:r>
              <a:rPr lang="en-US" sz="2400" dirty="0"/>
              <a:t>Teams with the best big-play percentage were the Bills, Vikings, Seahawks, Panthers, Chiefs, and Steelers (roughly 9% of all plays were big-plays).</a:t>
            </a:r>
          </a:p>
          <a:p>
            <a:r>
              <a:rPr lang="en-US" sz="2400" dirty="0"/>
              <a:t>Five of these six teams made the playoffs.</a:t>
            </a:r>
            <a:endParaRPr lang="en-US" dirty="0"/>
          </a:p>
        </p:txBody>
      </p:sp>
      <p:sp>
        <p:nvSpPr>
          <p:cNvPr id="6" name="Title 5">
            <a:extLst>
              <a:ext uri="{FF2B5EF4-FFF2-40B4-BE49-F238E27FC236}">
                <a16:creationId xmlns:a16="http://schemas.microsoft.com/office/drawing/2014/main" id="{6A6A1F93-B363-4B82-A9CD-AA9C430A313A}"/>
              </a:ext>
            </a:extLst>
          </p:cNvPr>
          <p:cNvSpPr>
            <a:spLocks noGrp="1"/>
          </p:cNvSpPr>
          <p:nvPr>
            <p:ph type="title"/>
          </p:nvPr>
        </p:nvSpPr>
        <p:spPr/>
        <p:txBody>
          <a:bodyPr>
            <a:normAutofit fontScale="90000"/>
          </a:bodyPr>
          <a:lstStyle/>
          <a:p>
            <a:r>
              <a:rPr lang="en-US" sz="3800" dirty="0"/>
              <a:t>"How to Quantify the NFL"</a:t>
            </a:r>
          </a:p>
        </p:txBody>
      </p:sp>
    </p:spTree>
    <p:extLst>
      <p:ext uri="{BB962C8B-B14F-4D97-AF65-F5344CB8AC3E}">
        <p14:creationId xmlns:p14="http://schemas.microsoft.com/office/powerpoint/2010/main" val="16261580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24</TotalTime>
  <Words>768</Words>
  <Application>Microsoft Office PowerPoint</Application>
  <PresentationFormat>Widescreen</PresentationFormat>
  <Paragraphs>138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Parcel</vt:lpstr>
      <vt:lpstr>NFL Touchdowns!</vt:lpstr>
      <vt:lpstr>Introduction</vt:lpstr>
      <vt:lpstr>Abstract</vt:lpstr>
      <vt:lpstr>The Data</vt:lpstr>
      <vt:lpstr>The Tools</vt:lpstr>
      <vt:lpstr>Previous Work</vt:lpstr>
      <vt:lpstr>"Underrated NFL stats"</vt:lpstr>
      <vt:lpstr>"Underrated NFL Stats" (Cont.)</vt:lpstr>
      <vt:lpstr>"How to Quantify the NFL"</vt:lpstr>
      <vt:lpstr>Expanding Upon Previous Work</vt:lpstr>
      <vt:lpstr>Data &amp; Analysis</vt:lpstr>
      <vt:lpstr>Initial Queries in MongoDB</vt:lpstr>
      <vt:lpstr>List of R Packages</vt:lpstr>
      <vt:lpstr>Mongolite</vt:lpstr>
      <vt:lpstr>Median Yards per Play</vt:lpstr>
      <vt:lpstr>TD's vs. Yards</vt:lpstr>
      <vt:lpstr>TD's vs. Stddev in Yards</vt:lpstr>
      <vt:lpstr>Yards vs. Stddev of Yards</vt:lpstr>
      <vt:lpstr>Conclusion</vt:lpstr>
      <vt:lpstr>Lessons Learned</vt:lpstr>
      <vt:lpstr>Specifications &amp; REferences</vt:lpstr>
      <vt:lpstr>Computer/Program Specifications</vt:lpstr>
      <vt:lpstr>References</vt:lpstr>
      <vt:lpstr>References (Cont.)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7330</dc:title>
  <dc:creator>Bryan</dc:creator>
  <cp:lastModifiedBy>Cikatz, Bryan</cp:lastModifiedBy>
  <cp:revision>330</cp:revision>
  <dcterms:modified xsi:type="dcterms:W3CDTF">2017-12-05T00:31:31Z</dcterms:modified>
</cp:coreProperties>
</file>