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9" r:id="rId3"/>
    <p:sldId id="260" r:id="rId4"/>
    <p:sldId id="281" r:id="rId5"/>
    <p:sldId id="282" r:id="rId6"/>
    <p:sldId id="283" r:id="rId7"/>
    <p:sldId id="264" r:id="rId8"/>
    <p:sldId id="262" r:id="rId9"/>
    <p:sldId id="263" r:id="rId10"/>
    <p:sldId id="286" r:id="rId11"/>
    <p:sldId id="265" r:id="rId12"/>
    <p:sldId id="287" r:id="rId13"/>
    <p:sldId id="295" r:id="rId14"/>
    <p:sldId id="261" r:id="rId15"/>
    <p:sldId id="289" r:id="rId16"/>
    <p:sldId id="266" r:id="rId17"/>
    <p:sldId id="268" r:id="rId18"/>
    <p:sldId id="291" r:id="rId19"/>
    <p:sldId id="293" r:id="rId20"/>
    <p:sldId id="294" r:id="rId21"/>
    <p:sldId id="297" r:id="rId22"/>
    <p:sldId id="299" r:id="rId23"/>
    <p:sldId id="300" r:id="rId24"/>
    <p:sldId id="301" r:id="rId25"/>
    <p:sldId id="302" r:id="rId26"/>
    <p:sldId id="303" r:id="rId27"/>
    <p:sldId id="305" r:id="rId28"/>
    <p:sldId id="306" r:id="rId29"/>
    <p:sldId id="307" r:id="rId30"/>
    <p:sldId id="308" r:id="rId31"/>
    <p:sldId id="309" r:id="rId32"/>
    <p:sldId id="296" r:id="rId33"/>
    <p:sldId id="310" r:id="rId34"/>
    <p:sldId id="267" r:id="rId35"/>
    <p:sldId id="311" r:id="rId36"/>
    <p:sldId id="276" r:id="rId37"/>
    <p:sldId id="277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4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88E-AE3A-4B12-9B67-D8D168139409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77710-DB76-4EFC-8CB6-00B05E3E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6F0-99AC-438E-AA18-D4CECEA123C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3AC3-2D5C-4BDA-80EE-3A28BDEEE6C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3EAD-4202-4C8C-8962-A3E86664C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50"/>
            <a:ext cx="7772400" cy="1296143"/>
          </a:xfrm>
        </p:spPr>
        <p:txBody>
          <a:bodyPr>
            <a:noAutofit/>
          </a:bodyPr>
          <a:lstStyle/>
          <a:p>
            <a:pPr algn="ctr"/>
            <a:r>
              <a:rPr lang="en-GB" sz="3600" b="1" u="sng" dirty="0" smtClean="0"/>
              <a:t>DESIGN OF CONTROLLER FOR WIND ENERGY CONVERSION SYSTEMS STABILITY STUDIES (WECS)</a:t>
            </a:r>
            <a:endParaRPr lang="en-GB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36913"/>
            <a:ext cx="7560840" cy="37444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BATCH NO. B34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JOSEPH DIVYAN THOMAS-1051310052</a:t>
            </a:r>
          </a:p>
          <a:p>
            <a:r>
              <a:rPr lang="en-GB" sz="2800" b="1" dirty="0" smtClean="0">
                <a:solidFill>
                  <a:schemeClr val="tx1"/>
                </a:solidFill>
              </a:rPr>
              <a:t>V.S.SHIVRAM-1051310057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b="1" dirty="0" smtClean="0">
                <a:solidFill>
                  <a:schemeClr val="tx1"/>
                </a:solidFill>
              </a:rPr>
              <a:t>N.KRIPA </a:t>
            </a:r>
            <a:r>
              <a:rPr lang="en-GB" sz="2800" b="1" dirty="0" smtClean="0">
                <a:solidFill>
                  <a:schemeClr val="tx1"/>
                </a:solidFill>
              </a:rPr>
              <a:t>KUMARAN-1051310119</a:t>
            </a:r>
          </a:p>
          <a:p>
            <a:endParaRPr lang="en-GB" sz="2800" b="1" dirty="0">
              <a:solidFill>
                <a:schemeClr val="tx1"/>
              </a:solidFill>
            </a:endParaRPr>
          </a:p>
          <a:p>
            <a:r>
              <a:rPr lang="en-GB" sz="2800" b="1" dirty="0" smtClean="0">
                <a:solidFill>
                  <a:schemeClr val="tx1"/>
                </a:solidFill>
              </a:rPr>
              <a:t>Under the guidance of</a:t>
            </a:r>
          </a:p>
          <a:p>
            <a:r>
              <a:rPr lang="en-GB" sz="2800" b="1" dirty="0" err="1" smtClean="0">
                <a:solidFill>
                  <a:schemeClr val="tx1"/>
                </a:solidFill>
              </a:rPr>
              <a:t>Dr.C.SUBRAMANI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DQ DECOUPLING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3672407" cy="19442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268760"/>
            <a:ext cx="4244590" cy="252027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81" y="5085184"/>
            <a:ext cx="4653668" cy="87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0" name="Picture 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81" y="4077073"/>
            <a:ext cx="4882183" cy="6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4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latin typeface="Times New Roman" pitchFamily="18" charset="0"/>
                <a:cs typeface="Times New Roman" pitchFamily="18" charset="0"/>
              </a:rPr>
              <a:t>SCIG MODELLING</a:t>
            </a:r>
            <a:endParaRPr lang="en-GB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I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1752600"/>
            <a:ext cx="3736032" cy="204976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6" y="3953378"/>
            <a:ext cx="4429777" cy="249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74" y="4495800"/>
            <a:ext cx="3307572" cy="19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396944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7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DATA VALIDATION</a:t>
            </a:r>
            <a:endParaRPr lang="en-US" b="1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8" y="685800"/>
            <a:ext cx="3733800" cy="598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480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3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2) CONTROLLER DESIGN &amp;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73162"/>
          </a:xfrm>
        </p:spPr>
        <p:txBody>
          <a:bodyPr>
            <a:normAutofit/>
          </a:bodyPr>
          <a:lstStyle/>
          <a:p>
            <a:r>
              <a:rPr lang="en-GB" sz="3600" b="1" u="sng" dirty="0" smtClean="0"/>
              <a:t>A) PI CONTROLLER DESIGN</a:t>
            </a:r>
            <a:endParaRPr lang="en-GB" sz="3600" b="1" u="sng" dirty="0"/>
          </a:p>
        </p:txBody>
      </p:sp>
      <p:pic>
        <p:nvPicPr>
          <p:cNvPr id="4" name="Content Placeholder 3" descr="pi control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7992887" cy="2376264"/>
          </a:xfrm>
        </p:spPr>
      </p:pic>
      <p:pic>
        <p:nvPicPr>
          <p:cNvPr id="5" name="Picture 4" descr="PI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4797152"/>
            <a:ext cx="1224136" cy="1224136"/>
          </a:xfrm>
          <a:prstGeom prst="rect">
            <a:avLst/>
          </a:prstGeom>
        </p:spPr>
      </p:pic>
      <p:pic>
        <p:nvPicPr>
          <p:cNvPr id="6" name="Picture 5" descr="PI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4725144"/>
            <a:ext cx="1181265" cy="1152128"/>
          </a:xfrm>
          <a:prstGeom prst="rect">
            <a:avLst/>
          </a:prstGeom>
        </p:spPr>
      </p:pic>
      <p:pic>
        <p:nvPicPr>
          <p:cNvPr id="7" name="Picture 6" descr="PI 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3933056"/>
            <a:ext cx="28083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PARAMETERS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54" y="1772816"/>
            <a:ext cx="2788981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511" y="465313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best results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Power developed </a:t>
            </a:r>
            <a:r>
              <a:rPr lang="en-US" dirty="0" smtClean="0"/>
              <a:t>should be </a:t>
            </a:r>
            <a:r>
              <a:rPr lang="en-US" b="1" dirty="0" smtClean="0"/>
              <a:t>maximum (</a:t>
            </a:r>
            <a:r>
              <a:rPr lang="en-US" b="1" dirty="0" err="1" smtClean="0"/>
              <a:t>K</a:t>
            </a:r>
            <a:r>
              <a:rPr lang="en-US" sz="1400" b="1" dirty="0" err="1" smtClean="0"/>
              <a:t>p</a:t>
            </a:r>
            <a:r>
              <a:rPr lang="en-US" sz="1400" b="1" dirty="0" smtClean="0"/>
              <a:t> </a:t>
            </a:r>
            <a:r>
              <a:rPr lang="en-US" b="1" dirty="0" smtClean="0"/>
              <a:t>must be high)</a:t>
            </a:r>
            <a:endParaRPr lang="en-US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Settling time </a:t>
            </a:r>
            <a:r>
              <a:rPr lang="en-US" dirty="0" smtClean="0"/>
              <a:t>must be</a:t>
            </a:r>
            <a:r>
              <a:rPr lang="en-US" b="1" dirty="0" smtClean="0"/>
              <a:t> low (        and </a:t>
            </a:r>
            <a:r>
              <a:rPr lang="en-US" b="1" dirty="0" err="1" smtClean="0"/>
              <a:t>W</a:t>
            </a:r>
            <a:r>
              <a:rPr lang="en-US" sz="1200" b="1" dirty="0" err="1" smtClean="0"/>
              <a:t>n</a:t>
            </a:r>
            <a:r>
              <a:rPr lang="en-US" sz="1200" b="1" dirty="0" smtClean="0"/>
              <a:t> </a:t>
            </a:r>
            <a:r>
              <a:rPr lang="en-US" b="1" dirty="0" smtClean="0"/>
              <a:t>should be high)</a:t>
            </a:r>
            <a:endParaRPr lang="en-US" sz="12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Peak overshoot </a:t>
            </a:r>
            <a:r>
              <a:rPr lang="en-US" dirty="0" smtClean="0"/>
              <a:t>must be </a:t>
            </a:r>
            <a:r>
              <a:rPr lang="en-US" b="1" dirty="0" smtClean="0"/>
              <a:t>less than 5% (       should be high)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Torque Limit </a:t>
            </a:r>
            <a:r>
              <a:rPr lang="en-US" dirty="0" smtClean="0"/>
              <a:t>should </a:t>
            </a:r>
            <a:r>
              <a:rPr lang="en-US" b="1" dirty="0" smtClean="0"/>
              <a:t>not be violated (</a:t>
            </a:r>
            <a:r>
              <a:rPr lang="en-US" b="1" dirty="0" err="1" smtClean="0"/>
              <a:t>K</a:t>
            </a:r>
            <a:r>
              <a:rPr lang="en-US" sz="1200" b="1" dirty="0" err="1" smtClean="0"/>
              <a:t>p</a:t>
            </a:r>
            <a:r>
              <a:rPr lang="en-US" sz="1200" b="1" dirty="0" smtClean="0"/>
              <a:t>  </a:t>
            </a:r>
            <a:r>
              <a:rPr lang="en-US" b="1" dirty="0" smtClean="0"/>
              <a:t>and </a:t>
            </a:r>
            <a:r>
              <a:rPr lang="en-US" b="1" dirty="0" err="1" smtClean="0"/>
              <a:t>W</a:t>
            </a:r>
            <a:r>
              <a:rPr lang="en-US" sz="1200" b="1" dirty="0" err="1" smtClean="0"/>
              <a:t>n</a:t>
            </a:r>
            <a:r>
              <a:rPr lang="en-US" b="1" dirty="0" smtClean="0"/>
              <a:t> should be low)</a:t>
            </a:r>
            <a:endParaRPr lang="en-IN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4203"/>
            <a:ext cx="4248472" cy="230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60" y="3581400"/>
            <a:ext cx="178434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5291232"/>
            <a:ext cx="304800" cy="2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2" y="5588291"/>
            <a:ext cx="293077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4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CONSTRAINTS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25439"/>
              </p:ext>
            </p:extLst>
          </p:nvPr>
        </p:nvGraphicFramePr>
        <p:xfrm>
          <a:off x="457200" y="1600200"/>
          <a:ext cx="8164625" cy="386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925"/>
                <a:gridCol w="1632925"/>
                <a:gridCol w="1632925"/>
                <a:gridCol w="1632925"/>
                <a:gridCol w="1632925"/>
              </a:tblGrid>
              <a:tr h="1158847">
                <a:tc>
                  <a:txBody>
                    <a:bodyPr/>
                    <a:lstStyle/>
                    <a:p>
                      <a:r>
                        <a:rPr lang="en-US" dirty="0" smtClean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LIMIT CONSTRAINT REASON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</a:t>
                      </a:r>
                      <a:r>
                        <a:rPr lang="en-US" baseline="0" dirty="0" smtClean="0"/>
                        <a:t> LIMIT</a:t>
                      </a:r>
                    </a:p>
                    <a:p>
                      <a:r>
                        <a:rPr lang="en-US" baseline="0" dirty="0" smtClean="0"/>
                        <a:t>CONSTRAINT REASON</a:t>
                      </a:r>
                      <a:endParaRPr lang="en-IN" dirty="0"/>
                    </a:p>
                  </a:txBody>
                  <a:tcPr/>
                </a:tc>
              </a:tr>
              <a:tr h="10202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sz="2000" baseline="-25000" dirty="0" smtClean="0"/>
                        <a:t>p </a:t>
                      </a:r>
                      <a:endParaRPr lang="en-I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to 700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power developed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violation</a:t>
                      </a:r>
                      <a:endParaRPr lang="en-IN" dirty="0"/>
                    </a:p>
                  </a:txBody>
                  <a:tcPr/>
                </a:tc>
              </a:tr>
              <a:tr h="89539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 to 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overshoot and Settling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Constraint</a:t>
                      </a:r>
                      <a:endParaRPr lang="en-IN" dirty="0"/>
                    </a:p>
                  </a:txBody>
                  <a:tcPr/>
                </a:tc>
              </a:tr>
              <a:tr h="7705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2000" baseline="-25000" dirty="0" smtClean="0"/>
                        <a:t>n</a:t>
                      </a:r>
                      <a:endParaRPr lang="en-I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to 0.7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settling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Instability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7611" y="25962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38" y="3914774"/>
            <a:ext cx="495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SYSTEM PARAMETERS</a:t>
            </a:r>
            <a:endParaRPr lang="en-GB" b="1" u="sng" dirty="0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7531734" cy="3816424"/>
          </a:xfrm>
        </p:spPr>
      </p:pic>
    </p:spTree>
    <p:extLst>
      <p:ext uri="{BB962C8B-B14F-4D97-AF65-F5344CB8AC3E}">
        <p14:creationId xmlns:p14="http://schemas.microsoft.com/office/powerpoint/2010/main" val="19551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46459"/>
              </p:ext>
            </p:extLst>
          </p:nvPr>
        </p:nvGraphicFramePr>
        <p:xfrm>
          <a:off x="251521" y="1828800"/>
          <a:ext cx="8435280" cy="397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08"/>
                <a:gridCol w="630676"/>
                <a:gridCol w="1103681"/>
                <a:gridCol w="788343"/>
                <a:gridCol w="2443867"/>
                <a:gridCol w="2759205"/>
              </a:tblGrid>
              <a:tr h="12092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sz="1400" dirty="0" err="1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</a:t>
                      </a:r>
                      <a:r>
                        <a:rPr lang="en-US" sz="1600" dirty="0" err="1" smtClean="0"/>
                        <a:t>n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(Rad/sec)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Reach Ideal</a:t>
                      </a:r>
                      <a:r>
                        <a:rPr lang="en-US" baseline="0" dirty="0" smtClean="0"/>
                        <a:t> Speed [1.244 rad/sec]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(in 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</a:t>
                      </a:r>
                      <a:r>
                        <a:rPr lang="en-US" baseline="0" dirty="0" smtClean="0"/>
                        <a:t> Reach Ideal Torque [-7872N.m]</a:t>
                      </a:r>
                    </a:p>
                    <a:p>
                      <a:r>
                        <a:rPr lang="en-US" baseline="0" dirty="0" smtClean="0"/>
                        <a:t>(in seconds)</a:t>
                      </a:r>
                      <a:endParaRPr lang="en-US" dirty="0"/>
                    </a:p>
                  </a:txBody>
                  <a:tcPr/>
                </a:tc>
              </a:tr>
              <a:tr h="6917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0.238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63.18       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53.18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917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0.396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45.84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48.79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917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30.05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40.41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6917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29.13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38.35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2057400"/>
            <a:ext cx="5000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712818" y="3141810"/>
            <a:ext cx="504056" cy="43204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03" y="3846050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89" y="5334000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89" y="4542278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88" y="3846050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88" y="3141810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04" y="4542278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99" y="5334000"/>
            <a:ext cx="573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4123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B) CONTROLLER FINE TUNING</a:t>
            </a:r>
          </a:p>
          <a:p>
            <a:r>
              <a:rPr lang="en-US" sz="3200" dirty="0" smtClean="0"/>
              <a:t>STEP RESPONSE OF SYSTEM FOR WIND VELOCITY = 8 m/sec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26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92106"/>
              </p:ext>
            </p:extLst>
          </p:nvPr>
        </p:nvGraphicFramePr>
        <p:xfrm>
          <a:off x="381000" y="1789585"/>
          <a:ext cx="7772400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6"/>
                <a:gridCol w="1718109"/>
                <a:gridCol w="1963554"/>
                <a:gridCol w="2945331"/>
              </a:tblGrid>
              <a:tr h="7776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Value of </a:t>
                      </a:r>
                      <a:r>
                        <a:rPr lang="en-US" dirty="0" err="1" smtClean="0"/>
                        <a:t>K</a:t>
                      </a:r>
                      <a:r>
                        <a:rPr lang="en-US" sz="1400" dirty="0" err="1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Power</a:t>
                      </a:r>
                    </a:p>
                    <a:p>
                      <a:r>
                        <a:rPr lang="en-US" dirty="0" smtClean="0"/>
                        <a:t>(MW)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6192180" y="2724271"/>
            <a:ext cx="1080120" cy="495057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69347" y="4267200"/>
            <a:ext cx="1008112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84" y="3471862"/>
            <a:ext cx="12017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9" y="4953000"/>
            <a:ext cx="112236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457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POWER RESPONSE FOR DIFFERENT </a:t>
            </a:r>
            <a:r>
              <a:rPr lang="en-US" sz="3600" dirty="0" err="1" smtClean="0"/>
              <a:t>Kp</a:t>
            </a:r>
            <a:r>
              <a:rPr lang="en-US" sz="3600" dirty="0" smtClean="0"/>
              <a:t> VALUES FOR V = 8 m/sec &amp; </a:t>
            </a:r>
            <a:r>
              <a:rPr lang="en-US" sz="3600" dirty="0" err="1" smtClean="0"/>
              <a:t>Turb</a:t>
            </a:r>
            <a:r>
              <a:rPr lang="en-US" sz="3600" dirty="0" smtClean="0"/>
              <a:t> = 2 m/sec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9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PROBLEM - INVESTIGATION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{DIRECT IMPOSING OF OPTIMAL OPERATING POINT}</a:t>
            </a:r>
            <a:endParaRPr lang="en-GB" b="1" u="sng" dirty="0"/>
          </a:p>
        </p:txBody>
      </p:sp>
      <p:pic>
        <p:nvPicPr>
          <p:cNvPr id="11" name="Content Placeholder 10" descr="12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828800"/>
            <a:ext cx="5562600" cy="3657600"/>
          </a:xfrm>
        </p:spPr>
      </p:pic>
      <p:pic>
        <p:nvPicPr>
          <p:cNvPr id="7" name="Content Placeholder 6" descr="11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715000" y="1981200"/>
            <a:ext cx="3048000" cy="3352800"/>
          </a:xfrm>
        </p:spPr>
      </p:pic>
      <p:cxnSp>
        <p:nvCxnSpPr>
          <p:cNvPr id="19" name="Straight Arrow Connector 18"/>
          <p:cNvCxnSpPr/>
          <p:nvPr/>
        </p:nvCxnSpPr>
        <p:spPr>
          <a:xfrm flipV="1">
            <a:off x="7162800" y="2514600"/>
            <a:ext cx="990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3800" y="3810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6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3) SIMULATION RESULTS &amp; </a:t>
            </a:r>
            <a:r>
              <a:rPr lang="en-US" b="1" u="sng" dirty="0" smtClean="0"/>
              <a:t>HARDWARE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58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305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STEP RESPONSE FOR VARIOUS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Kp</a:t>
            </a:r>
            <a:r>
              <a:rPr lang="en-US" dirty="0" smtClean="0"/>
              <a:t> VALUE</a:t>
            </a:r>
            <a:br>
              <a:rPr lang="en-US" dirty="0" smtClean="0"/>
            </a:br>
            <a:r>
              <a:rPr lang="en-US" dirty="0" smtClean="0"/>
              <a:t>Wind Velocity = 8 m/sec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265238"/>
          </a:xfrm>
        </p:spPr>
        <p:txBody>
          <a:bodyPr>
            <a:normAutofit/>
          </a:bodyPr>
          <a:lstStyle/>
          <a:p>
            <a:r>
              <a:rPr lang="en-US" dirty="0"/>
              <a:t>Time </a:t>
            </a:r>
            <a:r>
              <a:rPr lang="en-US" dirty="0" smtClean="0"/>
              <a:t>for       </a:t>
            </a:r>
            <a:r>
              <a:rPr lang="en-US" baseline="-25000" dirty="0" smtClean="0"/>
              <a:t>opt</a:t>
            </a:r>
            <a:r>
              <a:rPr lang="en-US" dirty="0" smtClean="0"/>
              <a:t> (</a:t>
            </a:r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=280) : </a:t>
            </a:r>
            <a:r>
              <a:rPr lang="en-US" dirty="0" smtClean="0"/>
              <a:t>63.28sec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628800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044876"/>
            <a:ext cx="36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(rad/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TIME  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6" y="479800"/>
            <a:ext cx="571500" cy="847725"/>
          </a:xfrm>
          <a:prstGeom prst="rect">
            <a:avLst/>
          </a:prstGeom>
        </p:spPr>
      </p:pic>
      <p:pic>
        <p:nvPicPr>
          <p:cNvPr id="11266" name="Picture 2" descr="C:\Users\Home\Desktop\Project\GRAPHS\RESULT_SPEED_KP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69" y="1628801"/>
            <a:ext cx="7573896" cy="403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for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  (</a:t>
            </a:r>
            <a:r>
              <a:rPr lang="en-US" dirty="0" smtClean="0"/>
              <a:t>K</a:t>
            </a:r>
            <a:r>
              <a:rPr lang="en-US" baseline="-25000" dirty="0" smtClean="0"/>
              <a:t>p</a:t>
            </a:r>
            <a:r>
              <a:rPr lang="en-US" dirty="0" smtClean="0"/>
              <a:t>=280) </a:t>
            </a:r>
            <a:r>
              <a:rPr lang="en-US" dirty="0"/>
              <a:t>: </a:t>
            </a:r>
            <a:r>
              <a:rPr lang="en-US" dirty="0" smtClean="0"/>
              <a:t>53.18sec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4141" y="1942380"/>
            <a:ext cx="36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(N-m</a:t>
            </a:r>
          </a:p>
          <a:p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1600" y="1700808"/>
            <a:ext cx="0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TIME  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0242" name="Picture 2" descr="C:\Users\Home\Desktop\Project\GRAPHS\RESULT_TORQUE_KP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5" y="1870162"/>
            <a:ext cx="7310953" cy="39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for       </a:t>
            </a:r>
            <a:r>
              <a:rPr lang="en-US" baseline="-25000" dirty="0" smtClean="0"/>
              <a:t>opt</a:t>
            </a:r>
            <a:r>
              <a:rPr lang="en-US" dirty="0" smtClean="0"/>
              <a:t>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=682) </a:t>
            </a:r>
            <a:r>
              <a:rPr lang="en-US" dirty="0" smtClean="0"/>
              <a:t>: 29.13sec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8640"/>
            <a:ext cx="762000" cy="8544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71600" y="1628800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044876"/>
            <a:ext cx="36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(rad/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TIME  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87" y="1634286"/>
            <a:ext cx="7891172" cy="41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=682) </a:t>
            </a:r>
            <a:r>
              <a:rPr lang="en-US" dirty="0"/>
              <a:t>: </a:t>
            </a:r>
            <a:r>
              <a:rPr lang="en-US" dirty="0" smtClean="0"/>
              <a:t>38.35sec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700808"/>
            <a:ext cx="0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4141" y="1942380"/>
            <a:ext cx="36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(N-m</a:t>
            </a:r>
          </a:p>
          <a:p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TIME  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7170" name="Picture 2" descr="C:\Users\Home\Desktop\Project\GRAPHS\RESULT_TORQUE_KP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560840" cy="42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058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POWER RESPONSE FOR VARIOUS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Kp</a:t>
            </a:r>
            <a:r>
              <a:rPr lang="en-US" dirty="0" smtClean="0"/>
              <a:t> VALUES</a:t>
            </a:r>
            <a:br>
              <a:rPr lang="en-US" dirty="0" smtClean="0"/>
            </a:br>
            <a:r>
              <a:rPr lang="en-US" dirty="0" smtClean="0"/>
              <a:t>Wind Velocity = 8 m/sec</a:t>
            </a:r>
            <a:br>
              <a:rPr lang="en-US" dirty="0" smtClean="0"/>
            </a:br>
            <a:r>
              <a:rPr lang="en-US" dirty="0" smtClean="0"/>
              <a:t>Turbulence = 2 m/sec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AVERAGE POWER =0.89MW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700808"/>
            <a:ext cx="0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357879"/>
            <a:ext cx="3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MW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TIME(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3074" name="Picture 2" descr="C:\Users\Home\Desktop\Project\GRAPHS\RESULT_MAX_PO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27" y="1700808"/>
            <a:ext cx="7618926" cy="414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POWER </a:t>
            </a:r>
            <a:r>
              <a:rPr lang="en-US" dirty="0"/>
              <a:t>FOR SYSTEM WITHOUT </a:t>
            </a:r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dirty="0" smtClean="0"/>
              <a:t>(P </a:t>
            </a:r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=0.307MW)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556792"/>
            <a:ext cx="0" cy="43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285871"/>
            <a:ext cx="3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MW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TIME(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2050" name="Picture 2" descr="C:\Users\Home\Desktop\Project\GRAPHS\RESULT_WITHOUT_POW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20" y="1769204"/>
            <a:ext cx="7541640" cy="38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avg</a:t>
            </a:r>
            <a:r>
              <a:rPr lang="en-US" dirty="0" smtClean="0"/>
              <a:t> FOR K</a:t>
            </a:r>
            <a:r>
              <a:rPr lang="en-US" baseline="-25000" dirty="0" smtClean="0"/>
              <a:t>p</a:t>
            </a:r>
            <a:r>
              <a:rPr lang="en-US" dirty="0" smtClean="0"/>
              <a:t>=280: 0.8469MW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628800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204864"/>
            <a:ext cx="360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(MW)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TIME(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4098" name="Picture 2" descr="C:\Users\Home\Desktop\Project\GRAPHS\RESULT_POWER_KP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700808"/>
            <a:ext cx="768268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8991599" cy="7162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pc="-150" dirty="0" smtClean="0"/>
              <a:t>                  </a:t>
            </a:r>
            <a:endParaRPr lang="en-US" spc="-1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76247" y="100504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23492" y="1185396"/>
            <a:ext cx="1223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27527" y="917620"/>
            <a:ext cx="915474" cy="535546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518893" y="917620"/>
            <a:ext cx="1143000" cy="5355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ROTOR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257800" y="917620"/>
            <a:ext cx="1295400" cy="5355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 BOX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886200" y="840346"/>
            <a:ext cx="1219200" cy="2286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 TORQUE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5257800" y="2590800"/>
            <a:ext cx="12954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CONTROL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3964546" y="1299156"/>
            <a:ext cx="990600" cy="2286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L.S.S</a:t>
            </a:r>
            <a:endParaRPr lang="en-US" i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57200" y="2590800"/>
            <a:ext cx="16764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5309852" y="5730025"/>
            <a:ext cx="12954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S.C.I.G.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62000" y="1615225"/>
            <a:ext cx="0" cy="89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43001" y="1615225"/>
            <a:ext cx="0" cy="89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25" idx="1"/>
          </p:cNvCxnSpPr>
          <p:nvPr/>
        </p:nvCxnSpPr>
        <p:spPr>
          <a:xfrm>
            <a:off x="3661893" y="1185393"/>
            <a:ext cx="15959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86400" y="3581400"/>
            <a:ext cx="0" cy="214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05500" y="3619499"/>
            <a:ext cx="0" cy="207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  <a:endCxn id="27" idx="0"/>
          </p:cNvCxnSpPr>
          <p:nvPr/>
        </p:nvCxnSpPr>
        <p:spPr>
          <a:xfrm>
            <a:off x="5905500" y="1453166"/>
            <a:ext cx="0" cy="113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5957552" y="1615225"/>
            <a:ext cx="457200" cy="746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</a:p>
          <a:p>
            <a:pPr algn="ctr"/>
            <a:r>
              <a:rPr lang="en-US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i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835239" y="2021983"/>
            <a:ext cx="4070261" cy="2575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835239" y="2021983"/>
            <a:ext cx="1" cy="568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2209801" y="2154257"/>
            <a:ext cx="2895600" cy="30963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H.S.S. SPEED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29" idx="3"/>
          </p:cNvCxnSpPr>
          <p:nvPr/>
        </p:nvCxnSpPr>
        <p:spPr>
          <a:xfrm>
            <a:off x="2133600" y="30861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2362201" y="3163372"/>
            <a:ext cx="2590799" cy="3810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TORQUE REFERENCE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905500" y="1527756"/>
            <a:ext cx="1257300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62800" y="1527756"/>
            <a:ext cx="0" cy="262514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324600" y="4152900"/>
            <a:ext cx="838200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4600" y="4152900"/>
            <a:ext cx="0" cy="157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Process 76"/>
          <p:cNvSpPr/>
          <p:nvPr/>
        </p:nvSpPr>
        <p:spPr>
          <a:xfrm>
            <a:off x="5105401" y="3733800"/>
            <a:ext cx="204451" cy="18288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VOLTAGE</a:t>
            </a:r>
            <a:endParaRPr lang="en-US" dirty="0"/>
          </a:p>
        </p:txBody>
      </p:sp>
      <p:sp>
        <p:nvSpPr>
          <p:cNvPr id="85" name="Flowchart: Process 84"/>
          <p:cNvSpPr/>
          <p:nvPr/>
        </p:nvSpPr>
        <p:spPr>
          <a:xfrm>
            <a:off x="5619750" y="3733800"/>
            <a:ext cx="190500" cy="18288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FREQ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30" idx="3"/>
          </p:cNvCxnSpPr>
          <p:nvPr/>
        </p:nvCxnSpPr>
        <p:spPr>
          <a:xfrm>
            <a:off x="6605252" y="6225325"/>
            <a:ext cx="1319548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924800" y="1185393"/>
            <a:ext cx="0" cy="5039935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5" idx="3"/>
          </p:cNvCxnSpPr>
          <p:nvPr/>
        </p:nvCxnSpPr>
        <p:spPr>
          <a:xfrm flipH="1">
            <a:off x="6553200" y="118539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8077200" y="1213834"/>
            <a:ext cx="380999" cy="503993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E.M.T   TORQUE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30" idx="1"/>
          </p:cNvCxnSpPr>
          <p:nvPr/>
        </p:nvCxnSpPr>
        <p:spPr>
          <a:xfrm flipH="1">
            <a:off x="4459846" y="6225325"/>
            <a:ext cx="850006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459846" y="3512176"/>
            <a:ext cx="0" cy="271315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59846" y="3512176"/>
            <a:ext cx="797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Process 106"/>
          <p:cNvSpPr/>
          <p:nvPr/>
        </p:nvSpPr>
        <p:spPr>
          <a:xfrm>
            <a:off x="1932904" y="5067300"/>
            <a:ext cx="2314977" cy="4191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OUTPUT CURRENT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70369" y="1185393"/>
            <a:ext cx="0" cy="56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9801" y="1752600"/>
            <a:ext cx="1660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09801" y="1413456"/>
            <a:ext cx="0" cy="33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1" y="1413456"/>
            <a:ext cx="237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152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2400" b="1" dirty="0" smtClean="0"/>
              <a:t>    DESIGNED SYSTEM BLOCK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260648"/>
            <a:ext cx="8229600" cy="11430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aseline="-25000" dirty="0"/>
              <a:t>avg</a:t>
            </a:r>
            <a:r>
              <a:rPr lang="en-US" dirty="0"/>
              <a:t> FOR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=682: 0.8408MW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772816"/>
            <a:ext cx="0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555905"/>
            <a:ext cx="3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MW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TIME(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4098" name="Picture 2" descr="C:\Users\Home\Desktop\Project\GRAPHS\RESULT_POWER_KP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0804"/>
            <a:ext cx="7632848" cy="42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07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baseline="-25000" dirty="0"/>
              <a:t>avg</a:t>
            </a:r>
            <a:r>
              <a:rPr lang="en-US" dirty="0"/>
              <a:t> FOR </a:t>
            </a:r>
            <a:r>
              <a:rPr lang="en-US" dirty="0" smtClean="0"/>
              <a:t>K</a:t>
            </a:r>
            <a:r>
              <a:rPr lang="en-US" baseline="-25000" dirty="0" smtClean="0"/>
              <a:t>p</a:t>
            </a:r>
            <a:r>
              <a:rPr lang="en-US" dirty="0" smtClean="0"/>
              <a:t>=537.2: 0.85458MW</a:t>
            </a:r>
            <a:br>
              <a:rPr lang="en-US" dirty="0" smtClean="0"/>
            </a:br>
            <a:r>
              <a:rPr lang="en-US" dirty="0" smtClean="0"/>
              <a:t>(FINE TUNED)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1700808"/>
            <a:ext cx="0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59632" y="6021288"/>
            <a:ext cx="7344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2357879"/>
            <a:ext cx="3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MW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61653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TIME(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5122" name="Picture 2" descr="C:\Users\Home\Desktop\Project\GRAPHS\RESULT_POWER_KP537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67914"/>
            <a:ext cx="7344816" cy="42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OUTCOME</a:t>
            </a:r>
            <a:endParaRPr lang="en-US" b="1" u="sn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84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724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/>
              <a:t>PROPOSED CONTROLLER VALUES IMPROVE EFFICIENCY BY 0.8% 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PAPER PRESENTED IN AN INTERNATIONAL CONFERENCE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3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– SPEED CONTROL APPLICATION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090967"/>
              </p:ext>
            </p:extLst>
          </p:nvPr>
        </p:nvGraphicFramePr>
        <p:xfrm>
          <a:off x="533400" y="2286000"/>
          <a:ext cx="8077200" cy="394865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005509"/>
                <a:gridCol w="5071691"/>
              </a:tblGrid>
              <a:tr h="783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Controlling input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0-5Volts dc.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7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Output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0-220V ac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9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Mains Supply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230V AC @ 50Hz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8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Output Load Current Max.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5Amps @ 220V AC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02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Power Supply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Built-in Power Supply, 12 volts,+5volts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524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CONTROLLER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1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924800" cy="4525963"/>
          </a:xfrm>
        </p:spPr>
      </p:pic>
    </p:spTree>
    <p:extLst>
      <p:ext uri="{BB962C8B-B14F-4D97-AF65-F5344CB8AC3E}">
        <p14:creationId xmlns:p14="http://schemas.microsoft.com/office/powerpoint/2010/main" val="20788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23168"/>
              </p:ext>
            </p:extLst>
          </p:nvPr>
        </p:nvGraphicFramePr>
        <p:xfrm>
          <a:off x="228600" y="1371600"/>
          <a:ext cx="4180205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325"/>
                <a:gridCol w="2087880"/>
              </a:tblGrid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RATED VOLTAGE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24 V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NO LOAD CURRENT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0.60 A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NO LOAD SPEED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4400 RPM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ON LOAD CURRENT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5 A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ON LOAD SPEED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3550 RPM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RATED OUTPUT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73W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3077" y="636748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DYNAMO SPECIFICATIONS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68097"/>
              </p:ext>
            </p:extLst>
          </p:nvPr>
        </p:nvGraphicFramePr>
        <p:xfrm>
          <a:off x="4800600" y="1371600"/>
          <a:ext cx="4043094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547"/>
                <a:gridCol w="2021547"/>
              </a:tblGrid>
              <a:tr h="108585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RATED VOLTAGE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220 V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585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RATED SPEED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5000 RPM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585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FREQUENCY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50/60 HZ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5850"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RATED POWER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6477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120 W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1646" y="656673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MOTOR SPECIFICATIONS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2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DYNAMO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662906"/>
            <a:ext cx="7277100" cy="4400550"/>
          </a:xfrm>
        </p:spPr>
      </p:pic>
    </p:spTree>
    <p:extLst>
      <p:ext uri="{BB962C8B-B14F-4D97-AF65-F5344CB8AC3E}">
        <p14:creationId xmlns:p14="http://schemas.microsoft.com/office/powerpoint/2010/main" val="300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TABULATION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423189"/>
              </p:ext>
            </p:extLst>
          </p:nvPr>
        </p:nvGraphicFramePr>
        <p:xfrm>
          <a:off x="762000" y="1600202"/>
          <a:ext cx="7772400" cy="4419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064"/>
                <a:gridCol w="1493365"/>
                <a:gridCol w="1589809"/>
                <a:gridCol w="1587779"/>
                <a:gridCol w="1561383"/>
              </a:tblGrid>
              <a:tr h="207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FIRING ANGLE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RPM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VOLTAGE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{V}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CURRENT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{A}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POWER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OUTPUT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{W}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1.68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3.77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900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5.25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9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270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1100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7.31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8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Betz A (1926) Wind energy and its use by wind-mills (Wind-</a:t>
            </a:r>
            <a:r>
              <a:rPr lang="en-US" dirty="0" err="1"/>
              <a:t>Energie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Ausnutzung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Windmühlen</a:t>
            </a:r>
            <a:r>
              <a:rPr lang="en-US" dirty="0"/>
              <a:t>). </a:t>
            </a:r>
            <a:r>
              <a:rPr lang="en-US" dirty="0" err="1"/>
              <a:t>Vandenhoek</a:t>
            </a:r>
            <a:r>
              <a:rPr lang="en-US" dirty="0"/>
              <a:t> &amp; </a:t>
            </a:r>
            <a:r>
              <a:rPr lang="en-US" dirty="0" err="1"/>
              <a:t>Ruprecht</a:t>
            </a:r>
            <a:r>
              <a:rPr lang="en-US" dirty="0"/>
              <a:t>, </a:t>
            </a:r>
            <a:r>
              <a:rPr lang="en-US" dirty="0" err="1"/>
              <a:t>Göttingen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[2] Optimal Control Of Wind Energy Systems, Towards a global Approach,</a:t>
            </a:r>
          </a:p>
          <a:p>
            <a:pPr marL="0" indent="0">
              <a:buNone/>
            </a:pPr>
            <a:r>
              <a:rPr lang="en-US" dirty="0"/>
              <a:t>Springer, 2008.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Akhmatov</a:t>
            </a:r>
            <a:r>
              <a:rPr lang="en-US" dirty="0"/>
              <a:t> V (2003) Analysis of dynamic </a:t>
            </a:r>
            <a:r>
              <a:rPr lang="en-US" dirty="0" err="1"/>
              <a:t>behaviour</a:t>
            </a:r>
            <a:r>
              <a:rPr lang="en-US" dirty="0"/>
              <a:t> of electric power systems with large amount of wind power. Ph.D. Thesis, Technical University of Denmark, Denmark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[4] PID Controllers, Theory, Design and Tuning, </a:t>
            </a:r>
            <a:r>
              <a:rPr lang="en-US" dirty="0" err="1"/>
              <a:t>K.Astrom</a:t>
            </a:r>
            <a:r>
              <a:rPr lang="en-US" dirty="0"/>
              <a:t> and T. </a:t>
            </a:r>
            <a:r>
              <a:rPr lang="en-US" dirty="0" err="1"/>
              <a:t>Hagglund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 err="1"/>
              <a:t>Lubosny</a:t>
            </a:r>
            <a:r>
              <a:rPr lang="en-US" dirty="0"/>
              <a:t> Z (2003) Wind turbine operation in electric power systems. Springer, Berlin Heidelberg New-York 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[6</a:t>
            </a:r>
            <a:r>
              <a:rPr lang="en-US" dirty="0"/>
              <a:t>] Hofmann W, </a:t>
            </a:r>
            <a:r>
              <a:rPr lang="en-US" dirty="0" err="1"/>
              <a:t>Thieme</a:t>
            </a:r>
            <a:r>
              <a:rPr lang="en-US" dirty="0"/>
              <a:t> A, Dietrich A, </a:t>
            </a:r>
            <a:r>
              <a:rPr lang="en-US" dirty="0" err="1"/>
              <a:t>Stoev</a:t>
            </a:r>
            <a:r>
              <a:rPr lang="en-US" dirty="0"/>
              <a:t> A (1997) Design and control of a wind power station with double fed induction generator. </a:t>
            </a:r>
            <a:r>
              <a:rPr lang="en-US" dirty="0" smtClean="0"/>
              <a:t>In:</a:t>
            </a:r>
          </a:p>
          <a:p>
            <a:pPr marL="0" indent="0">
              <a:buNone/>
            </a:pPr>
            <a:r>
              <a:rPr lang="en-US" dirty="0" smtClean="0"/>
              <a:t> Proceedings </a:t>
            </a:r>
            <a:r>
              <a:rPr lang="en-US" dirty="0"/>
              <a:t>of EPE ’97, </a:t>
            </a:r>
            <a:r>
              <a:rPr lang="en-US" dirty="0" err="1"/>
              <a:t>pp</a:t>
            </a:r>
            <a:r>
              <a:rPr lang="en-US" dirty="0"/>
              <a:t> 2723-2728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[7] Burton T, Sharpe D, Jenkins N, </a:t>
            </a:r>
            <a:r>
              <a:rPr lang="en-US" dirty="0" err="1"/>
              <a:t>Bossanyi</a:t>
            </a:r>
            <a:r>
              <a:rPr lang="en-US" dirty="0"/>
              <a:t> E (2001) Wind energy handbook. John Wiley &amp; Sons, New-York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[8] </a:t>
            </a:r>
            <a:r>
              <a:rPr lang="en-US" dirty="0" err="1"/>
              <a:t>Ekelund</a:t>
            </a:r>
            <a:r>
              <a:rPr lang="en-US" dirty="0"/>
              <a:t> T (1997) Modeling and linear quadratic optimal control of wind turbines. Ph.D. Thesis, Chalmers University of </a:t>
            </a:r>
            <a:r>
              <a:rPr lang="en-US" dirty="0" err="1"/>
              <a:t>Göteborg</a:t>
            </a:r>
            <a:r>
              <a:rPr lang="en-US" dirty="0"/>
              <a:t>, Sweden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[9] Krause PC, </a:t>
            </a:r>
            <a:r>
              <a:rPr lang="en-US" dirty="0" err="1"/>
              <a:t>Wasynczuk</a:t>
            </a:r>
            <a:r>
              <a:rPr lang="en-US" dirty="0"/>
              <a:t> O, </a:t>
            </a:r>
            <a:r>
              <a:rPr lang="en-US" dirty="0" err="1"/>
              <a:t>Sudhoff</a:t>
            </a:r>
            <a:r>
              <a:rPr lang="en-US" dirty="0"/>
              <a:t> SD (2002) Analysis of electric machinery and drive systems, 2nd edition. Wiley-IEEE Press </a:t>
            </a:r>
          </a:p>
          <a:p>
            <a:pPr marL="0" indent="0">
              <a:buNone/>
            </a:pPr>
            <a:r>
              <a:rPr lang="en-GB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 SYSTEM MODELLING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2) CONTROLLER DESIGN &amp; FINE TUNING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3) SIMULATION RESULTS &amp;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1) SYSTEM MODELLING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 SEQUENCE SELECTOR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ROTOR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GEAR TRAIN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SCIG and VECTOR CONTROL (MACHINE MODELLING)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WIND SEQUENCE SELECTOR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00"/>
            <a:ext cx="44195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71600"/>
            <a:ext cx="434339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ROTOR MODELLING</a:t>
            </a:r>
            <a:endParaRPr lang="en-GB" b="1" u="sng" dirty="0"/>
          </a:p>
        </p:txBody>
      </p:sp>
      <p:pic>
        <p:nvPicPr>
          <p:cNvPr id="4" name="Content Placeholder 3" descr="ROTOR MODELL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920879" cy="2630016"/>
          </a:xfrm>
        </p:spPr>
      </p:pic>
      <p:pic>
        <p:nvPicPr>
          <p:cNvPr id="5" name="Content Placeholder 3" descr="TORQU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502" y="4902227"/>
            <a:ext cx="5648297" cy="362001"/>
          </a:xfrm>
          <a:prstGeom prst="rect">
            <a:avLst/>
          </a:prstGeom>
        </p:spPr>
      </p:pic>
      <p:pic>
        <p:nvPicPr>
          <p:cNvPr id="6" name="Picture 5" descr="TORQ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5486400"/>
            <a:ext cx="4877514" cy="912567"/>
          </a:xfrm>
          <a:prstGeom prst="rect">
            <a:avLst/>
          </a:prstGeom>
        </p:spPr>
      </p:pic>
      <p:pic>
        <p:nvPicPr>
          <p:cNvPr id="7" name="Picture 6" descr="TORQUE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3986067"/>
            <a:ext cx="4739326" cy="792088"/>
          </a:xfrm>
          <a:prstGeom prst="rect">
            <a:avLst/>
          </a:prstGeom>
        </p:spPr>
      </p:pic>
      <p:pic>
        <p:nvPicPr>
          <p:cNvPr id="8" name="Picture 7" descr="LAMBD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5968" y="3948357"/>
            <a:ext cx="13681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GEAR TRAIN MODELLING</a:t>
            </a:r>
            <a:endParaRPr lang="en-GB" b="1" u="sng" dirty="0"/>
          </a:p>
        </p:txBody>
      </p:sp>
      <p:pic>
        <p:nvPicPr>
          <p:cNvPr id="4" name="Content Placeholder 3" descr="SIMULINK GEAR TRA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988840"/>
            <a:ext cx="7704856" cy="2811760"/>
          </a:xfrm>
        </p:spPr>
      </p:pic>
      <p:pic>
        <p:nvPicPr>
          <p:cNvPr id="5" name="Picture 4" descr="ex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5105400"/>
            <a:ext cx="3277058" cy="1080120"/>
          </a:xfrm>
          <a:prstGeom prst="rect">
            <a:avLst/>
          </a:prstGeom>
        </p:spPr>
      </p:pic>
      <p:pic>
        <p:nvPicPr>
          <p:cNvPr id="6" name="Picture 5" descr="ex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5115639"/>
            <a:ext cx="259228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 VECTOR CONTROL</a:t>
            </a:r>
            <a:endParaRPr lang="en-GB" b="1" u="sng" dirty="0"/>
          </a:p>
        </p:txBody>
      </p:sp>
      <p:pic>
        <p:nvPicPr>
          <p:cNvPr id="5" name="Picture 4" descr="VCT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6" y="1418450"/>
            <a:ext cx="9144000" cy="2696350"/>
          </a:xfrm>
          <a:prstGeom prst="rect">
            <a:avLst/>
          </a:prstGeom>
        </p:spPr>
      </p:pic>
      <p:pic>
        <p:nvPicPr>
          <p:cNvPr id="4" name="Picture 3" descr="VECT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37112"/>
            <a:ext cx="7924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634</Words>
  <Application>Microsoft Office PowerPoint</Application>
  <PresentationFormat>On-screen Show (4:3)</PresentationFormat>
  <Paragraphs>312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DESIGN OF CONTROLLER FOR WIND ENERGY CONVERSION SYSTEMS STABILITY STUDIES (WECS)</vt:lpstr>
      <vt:lpstr>PROBLEM - INVESTIGATION  {DIRECT IMPOSING OF OPTIMAL OPERATING POINT}</vt:lpstr>
      <vt:lpstr>PowerPoint Presentation</vt:lpstr>
      <vt:lpstr>PROJECT OVERVIEW</vt:lpstr>
      <vt:lpstr>1) SYSTEM MODELLING</vt:lpstr>
      <vt:lpstr>WIND SEQUENCE SELECTOR</vt:lpstr>
      <vt:lpstr>ROTOR MODELLING</vt:lpstr>
      <vt:lpstr>GEAR TRAIN MODELLING</vt:lpstr>
      <vt:lpstr> VECTOR CONTROL</vt:lpstr>
      <vt:lpstr> DQ DECOUPLING</vt:lpstr>
      <vt:lpstr>SCIG MODELLING</vt:lpstr>
      <vt:lpstr>DATA VALIDATION</vt:lpstr>
      <vt:lpstr>2) CONTROLLER DESIGN &amp; FINE TUNING</vt:lpstr>
      <vt:lpstr>A) PI CONTROLLER DESIGN</vt:lpstr>
      <vt:lpstr>RELATIONSHIP BETWEEN PARAMETERS</vt:lpstr>
      <vt:lpstr>FINE TUNING CONSTRAINTS</vt:lpstr>
      <vt:lpstr>SYSTEM PARAMETERS</vt:lpstr>
      <vt:lpstr>PowerPoint Presentation</vt:lpstr>
      <vt:lpstr>PowerPoint Presentation</vt:lpstr>
      <vt:lpstr>3) SIMULATION RESULTS &amp; HARDWARE</vt:lpstr>
      <vt:lpstr>STEP RESPONSE FOR VARIOUS  Kp VALUE Wind Velocity = 8 m/sec </vt:lpstr>
      <vt:lpstr>Time for       opt (Kp=280) : 63.28sec </vt:lpstr>
      <vt:lpstr>Time for Topt  (Kp=280) : 53.18sec </vt:lpstr>
      <vt:lpstr>Time for       opt (Kp=682) : 29.13sec  </vt:lpstr>
      <vt:lpstr>Time for Topt  (Kp=682) : 38.35sec </vt:lpstr>
      <vt:lpstr>POWER RESPONSE FOR VARIOUS  Kp VALUES Wind Velocity = 8 m/sec Turbulence = 2 m/sec </vt:lpstr>
      <vt:lpstr>MAXIMUM AVERAGE POWER =0.89MW</vt:lpstr>
      <vt:lpstr>OUTPUT POWER FOR SYSTEM WITHOUT CONTROLLER (P avg=0.307MW) </vt:lpstr>
      <vt:lpstr>Pavg FOR Kp=280: 0.8469MW</vt:lpstr>
      <vt:lpstr>Pavg FOR Kp=682: 0.8408MW</vt:lpstr>
      <vt:lpstr>Pavg FOR Kp=537.2: 0.85458MW (FINE TUNED)</vt:lpstr>
      <vt:lpstr>PROJECT OUTCOME</vt:lpstr>
      <vt:lpstr>HARDWARE – SPEED CONTROL APPLICATION</vt:lpstr>
      <vt:lpstr> CONTROLLER</vt:lpstr>
      <vt:lpstr>PowerPoint Presentation</vt:lpstr>
      <vt:lpstr>HARDWARE – DYNAMO SET</vt:lpstr>
      <vt:lpstr>OUTPUT - TABULATION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CONTROLLER FOR WIND ENERGY CONVERSION SYSTEMS STABILITY STUDIES</dc:title>
  <dc:creator>user</dc:creator>
  <cp:lastModifiedBy>Home</cp:lastModifiedBy>
  <cp:revision>41</cp:revision>
  <dcterms:created xsi:type="dcterms:W3CDTF">2017-04-26T17:40:51Z</dcterms:created>
  <dcterms:modified xsi:type="dcterms:W3CDTF">2017-05-06T10:05:00Z</dcterms:modified>
</cp:coreProperties>
</file>