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76" r:id="rId13"/>
    <p:sldId id="266" r:id="rId14"/>
    <p:sldId id="267" r:id="rId15"/>
    <p:sldId id="277" r:id="rId16"/>
    <p:sldId id="268" r:id="rId17"/>
    <p:sldId id="278" r:id="rId18"/>
    <p:sldId id="269" r:id="rId19"/>
    <p:sldId id="279" r:id="rId20"/>
    <p:sldId id="270" r:id="rId21"/>
    <p:sldId id="280" r:id="rId22"/>
    <p:sldId id="271" r:id="rId23"/>
    <p:sldId id="281" r:id="rId24"/>
    <p:sldId id="272" r:id="rId25"/>
    <p:sldId id="282" r:id="rId26"/>
    <p:sldId id="273" r:id="rId27"/>
    <p:sldId id="283" r:id="rId28"/>
    <p:sldId id="284" r:id="rId29"/>
    <p:sldId id="285" r:id="rId30"/>
    <p:sldId id="286" r:id="rId31"/>
    <p:sldId id="288" r:id="rId32"/>
    <p:sldId id="274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2705eee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2705eee7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2705eee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2705eee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92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2705eee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22705eee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2705eee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2705eee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95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22705ee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22705ee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22705eee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22705eee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22705eee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22705eee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94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22705eee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22705eee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22705eee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22705eee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648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22705eee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22705eee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22705eee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22705eee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9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22705eee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22705eee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22705eee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22705eee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035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22705eee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22705eee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22705eee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22705eee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545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2705eee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22705eee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2705eee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22705eee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066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2705eee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22705eee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2705eee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22705eee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503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22705eee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22705eee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22705eee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22705eee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22705ee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22705ee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22705eee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22705eee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2705ee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2705ee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2705ee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22705ee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22705eee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22705eee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2705eee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2705eee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029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Web para Gestão de Inscrições de Eventos - Landing-page Events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07700" y="4027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Eduardo Candido da Silva, Estrela Gabriela de Araujo e Josué Araujo  Moreira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Antônio Marcos Cardoso Silva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" y="69450"/>
            <a:ext cx="27527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249200" y="8617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 dirty="0"/>
              <a:t>6.0 - Modelagem do Projeto</a:t>
            </a:r>
            <a:endParaRPr sz="2000" b="1"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4335169" y="8617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 b="1" i="1" dirty="0"/>
              <a:t>Diagrama de caso de uso </a:t>
            </a:r>
            <a:r>
              <a:rPr lang="pt-BR" sz="1800" b="1" i="1" dirty="0">
                <a:solidFill>
                  <a:srgbClr val="FF0000"/>
                </a:solidFill>
              </a:rPr>
              <a:t>Depois</a:t>
            </a:r>
            <a:endParaRPr sz="1800" b="1" i="1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575"/>
            <a:ext cx="9144000" cy="45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ctrTitle"/>
          </p:nvPr>
        </p:nvSpPr>
        <p:spPr>
          <a:xfrm>
            <a:off x="249200" y="8617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/>
              <a:t>6.0 - Modelagem do Projeto</a:t>
            </a:r>
            <a:endParaRPr sz="2000" b="1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50" y="1095675"/>
            <a:ext cx="5956176" cy="394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2800350" y="822400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 b="1" i="1" dirty="0"/>
              <a:t>Diagrama de caso de Uso </a:t>
            </a:r>
            <a:r>
              <a:rPr lang="pt-BR" sz="1800" b="1" i="1" dirty="0">
                <a:solidFill>
                  <a:srgbClr val="FF0000"/>
                </a:solidFill>
              </a:rPr>
              <a:t>Antes</a:t>
            </a:r>
            <a:endParaRPr sz="1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249200" y="8617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 dirty="0"/>
              <a:t>6.0 - Modelagem do Projeto</a:t>
            </a:r>
            <a:endParaRPr sz="2000" b="1"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4879900" y="8617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 b="1" i="1" dirty="0"/>
              <a:t>Diagrama de Classe </a:t>
            </a:r>
            <a:r>
              <a:rPr lang="pt-BR" sz="1800" b="1" i="1" dirty="0">
                <a:solidFill>
                  <a:srgbClr val="FF0000"/>
                </a:solidFill>
              </a:rPr>
              <a:t>Depois</a:t>
            </a:r>
            <a:endParaRPr sz="1800" b="1" i="1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6" y="622575"/>
            <a:ext cx="6647534" cy="43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1996700" y="188102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00"/>
              <a:t>7.0 - Prototipação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4028725" y="4179229"/>
            <a:ext cx="204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Inicial - </a:t>
            </a:r>
            <a:r>
              <a:rPr lang="pt-BR" dirty="0">
                <a:solidFill>
                  <a:srgbClr val="FF0000"/>
                </a:solidFill>
              </a:rPr>
              <a:t>Antes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l="1380" t="-3230" r="-1380" b="3229"/>
          <a:stretch/>
        </p:blipFill>
        <p:spPr>
          <a:xfrm>
            <a:off x="2135764" y="97693"/>
            <a:ext cx="5833422" cy="37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83202" y="4123992"/>
            <a:ext cx="37011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Inicial - </a:t>
            </a:r>
            <a:r>
              <a:rPr lang="pt-BR" dirty="0">
                <a:solidFill>
                  <a:srgbClr val="FF0000"/>
                </a:solidFill>
              </a:rPr>
              <a:t>Depois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AC47F2-25FD-467D-8105-CAB88CAD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61025"/>
            <a:ext cx="5306281" cy="375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8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227047" y="4154510"/>
            <a:ext cx="35563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</a:t>
            </a:r>
            <a:r>
              <a:rPr lang="pt-BR" dirty="0" err="1"/>
              <a:t>login</a:t>
            </a:r>
            <a:r>
              <a:rPr lang="pt-BR" dirty="0"/>
              <a:t> - </a:t>
            </a:r>
            <a:r>
              <a:rPr lang="pt-BR" dirty="0">
                <a:solidFill>
                  <a:srgbClr val="FF0000"/>
                </a:solidFill>
              </a:rPr>
              <a:t>Antes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400" y="152400"/>
            <a:ext cx="3423622" cy="38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61507" y="4197041"/>
            <a:ext cx="8250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</a:t>
            </a:r>
            <a:r>
              <a:rPr lang="pt-BR" dirty="0" err="1"/>
              <a:t>login</a:t>
            </a:r>
            <a:r>
              <a:rPr lang="pt-BR" dirty="0"/>
              <a:t> e de Recuperação da senha - </a:t>
            </a:r>
            <a:r>
              <a:rPr lang="pt-BR" dirty="0">
                <a:solidFill>
                  <a:srgbClr val="FF0000"/>
                </a:solidFill>
              </a:rPr>
              <a:t>Depois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9" y="168847"/>
            <a:ext cx="4123567" cy="36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671" y="168847"/>
            <a:ext cx="4210841" cy="36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19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2762396" y="4197100"/>
            <a:ext cx="46539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Cadastro - </a:t>
            </a:r>
            <a:r>
              <a:rPr lang="pt-BR" dirty="0">
                <a:solidFill>
                  <a:srgbClr val="FF0000"/>
                </a:solidFill>
              </a:rPr>
              <a:t>Antes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50" y="97525"/>
            <a:ext cx="5292874" cy="40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2762396" y="4197100"/>
            <a:ext cx="46539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Cadastro - </a:t>
            </a:r>
            <a:r>
              <a:rPr lang="pt-BR" dirty="0">
                <a:solidFill>
                  <a:srgbClr val="FF0000"/>
                </a:solidFill>
              </a:rPr>
              <a:t>Depois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49" y="165643"/>
            <a:ext cx="5267120" cy="3825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63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482375" y="3278575"/>
            <a:ext cx="7185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1.0 Introdução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2.0 Justificativa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3.0 Passos Metodológicos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4.0 Objetivo Geral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 4.1 Objetivos Específicos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5.0 Requisitos Funcionais e Não Funcionais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6.0 Modelagem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7.0 Prototipação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8.0 Referências</a:t>
            </a:r>
            <a:endParaRPr sz="2000"/>
          </a:p>
        </p:txBody>
      </p:sp>
      <p:sp>
        <p:nvSpPr>
          <p:cNvPr id="62" name="Google Shape;62;p14"/>
          <p:cNvSpPr txBox="1"/>
          <p:nvPr/>
        </p:nvSpPr>
        <p:spPr>
          <a:xfrm>
            <a:off x="303275" y="179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Agenda: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060073" y="3961014"/>
            <a:ext cx="7262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Acompanhamento de Inscrição - </a:t>
            </a:r>
            <a:r>
              <a:rPr lang="pt-BR" dirty="0">
                <a:solidFill>
                  <a:srgbClr val="FF0000"/>
                </a:solidFill>
              </a:rPr>
              <a:t>Antes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00" y="140038"/>
            <a:ext cx="551146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060073" y="3961014"/>
            <a:ext cx="7262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Acompanhamento de Inscrição - </a:t>
            </a:r>
            <a:r>
              <a:rPr lang="pt-BR" dirty="0">
                <a:solidFill>
                  <a:srgbClr val="FF0000"/>
                </a:solidFill>
              </a:rPr>
              <a:t>Depois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CF33EE-F979-4A6D-8586-32A28534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535" y="101036"/>
            <a:ext cx="5334929" cy="38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1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467833" y="4440200"/>
            <a:ext cx="80359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Inserção dos dados e das Informações- </a:t>
            </a:r>
            <a:r>
              <a:rPr lang="pt-BR" dirty="0">
                <a:solidFill>
                  <a:srgbClr val="FF0000"/>
                </a:solidFill>
              </a:rPr>
              <a:t>Antes</a:t>
            </a:r>
            <a:r>
              <a:rPr lang="pt-BR" dirty="0"/>
              <a:t> </a:t>
            </a:r>
            <a:endParaRPr dirty="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75" y="152400"/>
            <a:ext cx="5746001" cy="416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467833" y="4440200"/>
            <a:ext cx="80359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Inserção dos dados e das Informações- </a:t>
            </a:r>
            <a:r>
              <a:rPr lang="pt-BR" dirty="0">
                <a:solidFill>
                  <a:srgbClr val="FF0000"/>
                </a:solidFill>
              </a:rPr>
              <a:t>Depois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56" y="283085"/>
            <a:ext cx="5189035" cy="3741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88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1695875" y="4431595"/>
            <a:ext cx="626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do Gestor do evento - </a:t>
            </a:r>
            <a:r>
              <a:rPr lang="pt-BR" dirty="0">
                <a:solidFill>
                  <a:srgbClr val="FF0000"/>
                </a:solidFill>
              </a:rPr>
              <a:t>Antes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0" y="118125"/>
            <a:ext cx="4579625" cy="36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575" y="118125"/>
            <a:ext cx="4222975" cy="35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1695875" y="4431595"/>
            <a:ext cx="626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do Gestor do evento - </a:t>
            </a:r>
            <a:r>
              <a:rPr lang="pt-BR" dirty="0">
                <a:solidFill>
                  <a:srgbClr val="FF0000"/>
                </a:solidFill>
              </a:rPr>
              <a:t>Depois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0" y="118125"/>
            <a:ext cx="4189233" cy="3720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85" y="118125"/>
            <a:ext cx="4551462" cy="3720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270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2700670" y="4474457"/>
            <a:ext cx="47784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Pagamento - </a:t>
            </a:r>
            <a:r>
              <a:rPr lang="pt-BR" dirty="0">
                <a:solidFill>
                  <a:srgbClr val="FF0000"/>
                </a:solidFill>
              </a:rPr>
              <a:t>Antes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75" y="92700"/>
            <a:ext cx="6053900" cy="42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2700670" y="4474457"/>
            <a:ext cx="47784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Pagamento - </a:t>
            </a:r>
            <a:r>
              <a:rPr lang="pt-BR" dirty="0">
                <a:solidFill>
                  <a:srgbClr val="FF0000"/>
                </a:solidFill>
              </a:rPr>
              <a:t>Depois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69" y="308345"/>
            <a:ext cx="5584070" cy="397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2611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9608" y="445025"/>
            <a:ext cx="8729331" cy="572700"/>
          </a:xfrm>
        </p:spPr>
        <p:txBody>
          <a:bodyPr>
            <a:normAutofit fontScale="90000"/>
          </a:bodyPr>
          <a:lstStyle/>
          <a:p>
            <a:r>
              <a:rPr lang="pt-BR" dirty="0"/>
              <a:t>Contrato de Licença de Usuário Final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329608" y="1017725"/>
            <a:ext cx="6368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Este Contrato de Licença de Usuário Final ("Contrato") está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entre você e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 regula o uso desta página Web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disponibilizada através do acesso a internet. Ao utilizar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você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concorda em ficar vinculado por este Contrato e compreender que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não há tolerância para conteúdo censurável. Se você não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concordar com os termos e condições deste Contrato, não terá 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direito de usar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 garantir que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forneça a melhor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experiência possível para todos, nós aplicamos fortemente uma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política de não tolerância de conteúdo censurável. 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6998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9608" y="445025"/>
            <a:ext cx="8729331" cy="572700"/>
          </a:xfrm>
        </p:spPr>
        <p:txBody>
          <a:bodyPr>
            <a:normAutofit fontScale="90000"/>
          </a:bodyPr>
          <a:lstStyle/>
          <a:p>
            <a:r>
              <a:rPr lang="pt-BR" dirty="0"/>
              <a:t>Contrato de Licença de Usuário Final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96701" y="1017725"/>
            <a:ext cx="36097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Este Contrato é entre você e somente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zela e respeita a privacidade, desta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forma NUNCA irá fornecer seus dados para terceiros.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pode usar essas informações, desde que estejam em um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formulário que não o identifique pessoalmente, para medir o uso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 o desempenho.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é de Licença Limitada, concede a você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uma licença limitada, não exclusiva, intransferível e revogável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 usar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para seus propósitos pessoais e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comerciais, desde que 5% de todo o seu lucro seja pago como forma de cobrir os custos do serviço utilizado.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109484" y="1017725"/>
            <a:ext cx="49494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4"/>
            </a:pP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Restrições de idade Ao usar o serviço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63500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você declara e garante que (a) você tem 17 anos de idade ou mais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 concorda em ficar vinculado por este Contrato; (b) se tiver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menos de 17 anos de idade, obteve o consentimento verificável de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um dos pais ou responsável legal; E (c) o uso do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não viola qualquer lei ou regulamento aplicável. Seu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acesso ao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pode ser encerrado sem aviso, se você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é menor de 17 anos e não obteve o consentimento verificável de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um pai ou tutor legal. Se você é um pai ou um tutor legal e você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fornece seu consentimento para o uso do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pelo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seu filho, você concorda em ficar vinculado por este Contrato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 relação ao uso pelo seu filho do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904806" y="1017725"/>
            <a:ext cx="34557" cy="404337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31500" y="466800"/>
            <a:ext cx="42405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/>
              <a:t>1.0 - Introdução</a:t>
            </a:r>
            <a:endParaRPr sz="2000" b="1"/>
          </a:p>
        </p:txBody>
      </p:sp>
      <p:sp>
        <p:nvSpPr>
          <p:cNvPr id="68" name="Google Shape;68;p15"/>
          <p:cNvSpPr txBox="1"/>
          <p:nvPr/>
        </p:nvSpPr>
        <p:spPr>
          <a:xfrm>
            <a:off x="1027750" y="1394025"/>
            <a:ext cx="6408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Desde o início do ano de </a:t>
            </a:r>
            <a:r>
              <a:rPr lang="pt-BR" b="1"/>
              <a:t>2020</a:t>
            </a:r>
            <a:r>
              <a:rPr lang="pt-BR"/>
              <a:t>, com a maior proliferação do </a:t>
            </a:r>
            <a:r>
              <a:rPr lang="pt-BR" b="1"/>
              <a:t>Covid-19</a:t>
            </a:r>
            <a:r>
              <a:rPr lang="pt-BR"/>
              <a:t> em todo o mundo,  os eventos pararam de ser realizados presencialmente e passaram a ocorrer de forma online, pois não era permitida a aglomeração de pessoas 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027750" y="2935175"/>
            <a:ext cx="6408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 . De acordo com Souza (2021, p.5) o presidente da Associação Brasileira dos Promotores de Eventos (ABRAPE), afirma que o setor de eventos e o mais prejudicado na pandemia, cerca de </a:t>
            </a:r>
            <a:r>
              <a:rPr lang="pt-BR" b="1"/>
              <a:t>97%</a:t>
            </a:r>
            <a:r>
              <a:rPr lang="pt-BR"/>
              <a:t> de todas as atividades que eram realizadas rotineiramente estão paradas, sem contar que mais de 450 mil postos de trabalho  foram perdidos.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710" y="288746"/>
            <a:ext cx="8729331" cy="572700"/>
          </a:xfrm>
        </p:spPr>
        <p:txBody>
          <a:bodyPr>
            <a:normAutofit fontScale="90000"/>
          </a:bodyPr>
          <a:lstStyle/>
          <a:p>
            <a:r>
              <a:rPr lang="pt-BR" dirty="0"/>
              <a:t>Contrato de Licença de Usuário Final</a:t>
            </a:r>
            <a:endParaRPr lang="en-US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3904806" y="1017725"/>
            <a:ext cx="34557" cy="404337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72777" y="1017725"/>
            <a:ext cx="33997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5. Política de conteúdo censurável O conteúdo não pode ser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submetido ao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que moderará todo o conteúdo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e, em última instância, decidirá se deve ou não publicar uma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apresentação na medida em que tal conteúdo inclua, esteja em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conjunto com, ou ao lado de, Conteúdo questionável. Conteúdo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Censurável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6.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garante guardar os dados de seus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usuários por um ano e a disponibilizar informações somente para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órgãos governamentais que comprovem possuir respaldo legal para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tal solicitação.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39363" y="97611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7.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estará disponível para o público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enquanto seus desenvolvedores puderem arcar com os custos do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desenvolvimento e manutenção.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>
              <a:lnSpc>
                <a:spcPct val="150000"/>
              </a:lnSpc>
            </a:pP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8.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cobrará 0,05% sobre cada uma das inscrições de cada evento hospedado.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9. 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solicita somente dados pessoais para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cadastro (Nome completo, e-mail, Idade, Telefone e CPF). Os outros dados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informados pelo usuário são considerados sensíveis e não estarão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armazenados em nossos bancos de dados, portanto fica registrado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que todas as informações sensíveis sobre o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usuários estarão guardados e armazenados em dispositivos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" algn="just"/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eletrônicos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00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710" y="288746"/>
            <a:ext cx="8729331" cy="572700"/>
          </a:xfrm>
        </p:spPr>
        <p:txBody>
          <a:bodyPr>
            <a:normAutofit fontScale="90000"/>
          </a:bodyPr>
          <a:lstStyle/>
          <a:p>
            <a:r>
              <a:rPr lang="pt-BR" dirty="0"/>
              <a:t>Contrato de Licença de Usuário Final</a:t>
            </a:r>
            <a:endParaRPr lang="en-US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3904806" y="1017725"/>
            <a:ext cx="34557" cy="404337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90375" y="1007301"/>
            <a:ext cx="36948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10"/>
            </a:pP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É de responsabilidade do usuário manter segura sua senha.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11. Para se tornar um usuário do 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Landing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-Page-</a:t>
            </a:r>
            <a:r>
              <a:rPr lang="pt-B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Events</a:t>
            </a:r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você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DECLARA que concorda com os termos deste contrato e fica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estabelecido o Fórum de Belém- Pará como o único competente para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dirimir qualquer litígio resultante deste Termo de Uso ou da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Política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Privacidade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572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256850" y="115825"/>
            <a:ext cx="776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8.0 - Referências Bibliográficas</a:t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256850" y="688525"/>
            <a:ext cx="84627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GIACAGLIA, M. C. Organização de eventos: teoria e prática - Livro. São Paulo: Thomson Learning, 2006.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Neto, M. F. (2017) "Tutorial da ferramenta de modelagem ASTAH (versão resumida). Disponível em://www.uaberta.unisul.br. Acesso em: 09 de fevereiro de 2022.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SOUZA, D.C.R. (2021)O MERCADO DE EVENTOS NO CONTEXTO DA PANDEMIA DE COVID 19:CRISE, RESILIÊNCIA E INOVAÇÃO EM NATAL/RN.UNIVERSIDADE FEDERAL DO RIO GRANDE DO NORTE CENTRO DE CIÊNCIAS SOCIAIS APLICADAS DEPARTAMENTO DE TURISMO CURSO DE TURISMO DÉBORA CRISTINA BARBALHO SOUZA O MERCADO DE EVENTOS NO CONTEXTO DA PANDEMIA DE COVID 19: CRISE, RESILIÊNCIA E INOVAÇÃO EM NATAL/RN NATAL 2021. [s.l: s.n.]. Disponível em: &lt;https://repositorio.ufrn.br/bitstream/123456789/40844/1/MercadoEventosContextoSouza2021.pdf&gt;.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Wallace,E.;Field,D.(2015) Figma 1.0. Disponível em: https://www.figma.com.br. Acesso em: 10 de fevereiro de 2022.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331500" y="466800"/>
            <a:ext cx="42405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/>
              <a:t>2.0 - Justificativa</a:t>
            </a:r>
            <a:endParaRPr sz="2000" b="1"/>
          </a:p>
        </p:txBody>
      </p:sp>
      <p:sp>
        <p:nvSpPr>
          <p:cNvPr id="75" name="Google Shape;75;p16"/>
          <p:cNvSpPr txBox="1"/>
          <p:nvPr/>
        </p:nvSpPr>
        <p:spPr>
          <a:xfrm>
            <a:off x="1346675" y="1959825"/>
            <a:ext cx="6172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promoção de eventos faz parte do setor de turismo e requer ao gestor total responsabilidade desde o planejamento, passando pela organização até a realização, concordando ˜ dessa forma com o que Giacaglia(2003, p.187) diz: “como se pode deduzir, a responsabilidade do organizador e muito grande e transcende o próprio evento.”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31500" y="466800"/>
            <a:ext cx="42405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/>
              <a:t>3.0 - Passos metodológicos</a:t>
            </a:r>
            <a:endParaRPr sz="2000" b="1"/>
          </a:p>
        </p:txBody>
      </p:sp>
      <p:sp>
        <p:nvSpPr>
          <p:cNvPr id="81" name="Google Shape;81;p17"/>
          <p:cNvSpPr txBox="1"/>
          <p:nvPr/>
        </p:nvSpPr>
        <p:spPr>
          <a:xfrm>
            <a:off x="331500" y="1085500"/>
            <a:ext cx="7379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Trata-se de uma pesquisa de natureza aplicada, que utiliza um procedimento experimental, para o  desenvolvimento de uma página Web voltada para inscrições em eventos, a qual teve como influência a necessidade de um maior auxílio na gestão do processo de inscrições para seminários, oficinas e demais eventos. </a:t>
            </a:r>
            <a:r>
              <a:rPr lang="pt-BR" dirty="0"/>
              <a:t>A qual ocorreu em 02 fases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1° Fase: Processo de levantamento de requisitos.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2° Fase: Modelagem com a </a:t>
            </a:r>
            <a:r>
              <a:rPr lang="pt-BR" dirty="0" err="1"/>
              <a:t>Astah</a:t>
            </a:r>
            <a:r>
              <a:rPr lang="pt-BR" dirty="0"/>
              <a:t> e o </a:t>
            </a:r>
            <a:r>
              <a:rPr lang="pt-BR" dirty="0" err="1"/>
              <a:t>Figma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331500" y="466800"/>
            <a:ext cx="42405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/>
              <a:t>4.0 - Objetivo Geral</a:t>
            </a:r>
            <a:endParaRPr sz="2000" b="1"/>
          </a:p>
        </p:txBody>
      </p:sp>
      <p:sp>
        <p:nvSpPr>
          <p:cNvPr id="87" name="Google Shape;87;p18"/>
          <p:cNvSpPr txBox="1"/>
          <p:nvPr/>
        </p:nvSpPr>
        <p:spPr>
          <a:xfrm>
            <a:off x="873475" y="1229450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 Desenvolver uma página WEB para gestão das inscrições de eventos oferecidos periodicamente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873475" y="2571750"/>
            <a:ext cx="61722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Realizar o levantamento de requisitos funcionais e não-funcionais 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Modelar as funcionalidades 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Prototipar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ctrTitle"/>
          </p:nvPr>
        </p:nvSpPr>
        <p:spPr>
          <a:xfrm>
            <a:off x="331500" y="1870850"/>
            <a:ext cx="42405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/>
              <a:t>4.1 -  Objetivo Específicos</a:t>
            </a:r>
            <a:endParaRPr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1144200" y="97087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 Requisitos Funcionais e Não Funcionais</a:t>
            </a:r>
            <a:endParaRPr sz="2000"/>
          </a:p>
        </p:txBody>
      </p:sp>
      <p:sp>
        <p:nvSpPr>
          <p:cNvPr id="95" name="Google Shape;95;p19"/>
          <p:cNvSpPr txBox="1"/>
          <p:nvPr/>
        </p:nvSpPr>
        <p:spPr>
          <a:xfrm>
            <a:off x="537250" y="236600"/>
            <a:ext cx="397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</a:rPr>
              <a:t>5.0 - Processo de Concepção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075" y="1599825"/>
            <a:ext cx="6408401" cy="31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1144200" y="97087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/>
              <a:t> Requisitos Funcionais e Não Funcionais</a:t>
            </a:r>
            <a:endParaRPr sz="2000"/>
          </a:p>
        </p:txBody>
      </p:sp>
      <p:sp>
        <p:nvSpPr>
          <p:cNvPr id="102" name="Google Shape;102;p20"/>
          <p:cNvSpPr txBox="1"/>
          <p:nvPr/>
        </p:nvSpPr>
        <p:spPr>
          <a:xfrm>
            <a:off x="537250" y="236600"/>
            <a:ext cx="397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</a:rPr>
              <a:t>5.0 -  Processo de Concepção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750" y="1834575"/>
            <a:ext cx="6198025" cy="25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249200" y="8617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 b="1" dirty="0"/>
              <a:t>6.0 - Modelagem do Projeto</a:t>
            </a:r>
            <a:endParaRPr sz="2000" b="1" dirty="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50" y="1032175"/>
            <a:ext cx="7129876" cy="3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3006100" y="898825"/>
            <a:ext cx="52329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 b="1" i="1" dirty="0"/>
              <a:t>Diagrama de Classe </a:t>
            </a:r>
            <a:r>
              <a:rPr lang="pt-BR" sz="1800" b="1" i="1" dirty="0">
                <a:solidFill>
                  <a:srgbClr val="FF0000"/>
                </a:solidFill>
              </a:rPr>
              <a:t>Antes</a:t>
            </a:r>
            <a:endParaRPr sz="1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1348</Words>
  <Application>Microsoft Office PowerPoint</Application>
  <PresentationFormat>Apresentação na tela (16:9)</PresentationFormat>
  <Paragraphs>132</Paragraphs>
  <Slides>32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5" baseType="lpstr">
      <vt:lpstr>Arial</vt:lpstr>
      <vt:lpstr>Calibri</vt:lpstr>
      <vt:lpstr>Simple Light</vt:lpstr>
      <vt:lpstr>Página Web para Gestão de Inscrições de Eventos - Landing-page Events</vt:lpstr>
      <vt:lpstr> 1.0 Introdução 2.0 Justificativa 3.0 Passos Metodológicos 4.0 Objetivo Geral  4.1 Objetivos Específicos 5.0 Requisitos Funcionais e Não Funcionais 6.0 Modelagem 7.0 Prototipação 8.0 Referências</vt:lpstr>
      <vt:lpstr>1.0 - Introdução</vt:lpstr>
      <vt:lpstr>2.0 - Justificativa</vt:lpstr>
      <vt:lpstr>3.0 - Passos metodológicos</vt:lpstr>
      <vt:lpstr>4.0 - Objetivo Geral</vt:lpstr>
      <vt:lpstr> Requisitos Funcionais e Não Funcionais</vt:lpstr>
      <vt:lpstr> Requisitos Funcionais e Não Funcionais</vt:lpstr>
      <vt:lpstr>6.0 - Modelagem do Projeto</vt:lpstr>
      <vt:lpstr>6.0 - Modelagem do Projeto</vt:lpstr>
      <vt:lpstr>6.0 - Modelagem do Projeto</vt:lpstr>
      <vt:lpstr>6.0 - Modelagem do Projeto</vt:lpstr>
      <vt:lpstr>7.0 - Prototipação</vt:lpstr>
      <vt:lpstr>Tela Inicial - Antes</vt:lpstr>
      <vt:lpstr>Tela Inicial - Depois</vt:lpstr>
      <vt:lpstr>Tela de login - Antes</vt:lpstr>
      <vt:lpstr>Tela de login e de Recuperação da senha - Depois</vt:lpstr>
      <vt:lpstr>Tela de Cadastro - Antes</vt:lpstr>
      <vt:lpstr>Tela de Cadastro - Depois</vt:lpstr>
      <vt:lpstr>Tela de Acompanhamento de Inscrição - Antes</vt:lpstr>
      <vt:lpstr>Tela de Acompanhamento de Inscrição - Depois</vt:lpstr>
      <vt:lpstr>Tela de Inserção dos dados e das Informações- Antes </vt:lpstr>
      <vt:lpstr>Tela de Inserção dos dados e das Informações- Depois</vt:lpstr>
      <vt:lpstr>Tela do Gestor do evento - Antes</vt:lpstr>
      <vt:lpstr>Tela do Gestor do evento - Depois</vt:lpstr>
      <vt:lpstr>Tela de Pagamento - Antes</vt:lpstr>
      <vt:lpstr>Tela de Pagamento - Depois</vt:lpstr>
      <vt:lpstr>Contrato de Licença de Usuário Final</vt:lpstr>
      <vt:lpstr>Contrato de Licença de Usuário Final</vt:lpstr>
      <vt:lpstr>Contrato de Licença de Usuário Final</vt:lpstr>
      <vt:lpstr>Contrato de Licença de Usuário Final</vt:lpstr>
      <vt:lpstr>8.0 - 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Web para Gestão de Inscrições de Eventos - Landing-page Events</dc:title>
  <cp:lastModifiedBy>Josué</cp:lastModifiedBy>
  <cp:revision>6</cp:revision>
  <dcterms:modified xsi:type="dcterms:W3CDTF">2022-02-17T02:08:46Z</dcterms:modified>
</cp:coreProperties>
</file>