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F2573-ECAB-4070-87FF-E1FB782AED25}" v="12" dt="2019-08-16T15:33:08.056"/>
  </p1510:revLst>
</p1510:revInfo>
</file>

<file path=ppt/tableStyles.xml><?xml version="1.0" encoding="utf-8"?>
<a:tblStyleLst xmlns:a="http://schemas.openxmlformats.org/drawingml/2006/main" def="{5760D692-AB62-4360-B4D2-6091EBF5E70F}">
  <a:tblStyle styleId="{5760D692-AB62-4360-B4D2-6091EBF5E7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4225" y="767575"/>
            <a:ext cx="47364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10515600" cy="5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0437" y="366712"/>
            <a:ext cx="44069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2"/>
          <p:cNvSpPr txBox="1"/>
          <p:nvPr/>
        </p:nvSpPr>
        <p:spPr>
          <a:xfrm>
            <a:off x="422369" y="1985675"/>
            <a:ext cx="11204700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ID: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7 </a:t>
            </a:r>
            <a:endParaRPr lang="en-US">
              <a:latin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Synopsis Presentation</a:t>
            </a:r>
            <a:endParaRPr>
              <a:solidFill>
                <a:schemeClr val="dk1"/>
              </a:solidFill>
              <a:latin typeface="Times New Roman"/>
            </a:endParaRPr>
          </a:p>
          <a:p>
            <a:pPr algn="ctr"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>
              <a:latin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lang="en-US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Extraction using Convolutional Neural Networks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”</a:t>
            </a:r>
            <a:endParaRPr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78" name="Google Shape;78;p12"/>
          <p:cNvSpPr txBox="1"/>
          <p:nvPr/>
        </p:nvSpPr>
        <p:spPr>
          <a:xfrm>
            <a:off x="6675487" y="4985470"/>
            <a:ext cx="570807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:-</a:t>
            </a:r>
            <a:endParaRPr lang="en-US">
              <a:solidFill>
                <a:schemeClr val="dk1"/>
              </a:solidFill>
              <a:latin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Mihir (201600045)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Chandni Agarwal (201600052)</a:t>
            </a:r>
            <a:endParaRPr lang="en-US" sz="24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Sweta Agarwal (201600091)</a:t>
            </a:r>
            <a:endParaRPr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325387" y="4985470"/>
            <a:ext cx="63501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uidance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:-</a:t>
            </a:r>
            <a:endParaRPr lang="en-US">
              <a:solidFill>
                <a:schemeClr val="dk1"/>
              </a:solidFill>
              <a:latin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Dr.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Udit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Kumar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Chakraborty</a:t>
            </a:r>
            <a:endParaRPr>
              <a:solidFill>
                <a:schemeClr val="dk1"/>
              </a:solidFill>
              <a:latin typeface="Times New Roman"/>
            </a:endParaRPr>
          </a:p>
          <a:p>
            <a:pPr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Associate Professor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>
              <a:latin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Computer Science and Engineering</a:t>
            </a:r>
            <a:endParaRPr>
              <a:solidFill>
                <a:schemeClr val="dk1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282575" y="1108075"/>
            <a:ext cx="11669700" cy="5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r>
              <a:rPr lang="en-US" sz="24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Mikolov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Tomas; et al. (2013). "Efficient Estimation of Word Representations in Vector Space" </a:t>
            </a:r>
            <a:endParaRPr lang="en-US" sz="2400" dirty="0">
              <a:latin typeface="Times New Roman"/>
              <a:ea typeface="Times New Roman"/>
              <a:cs typeface="Times New Roman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r>
              <a:rPr lang="en-US" sz="24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 www.davidsbatista.net/blog/2018/03/31/SentenceClassificationConvNets/</a:t>
            </a:r>
            <a:endParaRPr lang="en-IN" sz="2400" dirty="0">
              <a:latin typeface="Times New Roman"/>
              <a:cs typeface="Times New Roman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</a:endParaRPr>
          </a:p>
          <a:p>
            <a:pPr marL="0" indent="0" algn="just">
              <a:lnSpc>
                <a:spcPct val="100000"/>
              </a:lnSpc>
              <a:buSzPts val="2400"/>
              <a:buNone/>
            </a:pPr>
            <a:r>
              <a:rPr lang="en-US" sz="24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[3]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rPr>
              <a:t> 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Arial"/>
              </a:rPr>
              <a:t>Shen, X. He, J. Gao, L. Deng, G. </a:t>
            </a:r>
            <a:r>
              <a:rPr lang="en-IN" sz="2400" dirty="0" err="1">
                <a:latin typeface="Times New Roman"/>
                <a:ea typeface="Times New Roman"/>
                <a:cs typeface="Times New Roman"/>
                <a:sym typeface="Arial"/>
              </a:rPr>
              <a:t>Mesnil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Arial"/>
              </a:rPr>
              <a:t>. 2014. Learning Semantic Representations Using </a:t>
            </a:r>
            <a:r>
              <a:rPr lang="en-IN" sz="2400" dirty="0" err="1">
                <a:latin typeface="Times New Roman"/>
                <a:ea typeface="Times New Roman"/>
                <a:cs typeface="Times New Roman"/>
                <a:sym typeface="Arial"/>
              </a:rPr>
              <a:t>ConvolutionalNeuralNetworksforWebSearch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Arial"/>
              </a:rPr>
              <a:t>. </a:t>
            </a:r>
            <a:r>
              <a:rPr lang="en-IN" sz="2400" dirty="0" err="1">
                <a:latin typeface="Times New Roman"/>
                <a:ea typeface="Times New Roman"/>
                <a:cs typeface="Times New Roman"/>
                <a:sym typeface="Arial"/>
              </a:rPr>
              <a:t>InProceedings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Arial"/>
              </a:rPr>
              <a:t> of WWW 2014</a:t>
            </a:r>
            <a:endParaRPr lang="en-US" sz="2400">
              <a:latin typeface="Times New Roman"/>
              <a:ea typeface="Times New Roman"/>
              <a:cs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latin typeface="Times New Roman"/>
              <a:ea typeface="Times New Roman"/>
              <a:cs typeface="Times New Roman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r>
              <a:rPr lang="en-US" sz="24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4] </a:t>
            </a:r>
            <a:r>
              <a:rPr lang="en-US" sz="2400" dirty="0">
                <a:latin typeface="Times New Roman"/>
                <a:ea typeface="Times New Roman"/>
                <a:cs typeface="Arial"/>
                <a:sym typeface="Times New Roman"/>
              </a:rPr>
              <a:t>“Convolutional Neural Networks for Sentence Classification” Y. Kim 2014 in Conference on Empirical Methods in Natural Language Processing (EMNLP’14)”</a:t>
            </a:r>
            <a:endParaRPr lang="en-US" sz="2400">
              <a:latin typeface="Times New Roman"/>
              <a:ea typeface="Times New Roman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endParaRPr lang="en-US" sz="2400" dirty="0">
              <a:ea typeface="Times New Roman"/>
              <a:sym typeface="Times New Roman"/>
            </a:endParaRPr>
          </a:p>
          <a:p>
            <a:pPr marL="228600" indent="-76200"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493712" y="439737"/>
            <a:ext cx="108600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812800" y="1098550"/>
            <a:ext cx="106491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4800"/>
              <a:buNone/>
            </a:pPr>
            <a:r>
              <a:rPr lang="en-US" sz="4800" b="1" i="0" u="none" dirty="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lang="en-US" dirty="0">
              <a:ea typeface="Times New Roman"/>
              <a:sym typeface="Times New Roman"/>
            </a:endParaRPr>
          </a:p>
          <a:p>
            <a:pPr marL="0" indent="0" algn="ctr">
              <a:buSzPts val="4800"/>
              <a:buNone/>
            </a:pPr>
            <a:r>
              <a:rPr lang="en-US" sz="4800" b="1" i="0" u="none" dirty="0">
                <a:latin typeface="Times New Roman"/>
                <a:ea typeface="Times New Roman"/>
                <a:cs typeface="Times New Roman"/>
                <a:sym typeface="Times New Roman"/>
              </a:rPr>
              <a:t>THANK</a:t>
            </a:r>
            <a:r>
              <a:rPr lang="en-US" sz="4800" b="1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4800" b="1" i="0" u="none" dirty="0">
                <a:latin typeface="Times New Roman"/>
                <a:ea typeface="Times New Roman"/>
                <a:cs typeface="Times New Roman"/>
                <a:sym typeface="Times New Roman"/>
              </a:rPr>
              <a:t>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568325" y="1465262"/>
            <a:ext cx="106491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lang="en-US" sz="2400">
              <a:latin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>
              <a:latin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2400">
              <a:latin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sz="2400">
              <a:latin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Solution Strategy</a:t>
            </a:r>
            <a:endParaRPr sz="2400">
              <a:latin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Gantt chart</a:t>
            </a:r>
            <a:endParaRPr sz="2400">
              <a:latin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400">
              <a:latin typeface="Times New Roman"/>
            </a:endParaRPr>
          </a:p>
          <a:p>
            <a:pPr marL="342900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b="0" i="0" u="none" strike="noStrike" cap="none" dirty="0">
              <a:latin typeface="Times New Roman"/>
              <a:ea typeface="Times New Roman"/>
              <a:cs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b="0" i="0" u="none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568325" y="465137"/>
            <a:ext cx="105156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244475" y="115887"/>
            <a:ext cx="115776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244475" y="1108365"/>
            <a:ext cx="11577600" cy="551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With the available large volume of information, the retrieval of significant information is difficult.</a:t>
            </a:r>
            <a:endParaRPr lang="en-US" sz="2400">
              <a:latin typeface="Times New Roman"/>
            </a:endParaRPr>
          </a:p>
          <a:p>
            <a:pPr marL="228600" indent="-228600" algn="just">
              <a:lnSpc>
                <a:spcPct val="150000"/>
              </a:lnSpc>
              <a:buSzPts val="2400"/>
            </a:pPr>
            <a:r>
              <a:rPr lang="en-US" sz="2400" dirty="0">
                <a:latin typeface="Times New Roman"/>
                <a:cs typeface="Times New Roman"/>
                <a:sym typeface="Times New Roman"/>
              </a:rPr>
              <a:t>Only a part of long text may reflect the entire idea of the text.</a:t>
            </a:r>
            <a:endParaRPr lang="en-US" sz="2400" dirty="0">
              <a:latin typeface="Times New Roman"/>
              <a:cs typeface="Times New Roman"/>
            </a:endParaRPr>
          </a:p>
          <a:p>
            <a:pPr marL="228600" indent="-228600" algn="just">
              <a:lnSpc>
                <a:spcPct val="150000"/>
              </a:lnSpc>
              <a:buSzPts val="2400"/>
            </a:pPr>
            <a:r>
              <a:rPr lang="en-US" sz="2400" dirty="0">
                <a:latin typeface="Times New Roman"/>
                <a:cs typeface="Times New Roman"/>
                <a:sym typeface="Times New Roman"/>
              </a:rPr>
              <a:t>The required information can be explicitly extracted.</a:t>
            </a:r>
            <a:endParaRPr lang="en-US" sz="2400" dirty="0">
              <a:latin typeface="Times New Roman"/>
              <a:cs typeface="Times New Roman"/>
            </a:endParaRPr>
          </a:p>
          <a:p>
            <a:pPr marL="228600" indent="-228600" algn="just">
              <a:lnSpc>
                <a:spcPct val="150000"/>
              </a:lnSpc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Meaningfully numerical representation of text allows to perform computations on the data</a:t>
            </a:r>
            <a:r>
              <a:rPr lang="en-US" sz="24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2400" b="0" i="0" u="none" dirty="0">
              <a:latin typeface="Times New Roman"/>
              <a:ea typeface="Times New Roman"/>
              <a:cs typeface="Times New Roman"/>
            </a:endParaRPr>
          </a:p>
          <a:p>
            <a:pPr marL="228600" indent="-228600" algn="just">
              <a:lnSpc>
                <a:spcPct val="150000"/>
              </a:lnSpc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</a:rPr>
              <a:t>Using Convolutional Neural Network, important information from a large text document can be obtained.</a:t>
            </a:r>
            <a:endParaRPr lang="en-US" sz="2400" b="0" i="0" u="none">
              <a:latin typeface="Times New Roman"/>
              <a:ea typeface="Times New Roman"/>
              <a:cs typeface="Times New Roman"/>
            </a:endParaRPr>
          </a:p>
          <a:p>
            <a:pPr marL="228600" indent="-76200"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22262" y="250225"/>
            <a:ext cx="11031600" cy="99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lang="en-US" sz="2800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839847" y="1204553"/>
            <a:ext cx="11031600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</a:rPr>
              <a:t>The digital era is resulting in information overloading.</a:t>
            </a:r>
            <a:endParaRPr lang="en-US" sz="2400" b="0" i="0" u="none">
              <a:latin typeface="Times New Roman"/>
              <a:ea typeface="Times New Roman"/>
              <a:cs typeface="Times New Roman"/>
            </a:endParaRPr>
          </a:p>
          <a:p>
            <a:pPr marL="228600" indent="-228600" algn="just">
              <a:lnSpc>
                <a:spcPct val="150000"/>
              </a:lnSpc>
              <a:buSzPts val="2400"/>
            </a:pPr>
            <a:r>
              <a:rPr lang="en-US" sz="2400" dirty="0">
                <a:latin typeface="Times New Roman"/>
                <a:cs typeface="Times New Roman"/>
                <a:sym typeface="Times New Roman"/>
              </a:rPr>
              <a:t>Using word embedding techniques, text documents can be numerically represented with its semantics preserved.</a:t>
            </a:r>
            <a:endParaRPr lang="en-US" sz="2400" dirty="0">
              <a:latin typeface="Times New Roman"/>
              <a:cs typeface="Times New Roman"/>
            </a:endParaRPr>
          </a:p>
          <a:p>
            <a:pPr marL="228600" indent="-228600" algn="just">
              <a:lnSpc>
                <a:spcPct val="150000"/>
              </a:lnSpc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</a:rPr>
              <a:t>Lengthy text documents can be summarized by customizing and retrieving only the part of information required.</a:t>
            </a:r>
            <a:endParaRPr lang="en-US" sz="2400" b="0" i="0" u="none">
              <a:latin typeface="Times New Roman"/>
              <a:ea typeface="Times New Roman"/>
              <a:cs typeface="Times New Roman"/>
            </a:endParaRPr>
          </a:p>
          <a:p>
            <a:pPr marL="228600" indent="-228600" algn="just">
              <a:lnSpc>
                <a:spcPct val="150000"/>
              </a:lnSpc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</a:rPr>
              <a:t>CNN can be used to efficiently select the part of information to be extracted.</a:t>
            </a:r>
            <a:endParaRPr lang="en-US" sz="2400">
              <a:latin typeface="Times New Roman"/>
              <a:ea typeface="Times New Roman"/>
              <a:cs typeface="Times New Roman"/>
            </a:endParaRPr>
          </a:p>
          <a:p>
            <a:pPr marL="228600" indent="-228600" algn="just">
              <a:lnSpc>
                <a:spcPct val="150000"/>
              </a:lnSpc>
              <a:buSzPts val="2400"/>
            </a:pPr>
            <a:endParaRPr lang="en-US" sz="2400" dirty="0">
              <a:latin typeface="Times New Roman"/>
              <a:ea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206375" y="101600"/>
            <a:ext cx="1166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</p:txBody>
      </p:sp>
      <p:graphicFrame>
        <p:nvGraphicFramePr>
          <p:cNvPr id="104" name="Google Shape;104;p16"/>
          <p:cNvGraphicFramePr/>
          <p:nvPr>
            <p:extLst>
              <p:ext uri="{D42A27DB-BD31-4B8C-83A1-F6EECF244321}">
                <p14:modId xmlns:p14="http://schemas.microsoft.com/office/powerpoint/2010/main" val="3497604198"/>
              </p:ext>
            </p:extLst>
          </p:nvPr>
        </p:nvGraphicFramePr>
        <p:xfrm>
          <a:off x="274907" y="1075696"/>
          <a:ext cx="11629996" cy="5120640"/>
        </p:xfrm>
        <a:graphic>
          <a:graphicData uri="http://schemas.openxmlformats.org/drawingml/2006/table">
            <a:tbl>
              <a:tblPr>
                <a:noFill/>
                <a:tableStyleId>{5760D692-AB62-4360-B4D2-6091EBF5E70F}</a:tableStyleId>
              </a:tblPr>
              <a:tblGrid>
                <a:gridCol w="95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3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2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1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2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 NO.</a:t>
                      </a:r>
                      <a:endParaRPr sz="2400">
                        <a:latin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 &amp; PAPER DETAILS</a:t>
                      </a:r>
                      <a:endParaRPr sz="2400">
                        <a:latin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FINDINGS</a:t>
                      </a:r>
                      <a:endParaRPr sz="2400">
                        <a:latin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RELEVANCE TO THE PROJCT</a:t>
                      </a: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sz="2400">
                        <a:latin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904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01.</a:t>
                      </a:r>
                      <a:endParaRPr sz="2400">
                        <a:latin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noProof="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Mikolov</a:t>
                      </a:r>
                      <a:r>
                        <a:rPr lang="en-US" sz="2400" b="0" i="0" u="none" strike="noStrike" cap="none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, Tomas; et al. (2013). "Efficient Estimation of Word Representations in Vector Space".</a:t>
                      </a:r>
                      <a:endParaRPr sz="2400" i="0">
                        <a:latin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IN" sz="2400" b="0" i="0" u="none" strike="noStrike" noProof="0" dirty="0">
                          <a:solidFill>
                            <a:schemeClr val="dk1"/>
                          </a:solidFill>
                          <a:latin typeface="Times New Roman"/>
                        </a:rPr>
                        <a:t>Propose two novel model architectures for computing continuous vector representations of words from very large datasets.</a:t>
                      </a:r>
                      <a:endParaRPr lang="en-US" sz="2400">
                        <a:latin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b="0" i="0" u="none" strike="noStrike" noProof="0" dirty="0">
                          <a:latin typeface="Times New Roman"/>
                        </a:rPr>
                        <a:t>Distributive Representation of words in vector space.</a:t>
                      </a:r>
                      <a:endParaRPr sz="2400">
                        <a:latin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28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b="0" i="0" u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02.</a:t>
                      </a:r>
                      <a:endParaRPr sz="2400">
                        <a:latin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“Convolutional Neural Networks for Sentence Classification” Y. Kim 2014 in Conference on Empirical Methods in Natural Language Processing (EMNLP’14)”</a:t>
                      </a:r>
                      <a:endParaRPr lang="en-US" sz="2400">
                        <a:latin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b="0" i="0" u="none" strike="noStrike" noProof="0" dirty="0">
                          <a:latin typeface="Times New Roman"/>
                        </a:rPr>
                        <a:t>Despite of little tuning of hyper parameters, a simple CNN with one layer of convolution perform remarkably well.</a:t>
                      </a: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2400" b="0" i="0" u="none" strike="noStrike" noProof="0" dirty="0">
                        <a:latin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chemeClr val="dk1"/>
                          </a:solidFill>
                          <a:latin typeface="Times New Roman"/>
                        </a:rPr>
                        <a:t>Gives an approach for training the model, using Convolutional Neural Network. </a:t>
                      </a:r>
                      <a:endParaRPr lang="en-US" sz="2400">
                        <a:latin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282575" y="260350"/>
            <a:ext cx="117078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latin typeface="Times New Roman"/>
                <a:ea typeface="Times New Roman"/>
                <a:cs typeface="Times New Roman"/>
                <a:sym typeface="Times New Roman"/>
              </a:rPr>
              <a:t>PROBLEM 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742650" y="1493837"/>
            <a:ext cx="11247725" cy="5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IN" sz="2400" dirty="0">
                <a:latin typeface="Times New Roman"/>
                <a:cs typeface="Times New Roman"/>
              </a:rPr>
              <a:t>Information is available on abundance.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IN" sz="2400" dirty="0">
                <a:latin typeface="Times New Roman"/>
                <a:cs typeface="Times New Roman"/>
              </a:rPr>
              <a:t>Not anything and everything is actually required.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IN" sz="2400" dirty="0">
                <a:latin typeface="Times New Roman"/>
                <a:cs typeface="Times New Roman"/>
              </a:rPr>
              <a:t>Short description of larger document can save time and labour.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IN" sz="2400" dirty="0">
                <a:latin typeface="Times New Roman"/>
                <a:cs typeface="Times New Roman"/>
              </a:rPr>
              <a:t>Traditional approaches can be computationally heavy.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buSzPts val="2400"/>
            </a:pPr>
            <a:endParaRPr lang="en-US" sz="2400" dirty="0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22262" y="115887"/>
            <a:ext cx="11436300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STRATEGY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466035" y="956334"/>
            <a:ext cx="11292527" cy="590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400" indent="0">
              <a:lnSpc>
                <a:spcPct val="150000"/>
              </a:lnSpc>
              <a:buSzPts val="2400"/>
              <a:buNone/>
            </a:pPr>
            <a:endParaRPr lang="en-IN" sz="2400" dirty="0">
              <a:latin typeface="Times New Roman"/>
              <a:ea typeface="Times New Roman"/>
              <a:cs typeface="Times New Roman"/>
            </a:endParaRPr>
          </a:p>
          <a:p>
            <a:pPr marL="495300">
              <a:lnSpc>
                <a:spcPct val="150000"/>
              </a:lnSpc>
              <a:buSzPts val="2400"/>
            </a:pPr>
            <a:r>
              <a:rPr lang="en-IN" sz="2400" dirty="0">
                <a:latin typeface="Times New Roman"/>
                <a:ea typeface="Times New Roman"/>
                <a:cs typeface="Times New Roman"/>
              </a:rPr>
              <a:t>Meaningfully transform text data to numerical representation in vector space using Doc2Vec.</a:t>
            </a:r>
            <a:endParaRPr lang="en-IN" sz="2400">
              <a:latin typeface="Times New Roman"/>
            </a:endParaRPr>
          </a:p>
          <a:p>
            <a:pPr marL="495300">
              <a:lnSpc>
                <a:spcPct val="150000"/>
              </a:lnSpc>
              <a:buSzPts val="2400"/>
            </a:pPr>
            <a:r>
              <a:rPr lang="en-IN" sz="2400" dirty="0">
                <a:latin typeface="Times New Roman"/>
                <a:ea typeface="Times New Roman"/>
                <a:cs typeface="Times New Roman"/>
              </a:rPr>
              <a:t>Classes of information to be designed to retrieve much of significant information.</a:t>
            </a:r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>
              <a:lnSpc>
                <a:spcPct val="150000"/>
              </a:lnSpc>
              <a:buSzPts val="2400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Using CNN, sentences of document to be mapped to some of the designed classes.</a:t>
            </a:r>
            <a:endParaRPr lang="en-IN" sz="2400" dirty="0">
              <a:latin typeface="Times New Roman"/>
              <a:ea typeface="Times New Roman"/>
              <a:cs typeface="Times New Roman"/>
            </a:endParaRPr>
          </a:p>
          <a:p>
            <a:pPr marL="495300">
              <a:lnSpc>
                <a:spcPct val="150000"/>
              </a:lnSpc>
              <a:buSzPts val="2400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Using similarity between the classes, the next class can be selected.</a:t>
            </a:r>
            <a:endParaRPr lang="en-IN" sz="2400" dirty="0">
              <a:latin typeface="Times New Roman"/>
              <a:ea typeface="Times New Roman"/>
              <a:cs typeface="Times New Roman"/>
            </a:endParaRPr>
          </a:p>
          <a:p>
            <a:pPr marL="495300">
              <a:lnSpc>
                <a:spcPct val="150000"/>
              </a:lnSpc>
              <a:buSzPts val="2400"/>
            </a:pPr>
            <a:r>
              <a:rPr lang="en-IN" sz="2400" dirty="0">
                <a:latin typeface="Times New Roman"/>
                <a:cs typeface="Times New Roman"/>
              </a:rPr>
              <a:t>Sequentially mapped sentences can be selected.</a:t>
            </a:r>
            <a:endParaRPr lang="en-IN" sz="2400"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CC855F-F6E3-447E-81C6-58EF4C95E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1369" y="609539"/>
            <a:ext cx="10242431" cy="5797523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endParaRPr lang="en-US" sz="1600">
              <a:latin typeface="Times New Roman"/>
              <a:cs typeface="Times New Roman"/>
            </a:endParaRPr>
          </a:p>
          <a:p>
            <a:pPr marL="11430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11430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11430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11430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11430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11430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11430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11430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11430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11430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11430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11430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11430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11430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11430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algn="ctr">
              <a:buNone/>
            </a:pPr>
            <a:r>
              <a:rPr lang="en-US" sz="2400" dirty="0">
                <a:latin typeface="Times New Roman"/>
                <a:cs typeface="Times New Roman"/>
              </a:rPr>
              <a:t>Fig : Rough Representation of project plan</a:t>
            </a:r>
            <a:endParaRPr lang="en-US" sz="2400" dirty="0"/>
          </a:p>
          <a:p>
            <a:pPr marL="114300" indent="0">
              <a:buNone/>
            </a:pP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C3074A-117B-4C63-8FCD-7ABFCB743D24}"/>
              </a:ext>
            </a:extLst>
          </p:cNvPr>
          <p:cNvSpPr/>
          <p:nvPr/>
        </p:nvSpPr>
        <p:spPr>
          <a:xfrm>
            <a:off x="1756913" y="1260894"/>
            <a:ext cx="2142224" cy="46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65840-3FDA-4839-9FA7-0422EC9F21FC}"/>
              </a:ext>
            </a:extLst>
          </p:cNvPr>
          <p:cNvSpPr txBox="1"/>
          <p:nvPr/>
        </p:nvSpPr>
        <p:spPr>
          <a:xfrm>
            <a:off x="2063691" y="1330446"/>
            <a:ext cx="186618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Text Document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0E500-DD36-483A-8133-590399E9C18B}"/>
              </a:ext>
            </a:extLst>
          </p:cNvPr>
          <p:cNvSpPr/>
          <p:nvPr/>
        </p:nvSpPr>
        <p:spPr>
          <a:xfrm>
            <a:off x="1771290" y="4337649"/>
            <a:ext cx="2142224" cy="46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1D857-44A9-48AF-9663-7328A40D62C7}"/>
              </a:ext>
            </a:extLst>
          </p:cNvPr>
          <p:cNvSpPr txBox="1"/>
          <p:nvPr/>
        </p:nvSpPr>
        <p:spPr>
          <a:xfrm>
            <a:off x="1903742" y="4333516"/>
            <a:ext cx="20962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Sentence Vectors</a:t>
            </a:r>
          </a:p>
          <a:p>
            <a:pPr algn="l"/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9622C9-BE59-4F29-8BDD-1BC18752822F}"/>
              </a:ext>
            </a:extLst>
          </p:cNvPr>
          <p:cNvSpPr/>
          <p:nvPr/>
        </p:nvSpPr>
        <p:spPr>
          <a:xfrm>
            <a:off x="1756912" y="2296063"/>
            <a:ext cx="2142224" cy="46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578482-DF07-4D28-91F9-E7DCC17AB51B}"/>
              </a:ext>
            </a:extLst>
          </p:cNvPr>
          <p:cNvSpPr txBox="1"/>
          <p:nvPr/>
        </p:nvSpPr>
        <p:spPr>
          <a:xfrm>
            <a:off x="2078967" y="2352136"/>
            <a:ext cx="150674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Split Sentences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779E0-B6DB-4FED-962C-14083F20528B}"/>
              </a:ext>
            </a:extLst>
          </p:cNvPr>
          <p:cNvSpPr/>
          <p:nvPr/>
        </p:nvSpPr>
        <p:spPr>
          <a:xfrm>
            <a:off x="5034950" y="3230593"/>
            <a:ext cx="2142224" cy="46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73B5DC-3FCD-452E-912B-629274B01202}"/>
              </a:ext>
            </a:extLst>
          </p:cNvPr>
          <p:cNvSpPr txBox="1"/>
          <p:nvPr/>
        </p:nvSpPr>
        <p:spPr>
          <a:xfrm>
            <a:off x="5126067" y="3314521"/>
            <a:ext cx="186618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Customized Classes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2EECD1-920B-4DC0-9555-F9838D47EEA7}"/>
              </a:ext>
            </a:extLst>
          </p:cNvPr>
          <p:cNvSpPr/>
          <p:nvPr/>
        </p:nvSpPr>
        <p:spPr>
          <a:xfrm>
            <a:off x="5020572" y="4409536"/>
            <a:ext cx="2142224" cy="46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E87D7B-A1C1-4427-983E-FE195298E490}"/>
              </a:ext>
            </a:extLst>
          </p:cNvPr>
          <p:cNvSpPr txBox="1"/>
          <p:nvPr/>
        </p:nvSpPr>
        <p:spPr>
          <a:xfrm>
            <a:off x="5469326" y="4448533"/>
            <a:ext cx="137735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Class Vectors</a:t>
            </a:r>
          </a:p>
          <a:p>
            <a:pPr algn="l"/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3E3183-8AB6-4377-9F3A-C9812D911F91}"/>
              </a:ext>
            </a:extLst>
          </p:cNvPr>
          <p:cNvSpPr/>
          <p:nvPr/>
        </p:nvSpPr>
        <p:spPr>
          <a:xfrm>
            <a:off x="8327364" y="3230591"/>
            <a:ext cx="2142224" cy="46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50ECB-7849-4D57-9810-4C6352073B8B}"/>
              </a:ext>
            </a:extLst>
          </p:cNvPr>
          <p:cNvSpPr txBox="1"/>
          <p:nvPr/>
        </p:nvSpPr>
        <p:spPr>
          <a:xfrm>
            <a:off x="8619765" y="3314520"/>
            <a:ext cx="186618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Mapped Class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953F38-784E-4BC6-9571-72BADCFC2753}"/>
              </a:ext>
            </a:extLst>
          </p:cNvPr>
          <p:cNvSpPr/>
          <p:nvPr/>
        </p:nvSpPr>
        <p:spPr>
          <a:xfrm>
            <a:off x="1771289" y="3230591"/>
            <a:ext cx="2142224" cy="46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40B9CA-3C67-4196-9BE8-C05EF048C7D7}"/>
              </a:ext>
            </a:extLst>
          </p:cNvPr>
          <p:cNvSpPr txBox="1"/>
          <p:nvPr/>
        </p:nvSpPr>
        <p:spPr>
          <a:xfrm>
            <a:off x="1919915" y="3314521"/>
            <a:ext cx="186618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Select sentence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ACE943-8409-4650-8BD0-9BE1DF2A82BD}"/>
              </a:ext>
            </a:extLst>
          </p:cNvPr>
          <p:cNvSpPr/>
          <p:nvPr/>
        </p:nvSpPr>
        <p:spPr>
          <a:xfrm>
            <a:off x="8471137" y="4524553"/>
            <a:ext cx="2142224" cy="46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500AB5-EFF6-41E8-A11F-950111D7BECC}"/>
              </a:ext>
            </a:extLst>
          </p:cNvPr>
          <p:cNvSpPr txBox="1"/>
          <p:nvPr/>
        </p:nvSpPr>
        <p:spPr>
          <a:xfrm>
            <a:off x="8402308" y="4563551"/>
            <a:ext cx="231187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Refine 'n' similar classes</a:t>
            </a:r>
          </a:p>
          <a:p>
            <a:pPr algn="l"/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F000BC-3DDB-414C-8CFA-A56C39821FBB}"/>
              </a:ext>
            </a:extLst>
          </p:cNvPr>
          <p:cNvCxnSpPr/>
          <p:nvPr/>
        </p:nvCxnSpPr>
        <p:spPr>
          <a:xfrm>
            <a:off x="2805562" y="1720071"/>
            <a:ext cx="8627" cy="583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3C6E09-5C89-46F8-8C83-FC598CB1F283}"/>
              </a:ext>
            </a:extLst>
          </p:cNvPr>
          <p:cNvCxnSpPr>
            <a:cxnSpLocks/>
          </p:cNvCxnSpPr>
          <p:nvPr/>
        </p:nvCxnSpPr>
        <p:spPr>
          <a:xfrm>
            <a:off x="2805562" y="2755240"/>
            <a:ext cx="8627" cy="483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3DE244-388A-426E-BD60-7AAFFE263BF1}"/>
              </a:ext>
            </a:extLst>
          </p:cNvPr>
          <p:cNvCxnSpPr>
            <a:cxnSpLocks/>
          </p:cNvCxnSpPr>
          <p:nvPr/>
        </p:nvCxnSpPr>
        <p:spPr>
          <a:xfrm flipH="1">
            <a:off x="2886075" y="3689769"/>
            <a:ext cx="5750" cy="655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3A42FD-DBBC-4B50-AD11-88316ED66846}"/>
              </a:ext>
            </a:extLst>
          </p:cNvPr>
          <p:cNvCxnSpPr>
            <a:cxnSpLocks/>
          </p:cNvCxnSpPr>
          <p:nvPr/>
        </p:nvCxnSpPr>
        <p:spPr>
          <a:xfrm>
            <a:off x="3912617" y="3488482"/>
            <a:ext cx="1115684" cy="23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8628D8-2C6A-4B10-9B3A-D7B66075F67D}"/>
              </a:ext>
            </a:extLst>
          </p:cNvPr>
          <p:cNvCxnSpPr>
            <a:cxnSpLocks/>
          </p:cNvCxnSpPr>
          <p:nvPr/>
        </p:nvCxnSpPr>
        <p:spPr>
          <a:xfrm>
            <a:off x="7190654" y="3459727"/>
            <a:ext cx="1115684" cy="23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397682-C910-4569-A6FF-BCF4BA4DA164}"/>
              </a:ext>
            </a:extLst>
          </p:cNvPr>
          <p:cNvCxnSpPr>
            <a:cxnSpLocks/>
          </p:cNvCxnSpPr>
          <p:nvPr/>
        </p:nvCxnSpPr>
        <p:spPr>
          <a:xfrm flipH="1">
            <a:off x="5991584" y="3704146"/>
            <a:ext cx="5750" cy="655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9D5D70-D1F7-4EE1-BC54-77AEBC90B68A}"/>
              </a:ext>
            </a:extLst>
          </p:cNvPr>
          <p:cNvCxnSpPr>
            <a:cxnSpLocks/>
          </p:cNvCxnSpPr>
          <p:nvPr/>
        </p:nvCxnSpPr>
        <p:spPr>
          <a:xfrm flipH="1">
            <a:off x="7156149" y="3689768"/>
            <a:ext cx="2349258" cy="741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A8B461-A792-4502-8EF6-7187B5D0D895}"/>
              </a:ext>
            </a:extLst>
          </p:cNvPr>
          <p:cNvCxnSpPr/>
          <p:nvPr/>
        </p:nvCxnSpPr>
        <p:spPr>
          <a:xfrm flipV="1">
            <a:off x="8498096" y="4982832"/>
            <a:ext cx="1020792" cy="46007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AF8F993-2A45-45AF-A3A3-6B627D0AABFD}"/>
              </a:ext>
            </a:extLst>
          </p:cNvPr>
          <p:cNvCxnSpPr>
            <a:cxnSpLocks/>
          </p:cNvCxnSpPr>
          <p:nvPr/>
        </p:nvCxnSpPr>
        <p:spPr>
          <a:xfrm>
            <a:off x="1352549" y="5442907"/>
            <a:ext cx="7217432" cy="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96A669-FE08-40D1-97DA-70F28B35241F}"/>
              </a:ext>
            </a:extLst>
          </p:cNvPr>
          <p:cNvCxnSpPr>
            <a:cxnSpLocks/>
          </p:cNvCxnSpPr>
          <p:nvPr/>
        </p:nvCxnSpPr>
        <p:spPr>
          <a:xfrm flipH="1" flipV="1">
            <a:off x="1352547" y="3530718"/>
            <a:ext cx="2" cy="194094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632353C-853F-4DF0-B7BA-B0C4428200E0}"/>
              </a:ext>
            </a:extLst>
          </p:cNvPr>
          <p:cNvCxnSpPr>
            <a:cxnSpLocks/>
          </p:cNvCxnSpPr>
          <p:nvPr/>
        </p:nvCxnSpPr>
        <p:spPr>
          <a:xfrm>
            <a:off x="1353446" y="3531614"/>
            <a:ext cx="396817" cy="8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2C49015-BF6C-43B8-B951-745F957FB775}"/>
              </a:ext>
            </a:extLst>
          </p:cNvPr>
          <p:cNvSpPr txBox="1"/>
          <p:nvPr/>
        </p:nvSpPr>
        <p:spPr>
          <a:xfrm>
            <a:off x="2247002" y="2836473"/>
            <a:ext cx="165052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First    Sentence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E631D2-D08E-487B-AAE7-EF8EAFC6FE8E}"/>
              </a:ext>
            </a:extLst>
          </p:cNvPr>
          <p:cNvSpPr txBox="1"/>
          <p:nvPr/>
        </p:nvSpPr>
        <p:spPr>
          <a:xfrm>
            <a:off x="3857265" y="3152774"/>
            <a:ext cx="110418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Classify     </a:t>
            </a:r>
          </a:p>
          <a:p>
            <a:r>
              <a:rPr lang="en-US" sz="1600" dirty="0">
                <a:latin typeface="Times New Roman"/>
                <a:cs typeface="Times New Roman"/>
              </a:rPr>
              <a:t>Sentence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2AB475-D3C4-465B-9B22-B806691BC438}"/>
              </a:ext>
            </a:extLst>
          </p:cNvPr>
          <p:cNvCxnSpPr>
            <a:cxnSpLocks/>
          </p:cNvCxnSpPr>
          <p:nvPr/>
        </p:nvCxnSpPr>
        <p:spPr>
          <a:xfrm>
            <a:off x="7176276" y="4566784"/>
            <a:ext cx="1288212" cy="195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9281AA4-B19D-45D6-B52C-ADD3011768C6}"/>
              </a:ext>
            </a:extLst>
          </p:cNvPr>
          <p:cNvSpPr txBox="1"/>
          <p:nvPr/>
        </p:nvSpPr>
        <p:spPr>
          <a:xfrm>
            <a:off x="7293453" y="4748658"/>
            <a:ext cx="110418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Cosine</a:t>
            </a:r>
            <a:endParaRPr lang="en-US" dirty="0"/>
          </a:p>
          <a:p>
            <a:r>
              <a:rPr lang="en-US" sz="1600" dirty="0">
                <a:latin typeface="Times New Roman"/>
                <a:cs typeface="Times New Roman"/>
              </a:rPr>
              <a:t>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3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838200" y="138112"/>
            <a:ext cx="10515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GANTT CHART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747712" y="784225"/>
            <a:ext cx="10606200" cy="60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p19"/>
          <p:cNvGraphicFramePr/>
          <p:nvPr>
            <p:extLst>
              <p:ext uri="{D42A27DB-BD31-4B8C-83A1-F6EECF244321}">
                <p14:modId xmlns:p14="http://schemas.microsoft.com/office/powerpoint/2010/main" val="289588948"/>
              </p:ext>
            </p:extLst>
          </p:nvPr>
        </p:nvGraphicFramePr>
        <p:xfrm>
          <a:off x="747714" y="992187"/>
          <a:ext cx="10464237" cy="4912060"/>
        </p:xfrm>
        <a:graphic>
          <a:graphicData uri="http://schemas.openxmlformats.org/drawingml/2006/table">
            <a:tbl>
              <a:tblPr>
                <a:noFill/>
                <a:tableStyleId>{5760D692-AB62-4360-B4D2-6091EBF5E70F}</a:tableStyleId>
              </a:tblPr>
              <a:tblGrid>
                <a:gridCol w="146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7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13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2560191"/>
                    </a:ext>
                  </a:extLst>
                </a:gridCol>
                <a:gridCol w="1139483">
                  <a:extLst>
                    <a:ext uri="{9D8B030D-6E8A-4147-A177-3AD203B41FA5}">
                      <a16:colId xmlns:a16="http://schemas.microsoft.com/office/drawing/2014/main" val="2170488044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Activity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17 April</a:t>
                      </a:r>
                      <a:endParaRPr dirty="0"/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May</a:t>
                      </a:r>
                      <a:endParaRPr dirty="0"/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July</a:t>
                      </a:r>
                      <a:endParaRPr dirty="0"/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August</a:t>
                      </a:r>
                      <a:endParaRPr dirty="0"/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sz="1400" b="1" i="0" u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September</a:t>
                      </a:r>
                      <a:endParaRPr lang="en-US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endParaRPr dirty="0"/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October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November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400" b="1" i="0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Literature Survey</a:t>
                      </a:r>
                      <a:r>
                        <a:rPr lang="en-US" sz="1400" b="1" i="0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 Identification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Analysis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Design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Implementation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7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Documentation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4" name="Google Shape;124;p19"/>
          <p:cNvSpPr txBox="1"/>
          <p:nvPr/>
        </p:nvSpPr>
        <p:spPr>
          <a:xfrm>
            <a:off x="2003425" y="6005512"/>
            <a:ext cx="25986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WORK</a:t>
            </a:r>
            <a:endParaRPr dirty="0"/>
          </a:p>
        </p:txBody>
      </p:sp>
      <p:sp>
        <p:nvSpPr>
          <p:cNvPr id="125" name="Google Shape;125;p19"/>
          <p:cNvSpPr txBox="1"/>
          <p:nvPr/>
        </p:nvSpPr>
        <p:spPr>
          <a:xfrm>
            <a:off x="6229350" y="6005512"/>
            <a:ext cx="2397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ONGOING ACTIVITY</a:t>
            </a:r>
            <a:endParaRPr dirty="0"/>
          </a:p>
        </p:txBody>
      </p:sp>
      <p:sp>
        <p:nvSpPr>
          <p:cNvPr id="126" name="Google Shape;126;p19"/>
          <p:cNvSpPr txBox="1"/>
          <p:nvPr/>
        </p:nvSpPr>
        <p:spPr>
          <a:xfrm>
            <a:off x="2003425" y="6418262"/>
            <a:ext cx="25986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 WORK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1209675" y="6064250"/>
            <a:ext cx="558900" cy="25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359400" y="6064250"/>
            <a:ext cx="560400" cy="2523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0312" y="6469062"/>
            <a:ext cx="561975" cy="26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666</Words>
  <Application>Microsoft Office PowerPoint</Application>
  <PresentationFormat>Widescreen</PresentationFormat>
  <Paragraphs>106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CONTENT</vt:lpstr>
      <vt:lpstr>ABSTRACT</vt:lpstr>
      <vt:lpstr>INTRODUCTION</vt:lpstr>
      <vt:lpstr>LITERATURE SURVEY</vt:lpstr>
      <vt:lpstr>PROBLEM DEFINITION</vt:lpstr>
      <vt:lpstr>SOLUTION STRATEGY</vt:lpstr>
      <vt:lpstr>PowerPoint Presentation</vt:lpstr>
      <vt:lpstr>                                        GANTT CHART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Sweta Agarwal</dc:creator>
  <cp:lastModifiedBy>sweta agarwal</cp:lastModifiedBy>
  <cp:revision>778</cp:revision>
  <dcterms:modified xsi:type="dcterms:W3CDTF">2019-08-16T15:34:04Z</dcterms:modified>
</cp:coreProperties>
</file>