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4f58ce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f4f58ce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4f58ce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f4f58ce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4f58ce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4f58ce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4f58ce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4f58ce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4f58ce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f4f58ce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f4f58ce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f4f58ce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f4f58ce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f4f58ce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f4f58ce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f4f58ce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f4f58ce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f4f58ce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f4f58ce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f4f58ce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f4f58c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f4f58c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o eliminar elementos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métodos cambian el arreglo, </a:t>
            </a:r>
            <a:r>
              <a:rPr lang="es"/>
              <a:t>por lo que cada vez que los utilicemos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estaremos modificando los valores original</a:t>
            </a:r>
            <a:r>
              <a:rPr lang="es"/>
              <a:t> del array en cuestión.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95025" y="2055275"/>
            <a:ext cx="37692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push():</a:t>
            </a:r>
            <a:r>
              <a:rPr lang="es"/>
              <a:t> </a:t>
            </a:r>
            <a:r>
              <a:rPr lang="es" u="sng"/>
              <a:t>agrega</a:t>
            </a:r>
            <a:r>
              <a:rPr lang="es"/>
              <a:t> un valor al </a:t>
            </a:r>
            <a:r>
              <a:rPr b="1" lang="es"/>
              <a:t>final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unshift()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</a:t>
            </a:r>
            <a:r>
              <a:rPr lang="es" u="sng"/>
              <a:t>agrega </a:t>
            </a:r>
            <a:r>
              <a:rPr lang="es"/>
              <a:t>un valor al </a:t>
            </a:r>
            <a:r>
              <a:rPr b="1" lang="es"/>
              <a:t>principio</a:t>
            </a:r>
            <a:r>
              <a:rPr lang="es"/>
              <a:t> y retorna el nuevo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pop():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último</a:t>
            </a:r>
            <a:r>
              <a:rPr lang="es"/>
              <a:t> valor y lo retorna.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shift():</a:t>
            </a:r>
            <a:r>
              <a:rPr lang="es"/>
              <a:t> </a:t>
            </a:r>
            <a:r>
              <a:rPr lang="es" u="sng"/>
              <a:t>elimina</a:t>
            </a:r>
            <a:r>
              <a:rPr lang="es"/>
              <a:t> el </a:t>
            </a:r>
            <a:r>
              <a:rPr b="1" lang="es"/>
              <a:t>primer</a:t>
            </a:r>
            <a:r>
              <a:rPr lang="es"/>
              <a:t> valor y lo retorna.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25" y="2153925"/>
            <a:ext cx="4674975" cy="19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Concatenar elementos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233500"/>
            <a:ext cx="834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</a:t>
            </a:r>
            <a:r>
              <a:rPr b="1" lang="es"/>
              <a:t>combinar</a:t>
            </a:r>
            <a:r>
              <a:rPr lang="es"/>
              <a:t> arrays o </a:t>
            </a:r>
            <a:r>
              <a:rPr lang="es" u="sng"/>
              <a:t>crear cadenas de texto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los valores de un mismo arreglo</a:t>
            </a:r>
            <a:r>
              <a:rPr lang="es"/>
              <a:t>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95025" y="2091675"/>
            <a:ext cx="37317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concat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combina 2 o más arrays</a:t>
            </a:r>
            <a:r>
              <a:rPr lang="es"/>
              <a:t> pasados por parámetro.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3179874"/>
            <a:ext cx="4024461" cy="1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50" y="3179875"/>
            <a:ext cx="3600654" cy="1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4314300" y="2091675"/>
            <a:ext cx="461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join():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 una cadena de texto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partir de todos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los valores de un array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Recibe por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parámetro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separador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forma opcional.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Separar o Cortar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95025" y="1257425"/>
            <a:ext cx="37317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split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creamos un array a partir de una cadena de texto.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/>
              <a:t>El parámetro es la condición que separa a los elementos en la cadena.</a:t>
            </a:r>
            <a:endParaRPr i="1" u="sng"/>
          </a:p>
        </p:txBody>
      </p:sp>
      <p:sp>
        <p:nvSpPr>
          <p:cNvPr id="241" name="Google Shape;241;p27"/>
          <p:cNvSpPr txBox="1"/>
          <p:nvPr/>
        </p:nvSpPr>
        <p:spPr>
          <a:xfrm>
            <a:off x="395025" y="2886238"/>
            <a:ext cx="41829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slice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():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devuelve una porción del array desde un rango definido.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Por parámetro pasaremos la posición inicial y final de los elementos a cortar.</a:t>
            </a:r>
            <a:endParaRPr i="1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50" y="1291587"/>
            <a:ext cx="3731700" cy="127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62" y="3088087"/>
            <a:ext cx="4055326" cy="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Ordenar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95025" y="1213838"/>
            <a:ext cx="65622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sort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nos permite </a:t>
            </a:r>
            <a:r>
              <a:rPr b="1" lang="es">
                <a:solidFill>
                  <a:srgbClr val="FF8B39"/>
                </a:solidFill>
              </a:rPr>
              <a:t>ordenar alfabéticamente</a:t>
            </a:r>
            <a:r>
              <a:rPr lang="es"/>
              <a:t> los elementos de un array.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95025" y="2681450"/>
            <a:ext cx="84372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caso que deseemos </a:t>
            </a:r>
            <a:r>
              <a:rPr b="1" lang="es"/>
              <a:t>ordenar números</a:t>
            </a:r>
            <a:r>
              <a:rPr lang="es"/>
              <a:t>,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método sort resulta errático</a:t>
            </a:r>
            <a:r>
              <a:rPr lang="es"/>
              <a:t> ya que valores como </a:t>
            </a:r>
            <a:r>
              <a:rPr b="1" lang="es">
                <a:solidFill>
                  <a:srgbClr val="7685E6"/>
                </a:solidFill>
              </a:rPr>
              <a:t>10 y 100, los tomaría consecutivos</a:t>
            </a:r>
            <a:r>
              <a:rPr lang="es"/>
              <a:t> ya que el 1 siempre viene antes del 2 alfabéticamente. 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714450"/>
            <a:ext cx="4350576" cy="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25" y="3645125"/>
            <a:ext cx="3410552" cy="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486925" y="377802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evitar esto, podemos aplicar el siguiente hack: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subTitle"/>
          </p:nvPr>
        </p:nvSpPr>
        <p:spPr>
          <a:xfrm>
            <a:off x="550375" y="2075000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métodos de array</a:t>
            </a:r>
            <a:r>
              <a:rPr lang="es" sz="2200"/>
              <a:t> que originalmente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reciben</a:t>
            </a:r>
            <a:r>
              <a:rPr lang="es" sz="2200"/>
              <a:t> una función de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callback</a:t>
            </a:r>
            <a:r>
              <a:rPr lang="es" sz="2200"/>
              <a:t> por parámetro para </a:t>
            </a:r>
            <a:r>
              <a:rPr lang="es" sz="2200" u="sng"/>
              <a:t>obtener cierto resultado</a:t>
            </a:r>
            <a:r>
              <a:rPr lang="es" sz="2200"/>
              <a:t>.</a:t>
            </a:r>
            <a:endParaRPr sz="2200"/>
          </a:p>
        </p:txBody>
      </p:sp>
      <p:sp>
        <p:nvSpPr>
          <p:cNvPr id="259" name="Google Shape;259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Iterador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95025" y="1307125"/>
            <a:ext cx="84372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forEach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este método </a:t>
            </a:r>
            <a:r>
              <a:rPr lang="es" u="sng"/>
              <a:t>no retorna ningún valor</a:t>
            </a:r>
            <a:r>
              <a:rPr lang="es"/>
              <a:t>, sino que solo se limita a </a:t>
            </a:r>
            <a:r>
              <a:rPr b="1" lang="es"/>
              <a:t>ejecutar el callback</a:t>
            </a:r>
            <a:r>
              <a:rPr lang="es"/>
              <a:t> que le pasemos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por cada elemento del array</a:t>
            </a:r>
            <a:r>
              <a:rPr lang="es"/>
              <a:t>.</a:t>
            </a:r>
            <a:endParaRPr/>
          </a:p>
        </p:txBody>
      </p:sp>
      <p:pic>
        <p:nvPicPr>
          <p:cNvPr descr="Image for post" id="266" name="Google Shape;266;p30"/>
          <p:cNvPicPr preferRelativeResize="0"/>
          <p:nvPr/>
        </p:nvPicPr>
        <p:blipFill rotWithShape="1">
          <a:blip r:embed="rId3">
            <a:alphaModFix/>
          </a:blip>
          <a:srcRect b="24254" l="7532" r="8306" t="13331"/>
          <a:stretch/>
        </p:blipFill>
        <p:spPr>
          <a:xfrm>
            <a:off x="2441488" y="2010625"/>
            <a:ext cx="4261025" cy="26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Validadores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95025" y="1307125"/>
            <a:ext cx="39810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every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</a:t>
            </a:r>
            <a:r>
              <a:rPr b="1" lang="es"/>
              <a:t>todos los elementos</a:t>
            </a:r>
            <a:r>
              <a:rPr lang="es"/>
              <a:t> en el arreglo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3" name="Google Shape;273;p31"/>
          <p:cNvPicPr preferRelativeResize="0"/>
          <p:nvPr/>
        </p:nvPicPr>
        <p:blipFill rotWithShape="1">
          <a:blip r:embed="rId3">
            <a:alphaModFix/>
          </a:blip>
          <a:srcRect b="23097" l="8151" r="8159" t="11397"/>
          <a:stretch/>
        </p:blipFill>
        <p:spPr>
          <a:xfrm>
            <a:off x="473025" y="2253625"/>
            <a:ext cx="3747250" cy="2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478500" y="1307125"/>
            <a:ext cx="4665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some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verifica</a:t>
            </a:r>
            <a:r>
              <a:rPr lang="es"/>
              <a:t> si al menos </a:t>
            </a:r>
            <a:r>
              <a:rPr b="1" lang="es"/>
              <a:t>uno de los elementos</a:t>
            </a:r>
            <a:r>
              <a:rPr lang="es"/>
              <a:t> en el arreglo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 pasan la prueba</a:t>
            </a:r>
            <a:r>
              <a:rPr lang="es"/>
              <a:t> implementada por la función dada.</a:t>
            </a:r>
            <a:endParaRPr/>
          </a:p>
        </p:txBody>
      </p:sp>
      <p:pic>
        <p:nvPicPr>
          <p:cNvPr descr="Image for post" id="275" name="Google Shape;275;p31"/>
          <p:cNvPicPr preferRelativeResize="0"/>
          <p:nvPr/>
        </p:nvPicPr>
        <p:blipFill rotWithShape="1">
          <a:blip r:embed="rId4">
            <a:alphaModFix/>
          </a:blip>
          <a:srcRect b="23672" l="7138" r="7471" t="11593"/>
          <a:stretch/>
        </p:blipFill>
        <p:spPr>
          <a:xfrm>
            <a:off x="4572000" y="2253625"/>
            <a:ext cx="3747251" cy="22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Reductor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reduce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se ejecuta </a:t>
            </a:r>
            <a:r>
              <a:rPr b="1" lang="es"/>
              <a:t>por cada elemento</a:t>
            </a:r>
            <a:r>
              <a:rPr lang="es"/>
              <a:t> del array  y </a:t>
            </a:r>
            <a:r>
              <a:rPr lang="es" u="sng"/>
              <a:t>va acumulando</a:t>
            </a:r>
            <a:r>
              <a:rPr lang="es"/>
              <a:t> en una variable el valor anterior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sumando el valor actual</a:t>
            </a:r>
            <a:r>
              <a:rPr lang="es"/>
              <a:t> de esa iteración.</a:t>
            </a:r>
            <a:endParaRPr/>
          </a:p>
        </p:txBody>
      </p:sp>
      <p:pic>
        <p:nvPicPr>
          <p:cNvPr descr="Image for post" id="282" name="Google Shape;282;p32"/>
          <p:cNvPicPr preferRelativeResize="0"/>
          <p:nvPr/>
        </p:nvPicPr>
        <p:blipFill rotWithShape="1">
          <a:blip r:embed="rId3">
            <a:alphaModFix/>
          </a:blip>
          <a:srcRect b="28354" l="6791" r="6688" t="13932"/>
          <a:stretch/>
        </p:blipFill>
        <p:spPr>
          <a:xfrm>
            <a:off x="1851887" y="2031825"/>
            <a:ext cx="4876676" cy="2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Transformador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95025" y="1307125"/>
            <a:ext cx="77904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map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crea un </a:t>
            </a:r>
            <a:r>
              <a:rPr b="1" lang="es"/>
              <a:t>nuevo arreglo</a:t>
            </a:r>
            <a:r>
              <a:rPr lang="es"/>
              <a:t> con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resultado de la función de callback</a:t>
            </a:r>
            <a:r>
              <a:rPr lang="es"/>
              <a:t> pasada por parámetro.</a:t>
            </a:r>
            <a:endParaRPr/>
          </a:p>
        </p:txBody>
      </p:sp>
      <p:pic>
        <p:nvPicPr>
          <p:cNvPr descr="Image for post" id="289" name="Google Shape;289;p33"/>
          <p:cNvPicPr preferRelativeResize="0"/>
          <p:nvPr/>
        </p:nvPicPr>
        <p:blipFill rotWithShape="1">
          <a:blip r:embed="rId3">
            <a:alphaModFix/>
          </a:blip>
          <a:srcRect b="26181" l="7301" r="7001" t="11983"/>
          <a:stretch/>
        </p:blipFill>
        <p:spPr>
          <a:xfrm>
            <a:off x="2231712" y="1880650"/>
            <a:ext cx="4117026" cy="25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filter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b="1" i="1" lang="es"/>
              <a:t>filtra los</a:t>
            </a:r>
            <a:r>
              <a:rPr b="1" i="1" lang="es"/>
              <a:t> elementos que cumplen cierta condición</a:t>
            </a:r>
            <a:r>
              <a:rPr lang="es"/>
              <a:t>. Podríamos usarlo cuando tenemos un array y necesitamos filtrar datos.</a:t>
            </a:r>
            <a:endParaRPr/>
          </a:p>
        </p:txBody>
      </p:sp>
      <p:pic>
        <p:nvPicPr>
          <p:cNvPr descr="Image for post" id="296" name="Google Shape;296;p34"/>
          <p:cNvPicPr preferRelativeResize="0"/>
          <p:nvPr/>
        </p:nvPicPr>
        <p:blipFill rotWithShape="1">
          <a:blip r:embed="rId3">
            <a:alphaModFix/>
          </a:blip>
          <a:srcRect b="24636" l="7517" r="7822" t="11787"/>
          <a:stretch/>
        </p:blipFill>
        <p:spPr>
          <a:xfrm>
            <a:off x="2542900" y="2081300"/>
            <a:ext cx="4058200" cy="2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Buscador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95025" y="1307125"/>
            <a:ext cx="8332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find</a:t>
            </a:r>
            <a:r>
              <a:rPr lang="es">
                <a:highlight>
                  <a:srgbClr val="F8C823"/>
                </a:highlight>
              </a:rPr>
              <a:t>():</a:t>
            </a:r>
            <a:r>
              <a:rPr lang="es"/>
              <a:t> </a:t>
            </a:r>
            <a:r>
              <a:rPr lang="es" u="sng"/>
              <a:t>busca</a:t>
            </a:r>
            <a:r>
              <a:rPr lang="es"/>
              <a:t> en un arreglo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según una condición</a:t>
            </a:r>
            <a:r>
              <a:rPr lang="es"/>
              <a:t> y </a:t>
            </a:r>
            <a:r>
              <a:rPr b="1" lang="es"/>
              <a:t>devuelve</a:t>
            </a:r>
            <a:r>
              <a:rPr lang="es"/>
              <a:t> el </a:t>
            </a:r>
            <a:r>
              <a:rPr b="1" i="1" lang="es">
                <a:solidFill>
                  <a:srgbClr val="FF8B39"/>
                </a:solidFill>
              </a:rPr>
              <a:t>primer valor que logre cumplirla</a:t>
            </a:r>
            <a:r>
              <a:rPr lang="es"/>
              <a:t>.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23559" l="10113" r="11121" t="24155"/>
          <a:stretch/>
        </p:blipFill>
        <p:spPr>
          <a:xfrm>
            <a:off x="2170488" y="2260100"/>
            <a:ext cx="4781874" cy="1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698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Funciones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Declaradas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Arrow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Callbacks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302593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61150" y="3025938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60560" y="32601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6" name="Google Shape;176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Arrays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colecciones</a:t>
            </a:r>
            <a:r>
              <a:rPr lang="es" sz="2200"/>
              <a:t> de datos en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formato de matriz</a:t>
            </a:r>
            <a:r>
              <a:rPr lang="es" sz="2200"/>
              <a:t> o </a:t>
            </a:r>
            <a:r>
              <a:rPr lang="es" sz="2200" u="sng"/>
              <a:t>vector</a:t>
            </a:r>
            <a:r>
              <a:rPr lang="es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Nos permiten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agrupar conjuntos de valores</a:t>
            </a:r>
            <a:r>
              <a:rPr lang="es" sz="2200"/>
              <a:t> relacionados en una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misma variable</a:t>
            </a:r>
            <a:r>
              <a:rPr lang="es" sz="2200"/>
              <a:t>.</a:t>
            </a:r>
            <a:endParaRPr sz="2200"/>
          </a:p>
        </p:txBody>
      </p:sp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Array?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Array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152475"/>
            <a:ext cx="86340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</a:t>
            </a:r>
            <a:r>
              <a:rPr b="1" lang="es"/>
              <a:t>arreglos</a:t>
            </a:r>
            <a:r>
              <a:rPr lang="es"/>
              <a:t> poseen un </a:t>
            </a:r>
            <a:r>
              <a:rPr lang="es">
                <a:highlight>
                  <a:srgbClr val="F8C823"/>
                </a:highlight>
              </a:rPr>
              <a:t>formato de lista</a:t>
            </a:r>
            <a:r>
              <a:rPr lang="es"/>
              <a:t>, es decir, una </a:t>
            </a:r>
            <a:r>
              <a:rPr lang="es" u="sng"/>
              <a:t>secuencia de valores agrupados</a:t>
            </a:r>
            <a:r>
              <a:rPr lang="es"/>
              <a:t> dentro de un par de </a:t>
            </a:r>
            <a:r>
              <a:rPr b="1" lang="es"/>
              <a:t>[ ]</a:t>
            </a:r>
            <a:r>
              <a:rPr lang="es"/>
              <a:t> y separados por </a:t>
            </a:r>
            <a:r>
              <a:rPr b="1" lang="es"/>
              <a:t>coma</a:t>
            </a:r>
            <a:r>
              <a:rPr lang="es"/>
              <a:t>.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875" y="2947100"/>
            <a:ext cx="8520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valores</a:t>
            </a:r>
            <a:r>
              <a:rPr lang="es"/>
              <a:t> ocupan una </a:t>
            </a:r>
            <a:r>
              <a:rPr lang="es" u="sng"/>
              <a:t>posición dentro del array</a:t>
            </a:r>
            <a:r>
              <a:rPr lang="es"/>
              <a:t>. </a:t>
            </a:r>
            <a:r>
              <a:rPr lang="es"/>
              <a:t>A esa</a:t>
            </a:r>
            <a:r>
              <a:rPr lang="es"/>
              <a:t> posición se la conoce como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índice</a:t>
            </a:r>
            <a:r>
              <a:rPr lang="es"/>
              <a:t> y </a:t>
            </a:r>
            <a:r>
              <a:rPr b="1" lang="es"/>
              <a:t>siempre comienza en 0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En el ejemplo anterior, al tener </a:t>
            </a:r>
            <a:r>
              <a:rPr b="1" lang="es">
                <a:highlight>
                  <a:srgbClr val="F8C823"/>
                </a:highlight>
              </a:rPr>
              <a:t>5 valores</a:t>
            </a:r>
            <a:r>
              <a:rPr lang="es">
                <a:highlight>
                  <a:srgbClr val="F8C823"/>
                </a:highlight>
              </a:rPr>
              <a:t>, estos comienzan desde el índice </a:t>
            </a:r>
            <a:r>
              <a:rPr b="1" lang="es">
                <a:highlight>
                  <a:srgbClr val="F8C823"/>
                </a:highlight>
              </a:rPr>
              <a:t>0</a:t>
            </a:r>
            <a:r>
              <a:rPr lang="es">
                <a:highlight>
                  <a:srgbClr val="F8C823"/>
                </a:highlight>
              </a:rPr>
              <a:t> (Manzana) hasta el índice </a:t>
            </a:r>
            <a:r>
              <a:rPr b="1" lang="es">
                <a:highlight>
                  <a:srgbClr val="F8C823"/>
                </a:highlight>
              </a:rPr>
              <a:t>4</a:t>
            </a:r>
            <a:r>
              <a:rPr lang="es">
                <a:highlight>
                  <a:srgbClr val="F8C823"/>
                </a:highlight>
              </a:rPr>
              <a:t> (Sandía).</a:t>
            </a:r>
            <a:r>
              <a:rPr lang="es"/>
              <a:t> 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130975"/>
            <a:ext cx="76866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los datos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1700" y="1170125"/>
            <a:ext cx="78303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acceder</a:t>
            </a:r>
            <a:r>
              <a:rPr lang="es"/>
              <a:t> a un </a:t>
            </a:r>
            <a:r>
              <a:rPr lang="es" u="sng"/>
              <a:t>valor</a:t>
            </a:r>
            <a:r>
              <a:rPr lang="es"/>
              <a:t> del array podemos hacerlo </a:t>
            </a:r>
            <a:r>
              <a:rPr b="1" lang="es">
                <a:solidFill>
                  <a:srgbClr val="7685E6"/>
                </a:solidFill>
              </a:rPr>
              <a:t>conociendo el índice</a:t>
            </a:r>
            <a:r>
              <a:rPr lang="es"/>
              <a:t> del mismo de la siguiente manera: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69225" y="3084200"/>
            <a:ext cx="77154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Otra forma, a partir de la especificación de EcmaScript 2022 es </a:t>
            </a:r>
            <a:r>
              <a:rPr b="1" lang="es"/>
              <a:t>con el método .at()</a:t>
            </a:r>
            <a:r>
              <a:rPr lang="es"/>
              <a:t>: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88" y="1905850"/>
            <a:ext cx="6506876" cy="1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688" y="3665600"/>
            <a:ext cx="4124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y cantidad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11700" y="1435350"/>
            <a:ext cx="4026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estructuras</a:t>
            </a:r>
            <a:r>
              <a:rPr lang="es"/>
              <a:t> son </a:t>
            </a:r>
            <a:r>
              <a:rPr b="1" lang="es"/>
              <a:t>dinámicas</a:t>
            </a:r>
            <a:r>
              <a:rPr lang="es"/>
              <a:t> y además </a:t>
            </a:r>
            <a:r>
              <a:rPr lang="es" u="sng"/>
              <a:t>aceptan distintos tipos de datos al mismo tiempo</a:t>
            </a:r>
            <a:r>
              <a:rPr lang="es"/>
              <a:t>.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2497000"/>
            <a:ext cx="4083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otra parte, podemos acceder a la </a:t>
            </a:r>
            <a:r>
              <a:rPr lang="es">
                <a:highlight>
                  <a:srgbClr val="F8C823"/>
                </a:highlight>
              </a:rPr>
              <a:t>propiedad length</a:t>
            </a:r>
            <a:r>
              <a:rPr lang="es"/>
              <a:t> del array para </a:t>
            </a:r>
            <a:r>
              <a:rPr lang="es" u="sng"/>
              <a:t>conocer la cantidad de valores</a:t>
            </a:r>
            <a:r>
              <a:rPr lang="es"/>
              <a:t> que contiene.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00" y="1697425"/>
            <a:ext cx="4193700" cy="39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400" y="2700688"/>
            <a:ext cx="3884775" cy="5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311700" y="3669175"/>
            <a:ext cx="859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diferencia de otros lenguajes, en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  <a:latin typeface="Montserrat"/>
                <a:ea typeface="Montserrat"/>
                <a:cs typeface="Montserrat"/>
                <a:sym typeface="Montserrat"/>
              </a:rPr>
              <a:t>un array no tiene que tener definido la cantidad de elementos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guardar antes de ser creado.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550375" y="1775725"/>
            <a:ext cx="7359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funciones nativas</a:t>
            </a:r>
            <a:r>
              <a:rPr lang="es" sz="2200"/>
              <a:t> que </a:t>
            </a:r>
            <a:r>
              <a:rPr lang="es" sz="2200" u="sng"/>
              <a:t>poseen los arrays</a:t>
            </a:r>
            <a:r>
              <a:rPr lang="es" sz="2200"/>
              <a:t> y que nos </a:t>
            </a:r>
            <a:r>
              <a:rPr b="1" lang="es" sz="22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permiten</a:t>
            </a:r>
            <a:r>
              <a:rPr lang="es" sz="2200"/>
              <a:t> trabajar con ellos de forma sencilla, poniendo a disposición herramientas de </a:t>
            </a:r>
            <a:r>
              <a:rPr b="1" lang="es" sz="2200">
                <a:highlight>
                  <a:srgbClr val="F9F9F9"/>
                </a:highlight>
                <a:latin typeface="Montserrat"/>
                <a:ea typeface="Montserrat"/>
                <a:cs typeface="Montserrat"/>
                <a:sym typeface="Montserrat"/>
              </a:rPr>
              <a:t>adición, eliminación, filtrado y ordenado</a:t>
            </a:r>
            <a:r>
              <a:rPr lang="es" sz="2200"/>
              <a:t> de valores entre otras cosas.</a:t>
            </a:r>
            <a:endParaRPr sz="2200"/>
          </a:p>
        </p:txBody>
      </p:sp>
      <p:sp>
        <p:nvSpPr>
          <p:cNvPr id="216" name="Google Shape;216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