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9f2663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9f266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09f2663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09f2663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9f2663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09f2663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09f2663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09f2663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09f26635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09f2663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09f2663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09f2663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09f2663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09f2663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09f26635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09f2663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9f2663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09f2663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f4f58ce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f4f58ce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09f2663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09f2663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Recorrer un objeto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170125"/>
            <a:ext cx="7830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Si bien con un poco de ingenio podemos utilizar el bucle for, javascript nos provee de una estructura más sencilla para poder iterar sobre nuestros objetos.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estructura se llama </a:t>
            </a:r>
            <a:r>
              <a:rPr b="1" lang="es"/>
              <a:t>For … In</a:t>
            </a:r>
            <a:endParaRPr b="1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62" y="2241425"/>
            <a:ext cx="4229951" cy="23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859700" y="2805450"/>
            <a:ext cx="36873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el ejemplo vemos </a:t>
            </a:r>
            <a:r>
              <a:rPr lang="es"/>
              <a:t>cómo</a:t>
            </a:r>
            <a:r>
              <a:rPr lang="es"/>
              <a:t> </a:t>
            </a:r>
            <a:r>
              <a:rPr lang="es" u="sng"/>
              <a:t>podemos acceder a cada clave del objeto</a:t>
            </a:r>
            <a:r>
              <a:rPr lang="es"/>
              <a:t> y con ella </a:t>
            </a:r>
            <a:r>
              <a:rPr b="1" lang="es">
                <a:solidFill>
                  <a:srgbClr val="FF8B39"/>
                </a:solidFill>
              </a:rPr>
              <a:t>acceder a los respectivos valores</a:t>
            </a:r>
            <a:r>
              <a:rPr lang="es"/>
              <a:t> asignados a esa clave.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 u="sng"/>
              <a:t>conoce con este nombre</a:t>
            </a:r>
            <a:r>
              <a:rPr lang="es"/>
              <a:t> a las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que declaremos </a:t>
            </a:r>
            <a:r>
              <a:rPr b="1" lang="es"/>
              <a:t>dentro de un objeto</a:t>
            </a:r>
            <a:r>
              <a:rPr lang="es"/>
              <a:t> y si bien </a:t>
            </a:r>
            <a:r>
              <a:rPr b="1" lang="es">
                <a:solidFill>
                  <a:srgbClr val="7685E6"/>
                </a:solidFill>
              </a:rPr>
              <a:t>ya hemos utilizado</a:t>
            </a:r>
            <a:r>
              <a:rPr lang="es"/>
              <a:t> otros métodos a lo largo del curso </a:t>
            </a:r>
            <a:r>
              <a:rPr lang="es">
                <a:highlight>
                  <a:srgbClr val="F8C823"/>
                </a:highlight>
              </a:rPr>
              <a:t>ahora veremos</a:t>
            </a:r>
            <a:r>
              <a:rPr lang="es"/>
              <a:t> </a:t>
            </a:r>
            <a:r>
              <a:rPr lang="es"/>
              <a:t>cómo</a:t>
            </a:r>
            <a:r>
              <a:rPr lang="es"/>
              <a:t> se </a:t>
            </a:r>
            <a:r>
              <a:rPr lang="es" u="sng"/>
              <a:t>declaran en un objeto propio</a:t>
            </a:r>
            <a:r>
              <a:rPr lang="es"/>
              <a:t>.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75" y="2328700"/>
            <a:ext cx="4126601" cy="2126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11700" y="2431863"/>
            <a:ext cx="35907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b="1" lang="es"/>
              <a:t>declaramos</a:t>
            </a:r>
            <a:r>
              <a:rPr lang="es"/>
              <a:t> una propiedad llamada </a:t>
            </a:r>
            <a:r>
              <a:rPr lang="es" u="sng"/>
              <a:t>saludar</a:t>
            </a:r>
            <a:r>
              <a:rPr lang="es"/>
              <a:t> y le </a:t>
            </a:r>
            <a:r>
              <a:rPr b="1" lang="es">
                <a:solidFill>
                  <a:srgbClr val="377BC7"/>
                </a:solidFill>
              </a:rPr>
              <a:t>asignamos</a:t>
            </a:r>
            <a:r>
              <a:rPr lang="es"/>
              <a:t> una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función</a:t>
            </a:r>
            <a:r>
              <a:rPr lang="es"/>
              <a:t> que </a:t>
            </a:r>
            <a:r>
              <a:rPr lang="es" u="sng"/>
              <a:t>imprime por consola</a:t>
            </a:r>
            <a:r>
              <a:rPr lang="es"/>
              <a:t> el valor de </a:t>
            </a:r>
            <a:r>
              <a:rPr b="1" lang="es">
                <a:solidFill>
                  <a:srgbClr val="7685E6"/>
                </a:solidFill>
              </a:rPr>
              <a:t>la propiedad</a:t>
            </a:r>
            <a:r>
              <a:rPr lang="es"/>
              <a:t> sonido.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uso de la palabra </a:t>
            </a:r>
            <a:r>
              <a:rPr lang="es"/>
              <a:t>reservada </a:t>
            </a:r>
            <a:r>
              <a:rPr b="1" lang="es"/>
              <a:t>“this”</a:t>
            </a:r>
            <a:r>
              <a:rPr lang="es"/>
              <a:t>, </a:t>
            </a:r>
            <a:r>
              <a:rPr lang="es" u="sng"/>
              <a:t>hace referencia</a:t>
            </a:r>
            <a:r>
              <a:rPr lang="es"/>
              <a:t> a que </a:t>
            </a:r>
            <a:r>
              <a:rPr b="1" lang="es"/>
              <a:t>“sonido”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es parte del mismo objeto y no un valor externo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1" type="subTitle"/>
          </p:nvPr>
        </p:nvSpPr>
        <p:spPr>
          <a:xfrm>
            <a:off x="550375" y="1775725"/>
            <a:ext cx="7359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Hasta ahora</a:t>
            </a:r>
            <a:r>
              <a:rPr lang="es" sz="2200"/>
              <a:t> vimos </a:t>
            </a:r>
            <a:r>
              <a:rPr lang="es" sz="2200"/>
              <a:t>cómo</a:t>
            </a:r>
            <a:r>
              <a:rPr lang="es" sz="2200"/>
              <a:t> </a:t>
            </a:r>
            <a:r>
              <a:rPr b="1" lang="es" sz="22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trabajan los objetos</a:t>
            </a:r>
            <a:r>
              <a:rPr lang="es" sz="2200"/>
              <a:t>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LITERALES</a:t>
            </a:r>
            <a:r>
              <a:rPr lang="es" sz="2200"/>
              <a:t> de javascript, pero esta, aunque si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es la más popular</a:t>
            </a:r>
            <a:r>
              <a:rPr lang="es" sz="2200"/>
              <a:t>, </a:t>
            </a:r>
            <a:r>
              <a:rPr lang="es" sz="2200" u="sng"/>
              <a:t>no es la única forma</a:t>
            </a:r>
            <a:r>
              <a:rPr lang="es" sz="2200"/>
              <a:t> de declarar nuestros objetos en este lenguaje.</a:t>
            </a:r>
            <a:endParaRPr sz="2200"/>
          </a:p>
        </p:txBody>
      </p:sp>
      <p:sp>
        <p:nvSpPr>
          <p:cNvPr id="238" name="Google Shape;238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objetos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70125"/>
            <a:ext cx="79299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Se crean</a:t>
            </a:r>
            <a:r>
              <a:rPr lang="es"/>
              <a:t> a partir de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funciones</a:t>
            </a:r>
            <a:r>
              <a:rPr lang="es"/>
              <a:t> y nos permiten </a:t>
            </a:r>
            <a:r>
              <a:rPr lang="es" u="sng"/>
              <a:t>definir “moldes”</a:t>
            </a:r>
            <a:r>
              <a:rPr lang="es"/>
              <a:t> para luego poder </a:t>
            </a:r>
            <a:r>
              <a:rPr b="1" lang="es">
                <a:solidFill>
                  <a:srgbClr val="377BC7"/>
                </a:solidFill>
              </a:rPr>
              <a:t>realizar copias</a:t>
            </a:r>
            <a:r>
              <a:rPr lang="es"/>
              <a:t> de nuestros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 mismas propiedades</a:t>
            </a:r>
            <a:r>
              <a:rPr lang="es"/>
              <a:t> pero </a:t>
            </a:r>
            <a:r>
              <a:rPr b="1" lang="es">
                <a:solidFill>
                  <a:srgbClr val="FF8B39"/>
                </a:solidFill>
              </a:rPr>
              <a:t>distintos valores</a:t>
            </a:r>
            <a:r>
              <a:rPr lang="es"/>
              <a:t>.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75" y="1969875"/>
            <a:ext cx="5319552" cy="2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Funcionales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11700" y="1333863"/>
            <a:ext cx="7929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anterior </a:t>
            </a:r>
            <a:r>
              <a:rPr b="1" lang="es"/>
              <a:t>definimos</a:t>
            </a:r>
            <a:r>
              <a:rPr lang="es"/>
              <a:t> un objeto llamado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Mascota</a:t>
            </a:r>
            <a:r>
              <a:rPr lang="es"/>
              <a:t> que poseía las </a:t>
            </a:r>
            <a:r>
              <a:rPr lang="es" u="sng"/>
              <a:t>mismas propiedades</a:t>
            </a:r>
            <a:r>
              <a:rPr lang="es"/>
              <a:t> que nuestro </a:t>
            </a:r>
            <a:r>
              <a:rPr lang="es">
                <a:highlight>
                  <a:srgbClr val="F8C823"/>
                </a:highlight>
              </a:rPr>
              <a:t>objeto literal mascota</a:t>
            </a:r>
            <a:r>
              <a:rPr lang="es"/>
              <a:t> declarado al principio de la clase, sin embargo, </a:t>
            </a:r>
            <a:r>
              <a:rPr b="1" lang="es"/>
              <a:t>este objeto no tiene asociado ningún valor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Para poder hacerlo</a:t>
            </a:r>
            <a:r>
              <a:rPr lang="es"/>
              <a:t>, ahora debemos crear una </a:t>
            </a:r>
            <a:r>
              <a:rPr b="1" i="1" lang="es"/>
              <a:t>instancia</a:t>
            </a:r>
            <a:r>
              <a:rPr lang="es"/>
              <a:t> de mi </a:t>
            </a:r>
            <a:r>
              <a:rPr lang="es" u="sng"/>
              <a:t>objeto Mascota</a:t>
            </a:r>
            <a:r>
              <a:rPr lang="es"/>
              <a:t>, es decir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una copia</a:t>
            </a:r>
            <a:r>
              <a:rPr lang="es"/>
              <a:t> con </a:t>
            </a:r>
            <a:r>
              <a:rPr b="1" lang="es"/>
              <a:t>valores únicos</a:t>
            </a:r>
            <a:r>
              <a:rPr lang="es"/>
              <a:t>.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50" y="3117713"/>
            <a:ext cx="7846001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899" y="3772774"/>
            <a:ext cx="3491502" cy="4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550375" y="1819050"/>
            <a:ext cx="80433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clases en javascript</a:t>
            </a:r>
            <a:r>
              <a:rPr lang="es"/>
              <a:t> son un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sugar syntax</a:t>
            </a:r>
            <a:r>
              <a:rPr lang="es"/>
              <a:t> de la sintaxis utilizada en </a:t>
            </a:r>
            <a:r>
              <a:rPr lang="es" u="sng"/>
              <a:t>los lenguajes de Paradigma Orientado a Objetos</a:t>
            </a:r>
            <a:r>
              <a:rPr lang="es"/>
              <a:t>. El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propósito</a:t>
            </a:r>
            <a:r>
              <a:rPr lang="es"/>
              <a:t> de agregar esta forma de declarar objetos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era facilitar la escritura</a:t>
            </a:r>
            <a:r>
              <a:rPr lang="es"/>
              <a:t> de aquellas </a:t>
            </a:r>
            <a:r>
              <a:rPr lang="es" u="sng"/>
              <a:t>personas que estaban acostumbradas a dicho paradigma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de Clase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50" y="1695500"/>
            <a:ext cx="4183223" cy="2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11700" y="2032363"/>
            <a:ext cx="39399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bien se parecen, a diferencia de los objetos funcionales, </a:t>
            </a:r>
            <a:r>
              <a:rPr lang="es">
                <a:highlight>
                  <a:srgbClr val="F8C823"/>
                </a:highlight>
              </a:rPr>
              <a:t>en las clases usamos la palabra reservada class</a:t>
            </a:r>
            <a:r>
              <a:rPr lang="es"/>
              <a:t> y </a:t>
            </a:r>
            <a:r>
              <a:rPr lang="es" u="sng"/>
              <a:t>los parámetros</a:t>
            </a:r>
            <a:r>
              <a:rPr lang="es"/>
              <a:t> del objeto son pasados mediante un </a:t>
            </a:r>
            <a:r>
              <a:rPr b="1" lang="es"/>
              <a:t>método constructor</a:t>
            </a:r>
            <a:r>
              <a:rPr lang="es"/>
              <a:t> dentro de la misma clase.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Arrays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554825" y="1461513"/>
            <a:ext cx="43950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estructuras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se llevan muy bien</a:t>
            </a:r>
            <a:r>
              <a:rPr lang="es"/>
              <a:t> y es muy común </a:t>
            </a:r>
            <a:r>
              <a:rPr b="1" lang="es"/>
              <a:t>utilizarlas en conjunto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crear colecciones de datos robustas</a:t>
            </a:r>
            <a:r>
              <a:rPr lang="es"/>
              <a:t> que nos permitan contar con </a:t>
            </a:r>
            <a:r>
              <a:rPr lang="es" u="sng"/>
              <a:t>estructuras </a:t>
            </a:r>
            <a:r>
              <a:rPr lang="es" u="sng"/>
              <a:t>fácilmente</a:t>
            </a:r>
            <a:r>
              <a:rPr lang="es" u="sng"/>
              <a:t> iterables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este caso </a:t>
            </a:r>
            <a:r>
              <a:rPr b="1" lang="es"/>
              <a:t>tenemos un array</a:t>
            </a:r>
            <a:r>
              <a:rPr lang="es"/>
              <a:t> con una </a:t>
            </a:r>
            <a:r>
              <a:rPr lang="es" u="sng"/>
              <a:t>colección de tareas</a:t>
            </a:r>
            <a:r>
              <a:rPr lang="es"/>
              <a:t> donde </a:t>
            </a:r>
            <a:r>
              <a:rPr b="1" lang="es">
                <a:solidFill>
                  <a:srgbClr val="E15BBA"/>
                </a:solidFill>
              </a:rPr>
              <a:t>cada tarea</a:t>
            </a:r>
            <a:r>
              <a:rPr lang="es"/>
              <a:t>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un objeto</a:t>
            </a:r>
            <a:r>
              <a:rPr lang="es"/>
              <a:t> con sus </a:t>
            </a:r>
            <a:r>
              <a:rPr b="1" lang="es">
                <a:solidFill>
                  <a:srgbClr val="FF8B39"/>
                </a:solidFill>
              </a:rPr>
              <a:t>respectivas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91"/>
              <a:t>¿Cómo podríamos recorrer esta estructura para obtener sólo los nombres de cada tarea?</a:t>
            </a:r>
            <a:r>
              <a:rPr lang="es"/>
              <a:t> </a:t>
            </a:r>
            <a:r>
              <a:rPr lang="es"/>
              <a:t>🤔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00" y="1170000"/>
            <a:ext cx="2789775" cy="35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Objetos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Literales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Funcionales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Clases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 In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81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17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81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</a:t>
            </a:r>
            <a:r>
              <a:rPr lang="es">
                <a:solidFill>
                  <a:srgbClr val="414141"/>
                </a:solidFill>
              </a:rPr>
              <a:t>lase 15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para la Web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DOM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Manejo de eventos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0051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Array Methods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79818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3440450" y="3025199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40450" y="3262243"/>
            <a:ext cx="1152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Objetos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550375" y="2014500"/>
            <a:ext cx="82518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Es un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tipo de dato</a:t>
            </a:r>
            <a:r>
              <a:rPr lang="es" sz="2200"/>
              <a:t> que nos permite</a:t>
            </a:r>
            <a:r>
              <a:rPr lang="es" sz="2200" u="sng"/>
              <a:t> crear colecciones de “variables”</a:t>
            </a:r>
            <a:r>
              <a:rPr lang="es" sz="2200"/>
              <a:t> pero que a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diferencia de los arrays,</a:t>
            </a:r>
            <a:r>
              <a:rPr lang="es" sz="2200"/>
              <a:t> estas se encuentran </a:t>
            </a:r>
            <a:r>
              <a:rPr b="1" lang="es" sz="2200">
                <a:latin typeface="Montserrat"/>
                <a:ea typeface="Montserrat"/>
                <a:cs typeface="Montserrat"/>
                <a:sym typeface="Montserrat"/>
              </a:rPr>
              <a:t>identificadas</a:t>
            </a:r>
            <a:r>
              <a:rPr lang="es" sz="2200"/>
              <a:t> mediante una </a:t>
            </a:r>
            <a:r>
              <a:rPr lang="es" sz="2200">
                <a:solidFill>
                  <a:srgbClr val="F9F9F9"/>
                </a:solidFill>
                <a:highlight>
                  <a:srgbClr val="7685E6"/>
                </a:highlight>
              </a:rPr>
              <a:t>“clave”</a:t>
            </a:r>
            <a:r>
              <a:rPr lang="es" sz="2200"/>
              <a:t> en lugar de un índice.</a:t>
            </a:r>
            <a:endParaRPr sz="2200"/>
          </a:p>
        </p:txBody>
      </p:sp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 Objeto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645725"/>
            <a:ext cx="42933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9F9F9"/>
                </a:solidFill>
                <a:highlight>
                  <a:srgbClr val="377BC7"/>
                </a:highlight>
              </a:rPr>
              <a:t>Nuestros objetos poseen propiedades.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propiedad</a:t>
            </a:r>
            <a:r>
              <a:rPr lang="es"/>
              <a:t> está </a:t>
            </a:r>
            <a:r>
              <a:rPr lang="es" u="sng"/>
              <a:t>definida</a:t>
            </a:r>
            <a:r>
              <a:rPr lang="es"/>
              <a:t> mediante un par de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clave/valor</a:t>
            </a:r>
            <a:r>
              <a:rPr lang="es"/>
              <a:t> y </a:t>
            </a:r>
            <a:r>
              <a:rPr lang="es" u="sng"/>
              <a:t>separada</a:t>
            </a:r>
            <a:r>
              <a:rPr lang="es"/>
              <a:t> de otra propiedad mediante una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</a:t>
            </a:r>
            <a:r>
              <a:rPr b="1" lang="es"/>
              <a:t>propiedades</a:t>
            </a:r>
            <a:r>
              <a:rPr lang="es"/>
              <a:t> de un objeto se encuentran </a:t>
            </a:r>
            <a:r>
              <a:rPr lang="es">
                <a:highlight>
                  <a:srgbClr val="F8C823"/>
                </a:highlight>
              </a:rPr>
              <a:t>encerradas en un par de llaves</a:t>
            </a:r>
            <a:r>
              <a:rPr lang="es"/>
              <a:t> que definen sus </a:t>
            </a:r>
            <a:r>
              <a:rPr lang="es" u="sng"/>
              <a:t>límites</a:t>
            </a:r>
            <a:r>
              <a:rPr lang="es"/>
              <a:t> y la </a:t>
            </a:r>
            <a:r>
              <a:rPr b="1" lang="es">
                <a:solidFill>
                  <a:srgbClr val="FF8B39"/>
                </a:solidFill>
              </a:rPr>
              <a:t>declaración</a:t>
            </a:r>
            <a:r>
              <a:rPr lang="es"/>
              <a:t> se puede </a:t>
            </a:r>
            <a:r>
              <a:rPr lang="es" u="sng"/>
              <a:t>asignar a una variable tradicional</a:t>
            </a:r>
            <a:r>
              <a:rPr lang="es"/>
              <a:t>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1661" r="0" t="0"/>
          <a:stretch/>
        </p:blipFill>
        <p:spPr>
          <a:xfrm>
            <a:off x="4823475" y="1645725"/>
            <a:ext cx="3666170" cy="23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propiedades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11700" y="1170125"/>
            <a:ext cx="4444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Cada propiedad de un objeto posee 4 atributos:</a:t>
            </a:r>
            <a:endParaRPr>
              <a:solidFill>
                <a:srgbClr val="F9F9F9"/>
              </a:solidFill>
              <a:highlight>
                <a:srgbClr val="7685E6"/>
              </a:highlight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655225"/>
            <a:ext cx="42888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value:</a:t>
            </a:r>
            <a:r>
              <a:rPr lang="es"/>
              <a:t> valor de la propiedad en cuestión.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configurable:</a:t>
            </a:r>
            <a:r>
              <a:rPr lang="es"/>
              <a:t> nos permite definir si los </a:t>
            </a:r>
            <a:r>
              <a:rPr lang="es" u="sng"/>
              <a:t>atributos de la propiedad</a:t>
            </a:r>
            <a:r>
              <a:rPr lang="es"/>
              <a:t> van a poder ser </a:t>
            </a:r>
            <a:r>
              <a:rPr b="1" lang="es"/>
              <a:t>modificados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enumerable:</a:t>
            </a:r>
            <a:r>
              <a:rPr lang="es"/>
              <a:t> controla </a:t>
            </a:r>
            <a:r>
              <a:rPr lang="es" u="sng"/>
              <a:t>si la propiedad va a ser mostrada</a:t>
            </a:r>
            <a:r>
              <a:rPr lang="es"/>
              <a:t> cuando se enumeren las propiedades del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writable:</a:t>
            </a:r>
            <a:r>
              <a:rPr lang="es"/>
              <a:t> nos permite definir </a:t>
            </a:r>
            <a:r>
              <a:rPr lang="es" u="sng"/>
              <a:t>si el valor de una propiedad va a poder ser modificado</a:t>
            </a:r>
            <a:r>
              <a:rPr lang="es"/>
              <a:t> o no.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825100" y="1494375"/>
            <a:ext cx="39900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los atributos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Object.getOwnPropertyDescriptor(</a:t>
            </a:r>
            <a:r>
              <a:rPr i="1" lang="es">
                <a:highlight>
                  <a:srgbClr val="F8C823"/>
                </a:highlight>
              </a:rPr>
              <a:t>target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donde target es el atributo que deseamos ver de esa propiedad.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Object.defineProperty(</a:t>
            </a:r>
            <a:r>
              <a:rPr i="1" lang="es">
                <a:highlight>
                  <a:srgbClr val="F8C823"/>
                </a:highlight>
              </a:rPr>
              <a:t>myObj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propiedad</a:t>
            </a:r>
            <a:r>
              <a:rPr lang="es">
                <a:highlight>
                  <a:srgbClr val="F8C823"/>
                </a:highlight>
              </a:rPr>
              <a:t>, </a:t>
            </a:r>
            <a:r>
              <a:rPr i="1" lang="es">
                <a:highlight>
                  <a:srgbClr val="F8C823"/>
                </a:highlight>
              </a:rPr>
              <a:t>{atributos}</a:t>
            </a:r>
            <a:r>
              <a:rPr lang="es">
                <a:highlight>
                  <a:srgbClr val="F8C823"/>
                </a:highlight>
              </a:rPr>
              <a:t>):</a:t>
            </a:r>
            <a:r>
              <a:rPr lang="es"/>
              <a:t> lo usamos para redefinir una propiedad en específico.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825100" y="3051975"/>
            <a:ext cx="41028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Para acceder a las propiedades usamos: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Object.keys():</a:t>
            </a:r>
            <a:r>
              <a:rPr lang="es"/>
              <a:t> Devuelve un </a:t>
            </a:r>
            <a:r>
              <a:rPr lang="es" u="sng"/>
              <a:t>arreglo que contiene todos los nombres de las propiedades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Object.values():</a:t>
            </a:r>
            <a:r>
              <a:rPr lang="es"/>
              <a:t> Devuelve un </a:t>
            </a:r>
            <a:r>
              <a:rPr lang="es" u="sng"/>
              <a:t>arreglo que contiene todos los valores correspondientes a las propiedades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propiedades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70125"/>
            <a:ext cx="81168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es posible</a:t>
            </a:r>
            <a:r>
              <a:rPr lang="es"/>
              <a:t> </a:t>
            </a:r>
            <a:r>
              <a:rPr lang="es" u="sng"/>
              <a:t>acceder</a:t>
            </a:r>
            <a:r>
              <a:rPr lang="es"/>
              <a:t> a las </a:t>
            </a:r>
            <a:r>
              <a:rPr b="1" lang="es"/>
              <a:t>propiedades</a:t>
            </a:r>
            <a:r>
              <a:rPr lang="es"/>
              <a:t> de un objeto 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través del punto o los corchetes</a:t>
            </a:r>
            <a:r>
              <a:rPr lang="es"/>
              <a:t>.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658650"/>
            <a:ext cx="31632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Dado el siguiente objeto:</a:t>
            </a:r>
            <a:endParaRPr b="1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0" y="2381800"/>
            <a:ext cx="30480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926900" y="1658650"/>
            <a:ext cx="44442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Podemos acceder a sus propiedades de la siguiente manera: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75" y="2624700"/>
            <a:ext cx="48627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p</a:t>
            </a:r>
            <a:r>
              <a:rPr lang="es"/>
              <a:t>ropiedades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608150"/>
            <a:ext cx="3999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También </a:t>
            </a:r>
            <a:r>
              <a:rPr lang="es">
                <a:highlight>
                  <a:srgbClr val="F8C823"/>
                </a:highlight>
              </a:rPr>
              <a:t>podemos agregar propiedades a un objeto existente</a:t>
            </a:r>
            <a:r>
              <a:rPr lang="es"/>
              <a:t>, para ello hacemos simplemente lo siguiente: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5" y="3223325"/>
            <a:ext cx="30956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4572000" y="1608150"/>
            <a:ext cx="39999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ahora mostramos nuestro objeto por consola, </a:t>
            </a:r>
            <a:r>
              <a:rPr lang="es" u="sng"/>
              <a:t>tendremos el siguiente resultado</a:t>
            </a:r>
            <a:r>
              <a:rPr lang="es"/>
              <a:t>: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363" y="2358050"/>
            <a:ext cx="2893175" cy="2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