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Bangers"/>
      <p:regular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Lora"/>
      <p:regular r:id="rId41"/>
      <p:bold r:id="rId42"/>
      <p:italic r:id="rId43"/>
      <p:boldItalic r:id="rId44"/>
    </p:embeddedFont>
    <p:embeddedFont>
      <p:font typeface="Pacifico"/>
      <p:regular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42" Type="http://schemas.openxmlformats.org/officeDocument/2006/relationships/font" Target="fonts/Lora-bold.fntdata"/><Relationship Id="rId41" Type="http://schemas.openxmlformats.org/officeDocument/2006/relationships/font" Target="fonts/Lora-regular.fntdata"/><Relationship Id="rId44" Type="http://schemas.openxmlformats.org/officeDocument/2006/relationships/font" Target="fonts/Lora-boldItalic.fntdata"/><Relationship Id="rId43" Type="http://schemas.openxmlformats.org/officeDocument/2006/relationships/font" Target="fonts/Lora-italic.fntdata"/><Relationship Id="rId46" Type="http://schemas.openxmlformats.org/officeDocument/2006/relationships/font" Target="fonts/RobotoMono-regular.fntdata"/><Relationship Id="rId45" Type="http://schemas.openxmlformats.org/officeDocument/2006/relationships/font" Target="fonts/Pacific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33" Type="http://schemas.openxmlformats.org/officeDocument/2006/relationships/font" Target="fonts/Montserrat-regular.fntdata"/><Relationship Id="rId32" Type="http://schemas.openxmlformats.org/officeDocument/2006/relationships/font" Target="fonts/Nunito-boldItalic.fntdata"/><Relationship Id="rId35" Type="http://schemas.openxmlformats.org/officeDocument/2006/relationships/font" Target="fonts/Montserrat-italic.fntdata"/><Relationship Id="rId34" Type="http://schemas.openxmlformats.org/officeDocument/2006/relationships/font" Target="fonts/Montserrat-bold.fntdata"/><Relationship Id="rId37" Type="http://schemas.openxmlformats.org/officeDocument/2006/relationships/font" Target="fonts/MontserratMedium-regular.fntdata"/><Relationship Id="rId36" Type="http://schemas.openxmlformats.org/officeDocument/2006/relationships/font" Target="fonts/Montserrat-boldItalic.fntdata"/><Relationship Id="rId39" Type="http://schemas.openxmlformats.org/officeDocument/2006/relationships/font" Target="fonts/MontserratMedium-italic.fntdata"/><Relationship Id="rId38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Bangers-regular.fntdata"/><Relationship Id="rId27" Type="http://schemas.openxmlformats.org/officeDocument/2006/relationships/font" Target="fonts/MontserratSemiBold-boldItalic.fntdata"/><Relationship Id="rId29" Type="http://schemas.openxmlformats.org/officeDocument/2006/relationships/font" Target="fonts/Nunit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5aa20a8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5aa20a8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5aa20a81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5aa20a8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5aa20a81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5aa20a81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5aa20a81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5aa20a81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5aa20a81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5aa20a81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5aa20a8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5aa20a8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5aa20a8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5aa20a8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5f4d17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5f4d17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5aa20a8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5aa20a8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5aa20a81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5aa20a8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5aa20a81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5aa20a81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https://fontawesome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conify.design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hyperlink" Target="https://fonts.google.com/" TargetMode="External"/><Relationship Id="rId6" Type="http://schemas.openxmlformats.org/officeDocument/2006/relationships/hyperlink" Target="https://fonts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Colores</a:t>
            </a:r>
            <a:endParaRPr/>
          </a:p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mundo del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diseño</a:t>
            </a:r>
            <a:r>
              <a:rPr lang="es"/>
              <a:t> existen infinidad de </a:t>
            </a:r>
            <a:r>
              <a:rPr lang="es" u="sng"/>
              <a:t>sistemas</a:t>
            </a:r>
            <a:r>
              <a:rPr lang="es"/>
              <a:t> para trabajar los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r>
              <a:rPr lang="es"/>
              <a:t>, </a:t>
            </a:r>
            <a:r>
              <a:rPr i="1" lang="es"/>
              <a:t>CMYK, RGB, HSL, Hexadecimal, entre otros</a:t>
            </a:r>
            <a:r>
              <a:rPr lang="es"/>
              <a:t> y cada uno tiene una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aplicación distinta</a:t>
            </a:r>
            <a:r>
              <a:rPr lang="es"/>
              <a:t>, es decir, podrán ser mejores para imprimir, para sublimar o para </a:t>
            </a:r>
            <a:r>
              <a:rPr b="1" i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su proyección en pantallas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apartado, nos centraremos en este último grupo donde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encontramos</a:t>
            </a:r>
            <a:r>
              <a:rPr lang="es"/>
              <a:t> que los códigos más usados son: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rgb, rgba, hsl, hexadecimal</a:t>
            </a:r>
            <a:r>
              <a:rPr lang="es"/>
              <a:t> y el grupo de colores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nativos del navegador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54625" y="1170125"/>
            <a:ext cx="39999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Hexadecimal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antepone un </a:t>
            </a:r>
            <a:r>
              <a:rPr b="1" lang="es">
                <a:solidFill>
                  <a:srgbClr val="E15BBA"/>
                </a:solidFill>
              </a:rPr>
              <a:t>#</a:t>
            </a:r>
            <a:r>
              <a:rPr lang="es"/>
              <a:t> antes del código que está compuesto por </a:t>
            </a:r>
            <a:r>
              <a:rPr b="1" lang="es"/>
              <a:t>6</a:t>
            </a:r>
            <a:r>
              <a:rPr lang="es"/>
              <a:t> caracteres entre números del </a:t>
            </a:r>
            <a:r>
              <a:rPr b="1" lang="es"/>
              <a:t>0 al 9</a:t>
            </a:r>
            <a:r>
              <a:rPr lang="es"/>
              <a:t> y letras de la </a:t>
            </a:r>
            <a:r>
              <a:rPr b="1" lang="es"/>
              <a:t>A a la F</a:t>
            </a:r>
            <a:r>
              <a:rPr lang="es"/>
              <a:t>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RGB - RGBA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 la mezcla de los componentes </a:t>
            </a:r>
            <a:r>
              <a:rPr b="1" lang="es">
                <a:solidFill>
                  <a:srgbClr val="CC4125"/>
                </a:solidFill>
              </a:rPr>
              <a:t>Red</a:t>
            </a:r>
            <a:r>
              <a:rPr lang="es"/>
              <a:t>, </a:t>
            </a:r>
            <a:r>
              <a:rPr b="1" lang="es">
                <a:solidFill>
                  <a:srgbClr val="377BC7"/>
                </a:solidFill>
              </a:rPr>
              <a:t>Blue</a:t>
            </a:r>
            <a:r>
              <a:rPr lang="es"/>
              <a:t> y </a:t>
            </a:r>
            <a:r>
              <a:rPr b="1" lang="es">
                <a:solidFill>
                  <a:srgbClr val="6AA84F"/>
                </a:solidFill>
              </a:rPr>
              <a:t>Green</a:t>
            </a:r>
            <a:r>
              <a:rPr lang="es"/>
              <a:t> pudiendo además incluir un canal </a:t>
            </a:r>
            <a:r>
              <a:rPr b="1" i="1" lang="es"/>
              <a:t>“alpha”</a:t>
            </a:r>
            <a:r>
              <a:rPr lang="es"/>
              <a:t> para indicar transparencia.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HSL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/>
              <a:t>Hue, Saturation y Lightness</a:t>
            </a:r>
            <a:r>
              <a:rPr lang="es"/>
              <a:t> combinación de </a:t>
            </a:r>
            <a:r>
              <a:rPr b="1" lang="es"/>
              <a:t>matiz</a:t>
            </a:r>
            <a:r>
              <a:rPr lang="es"/>
              <a:t> de color (</a:t>
            </a:r>
            <a:r>
              <a:rPr b="1" lang="es"/>
              <a:t>0 a 360</a:t>
            </a:r>
            <a:r>
              <a:rPr lang="es"/>
              <a:t>) y los </a:t>
            </a:r>
            <a:r>
              <a:rPr b="1" lang="es">
                <a:solidFill>
                  <a:srgbClr val="7685E6"/>
                </a:solidFill>
              </a:rPr>
              <a:t>porcentajes</a:t>
            </a:r>
            <a:r>
              <a:rPr lang="es"/>
              <a:t> de </a:t>
            </a:r>
            <a:r>
              <a:rPr b="1" lang="es">
                <a:solidFill>
                  <a:srgbClr val="E15BBA"/>
                </a:solidFill>
              </a:rPr>
              <a:t>0 a 100%</a:t>
            </a:r>
            <a:r>
              <a:rPr lang="es"/>
              <a:t> de </a:t>
            </a:r>
            <a:r>
              <a:rPr lang="es" u="sng"/>
              <a:t>saturación y luminosidad</a:t>
            </a:r>
            <a:r>
              <a:rPr lang="es"/>
              <a:t>.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100" y="3364675"/>
            <a:ext cx="1658850" cy="131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63" y="2526150"/>
            <a:ext cx="1384225" cy="1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338" y="1227349"/>
            <a:ext cx="2338525" cy="13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54625" y="1120050"/>
            <a:ext cx="76290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Nativos del navegador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Son los </a:t>
            </a:r>
            <a:r>
              <a:rPr b="1" lang="es">
                <a:solidFill>
                  <a:srgbClr val="E15BBA"/>
                </a:solidFill>
              </a:rPr>
              <a:t>colores</a:t>
            </a:r>
            <a:r>
              <a:rPr lang="es"/>
              <a:t> que </a:t>
            </a:r>
            <a:r>
              <a:rPr lang="es" u="sng"/>
              <a:t>por defecto</a:t>
            </a:r>
            <a:r>
              <a:rPr lang="es"/>
              <a:t> nos ofrecen los </a:t>
            </a:r>
            <a:r>
              <a:rPr b="1" lang="es">
                <a:solidFill>
                  <a:srgbClr val="377BC7"/>
                </a:solidFill>
              </a:rPr>
              <a:t>navegadores</a:t>
            </a:r>
            <a:r>
              <a:rPr lang="es"/>
              <a:t>. Estos poseen nombres propios como </a:t>
            </a:r>
            <a:r>
              <a:rPr b="1" lang="es"/>
              <a:t>crimson</a:t>
            </a:r>
            <a:r>
              <a:rPr lang="es"/>
              <a:t>, </a:t>
            </a:r>
            <a:r>
              <a:rPr b="1" lang="es"/>
              <a:t>navy</a:t>
            </a:r>
            <a:r>
              <a:rPr lang="es"/>
              <a:t> o </a:t>
            </a:r>
            <a:r>
              <a:rPr b="1" lang="es"/>
              <a:t>deeppink</a:t>
            </a:r>
            <a:r>
              <a:rPr lang="es"/>
              <a:t> y son un total de </a:t>
            </a:r>
            <a:r>
              <a:rPr b="1" lang="es"/>
              <a:t>150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75" y="2155600"/>
            <a:ext cx="4903075" cy="2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aquellos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 recursos gráficos</a:t>
            </a:r>
            <a:r>
              <a:rPr lang="es"/>
              <a:t> que nos ayudan a comunicar o explicar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elementos</a:t>
            </a:r>
            <a:r>
              <a:rPr lang="es"/>
              <a:t> en diferentes lugares de nuestro sitio.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Normalmente son en formato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SVG</a:t>
            </a:r>
            <a:r>
              <a:rPr lang="es"/>
              <a:t> aunque en algunos casos, </a:t>
            </a:r>
            <a:r>
              <a:rPr lang="es" u="sng"/>
              <a:t>se importan desde librerías</a:t>
            </a:r>
            <a:r>
              <a:rPr lang="es"/>
              <a:t> que los ponen a disposición a través de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etiquetas HTML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de las librerías más conocidas son </a:t>
            </a:r>
            <a:r>
              <a:rPr lang="es">
                <a:solidFill>
                  <a:srgbClr val="F9F9F9"/>
                </a:solidFill>
                <a:highlight>
                  <a:srgbClr val="4CE1D7"/>
                </a:highlight>
              </a:rPr>
              <a:t>Font Awesome</a:t>
            </a:r>
            <a:r>
              <a:rPr lang="es"/>
              <a:t> 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Iconify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Font Awesome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54625" y="1120050"/>
            <a:ext cx="8094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b="1" i="1" lang="es"/>
              <a:t>importamos</a:t>
            </a:r>
            <a:r>
              <a:rPr lang="es"/>
              <a:t> a nuestro proyecto </a:t>
            </a:r>
            <a:r>
              <a:rPr b="1" lang="es">
                <a:solidFill>
                  <a:srgbClr val="FF8B39"/>
                </a:solidFill>
              </a:rPr>
              <a:t>descargando</a:t>
            </a:r>
            <a:r>
              <a:rPr lang="es"/>
              <a:t> el código fuente o a través de un </a:t>
            </a:r>
            <a:r>
              <a:rPr lang="es" u="sng"/>
              <a:t>gestor de paquetes</a:t>
            </a:r>
            <a:r>
              <a:rPr lang="es"/>
              <a:t>. Luego, la misma librería nos pone a disposición un </a:t>
            </a:r>
            <a:r>
              <a:rPr b="1" i="1" lang="es">
                <a:solidFill>
                  <a:srgbClr val="E15BBA"/>
                </a:solidFill>
              </a:rPr>
              <a:t>stock de íconos</a:t>
            </a:r>
            <a:r>
              <a:rPr lang="es"/>
              <a:t> que se deben usar mediante una etiqueta </a:t>
            </a:r>
            <a:r>
              <a:rPr b="1" lang="es"/>
              <a:t>&lt;i&gt;&lt;/i&gt;</a:t>
            </a:r>
            <a:r>
              <a:rPr lang="es"/>
              <a:t> con una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</a:rPr>
              <a:t>clase</a:t>
            </a:r>
            <a:r>
              <a:rPr lang="es"/>
              <a:t> CSS </a:t>
            </a:r>
            <a:r>
              <a:rPr lang="es" u="sng"/>
              <a:t>específica</a:t>
            </a:r>
            <a:r>
              <a:rPr lang="es"/>
              <a:t> que mostrará el </a:t>
            </a:r>
            <a:r>
              <a:rPr b="1" lang="es"/>
              <a:t>ícono</a:t>
            </a:r>
            <a:r>
              <a:rPr lang="es"/>
              <a:t>.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63" y="2051200"/>
            <a:ext cx="4468874" cy="248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https://fontawesome.com/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Iconify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54625" y="1120050"/>
            <a:ext cx="8094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 igual que el anterior se puede instalar mediante un </a:t>
            </a:r>
            <a:r>
              <a:rPr i="1" lang="es" u="sng"/>
              <a:t>gestor de paquetes</a:t>
            </a:r>
            <a:r>
              <a:rPr lang="es"/>
              <a:t>, a</a:t>
            </a:r>
            <a:r>
              <a:rPr lang="es"/>
              <a:t> través de una etiqueta </a:t>
            </a:r>
            <a:r>
              <a:rPr b="1" lang="es"/>
              <a:t>&lt;script&gt;</a:t>
            </a:r>
            <a:r>
              <a:rPr b="1" lang="es"/>
              <a:t>&lt;/script&gt;</a:t>
            </a:r>
            <a:r>
              <a:rPr b="1" baseline="30000" lang="es"/>
              <a:t>1</a:t>
            </a:r>
            <a:r>
              <a:rPr lang="es"/>
              <a:t> o directamente copiando y pegando el </a:t>
            </a:r>
            <a:r>
              <a:rPr b="1" lang="es"/>
              <a:t>SVG</a:t>
            </a:r>
            <a:r>
              <a:rPr b="1" baseline="30000" lang="es"/>
              <a:t>2</a:t>
            </a:r>
            <a:r>
              <a:rPr lang="es"/>
              <a:t> en nuestro </a:t>
            </a:r>
            <a:r>
              <a:rPr b="1" lang="es"/>
              <a:t>HTML</a:t>
            </a:r>
            <a:r>
              <a:rPr lang="es"/>
              <a:t>.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https://iconify.design/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5" y="2082375"/>
            <a:ext cx="1122800" cy="1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172" y="2052047"/>
            <a:ext cx="5233820" cy="12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2268304" y="1951086"/>
            <a:ext cx="20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05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CSS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Fuentes y Tipografías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Colores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Iconos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>
            <p:ph idx="5" type="title"/>
          </p:nvPr>
        </p:nvSpPr>
        <p:spPr>
          <a:xfrm>
            <a:off x="5325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¿Qué es CSS?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Vinculación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Selectores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Cascada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Herencia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Especificidad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76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76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476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476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Intermedio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Unidades de medida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Box Modeling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Positions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3692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3692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3692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47611" y="34888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47611" y="37199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vamos conociendo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CSS podemos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utilizar</a:t>
            </a:r>
            <a:r>
              <a:rPr lang="es"/>
              <a:t> infinidad de fuentes o </a:t>
            </a:r>
            <a:r>
              <a:rPr lang="es" u="sng"/>
              <a:t>familias tipográficas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defecto, </a:t>
            </a:r>
            <a:r>
              <a:rPr lang="es">
                <a:solidFill>
                  <a:srgbClr val="377BC7"/>
                </a:solidFill>
              </a:rPr>
              <a:t>solo podremos acceder a las que ofrecen los navegadores de forma nativa</a:t>
            </a:r>
            <a:r>
              <a:rPr lang="es"/>
              <a:t> pero por fortuna siempre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podemos agregar nuevas</a:t>
            </a:r>
            <a:r>
              <a:rPr lang="es"/>
              <a:t> opciones.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9F9F9"/>
                </a:solidFill>
                <a:highlight>
                  <a:srgbClr val="7685E6"/>
                </a:highlight>
              </a:rPr>
              <a:t>Profundicemos un poco más.</a:t>
            </a:r>
            <a:endParaRPr sz="2000"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fuente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546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Lora"/>
                <a:ea typeface="Lora"/>
                <a:cs typeface="Lora"/>
                <a:sym typeface="Lora"/>
              </a:rPr>
              <a:t>Poseen terminaciones con serifa o acabado elegante.</a:t>
            </a:r>
            <a:endParaRPr sz="1917">
              <a:highlight>
                <a:srgbClr val="FEDE5D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Sans 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Nunito"/>
                <a:ea typeface="Nunito"/>
                <a:cs typeface="Nunito"/>
                <a:sym typeface="Nunito"/>
              </a:rPr>
              <a:t>Tipografías de palo seco con terminaciones rectas o ligeramente redondeadas.</a:t>
            </a:r>
            <a:endParaRPr sz="1917">
              <a:highlight>
                <a:srgbClr val="FEDE5D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Display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>
                <a:latin typeface="Bangers"/>
                <a:ea typeface="Bangers"/>
                <a:cs typeface="Bangers"/>
                <a:sym typeface="Bangers"/>
              </a:rPr>
              <a:t>Normalmente utilizadas para títulos por su capacidad de resaltar.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572000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Mono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88">
                <a:latin typeface="Roboto Mono"/>
                <a:ea typeface="Roboto Mono"/>
                <a:cs typeface="Roboto Mono"/>
                <a:sym typeface="Roboto Mono"/>
              </a:rPr>
              <a:t>Cada letra mide lo mismo de ancho, suelen ser las de máquina de escribir o terminal de computadora.</a:t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Handwriting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17">
                <a:latin typeface="Pacifico"/>
                <a:ea typeface="Pacifico"/>
                <a:cs typeface="Pacifico"/>
                <a:sym typeface="Pacifico"/>
              </a:rPr>
              <a:t>Simulan la escritura hecha a mano.</a:t>
            </a:r>
            <a:endParaRPr sz="1517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i="1" lang="es">
                <a:solidFill>
                  <a:srgbClr val="E15BBA"/>
                </a:solidFill>
              </a:rPr>
              <a:t>font-family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51300" y="2346425"/>
            <a:ext cx="74469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/>
              <a:t>Se divide en varias partes: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valor entre comillas </a:t>
            </a:r>
            <a:r>
              <a:rPr b="1" lang="es" sz="1917">
                <a:solidFill>
                  <a:srgbClr val="FF8B39"/>
                </a:solidFill>
              </a:rPr>
              <a:t>‘ ‘</a:t>
            </a:r>
            <a:r>
              <a:rPr lang="es" sz="1917"/>
              <a:t>, corresponde al </a:t>
            </a:r>
            <a:r>
              <a:rPr b="1" lang="es" sz="1917">
                <a:solidFill>
                  <a:srgbClr val="7685E6"/>
                </a:solidFill>
              </a:rPr>
              <a:t>nombre</a:t>
            </a:r>
            <a:r>
              <a:rPr lang="es" sz="1917"/>
              <a:t> de la fuente seleccionada.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segundo valor es el </a:t>
            </a:r>
            <a:r>
              <a:rPr b="1" lang="es" sz="1917">
                <a:solidFill>
                  <a:srgbClr val="F8C823"/>
                </a:solidFill>
              </a:rPr>
              <a:t>reemplazo</a:t>
            </a:r>
            <a:r>
              <a:rPr lang="es" sz="1917"/>
              <a:t> en caso que no se encuentre esa fuente.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/>
              <a:t>El tercero es </a:t>
            </a:r>
            <a:r>
              <a:rPr lang="es" sz="1917" u="sng"/>
              <a:t>la familia tipográfica</a:t>
            </a:r>
            <a:r>
              <a:rPr lang="es" sz="1917"/>
              <a:t> para que cargue la fuente </a:t>
            </a:r>
            <a:r>
              <a:rPr b="1" lang="es" sz="1917">
                <a:solidFill>
                  <a:srgbClr val="377BC7"/>
                </a:solidFill>
              </a:rPr>
              <a:t>por defecto del navegador</a:t>
            </a:r>
            <a:r>
              <a:rPr lang="es" sz="1917"/>
              <a:t> para este tipo en caso que las anteriores </a:t>
            </a:r>
            <a:r>
              <a:rPr b="1" lang="es" sz="1917"/>
              <a:t>no funcionen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88" y="1351150"/>
            <a:ext cx="5550825" cy="8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 rot="5400000">
            <a:off x="1162669" y="28148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 rot="5400000">
            <a:off x="1162669" y="3417898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 rot="5400000">
            <a:off x="1162669" y="39852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8C823"/>
                </a:highlight>
              </a:rPr>
              <a:t>URL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Se importa directamente en nuestra hoja HTML mediante una etiqueta </a:t>
            </a:r>
            <a:r>
              <a:rPr b="1" lang="es" sz="1400"/>
              <a:t>&lt;link href=”” /&gt;</a:t>
            </a:r>
            <a:r>
              <a:rPr lang="es" sz="1400"/>
              <a:t> a la URL del recurso solicitado (por ejemplo </a:t>
            </a:r>
            <a:r>
              <a:rPr b="1" i="1" lang="es" sz="1400"/>
              <a:t>Google Fonts</a:t>
            </a:r>
            <a:r>
              <a:rPr lang="es" sz="1400"/>
              <a:t>). 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50" y="2228525"/>
            <a:ext cx="6405601" cy="8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32025" y="3169525"/>
            <a:ext cx="8280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También se puede importar sobre la hoja de estilos CSS a través de la propiedad </a:t>
            </a:r>
            <a:r>
              <a:rPr b="1" i="1" lang="es" sz="1400"/>
              <a:t>@import</a:t>
            </a:r>
            <a:endParaRPr b="1" i="1"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50" y="3664825"/>
            <a:ext cx="7661937" cy="4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>
            <a:hlinkClick r:id="rId5"/>
          </p:cNvPr>
          <p:cNvSpPr txBox="1"/>
          <p:nvPr/>
        </p:nvSpPr>
        <p:spPr>
          <a:xfrm>
            <a:off x="469075" y="4288900"/>
            <a:ext cx="320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Mas Fuentes en:</a:t>
            </a:r>
            <a:r>
              <a:rPr b="1" i="1" lang="es"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https://fonts.google.com/</a:t>
            </a:r>
            <a:endParaRPr b="1" i="1" sz="1000">
              <a:solidFill>
                <a:srgbClr val="377B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highlight>
                  <a:srgbClr val="F8C823"/>
                </a:highlight>
              </a:rPr>
              <a:t>Archivo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Se hace mediante la propiedad </a:t>
            </a:r>
            <a:r>
              <a:rPr b="1" lang="es" sz="1400"/>
              <a:t>@font-face</a:t>
            </a:r>
            <a:r>
              <a:rPr lang="es" sz="1400"/>
              <a:t> de CSS.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4" y="2144850"/>
            <a:ext cx="4032674" cy="19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775" y="2144850"/>
            <a:ext cx="4053260" cy="1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