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Bangers"/>
      <p:regular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Fira Mono"/>
      <p:regular r:id="rId43"/>
      <p:bold r:id="rId44"/>
    </p:embeddedFont>
    <p:embeddedFont>
      <p:font typeface="Montserrat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FiraMono-bold.fntdata"/><Relationship Id="rId21" Type="http://schemas.openxmlformats.org/officeDocument/2006/relationships/slide" Target="slides/slide16.xml"/><Relationship Id="rId43" Type="http://schemas.openxmlformats.org/officeDocument/2006/relationships/font" Target="fonts/FiraMono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Medium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Medium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Medium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SemiBold-bold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Banger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83dfec6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83dfec6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3dfec6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83dfec6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dfec6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83dfec6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5aa20a8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5aa20a8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83dfec67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83dfec67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83dfec67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83dfec67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83dfec6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83dfec6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83dfec67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83dfec67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98c2132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98c2132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98c2132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98c2132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98c2132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98c2132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98c213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98c213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98c21328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98c21328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98c2132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198c2132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98c213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98c213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98c2132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98c2132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5aa20a8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5aa20a8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83dfec6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83dfec6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83dfec67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83dfec67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83dfec6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83dfec6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83dfec67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83dfec6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9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1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6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Displays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11700" y="1297275"/>
            <a:ext cx="7848900" cy="16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Esta propiedad </a:t>
            </a:r>
            <a:r>
              <a:rPr i="1" lang="es" sz="1917" u="sng"/>
              <a:t>cambia</a:t>
            </a:r>
            <a:r>
              <a:rPr lang="es" sz="1917"/>
              <a:t> el tipo de representación del elemento indicado y si bien </a:t>
            </a:r>
            <a:r>
              <a:rPr b="1" lang="es" sz="1917">
                <a:solidFill>
                  <a:srgbClr val="E15BBA"/>
                </a:solidFill>
              </a:rPr>
              <a:t>puede tomar muchos</a:t>
            </a:r>
            <a:r>
              <a:rPr lang="es" sz="1917"/>
              <a:t> valores diferentes, por ahora nos concentraremos en </a:t>
            </a:r>
            <a:r>
              <a:rPr b="1" lang="es" sz="1917"/>
              <a:t>4</a:t>
            </a:r>
            <a:r>
              <a:rPr lang="es" sz="1917"/>
              <a:t> de los cuales </a:t>
            </a:r>
            <a:r>
              <a:rPr lang="es" sz="1917" u="sng"/>
              <a:t>ya conocemos</a:t>
            </a:r>
            <a:r>
              <a:rPr lang="es" sz="1917"/>
              <a:t> algunos.</a:t>
            </a:r>
            <a:endParaRPr sz="1517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150" y="3147125"/>
            <a:ext cx="6477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display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311700" y="1170125"/>
            <a:ext cx="54612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contenedor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comienzan en una nueva línea.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contenido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" sz="1302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no aceptan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propiedades de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height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margins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paddings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superiores.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combinación de los anteriores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ocupa el ancho de su contenido pero </a:t>
            </a:r>
            <a:r>
              <a:rPr b="1" i="1" lang="es" sz="1302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sí acepta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se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modifique su tamaño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sus propiedades de caja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none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valor resulta en que </a:t>
            </a:r>
            <a:r>
              <a:rPr b="1" lang="es" sz="1302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el elemento seleccionado no sea mostrado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ni ocupe espacio en el lugar donde debería estar.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475" y="1227225"/>
            <a:ext cx="2042975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475" y="3103675"/>
            <a:ext cx="2032017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550350" y="1578100"/>
            <a:ext cx="80433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sistema</a:t>
            </a:r>
            <a:r>
              <a:rPr lang="es"/>
              <a:t> que tiene el </a:t>
            </a:r>
            <a:r>
              <a:rPr lang="es" u="sng"/>
              <a:t>navegador</a:t>
            </a:r>
            <a:r>
              <a:rPr lang="es"/>
              <a:t> </a:t>
            </a:r>
            <a:r>
              <a:rPr lang="es"/>
              <a:t>para interpretar</a:t>
            </a:r>
            <a:r>
              <a:rPr lang="es"/>
              <a:t> las diferentes partes de lo que solemos denominar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cajas</a:t>
            </a:r>
            <a:r>
              <a:rPr lang="es"/>
              <a:t>, es decir, un elemento HTML con ciertos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límites y dimensiones</a:t>
            </a:r>
            <a:r>
              <a:rPr lang="es"/>
              <a:t>.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250" y="2547700"/>
            <a:ext cx="2921494" cy="2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311700" y="1170000"/>
            <a:ext cx="81654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E15BBA"/>
                </a:solidFill>
              </a:rPr>
              <a:t>FUERA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2146200"/>
            <a:ext cx="3998875" cy="21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050" y="2003538"/>
            <a:ext cx="3699375" cy="2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170000"/>
            <a:ext cx="8520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7685E6"/>
                </a:solidFill>
              </a:rPr>
              <a:t>DENTRO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50" y="2141600"/>
            <a:ext cx="3010225" cy="21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2788"/>
            <a:ext cx="3835400" cy="24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1170000"/>
            <a:ext cx="85206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917"/>
              <a:t>Permiten especificar el </a:t>
            </a:r>
            <a:r>
              <a:rPr b="1" lang="es" sz="1917">
                <a:solidFill>
                  <a:srgbClr val="E15BBA"/>
                </a:solidFill>
              </a:rPr>
              <a:t>estilo</a:t>
            </a:r>
            <a:r>
              <a:rPr lang="es" sz="1917"/>
              <a:t>, el </a:t>
            </a:r>
            <a:r>
              <a:rPr b="1" lang="es" sz="1917">
                <a:solidFill>
                  <a:srgbClr val="7685E6"/>
                </a:solidFill>
              </a:rPr>
              <a:t>ancho</a:t>
            </a:r>
            <a:r>
              <a:rPr lang="es" sz="1917"/>
              <a:t> y el </a:t>
            </a:r>
            <a:r>
              <a:rPr b="1" lang="es" sz="1917">
                <a:solidFill>
                  <a:srgbClr val="F8C823"/>
                </a:solidFill>
              </a:rPr>
              <a:t>color</a:t>
            </a:r>
            <a:r>
              <a:rPr lang="es" sz="1917"/>
              <a:t> del borde de un elemento.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5" y="1924450"/>
            <a:ext cx="3328726" cy="249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126" y="2753625"/>
            <a:ext cx="41338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311700" y="1170000"/>
            <a:ext cx="46221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17"/>
              <a:t>Sucede cuando </a:t>
            </a:r>
            <a:r>
              <a:rPr lang="es" sz="1917">
                <a:solidFill>
                  <a:srgbClr val="F9F9F9"/>
                </a:solidFill>
                <a:highlight>
                  <a:srgbClr val="E15BBA"/>
                </a:highlight>
              </a:rPr>
              <a:t>superamos</a:t>
            </a:r>
            <a:r>
              <a:rPr lang="es" sz="1917"/>
              <a:t> los </a:t>
            </a:r>
            <a:r>
              <a:rPr lang="es" sz="1917" u="sng"/>
              <a:t>límites</a:t>
            </a:r>
            <a:r>
              <a:rPr lang="es" sz="1917"/>
              <a:t> de tamaño de </a:t>
            </a:r>
            <a:r>
              <a:rPr lang="es" sz="1917">
                <a:solidFill>
                  <a:srgbClr val="FF8B39"/>
                </a:solidFill>
              </a:rPr>
              <a:t>nuestros contenedores</a:t>
            </a:r>
            <a:r>
              <a:rPr lang="es" sz="1917"/>
              <a:t>.</a:t>
            </a:r>
            <a:endParaRPr sz="1917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/>
              <a:t>Dependiendo el caso, puede </a:t>
            </a:r>
            <a:r>
              <a:rPr b="1" lang="es" sz="1917"/>
              <a:t>generar scroll vertical u horizontal</a:t>
            </a:r>
            <a:r>
              <a:rPr lang="es" sz="1917"/>
              <a:t>, </a:t>
            </a:r>
            <a:r>
              <a:rPr lang="es" sz="1917" u="sng"/>
              <a:t>ocultar el contenido</a:t>
            </a:r>
            <a:r>
              <a:rPr lang="es" sz="1917"/>
              <a:t> sobrante o </a:t>
            </a:r>
            <a:r>
              <a:rPr lang="es" sz="1917">
                <a:solidFill>
                  <a:srgbClr val="F9F9F9"/>
                </a:solidFill>
                <a:highlight>
                  <a:srgbClr val="7685E6"/>
                </a:highlight>
              </a:rPr>
              <a:t>dejarlo simplemente que fluya</a:t>
            </a:r>
            <a:r>
              <a:rPr lang="es" sz="1917"/>
              <a:t>.</a:t>
            </a:r>
            <a:endParaRPr sz="1917"/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950" y="1389800"/>
            <a:ext cx="3791450" cy="2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311700" y="1284575"/>
            <a:ext cx="39663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sólo las necesarias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hidden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oculta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contenido que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sobresale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visible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muestra el contenido que sobresale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comportamiento por defecto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scroll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horizontales y verticales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51" y="1343626"/>
            <a:ext cx="4514249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25" y="3059925"/>
            <a:ext cx="4430900" cy="1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POSITIONS</a:t>
            </a:r>
            <a:endParaRPr/>
          </a:p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dejes vencer por un diseño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</a:t>
            </a:r>
            <a:r>
              <a:rPr lang="es"/>
              <a:t>el momento</a:t>
            </a:r>
            <a:r>
              <a:rPr lang="es"/>
              <a:t> aprendimos a manejar y posicionar los elementos de una web en base a un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flujo estático</a:t>
            </a:r>
            <a:r>
              <a:rPr lang="es"/>
              <a:t> y contínuo donde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las cajas</a:t>
            </a:r>
            <a:r>
              <a:rPr lang="es"/>
              <a:t> se iban </a:t>
            </a:r>
            <a:r>
              <a:rPr lang="es" u="sng"/>
              <a:t>creando en el orden</a:t>
            </a:r>
            <a:r>
              <a:rPr lang="es"/>
              <a:t> en el cual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fueron escritas</a:t>
            </a:r>
            <a:r>
              <a:rPr lang="es"/>
              <a:t> en el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a los </a:t>
            </a:r>
            <a:r>
              <a:rPr lang="es">
                <a:solidFill>
                  <a:schemeClr val="lt1"/>
                </a:solidFill>
              </a:rPr>
              <a:t>positions</a:t>
            </a:r>
            <a:r>
              <a:rPr lang="es"/>
              <a:t>, vamos a poder </a:t>
            </a:r>
            <a:r>
              <a:rPr lang="es" u="sng"/>
              <a:t>modificar el flujo estático</a:t>
            </a:r>
            <a:r>
              <a:rPr lang="es"/>
              <a:t> de nuestros elementos, permitiendo </a:t>
            </a:r>
            <a:r>
              <a:rPr lang="es">
                <a:solidFill>
                  <a:srgbClr val="FF8B39"/>
                </a:solidFill>
              </a:rPr>
              <a:t>superposiciones</a:t>
            </a:r>
            <a:r>
              <a:rPr lang="es"/>
              <a:t> o cambios referencia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sobre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los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las cajas</a:t>
            </a:r>
            <a:r>
              <a:rPr lang="es"/>
              <a:t> están dispuestas.</a:t>
            </a:r>
            <a:endParaRPr i="1"/>
          </a:p>
        </p:txBody>
      </p:sp>
      <p:sp>
        <p:nvSpPr>
          <p:cNvPr id="284" name="Google Shape;284;p3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26000" y="1388650"/>
            <a:ext cx="6391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propiedad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position:</a:t>
            </a:r>
            <a:r>
              <a:rPr lang="es" sz="1700"/>
              <a:t> cuenta con los siguientes valores:   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| relative | absolute | fixed | sticky</a:t>
            </a:r>
            <a:r>
              <a:rPr lang="es" sz="1700"/>
              <a:t> </a:t>
            </a:r>
            <a:endParaRPr sz="1700"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311700" y="2520025"/>
            <a:ext cx="48150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/>
              <a:t>Valor por defecto</a:t>
            </a:r>
            <a:r>
              <a:rPr lang="es" sz="1700"/>
              <a:t>. Este valor indica que el elemento </a:t>
            </a:r>
            <a:r>
              <a:rPr lang="es" sz="1700" u="sng"/>
              <a:t>debe adoptar el flujo natural</a:t>
            </a:r>
            <a:r>
              <a:rPr lang="es" sz="1700"/>
              <a:t> del sitio.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7943" l="0" r="0" t="9137"/>
          <a:stretch/>
        </p:blipFill>
        <p:spPr>
          <a:xfrm>
            <a:off x="7940575" y="597425"/>
            <a:ext cx="891725" cy="9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850" y="1987375"/>
            <a:ext cx="2445275" cy="2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relative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Se comporta </a:t>
            </a:r>
            <a:r>
              <a:rPr lang="es" sz="1700" u="sng"/>
              <a:t>igual que static</a:t>
            </a:r>
            <a:r>
              <a:rPr lang="es" sz="1700"/>
              <a:t> a menos que le agreguemos las propiedades: 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top | bottom | right | left</a:t>
            </a:r>
            <a:r>
              <a:rPr lang="es" sz="1700"/>
              <a:t> causando un </a:t>
            </a:r>
            <a:r>
              <a:rPr b="1" lang="es" sz="1700"/>
              <a:t>reajuste en su posición</a:t>
            </a:r>
            <a:r>
              <a:rPr lang="es" sz="1700"/>
              <a:t> y </a:t>
            </a:r>
            <a:r>
              <a:rPr i="1" lang="es" sz="1700"/>
              <a:t>sin modificar el espacio que ocuparía originalmente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 b="1119" l="0" r="0" t="-1120"/>
          <a:stretch/>
        </p:blipFill>
        <p:spPr>
          <a:xfrm>
            <a:off x="7365625" y="597425"/>
            <a:ext cx="1466675" cy="11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675" y="3788703"/>
            <a:ext cx="2294650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550" y="1799162"/>
            <a:ext cx="2446575" cy="24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674850"/>
            <a:ext cx="47460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absolute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La posición de una caja se establece de forma </a:t>
            </a:r>
            <a:r>
              <a:rPr b="1" lang="es" sz="1700">
                <a:solidFill>
                  <a:srgbClr val="7685E6"/>
                </a:solidFill>
              </a:rPr>
              <a:t>absoluta</a:t>
            </a:r>
            <a:r>
              <a:rPr lang="es" sz="1700"/>
              <a:t> respecto de su </a:t>
            </a:r>
            <a:r>
              <a:rPr lang="es" sz="1700" u="sng"/>
              <a:t>elemento contenedor relative</a:t>
            </a:r>
            <a:r>
              <a:rPr lang="es" sz="1700"/>
              <a:t>, </a:t>
            </a:r>
            <a:r>
              <a:rPr lang="es" sz="1700">
                <a:highlight>
                  <a:srgbClr val="F8C823"/>
                </a:highlight>
              </a:rPr>
              <a:t>o el body por defecto</a:t>
            </a:r>
            <a:r>
              <a:rPr lang="es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700"/>
              <a:t>El resto de elementos de la página ignoran la nueva posición del elemento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4363" l="4565" r="4310" t="4153"/>
          <a:stretch/>
        </p:blipFill>
        <p:spPr>
          <a:xfrm>
            <a:off x="7870650" y="563550"/>
            <a:ext cx="1016050" cy="100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136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fixed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Hace que la caja esté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posicionada con respecto a la ventana del navegador</a:t>
            </a:r>
            <a:r>
              <a:rPr lang="es" sz="1700"/>
              <a:t>, lo que significa que </a:t>
            </a:r>
            <a:r>
              <a:rPr b="1" lang="es" sz="1700"/>
              <a:t>se mantendrá en el mismo lugar</a:t>
            </a:r>
            <a:r>
              <a:rPr lang="es" sz="1700"/>
              <a:t> incluso </a:t>
            </a:r>
            <a:r>
              <a:rPr lang="es" sz="1700" u="sng"/>
              <a:t>al hacer scroll en la página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4707" l="6749" r="5929" t="5790"/>
          <a:stretch/>
        </p:blipFill>
        <p:spPr>
          <a:xfrm>
            <a:off x="7788125" y="548025"/>
            <a:ext cx="976025" cy="11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125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sticky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La caja </a:t>
            </a:r>
            <a:r>
              <a:rPr b="1" lang="es" sz="1700"/>
              <a:t>se mantiene static</a:t>
            </a:r>
            <a:r>
              <a:rPr lang="es" sz="1700"/>
              <a:t> </a:t>
            </a:r>
            <a:r>
              <a:rPr i="1" lang="es" sz="1700">
                <a:highlight>
                  <a:srgbClr val="F8C823"/>
                </a:highlight>
              </a:rPr>
              <a:t>hasta que el scroll del navegador llega a ella</a:t>
            </a:r>
            <a:r>
              <a:rPr lang="es" sz="1700"/>
              <a:t> y </a:t>
            </a:r>
            <a:r>
              <a:rPr i="1" lang="es" sz="1700">
                <a:solidFill>
                  <a:srgbClr val="7685E6"/>
                </a:solidFill>
              </a:rPr>
              <a:t>se comporta como fixed</a:t>
            </a:r>
            <a:r>
              <a:rPr lang="es" sz="1700"/>
              <a:t>. Una vez que </a:t>
            </a:r>
            <a:r>
              <a:rPr lang="es" sz="1700" u="sng"/>
              <a:t>el tamaño de su contenedor llega a su fin</a:t>
            </a:r>
            <a:r>
              <a:rPr lang="es" sz="1700"/>
              <a:t>, </a:t>
            </a:r>
            <a:r>
              <a:rPr b="1" lang="es" sz="1700"/>
              <a:t>vuelve a comportarse como static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575" y="1458550"/>
            <a:ext cx="2903850" cy="2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z-index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788"/>
              <a:t>En </a:t>
            </a:r>
            <a:r>
              <a:rPr b="0" lang="es" sz="2788" u="sng"/>
              <a:t>los momentos</a:t>
            </a:r>
            <a:r>
              <a:rPr b="0" lang="es" sz="2788"/>
              <a:t> que </a:t>
            </a:r>
            <a:r>
              <a:rPr b="0" lang="es" sz="2788">
                <a:solidFill>
                  <a:srgbClr val="E15BBA"/>
                </a:solidFill>
              </a:rPr>
              <a:t>nuestras cajas con position se superpongan</a:t>
            </a:r>
            <a:r>
              <a:rPr b="0" lang="es" sz="2788"/>
              <a:t>, podemos utilizar la propiedad </a:t>
            </a:r>
            <a:r>
              <a:rPr lang="es" sz="2788"/>
              <a:t>z-index</a:t>
            </a:r>
            <a:r>
              <a:rPr b="0" lang="es" sz="2788"/>
              <a:t> para </a:t>
            </a:r>
            <a:r>
              <a:rPr b="0" lang="es" sz="2788">
                <a:solidFill>
                  <a:schemeClr val="lt1"/>
                </a:solidFill>
                <a:highlight>
                  <a:srgbClr val="7685E6"/>
                </a:highlight>
              </a:rPr>
              <a:t>manejar el orden de las capas</a:t>
            </a:r>
            <a:r>
              <a:rPr b="0" lang="es" sz="2788"/>
              <a:t>.</a:t>
            </a:r>
            <a:endParaRPr b="0" sz="2788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06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05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CSS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Unidades de medida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Modelo de Caja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Positions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Intermedio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Transiciones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Transformaciones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Animaciones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Pseudoselectores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Pseudoclases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3692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3692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3692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Inicial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Fuentes y Tipografías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Colores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Iconos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3127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3127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3127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36925" y="325519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236925" y="348627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Estructura en nuestros estilos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Unidades de Medida</a:t>
            </a:r>
            <a:endParaRPr/>
          </a:p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550350" y="1578100"/>
            <a:ext cx="8043300" cy="25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muchas</a:t>
            </a:r>
            <a:r>
              <a:rPr lang="es"/>
              <a:t> y cada una tiene una </a:t>
            </a:r>
            <a:r>
              <a:rPr lang="es" u="sng"/>
              <a:t>aplicación</a:t>
            </a:r>
            <a:r>
              <a:rPr lang="es"/>
              <a:t> para cada caso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particular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primero que debemos saber es que al igual que los enlaces en HTML existen de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, unidades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relativas</a:t>
            </a:r>
            <a:r>
              <a:rPr lang="es"/>
              <a:t> y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absolutas</a:t>
            </a:r>
            <a:r>
              <a:rPr lang="es"/>
              <a:t> cuya diferencia radica en si ese valor siempre va a tomar el </a:t>
            </a:r>
            <a:r>
              <a:rPr lang="es" u="sng"/>
              <a:t>mismo tamaño</a:t>
            </a:r>
            <a:r>
              <a:rPr lang="es"/>
              <a:t> o si va a estar </a:t>
            </a:r>
            <a:r>
              <a:rPr lang="es" u="sng"/>
              <a:t>relacionado al tamaño de algo más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Absolutas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11700" y="1170000"/>
            <a:ext cx="76095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medidas </a:t>
            </a:r>
            <a:r>
              <a:rPr b="1" lang="es">
                <a:solidFill>
                  <a:srgbClr val="FF8B39"/>
                </a:solidFill>
              </a:rPr>
              <a:t>fijas</a:t>
            </a:r>
            <a:r>
              <a:rPr lang="es"/>
              <a:t> y no dependen de ningún otro factor.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Ideales</a:t>
            </a:r>
            <a:r>
              <a:rPr lang="es"/>
              <a:t> </a:t>
            </a:r>
            <a:r>
              <a:rPr lang="es"/>
              <a:t>en contextos donde las</a:t>
            </a:r>
            <a:r>
              <a:rPr lang="es"/>
              <a:t> </a:t>
            </a:r>
            <a:r>
              <a:rPr lang="es" u="sng"/>
              <a:t>medidas no varían</a:t>
            </a:r>
            <a:r>
              <a:rPr lang="es"/>
              <a:t> como en los </a:t>
            </a:r>
            <a:r>
              <a:rPr b="1" lang="es">
                <a:highlight>
                  <a:srgbClr val="F8C823"/>
                </a:highlight>
              </a:rPr>
              <a:t>medios impresos</a:t>
            </a:r>
            <a:r>
              <a:rPr lang="es"/>
              <a:t> (documentos, impresiones, etc...), pero </a:t>
            </a:r>
            <a:r>
              <a:rPr b="1" lang="es">
                <a:solidFill>
                  <a:srgbClr val="E15BBA"/>
                </a:solidFill>
              </a:rPr>
              <a:t>poco adecuadas</a:t>
            </a:r>
            <a:r>
              <a:rPr lang="es"/>
              <a:t> para la </a:t>
            </a:r>
            <a:r>
              <a:rPr lang="es" u="sng"/>
              <a:t>web</a:t>
            </a:r>
            <a:r>
              <a:rPr lang="es"/>
              <a:t>, ya que no se adaptan a diferentes resoluciones o pantallas, que es lo que tendemos a hacer hoy en día.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649" y="3057313"/>
            <a:ext cx="2365250" cy="10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311700" y="2787175"/>
            <a:ext cx="4389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bien existen muchas como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cm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(centímetros),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mm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(milímetros),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(pulgadas),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pc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(picas),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pt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(puntos), etc…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La más conocida son los </a:t>
            </a:r>
            <a:r>
              <a:rPr b="1" i="1"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Pixeles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 por su fácil uso y aplicación práctica en pantallas.</a:t>
            </a:r>
            <a:endParaRPr sz="1500">
              <a:highlight>
                <a:srgbClr val="F8C82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Relativas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1700" y="1170000"/>
            <a:ext cx="85923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/>
              <a:t>Mucho más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potente y flexible</a:t>
            </a:r>
            <a:r>
              <a:rPr lang="es" sz="1300"/>
              <a:t> en CSS. Al contrario de las unidades absolutas,  </a:t>
            </a:r>
            <a:r>
              <a:rPr lang="es" sz="1300" u="sng"/>
              <a:t>dependen</a:t>
            </a:r>
            <a:r>
              <a:rPr lang="es" sz="1300"/>
              <a:t> de algún otro factor (resolución, tamaño de letra, etc...). Tienen una curva de aprendizaje más compleja, pero </a:t>
            </a:r>
            <a:r>
              <a:rPr lang="es" sz="1300">
                <a:highlight>
                  <a:srgbClr val="F8C823"/>
                </a:highlight>
              </a:rPr>
              <a:t>son ideales para trabajar en dispositivos con diferentes tamaños</a:t>
            </a:r>
            <a:r>
              <a:rPr lang="es" sz="1300"/>
              <a:t>, ya que son muy versátiles.</a:t>
            </a:r>
            <a:endParaRPr sz="1300"/>
          </a:p>
        </p:txBody>
      </p:sp>
      <p:sp>
        <p:nvSpPr>
          <p:cNvPr id="199" name="Google Shape;199;p22"/>
          <p:cNvSpPr txBox="1"/>
          <p:nvPr/>
        </p:nvSpPr>
        <p:spPr>
          <a:xfrm>
            <a:off x="318850" y="2289175"/>
            <a:ext cx="7704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1em = tamaño de fuente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la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herencia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al </a:t>
            </a:r>
            <a:r>
              <a:rPr i="1" lang="es" sz="13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rem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1rem = tamaño de fuente </a:t>
            </a:r>
            <a:r>
              <a:rPr b="1" lang="es" sz="13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lang="es" sz="13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vw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100vw = total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vh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100vh = total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%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Porcentaje Relativo al tamaño del elemento padre.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subTitle"/>
          </p:nvPr>
        </p:nvSpPr>
        <p:spPr>
          <a:xfrm>
            <a:off x="550350" y="1724800"/>
            <a:ext cx="72810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Recordemos que, por defecto, </a:t>
            </a:r>
            <a:r>
              <a:rPr lang="es" sz="2000">
                <a:solidFill>
                  <a:srgbClr val="FF8B39"/>
                </a:solidFill>
              </a:rPr>
              <a:t>cada elemento HTML</a:t>
            </a:r>
            <a:r>
              <a:rPr lang="es" sz="2000"/>
              <a:t> tiene un tipo de </a:t>
            </a:r>
            <a:r>
              <a:rPr lang="es" sz="2000" u="sng"/>
              <a:t>representación </a:t>
            </a:r>
            <a:r>
              <a:rPr lang="es" sz="2000" u="sng"/>
              <a:t>concreta</a:t>
            </a:r>
            <a:r>
              <a:rPr lang="es" sz="2000"/>
              <a:t>. Esos valores eran display </a:t>
            </a:r>
            <a:r>
              <a:rPr b="1" lang="es" sz="20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2000"/>
              <a:t> o </a:t>
            </a:r>
            <a:r>
              <a:rPr b="1" lang="es" sz="20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2000"/>
              <a:t> y estaban relacionados de forma nativa a cada etiqueta.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721650" y="471600"/>
            <a:ext cx="8027400" cy="21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Sin embargo, estos comportamientos nativos pueden ser </a:t>
            </a:r>
            <a:r>
              <a:rPr i="1" lang="es" sz="3000">
                <a:solidFill>
                  <a:srgbClr val="E15BBA"/>
                </a:solidFill>
              </a:rPr>
              <a:t>modificados</a:t>
            </a:r>
            <a:r>
              <a:rPr lang="es" sz="3000"/>
              <a:t>.</a:t>
            </a:r>
            <a:endParaRPr sz="30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675" y="2436325"/>
            <a:ext cx="3198700" cy="1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