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6" r:id="rId8"/>
    <p:sldId id="265" r:id="rId9"/>
    <p:sldId id="264" r:id="rId10"/>
    <p:sldId id="263" r:id="rId11"/>
    <p:sldId id="262" r:id="rId12"/>
    <p:sldId id="272" r:id="rId13"/>
    <p:sldId id="271" r:id="rId14"/>
    <p:sldId id="270" r:id="rId15"/>
    <p:sldId id="269" r:id="rId16"/>
    <p:sldId id="268" r:id="rId17"/>
    <p:sldId id="267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24E"/>
    <a:srgbClr val="58B0A8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DA3C-6E78-491C-94CE-47F8DE12C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9066AF-875B-4D9A-B623-716306967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EDFDB3-7796-42A0-B04D-C29F0403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AC9-9B19-4A64-898A-7335EA6DAE88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DEDC69-98E8-42D9-874C-0ACFCC29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720D0-F861-42F6-B54F-39531470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0517-A721-4761-9BB9-544624A3E5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71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7006B-6032-4EB9-AAD7-EE81C67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400123-1A7C-4C7A-A7B8-8E922E041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09E8A-1819-4DF2-BCA7-7106A097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AC9-9B19-4A64-898A-7335EA6DAE88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3B8FC8-B80D-4D37-BA8A-E351670C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0D898-4BF2-4A16-93CD-7459AD92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0517-A721-4761-9BB9-544624A3E5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18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4B797D-68E9-4F60-BE20-1D6B785D7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8F1FFF-592D-46C8-9051-F87C7CE3C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8F12CB-2453-4449-86D8-E1E475F7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AC9-9B19-4A64-898A-7335EA6DAE88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DFFB7-BFDA-47D7-AF4C-BB595A2F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98E5F4-EA06-46B6-BEEC-404A9D69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0517-A721-4761-9BB9-544624A3E5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73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1AF4A-20A2-4E7F-AC0A-20CC4D56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70B69-B41A-4E2F-BA4F-D3301B9D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027964-1A15-42E1-9600-B1C4996F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AC9-9B19-4A64-898A-7335EA6DAE88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EECA9F-D1EF-45F6-A442-DBA5D736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D815D-5FAA-4987-94B2-49F0C1FC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0517-A721-4761-9BB9-544624A3E5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06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3B4AD-A53B-49B6-AD8D-575102A0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FFAC00-0781-4720-BEFB-241E2CBD7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6AE827-21B1-4FDC-B146-5C21907D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AC9-9B19-4A64-898A-7335EA6DAE88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DF868-DBA9-4F56-9D72-367CE915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CB6CE-BA83-4561-A3D9-352F04E0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0517-A721-4761-9BB9-544624A3E5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79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1BEA7-96D3-463D-BBA0-C4A8DB69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BE015-CC8E-4217-8FCF-6227ADCDB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DAE1F3-36DA-4911-8D35-A1592A148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EDEFB1-10C9-4812-AB2E-DC706DB7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AC9-9B19-4A64-898A-7335EA6DAE88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3DFE33-2021-45A0-A79F-E0F5C846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379F1F-BBE7-495C-B1B7-A8770D64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0517-A721-4761-9BB9-544624A3E5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32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87F0F-9989-41C4-9C06-1090346B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8A8059-A08F-4F4A-990B-5CF0A9431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6AFD1A-5C58-4C14-B0F6-FD4C77312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FCD809-D6FE-41A8-845B-22534B3DB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BA6CAF-9787-4627-A2B2-421A76609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1D7B41-3408-41A4-905E-2538412F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AC9-9B19-4A64-898A-7335EA6DAE88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4B23F2-706C-4111-A90B-D1FA197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EF067C-3EBD-4EC8-91FC-BC47DC8A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0517-A721-4761-9BB9-544624A3E5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98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96A4B-4A43-4C73-97E5-A1B55DA2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89F183-B9C2-4245-A74C-BF02F559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AC9-9B19-4A64-898A-7335EA6DAE88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80D5CC-95A2-4353-9EDE-33D71791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F3F82A-1F81-4220-8FDA-ED78A0BF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0517-A721-4761-9BB9-544624A3E5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87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4E4FDB-ECE0-4746-A9EC-721AB851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AC9-9B19-4A64-898A-7335EA6DAE88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490AED-B4D7-4111-9203-22FD7D0E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66E227-65C7-4A10-9486-88BA0DDA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0517-A721-4761-9BB9-544624A3E5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2C2C3-9B0E-4555-9B6C-8A05B523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C3C17-0DD7-4F6E-8178-F9E5A15E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C3D3AC-A6B4-4155-997C-847D44790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DA9538-2E73-4295-B2A1-873E3534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AC9-9B19-4A64-898A-7335EA6DAE88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54CEC1-C5EB-4239-92E4-27622844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312A2D-C4B7-47F3-9685-7DCCFC10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0517-A721-4761-9BB9-544624A3E5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08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E3BCF-8A5E-4BFA-8B8C-703D44AC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171A33-C26D-476A-B6A3-A0717372B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782562-66AC-410A-93C4-B40E59634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959422-E2C3-42AD-AD3F-462E0C97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5AC9-9B19-4A64-898A-7335EA6DAE88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AE3A3A-53F6-4C38-B0F0-B67DEE25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D71E8D-891E-4A8A-88FB-11A6C85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0517-A721-4761-9BB9-544624A3E5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6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6FADF0-AFC5-47C0-884D-BD2F34E2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8E64F0-B90A-488D-97DB-6483D42F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1D9ECF-D78F-4388-80F9-1F5485B24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5AC9-9B19-4A64-898A-7335EA6DAE88}" type="datetimeFigureOut">
              <a:rPr lang="es-ES" smtClean="0"/>
              <a:t>11/09/2019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DBDA30-9D10-4C8B-91CC-A89CF4D11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C36BD-E542-4C0E-82C7-09666FB0F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0517-A721-4761-9BB9-544624A3E5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87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7CFD581B-AE69-4AEB-B595-3C9CDA791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0"/>
            <a:ext cx="6927273" cy="68580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B788876-189A-47EB-88AE-100078BB0341}"/>
              </a:ext>
            </a:extLst>
          </p:cNvPr>
          <p:cNvGrpSpPr/>
          <p:nvPr/>
        </p:nvGrpSpPr>
        <p:grpSpPr>
          <a:xfrm>
            <a:off x="0" y="-4538"/>
            <a:ext cx="6591869" cy="6862538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Diagrama de flujo: datos 3">
              <a:extLst>
                <a:ext uri="{FF2B5EF4-FFF2-40B4-BE49-F238E27FC236}">
                  <a16:creationId xmlns:a16="http://schemas.microsoft.com/office/drawing/2014/main" id="{B717F2BF-5F88-439E-A9F3-A5B5F9A30C5D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04205B0-093F-4783-B87B-F5B365D6708F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30" y="366220"/>
            <a:ext cx="5411337" cy="2852382"/>
          </a:xfrm>
        </p:spPr>
        <p:txBody>
          <a:bodyPr>
            <a:normAutofit/>
          </a:bodyPr>
          <a:lstStyle/>
          <a:p>
            <a:pPr algn="l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Desarrollo </a:t>
            </a:r>
            <a:b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Web para </a:t>
            </a:r>
            <a:b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Principiantes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280DB4-13BC-45BC-ADCE-5CEB1B756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26874"/>
            <a:ext cx="5411337" cy="51958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Ing. Josue I. Hernandez </a:t>
            </a:r>
            <a:r>
              <a:rPr lang="es-ES" dirty="0" err="1">
                <a:solidFill>
                  <a:schemeClr val="bg1">
                    <a:lumMod val="8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Sanchez</a:t>
            </a:r>
            <a:endParaRPr lang="es-ES" dirty="0">
              <a:solidFill>
                <a:schemeClr val="bg1">
                  <a:lumMod val="8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297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05FEFE37-62E8-4A09-892B-381DAF9B8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/>
          <a:stretch/>
        </p:blipFill>
        <p:spPr>
          <a:xfrm>
            <a:off x="0" y="-4538"/>
            <a:ext cx="12192000" cy="6862538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B788876-189A-47EB-88AE-100078BB0341}"/>
              </a:ext>
            </a:extLst>
          </p:cNvPr>
          <p:cNvGrpSpPr/>
          <p:nvPr/>
        </p:nvGrpSpPr>
        <p:grpSpPr>
          <a:xfrm>
            <a:off x="0" y="-4538"/>
            <a:ext cx="6591869" cy="6862538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Diagrama de flujo: datos 3">
              <a:extLst>
                <a:ext uri="{FF2B5EF4-FFF2-40B4-BE49-F238E27FC236}">
                  <a16:creationId xmlns:a16="http://schemas.microsoft.com/office/drawing/2014/main" id="{B717F2BF-5F88-439E-A9F3-A5B5F9A30C5D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04205B0-093F-4783-B87B-F5B365D6708F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30" y="366220"/>
            <a:ext cx="5411337" cy="2131320"/>
          </a:xfrm>
        </p:spPr>
        <p:txBody>
          <a:bodyPr>
            <a:normAutofit/>
          </a:bodyPr>
          <a:lstStyle/>
          <a:p>
            <a:pPr algn="l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¿Que es la internet?</a:t>
            </a:r>
          </a:p>
        </p:txBody>
      </p:sp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B125F1A-638D-446F-83D5-1D889093F099}"/>
              </a:ext>
            </a:extLst>
          </p:cNvPr>
          <p:cNvSpPr txBox="1"/>
          <p:nvPr/>
        </p:nvSpPr>
        <p:spPr>
          <a:xfrm>
            <a:off x="122830" y="2859222"/>
            <a:ext cx="5609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Inter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national </a:t>
            </a:r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Net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work</a:t>
            </a:r>
          </a:p>
          <a:p>
            <a:endParaRPr lang="es-ES" sz="2400" dirty="0">
              <a:solidFill>
                <a:schemeClr val="bg1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TCP/IP </a:t>
            </a:r>
          </a:p>
          <a:p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http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26057D-4918-4CEE-9636-997F27701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98" y="1548552"/>
            <a:ext cx="6985000" cy="419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98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05FEFE37-62E8-4A09-892B-381DAF9B8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/>
          <a:stretch/>
        </p:blipFill>
        <p:spPr>
          <a:xfrm>
            <a:off x="0" y="-4538"/>
            <a:ext cx="12192000" cy="6862538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B788876-189A-47EB-88AE-100078BB0341}"/>
              </a:ext>
            </a:extLst>
          </p:cNvPr>
          <p:cNvGrpSpPr/>
          <p:nvPr/>
        </p:nvGrpSpPr>
        <p:grpSpPr>
          <a:xfrm>
            <a:off x="0" y="-4538"/>
            <a:ext cx="6591869" cy="6862538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Diagrama de flujo: datos 3">
              <a:extLst>
                <a:ext uri="{FF2B5EF4-FFF2-40B4-BE49-F238E27FC236}">
                  <a16:creationId xmlns:a16="http://schemas.microsoft.com/office/drawing/2014/main" id="{B717F2BF-5F88-439E-A9F3-A5B5F9A30C5D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04205B0-093F-4783-B87B-F5B365D6708F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30" y="366220"/>
            <a:ext cx="5411337" cy="2131320"/>
          </a:xfrm>
        </p:spPr>
        <p:txBody>
          <a:bodyPr>
            <a:normAutofit/>
          </a:bodyPr>
          <a:lstStyle/>
          <a:p>
            <a:pPr algn="l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¿Que es la internet?</a:t>
            </a:r>
          </a:p>
        </p:txBody>
      </p:sp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B125F1A-638D-446F-83D5-1D889093F099}"/>
              </a:ext>
            </a:extLst>
          </p:cNvPr>
          <p:cNvSpPr txBox="1"/>
          <p:nvPr/>
        </p:nvSpPr>
        <p:spPr>
          <a:xfrm>
            <a:off x="122830" y="2859222"/>
            <a:ext cx="5609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Inter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national </a:t>
            </a:r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Net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work</a:t>
            </a:r>
          </a:p>
          <a:p>
            <a:endParaRPr lang="es-ES" sz="2400" dirty="0">
              <a:solidFill>
                <a:schemeClr val="bg1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TCP/IP </a:t>
            </a:r>
          </a:p>
          <a:p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http</a:t>
            </a:r>
          </a:p>
          <a:p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ftp</a:t>
            </a:r>
          </a:p>
          <a:p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26057D-4918-4CEE-9636-997F27701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98" y="1548552"/>
            <a:ext cx="6985000" cy="419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30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1F50DF7C-E8C9-4D9D-8C04-0A7A9942A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6" r="15511"/>
          <a:stretch/>
        </p:blipFill>
        <p:spPr>
          <a:xfrm>
            <a:off x="-8895" y="-4538"/>
            <a:ext cx="7029450" cy="6862538"/>
          </a:xfrm>
          <a:prstGeom prst="rect">
            <a:avLst/>
          </a:prstGeom>
        </p:spPr>
      </p:pic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B76AF2E-C858-4AA9-A683-E90D01A618AB}"/>
              </a:ext>
            </a:extLst>
          </p:cNvPr>
          <p:cNvGrpSpPr/>
          <p:nvPr/>
        </p:nvGrpSpPr>
        <p:grpSpPr>
          <a:xfrm flipH="1">
            <a:off x="5593240" y="-109182"/>
            <a:ext cx="6598760" cy="6967182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Diagrama de flujo: datos 13">
              <a:extLst>
                <a:ext uri="{FF2B5EF4-FFF2-40B4-BE49-F238E27FC236}">
                  <a16:creationId xmlns:a16="http://schemas.microsoft.com/office/drawing/2014/main" id="{0A199FDF-5AFC-4760-80A1-2C7B038ECA30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CF6A06D5-87E1-4772-B8C7-8BAACD885EEC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663" y="475402"/>
            <a:ext cx="5411337" cy="3062780"/>
          </a:xfrm>
        </p:spPr>
        <p:txBody>
          <a:bodyPr>
            <a:normAutofit/>
          </a:bodyPr>
          <a:lstStyle/>
          <a:p>
            <a:pPr algn="r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¿Como funciona una pagina web?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409D405-C841-4BE8-A254-590AE7CAF9D7}"/>
              </a:ext>
            </a:extLst>
          </p:cNvPr>
          <p:cNvSpPr txBox="1"/>
          <p:nvPr/>
        </p:nvSpPr>
        <p:spPr>
          <a:xfrm>
            <a:off x="319717" y="183014"/>
            <a:ext cx="610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effectLst>
                  <a:outerShdw blurRad="38100" dist="38100" dir="2700000" algn="tl">
                    <a:schemeClr val="accent4">
                      <a:alpha val="43000"/>
                    </a:schemeClr>
                  </a:outerShdw>
                </a:effectLst>
                <a:latin typeface="Consolas" panose="020B0609020204030204" pitchFamily="49" charset="0"/>
              </a:rPr>
              <a:t>HTML &gt;</a:t>
            </a:r>
          </a:p>
        </p:txBody>
      </p:sp>
    </p:spTree>
    <p:extLst>
      <p:ext uri="{BB962C8B-B14F-4D97-AF65-F5344CB8AC3E}">
        <p14:creationId xmlns:p14="http://schemas.microsoft.com/office/powerpoint/2010/main" val="2739414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1F50DF7C-E8C9-4D9D-8C04-0A7A9942A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6" r="15511"/>
          <a:stretch/>
        </p:blipFill>
        <p:spPr>
          <a:xfrm>
            <a:off x="-8895" y="-4538"/>
            <a:ext cx="7029450" cy="6862538"/>
          </a:xfrm>
          <a:prstGeom prst="rect">
            <a:avLst/>
          </a:prstGeom>
        </p:spPr>
      </p:pic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B76AF2E-C858-4AA9-A683-E90D01A618AB}"/>
              </a:ext>
            </a:extLst>
          </p:cNvPr>
          <p:cNvGrpSpPr/>
          <p:nvPr/>
        </p:nvGrpSpPr>
        <p:grpSpPr>
          <a:xfrm flipH="1">
            <a:off x="5593240" y="-4538"/>
            <a:ext cx="6598760" cy="6862538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Diagrama de flujo: datos 13">
              <a:extLst>
                <a:ext uri="{FF2B5EF4-FFF2-40B4-BE49-F238E27FC236}">
                  <a16:creationId xmlns:a16="http://schemas.microsoft.com/office/drawing/2014/main" id="{0A199FDF-5AFC-4760-80A1-2C7B038ECA30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CF6A06D5-87E1-4772-B8C7-8BAACD885EEC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663" y="475402"/>
            <a:ext cx="5411337" cy="3062780"/>
          </a:xfrm>
        </p:spPr>
        <p:txBody>
          <a:bodyPr>
            <a:normAutofit/>
          </a:bodyPr>
          <a:lstStyle/>
          <a:p>
            <a:pPr algn="r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¿Como funciona una pagina web?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409D405-C841-4BE8-A254-590AE7CAF9D7}"/>
              </a:ext>
            </a:extLst>
          </p:cNvPr>
          <p:cNvSpPr txBox="1"/>
          <p:nvPr/>
        </p:nvSpPr>
        <p:spPr>
          <a:xfrm>
            <a:off x="319717" y="183014"/>
            <a:ext cx="6101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Consolas" panose="020B0609020204030204" pitchFamily="49" charset="0"/>
              </a:rPr>
              <a:t>HTML &gt;</a:t>
            </a:r>
          </a:p>
          <a:p>
            <a:endParaRPr lang="es-ES" sz="3200" b="1" dirty="0">
              <a:latin typeface="Consolas" panose="020B0609020204030204" pitchFamily="49" charset="0"/>
            </a:endParaRPr>
          </a:p>
          <a:p>
            <a:r>
              <a:rPr lang="es-ES" sz="3200" b="1" dirty="0" err="1">
                <a:latin typeface="Consolas" panose="020B0609020204030204" pitchFamily="49" charset="0"/>
              </a:rPr>
              <a:t>H</a:t>
            </a:r>
            <a:r>
              <a:rPr lang="es-ES" sz="3200" dirty="0" err="1">
                <a:latin typeface="Consolas" panose="020B0609020204030204" pitchFamily="49" charset="0"/>
              </a:rPr>
              <a:t>yper</a:t>
            </a:r>
            <a:r>
              <a:rPr lang="es-ES" sz="3200" b="1" dirty="0" err="1">
                <a:latin typeface="Consolas" panose="020B0609020204030204" pitchFamily="49" charset="0"/>
              </a:rPr>
              <a:t>T</a:t>
            </a:r>
            <a:r>
              <a:rPr lang="es-ES" sz="3200" dirty="0" err="1">
                <a:latin typeface="Consolas" panose="020B0609020204030204" pitchFamily="49" charset="0"/>
              </a:rPr>
              <a:t>ext</a:t>
            </a:r>
            <a:r>
              <a:rPr lang="es-ES" sz="3200" dirty="0">
                <a:latin typeface="Consolas" panose="020B0609020204030204" pitchFamily="49" charset="0"/>
              </a:rPr>
              <a:t> </a:t>
            </a:r>
            <a:r>
              <a:rPr lang="es-ES" sz="3200" b="1" dirty="0" err="1">
                <a:latin typeface="Consolas" panose="020B0609020204030204" pitchFamily="49" charset="0"/>
              </a:rPr>
              <a:t>M</a:t>
            </a:r>
            <a:r>
              <a:rPr lang="es-ES" sz="3200" dirty="0" err="1">
                <a:latin typeface="Consolas" panose="020B0609020204030204" pitchFamily="49" charset="0"/>
              </a:rPr>
              <a:t>arkup</a:t>
            </a:r>
            <a:r>
              <a:rPr lang="es-ES" sz="3200" dirty="0">
                <a:latin typeface="Consolas" panose="020B0609020204030204" pitchFamily="49" charset="0"/>
              </a:rPr>
              <a:t> </a:t>
            </a:r>
            <a:r>
              <a:rPr lang="es-ES" sz="3200" b="1" dirty="0" err="1">
                <a:latin typeface="Consolas" panose="020B0609020204030204" pitchFamily="49" charset="0"/>
              </a:rPr>
              <a:t>L</a:t>
            </a:r>
            <a:r>
              <a:rPr lang="es-ES" sz="3200" dirty="0" err="1">
                <a:latin typeface="Consolas" panose="020B0609020204030204" pitchFamily="49" charset="0"/>
              </a:rPr>
              <a:t>anguage</a:t>
            </a:r>
            <a:endParaRPr lang="es-E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5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1F50DF7C-E8C9-4D9D-8C04-0A7A9942A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6" r="15511"/>
          <a:stretch/>
        </p:blipFill>
        <p:spPr>
          <a:xfrm>
            <a:off x="-8895" y="-4538"/>
            <a:ext cx="7029450" cy="6862538"/>
          </a:xfrm>
          <a:prstGeom prst="rect">
            <a:avLst/>
          </a:prstGeom>
        </p:spPr>
      </p:pic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B76AF2E-C858-4AA9-A683-E90D01A618AB}"/>
              </a:ext>
            </a:extLst>
          </p:cNvPr>
          <p:cNvGrpSpPr/>
          <p:nvPr/>
        </p:nvGrpSpPr>
        <p:grpSpPr>
          <a:xfrm flipH="1">
            <a:off x="5593240" y="-4538"/>
            <a:ext cx="6598760" cy="6862538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Diagrama de flujo: datos 13">
              <a:extLst>
                <a:ext uri="{FF2B5EF4-FFF2-40B4-BE49-F238E27FC236}">
                  <a16:creationId xmlns:a16="http://schemas.microsoft.com/office/drawing/2014/main" id="{0A199FDF-5AFC-4760-80A1-2C7B038ECA30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CF6A06D5-87E1-4772-B8C7-8BAACD885EEC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663" y="475402"/>
            <a:ext cx="5411337" cy="3062780"/>
          </a:xfrm>
        </p:spPr>
        <p:txBody>
          <a:bodyPr>
            <a:normAutofit/>
          </a:bodyPr>
          <a:lstStyle/>
          <a:p>
            <a:pPr algn="r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¿Como funciona una pagina web?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409D405-C841-4BE8-A254-590AE7CAF9D7}"/>
              </a:ext>
            </a:extLst>
          </p:cNvPr>
          <p:cNvSpPr txBox="1"/>
          <p:nvPr/>
        </p:nvSpPr>
        <p:spPr>
          <a:xfrm>
            <a:off x="319717" y="183014"/>
            <a:ext cx="61015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Consolas" panose="020B0609020204030204" pitchFamily="49" charset="0"/>
              </a:rPr>
              <a:t>HTML &gt;</a:t>
            </a:r>
          </a:p>
          <a:p>
            <a:endParaRPr lang="es-ES" sz="3200" b="1" dirty="0">
              <a:latin typeface="Consolas" panose="020B0609020204030204" pitchFamily="49" charset="0"/>
            </a:endParaRPr>
          </a:p>
          <a:p>
            <a:r>
              <a:rPr lang="es-ES" sz="3200" b="1" dirty="0" err="1">
                <a:latin typeface="Consolas" panose="020B0609020204030204" pitchFamily="49" charset="0"/>
              </a:rPr>
              <a:t>H</a:t>
            </a:r>
            <a:r>
              <a:rPr lang="es-ES" sz="3200" dirty="0" err="1">
                <a:latin typeface="Consolas" panose="020B0609020204030204" pitchFamily="49" charset="0"/>
              </a:rPr>
              <a:t>yper</a:t>
            </a:r>
            <a:r>
              <a:rPr lang="es-ES" sz="3200" b="1" dirty="0" err="1">
                <a:latin typeface="Consolas" panose="020B0609020204030204" pitchFamily="49" charset="0"/>
              </a:rPr>
              <a:t>T</a:t>
            </a:r>
            <a:r>
              <a:rPr lang="es-ES" sz="3200" dirty="0" err="1">
                <a:latin typeface="Consolas" panose="020B0609020204030204" pitchFamily="49" charset="0"/>
              </a:rPr>
              <a:t>ext</a:t>
            </a:r>
            <a:r>
              <a:rPr lang="es-ES" sz="3200" dirty="0">
                <a:latin typeface="Consolas" panose="020B0609020204030204" pitchFamily="49" charset="0"/>
              </a:rPr>
              <a:t> </a:t>
            </a:r>
            <a:r>
              <a:rPr lang="es-ES" sz="3200" b="1" dirty="0" err="1">
                <a:latin typeface="Consolas" panose="020B0609020204030204" pitchFamily="49" charset="0"/>
              </a:rPr>
              <a:t>M</a:t>
            </a:r>
            <a:r>
              <a:rPr lang="es-ES" sz="3200" dirty="0" err="1">
                <a:latin typeface="Consolas" panose="020B0609020204030204" pitchFamily="49" charset="0"/>
              </a:rPr>
              <a:t>arkup</a:t>
            </a:r>
            <a:r>
              <a:rPr lang="es-ES" sz="3200" dirty="0">
                <a:latin typeface="Consolas" panose="020B0609020204030204" pitchFamily="49" charset="0"/>
              </a:rPr>
              <a:t> </a:t>
            </a:r>
            <a:r>
              <a:rPr lang="es-ES" sz="3200" b="1" dirty="0" err="1">
                <a:latin typeface="Consolas" panose="020B0609020204030204" pitchFamily="49" charset="0"/>
              </a:rPr>
              <a:t>L</a:t>
            </a:r>
            <a:r>
              <a:rPr lang="es-ES" sz="3200" dirty="0" err="1">
                <a:latin typeface="Consolas" panose="020B0609020204030204" pitchFamily="49" charset="0"/>
              </a:rPr>
              <a:t>anguage</a:t>
            </a:r>
            <a:endParaRPr lang="es-ES" sz="3200" dirty="0">
              <a:latin typeface="Consolas" panose="020B0609020204030204" pitchFamily="49" charset="0"/>
            </a:endParaRPr>
          </a:p>
          <a:p>
            <a:endParaRPr lang="es-ES" sz="3200" dirty="0">
              <a:latin typeface="Consolas" panose="020B0609020204030204" pitchFamily="49" charset="0"/>
            </a:endParaRPr>
          </a:p>
          <a:p>
            <a:r>
              <a:rPr lang="es-ES" sz="3200" dirty="0">
                <a:latin typeface="Consolas" panose="020B0609020204030204" pitchFamily="49" charset="0"/>
              </a:rPr>
              <a:t>Lenguaje Más Importante</a:t>
            </a:r>
          </a:p>
        </p:txBody>
      </p:sp>
    </p:spTree>
    <p:extLst>
      <p:ext uri="{BB962C8B-B14F-4D97-AF65-F5344CB8AC3E}">
        <p14:creationId xmlns:p14="http://schemas.microsoft.com/office/powerpoint/2010/main" val="39450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1F50DF7C-E8C9-4D9D-8C04-0A7A9942A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6" r="15511"/>
          <a:stretch/>
        </p:blipFill>
        <p:spPr>
          <a:xfrm>
            <a:off x="-8895" y="-4538"/>
            <a:ext cx="7029450" cy="6862538"/>
          </a:xfrm>
          <a:prstGeom prst="rect">
            <a:avLst/>
          </a:prstGeom>
        </p:spPr>
      </p:pic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B76AF2E-C858-4AA9-A683-E90D01A618AB}"/>
              </a:ext>
            </a:extLst>
          </p:cNvPr>
          <p:cNvGrpSpPr/>
          <p:nvPr/>
        </p:nvGrpSpPr>
        <p:grpSpPr>
          <a:xfrm flipH="1">
            <a:off x="5593240" y="-4538"/>
            <a:ext cx="6598760" cy="6862538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Diagrama de flujo: datos 13">
              <a:extLst>
                <a:ext uri="{FF2B5EF4-FFF2-40B4-BE49-F238E27FC236}">
                  <a16:creationId xmlns:a16="http://schemas.microsoft.com/office/drawing/2014/main" id="{0A199FDF-5AFC-4760-80A1-2C7B038ECA30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CF6A06D5-87E1-4772-B8C7-8BAACD885EEC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663" y="475402"/>
            <a:ext cx="5411337" cy="3062780"/>
          </a:xfrm>
        </p:spPr>
        <p:txBody>
          <a:bodyPr>
            <a:normAutofit/>
          </a:bodyPr>
          <a:lstStyle/>
          <a:p>
            <a:pPr algn="r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¿Como funciona una pagina web?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409D405-C841-4BE8-A254-590AE7CAF9D7}"/>
              </a:ext>
            </a:extLst>
          </p:cNvPr>
          <p:cNvSpPr txBox="1"/>
          <p:nvPr/>
        </p:nvSpPr>
        <p:spPr>
          <a:xfrm>
            <a:off x="319717" y="183014"/>
            <a:ext cx="61015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Consolas" panose="020B0609020204030204" pitchFamily="49" charset="0"/>
              </a:rPr>
              <a:t>HTML &gt;</a:t>
            </a:r>
          </a:p>
          <a:p>
            <a:endParaRPr lang="es-ES" sz="3200" b="1" dirty="0">
              <a:latin typeface="Consolas" panose="020B0609020204030204" pitchFamily="49" charset="0"/>
            </a:endParaRPr>
          </a:p>
          <a:p>
            <a:r>
              <a:rPr lang="es-ES" sz="3200" b="1" dirty="0" err="1">
                <a:latin typeface="Consolas" panose="020B0609020204030204" pitchFamily="49" charset="0"/>
              </a:rPr>
              <a:t>H</a:t>
            </a:r>
            <a:r>
              <a:rPr lang="es-ES" sz="3200" dirty="0" err="1">
                <a:latin typeface="Consolas" panose="020B0609020204030204" pitchFamily="49" charset="0"/>
              </a:rPr>
              <a:t>yper</a:t>
            </a:r>
            <a:r>
              <a:rPr lang="es-ES" sz="3200" b="1" dirty="0" err="1">
                <a:latin typeface="Consolas" panose="020B0609020204030204" pitchFamily="49" charset="0"/>
              </a:rPr>
              <a:t>T</a:t>
            </a:r>
            <a:r>
              <a:rPr lang="es-ES" sz="3200" dirty="0" err="1">
                <a:latin typeface="Consolas" panose="020B0609020204030204" pitchFamily="49" charset="0"/>
              </a:rPr>
              <a:t>ext</a:t>
            </a:r>
            <a:r>
              <a:rPr lang="es-ES" sz="3200" dirty="0">
                <a:latin typeface="Consolas" panose="020B0609020204030204" pitchFamily="49" charset="0"/>
              </a:rPr>
              <a:t> </a:t>
            </a:r>
            <a:r>
              <a:rPr lang="es-ES" sz="3200" b="1" dirty="0" err="1">
                <a:latin typeface="Consolas" panose="020B0609020204030204" pitchFamily="49" charset="0"/>
              </a:rPr>
              <a:t>M</a:t>
            </a:r>
            <a:r>
              <a:rPr lang="es-ES" sz="3200" dirty="0" err="1">
                <a:latin typeface="Consolas" panose="020B0609020204030204" pitchFamily="49" charset="0"/>
              </a:rPr>
              <a:t>arkup</a:t>
            </a:r>
            <a:r>
              <a:rPr lang="es-ES" sz="3200" dirty="0">
                <a:latin typeface="Consolas" panose="020B0609020204030204" pitchFamily="49" charset="0"/>
              </a:rPr>
              <a:t> </a:t>
            </a:r>
            <a:r>
              <a:rPr lang="es-ES" sz="3200" b="1" dirty="0" err="1">
                <a:latin typeface="Consolas" panose="020B0609020204030204" pitchFamily="49" charset="0"/>
              </a:rPr>
              <a:t>L</a:t>
            </a:r>
            <a:r>
              <a:rPr lang="es-ES" sz="3200" dirty="0" err="1">
                <a:latin typeface="Consolas" panose="020B0609020204030204" pitchFamily="49" charset="0"/>
              </a:rPr>
              <a:t>anguage</a:t>
            </a:r>
            <a:endParaRPr lang="es-ES" sz="3200" dirty="0">
              <a:latin typeface="Consolas" panose="020B0609020204030204" pitchFamily="49" charset="0"/>
            </a:endParaRPr>
          </a:p>
          <a:p>
            <a:endParaRPr lang="es-ES" sz="3200" dirty="0">
              <a:latin typeface="Consolas" panose="020B0609020204030204" pitchFamily="49" charset="0"/>
            </a:endParaRPr>
          </a:p>
          <a:p>
            <a:r>
              <a:rPr lang="es-ES" sz="3200" dirty="0">
                <a:latin typeface="Consolas" panose="020B0609020204030204" pitchFamily="49" charset="0"/>
              </a:rPr>
              <a:t>Lenguaje Más Importante</a:t>
            </a:r>
          </a:p>
          <a:p>
            <a:endParaRPr lang="es-ES" sz="3200" dirty="0">
              <a:latin typeface="Consolas" panose="020B0609020204030204" pitchFamily="49" charset="0"/>
            </a:endParaRPr>
          </a:p>
          <a:p>
            <a:r>
              <a:rPr lang="es-ES" sz="3200" dirty="0">
                <a:latin typeface="Consolas" panose="020B0609020204030204" pitchFamily="49" charset="0"/>
              </a:rPr>
              <a:t>Describe la estructura de la pagina Web</a:t>
            </a:r>
          </a:p>
        </p:txBody>
      </p:sp>
    </p:spTree>
    <p:extLst>
      <p:ext uri="{BB962C8B-B14F-4D97-AF65-F5344CB8AC3E}">
        <p14:creationId xmlns:p14="http://schemas.microsoft.com/office/powerpoint/2010/main" val="160012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1F50DF7C-E8C9-4D9D-8C04-0A7A9942A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6" r="15511"/>
          <a:stretch/>
        </p:blipFill>
        <p:spPr>
          <a:xfrm>
            <a:off x="-8895" y="-4538"/>
            <a:ext cx="7029450" cy="6862538"/>
          </a:xfrm>
          <a:prstGeom prst="rect">
            <a:avLst/>
          </a:prstGeom>
        </p:spPr>
      </p:pic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B76AF2E-C858-4AA9-A683-E90D01A618AB}"/>
              </a:ext>
            </a:extLst>
          </p:cNvPr>
          <p:cNvGrpSpPr/>
          <p:nvPr/>
        </p:nvGrpSpPr>
        <p:grpSpPr>
          <a:xfrm flipH="1">
            <a:off x="5593240" y="-4538"/>
            <a:ext cx="6598760" cy="6862538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Diagrama de flujo: datos 13">
              <a:extLst>
                <a:ext uri="{FF2B5EF4-FFF2-40B4-BE49-F238E27FC236}">
                  <a16:creationId xmlns:a16="http://schemas.microsoft.com/office/drawing/2014/main" id="{0A199FDF-5AFC-4760-80A1-2C7B038ECA30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CF6A06D5-87E1-4772-B8C7-8BAACD885EEC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663" y="475402"/>
            <a:ext cx="5411337" cy="3062780"/>
          </a:xfrm>
        </p:spPr>
        <p:txBody>
          <a:bodyPr>
            <a:normAutofit/>
          </a:bodyPr>
          <a:lstStyle/>
          <a:p>
            <a:pPr algn="r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¿Como funciona una pagina web?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409D405-C841-4BE8-A254-590AE7CAF9D7}"/>
              </a:ext>
            </a:extLst>
          </p:cNvPr>
          <p:cNvSpPr txBox="1"/>
          <p:nvPr/>
        </p:nvSpPr>
        <p:spPr>
          <a:xfrm>
            <a:off x="319717" y="183014"/>
            <a:ext cx="61015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Consolas" panose="020B0609020204030204" pitchFamily="49" charset="0"/>
              </a:rPr>
              <a:t>HTML &gt;</a:t>
            </a:r>
          </a:p>
          <a:p>
            <a:endParaRPr lang="es-ES" sz="3200" b="1" dirty="0">
              <a:latin typeface="Consolas" panose="020B0609020204030204" pitchFamily="49" charset="0"/>
            </a:endParaRPr>
          </a:p>
          <a:p>
            <a:r>
              <a:rPr lang="es-ES" sz="3200" b="1" dirty="0" err="1">
                <a:latin typeface="Consolas" panose="020B0609020204030204" pitchFamily="49" charset="0"/>
              </a:rPr>
              <a:t>H</a:t>
            </a:r>
            <a:r>
              <a:rPr lang="es-ES" sz="3200" dirty="0" err="1">
                <a:latin typeface="Consolas" panose="020B0609020204030204" pitchFamily="49" charset="0"/>
              </a:rPr>
              <a:t>yper</a:t>
            </a:r>
            <a:r>
              <a:rPr lang="es-ES" sz="3200" b="1" dirty="0" err="1">
                <a:latin typeface="Consolas" panose="020B0609020204030204" pitchFamily="49" charset="0"/>
              </a:rPr>
              <a:t>T</a:t>
            </a:r>
            <a:r>
              <a:rPr lang="es-ES" sz="3200" dirty="0" err="1">
                <a:latin typeface="Consolas" panose="020B0609020204030204" pitchFamily="49" charset="0"/>
              </a:rPr>
              <a:t>ext</a:t>
            </a:r>
            <a:r>
              <a:rPr lang="es-ES" sz="3200" dirty="0">
                <a:latin typeface="Consolas" panose="020B0609020204030204" pitchFamily="49" charset="0"/>
              </a:rPr>
              <a:t> </a:t>
            </a:r>
            <a:r>
              <a:rPr lang="es-ES" sz="3200" b="1" dirty="0" err="1">
                <a:latin typeface="Consolas" panose="020B0609020204030204" pitchFamily="49" charset="0"/>
              </a:rPr>
              <a:t>M</a:t>
            </a:r>
            <a:r>
              <a:rPr lang="es-ES" sz="3200" dirty="0" err="1">
                <a:latin typeface="Consolas" panose="020B0609020204030204" pitchFamily="49" charset="0"/>
              </a:rPr>
              <a:t>arkup</a:t>
            </a:r>
            <a:r>
              <a:rPr lang="es-ES" sz="3200" dirty="0">
                <a:latin typeface="Consolas" panose="020B0609020204030204" pitchFamily="49" charset="0"/>
              </a:rPr>
              <a:t> </a:t>
            </a:r>
            <a:r>
              <a:rPr lang="es-ES" sz="3200" b="1" dirty="0" err="1">
                <a:latin typeface="Consolas" panose="020B0609020204030204" pitchFamily="49" charset="0"/>
              </a:rPr>
              <a:t>L</a:t>
            </a:r>
            <a:r>
              <a:rPr lang="es-ES" sz="3200" dirty="0" err="1">
                <a:latin typeface="Consolas" panose="020B0609020204030204" pitchFamily="49" charset="0"/>
              </a:rPr>
              <a:t>anguage</a:t>
            </a:r>
            <a:endParaRPr lang="es-ES" sz="3200" dirty="0">
              <a:latin typeface="Consolas" panose="020B0609020204030204" pitchFamily="49" charset="0"/>
            </a:endParaRPr>
          </a:p>
          <a:p>
            <a:endParaRPr lang="es-ES" sz="3200" dirty="0">
              <a:latin typeface="Consolas" panose="020B0609020204030204" pitchFamily="49" charset="0"/>
            </a:endParaRPr>
          </a:p>
          <a:p>
            <a:r>
              <a:rPr lang="es-ES" sz="3200" dirty="0">
                <a:latin typeface="Consolas" panose="020B0609020204030204" pitchFamily="49" charset="0"/>
              </a:rPr>
              <a:t>Lenguaje Más Importante</a:t>
            </a:r>
          </a:p>
          <a:p>
            <a:endParaRPr lang="es-ES" sz="3200" dirty="0">
              <a:latin typeface="Consolas" panose="020B0609020204030204" pitchFamily="49" charset="0"/>
            </a:endParaRPr>
          </a:p>
          <a:p>
            <a:r>
              <a:rPr lang="es-ES" sz="3200" dirty="0">
                <a:latin typeface="Consolas" panose="020B0609020204030204" pitchFamily="49" charset="0"/>
              </a:rPr>
              <a:t>Describe la estructura de la pagina Web</a:t>
            </a:r>
          </a:p>
          <a:p>
            <a:endParaRPr lang="es-ES" sz="3200" dirty="0">
              <a:latin typeface="Consolas" panose="020B0609020204030204" pitchFamily="49" charset="0"/>
            </a:endParaRPr>
          </a:p>
          <a:p>
            <a:r>
              <a:rPr lang="es-ES" sz="3200" dirty="0">
                <a:latin typeface="Consolas" panose="020B0609020204030204" pitchFamily="49" charset="0"/>
              </a:rPr>
              <a:t>Constituye por bloques</a:t>
            </a:r>
          </a:p>
        </p:txBody>
      </p:sp>
    </p:spTree>
    <p:extLst>
      <p:ext uri="{BB962C8B-B14F-4D97-AF65-F5344CB8AC3E}">
        <p14:creationId xmlns:p14="http://schemas.microsoft.com/office/powerpoint/2010/main" val="372139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1F50DF7C-E8C9-4D9D-8C04-0A7A9942A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6" r="15511"/>
          <a:stretch/>
        </p:blipFill>
        <p:spPr>
          <a:xfrm>
            <a:off x="-8895" y="-4538"/>
            <a:ext cx="7029450" cy="6862538"/>
          </a:xfrm>
          <a:prstGeom prst="rect">
            <a:avLst/>
          </a:prstGeom>
        </p:spPr>
      </p:pic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B76AF2E-C858-4AA9-A683-E90D01A618AB}"/>
              </a:ext>
            </a:extLst>
          </p:cNvPr>
          <p:cNvGrpSpPr/>
          <p:nvPr/>
        </p:nvGrpSpPr>
        <p:grpSpPr>
          <a:xfrm flipH="1">
            <a:off x="5593240" y="-4538"/>
            <a:ext cx="6598760" cy="6862538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Diagrama de flujo: datos 13">
              <a:extLst>
                <a:ext uri="{FF2B5EF4-FFF2-40B4-BE49-F238E27FC236}">
                  <a16:creationId xmlns:a16="http://schemas.microsoft.com/office/drawing/2014/main" id="{0A199FDF-5AFC-4760-80A1-2C7B038ECA30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CF6A06D5-87E1-4772-B8C7-8BAACD885EEC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663" y="475402"/>
            <a:ext cx="5411337" cy="3062780"/>
          </a:xfrm>
        </p:spPr>
        <p:txBody>
          <a:bodyPr>
            <a:normAutofit/>
          </a:bodyPr>
          <a:lstStyle/>
          <a:p>
            <a:pPr algn="r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¿Como funciona una pagina web?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409D405-C841-4BE8-A254-590AE7CAF9D7}"/>
              </a:ext>
            </a:extLst>
          </p:cNvPr>
          <p:cNvSpPr txBox="1"/>
          <p:nvPr/>
        </p:nvSpPr>
        <p:spPr>
          <a:xfrm>
            <a:off x="319717" y="183014"/>
            <a:ext cx="610155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Consolas" panose="020B0609020204030204" pitchFamily="49" charset="0"/>
              </a:rPr>
              <a:t>HTML &gt;</a:t>
            </a:r>
          </a:p>
          <a:p>
            <a:endParaRPr lang="es-ES" sz="3200" b="1" dirty="0">
              <a:latin typeface="Consolas" panose="020B0609020204030204" pitchFamily="49" charset="0"/>
            </a:endParaRPr>
          </a:p>
          <a:p>
            <a:r>
              <a:rPr lang="es-ES" sz="3200" b="1" dirty="0" err="1">
                <a:latin typeface="Consolas" panose="020B0609020204030204" pitchFamily="49" charset="0"/>
              </a:rPr>
              <a:t>H</a:t>
            </a:r>
            <a:r>
              <a:rPr lang="es-ES" sz="3200" dirty="0" err="1">
                <a:latin typeface="Consolas" panose="020B0609020204030204" pitchFamily="49" charset="0"/>
              </a:rPr>
              <a:t>yper</a:t>
            </a:r>
            <a:r>
              <a:rPr lang="es-ES" sz="3200" b="1" dirty="0" err="1">
                <a:latin typeface="Consolas" panose="020B0609020204030204" pitchFamily="49" charset="0"/>
              </a:rPr>
              <a:t>T</a:t>
            </a:r>
            <a:r>
              <a:rPr lang="es-ES" sz="3200" dirty="0" err="1">
                <a:latin typeface="Consolas" panose="020B0609020204030204" pitchFamily="49" charset="0"/>
              </a:rPr>
              <a:t>ext</a:t>
            </a:r>
            <a:r>
              <a:rPr lang="es-ES" sz="3200" dirty="0">
                <a:latin typeface="Consolas" panose="020B0609020204030204" pitchFamily="49" charset="0"/>
              </a:rPr>
              <a:t> </a:t>
            </a:r>
            <a:r>
              <a:rPr lang="es-ES" sz="3200" b="1" dirty="0" err="1">
                <a:latin typeface="Consolas" panose="020B0609020204030204" pitchFamily="49" charset="0"/>
              </a:rPr>
              <a:t>M</a:t>
            </a:r>
            <a:r>
              <a:rPr lang="es-ES" sz="3200" dirty="0" err="1">
                <a:latin typeface="Consolas" panose="020B0609020204030204" pitchFamily="49" charset="0"/>
              </a:rPr>
              <a:t>arkup</a:t>
            </a:r>
            <a:r>
              <a:rPr lang="es-ES" sz="3200" dirty="0">
                <a:latin typeface="Consolas" panose="020B0609020204030204" pitchFamily="49" charset="0"/>
              </a:rPr>
              <a:t> </a:t>
            </a:r>
            <a:r>
              <a:rPr lang="es-ES" sz="3200" b="1" dirty="0" err="1">
                <a:latin typeface="Consolas" panose="020B0609020204030204" pitchFamily="49" charset="0"/>
              </a:rPr>
              <a:t>L</a:t>
            </a:r>
            <a:r>
              <a:rPr lang="es-ES" sz="3200" dirty="0" err="1">
                <a:latin typeface="Consolas" panose="020B0609020204030204" pitchFamily="49" charset="0"/>
              </a:rPr>
              <a:t>anguage</a:t>
            </a:r>
            <a:endParaRPr lang="es-ES" sz="3200" dirty="0">
              <a:latin typeface="Consolas" panose="020B0609020204030204" pitchFamily="49" charset="0"/>
            </a:endParaRPr>
          </a:p>
          <a:p>
            <a:endParaRPr lang="es-ES" sz="3200" dirty="0">
              <a:latin typeface="Consolas" panose="020B0609020204030204" pitchFamily="49" charset="0"/>
            </a:endParaRPr>
          </a:p>
          <a:p>
            <a:r>
              <a:rPr lang="es-ES" sz="3200" dirty="0">
                <a:latin typeface="Consolas" panose="020B0609020204030204" pitchFamily="49" charset="0"/>
              </a:rPr>
              <a:t>Lenguaje Más Importante</a:t>
            </a:r>
          </a:p>
          <a:p>
            <a:endParaRPr lang="es-ES" sz="3200" dirty="0">
              <a:latin typeface="Consolas" panose="020B0609020204030204" pitchFamily="49" charset="0"/>
            </a:endParaRPr>
          </a:p>
          <a:p>
            <a:r>
              <a:rPr lang="es-ES" sz="3200" dirty="0">
                <a:latin typeface="Consolas" panose="020B0609020204030204" pitchFamily="49" charset="0"/>
              </a:rPr>
              <a:t>Describe la estructura de la pagina Web</a:t>
            </a:r>
          </a:p>
          <a:p>
            <a:endParaRPr lang="es-ES" sz="3200" dirty="0">
              <a:latin typeface="Consolas" panose="020B0609020204030204" pitchFamily="49" charset="0"/>
            </a:endParaRPr>
          </a:p>
          <a:p>
            <a:r>
              <a:rPr lang="es-ES" sz="3200" dirty="0">
                <a:latin typeface="Consolas" panose="020B0609020204030204" pitchFamily="49" charset="0"/>
              </a:rPr>
              <a:t>Constituye por bloques</a:t>
            </a:r>
          </a:p>
          <a:p>
            <a:endParaRPr lang="es-ES" sz="3200" dirty="0">
              <a:latin typeface="Consolas" panose="020B0609020204030204" pitchFamily="49" charset="0"/>
            </a:endParaRPr>
          </a:p>
          <a:p>
            <a:r>
              <a:rPr lang="es-ES" sz="3200" dirty="0">
                <a:latin typeface="Consolas" panose="020B0609020204030204" pitchFamily="49" charset="0"/>
              </a:rPr>
              <a:t>Representan por etiquetas</a:t>
            </a:r>
          </a:p>
        </p:txBody>
      </p:sp>
    </p:spTree>
    <p:extLst>
      <p:ext uri="{BB962C8B-B14F-4D97-AF65-F5344CB8AC3E}">
        <p14:creationId xmlns:p14="http://schemas.microsoft.com/office/powerpoint/2010/main" val="24618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05FEFE37-62E8-4A09-892B-381DAF9B8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/>
          <a:stretch/>
        </p:blipFill>
        <p:spPr>
          <a:xfrm>
            <a:off x="0" y="-4538"/>
            <a:ext cx="12192000" cy="6862538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B788876-189A-47EB-88AE-100078BB0341}"/>
              </a:ext>
            </a:extLst>
          </p:cNvPr>
          <p:cNvGrpSpPr/>
          <p:nvPr/>
        </p:nvGrpSpPr>
        <p:grpSpPr>
          <a:xfrm>
            <a:off x="0" y="-4538"/>
            <a:ext cx="6591869" cy="6862538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Diagrama de flujo: datos 3">
              <a:extLst>
                <a:ext uri="{FF2B5EF4-FFF2-40B4-BE49-F238E27FC236}">
                  <a16:creationId xmlns:a16="http://schemas.microsoft.com/office/drawing/2014/main" id="{B717F2BF-5F88-439E-A9F3-A5B5F9A30C5D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04205B0-093F-4783-B87B-F5B365D6708F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30" y="366220"/>
            <a:ext cx="5411337" cy="2131320"/>
          </a:xfrm>
        </p:spPr>
        <p:txBody>
          <a:bodyPr>
            <a:normAutofit/>
          </a:bodyPr>
          <a:lstStyle/>
          <a:p>
            <a:pPr algn="l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¿Que es la Web?</a:t>
            </a:r>
          </a:p>
        </p:txBody>
      </p:sp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B125F1A-638D-446F-83D5-1D889093F099}"/>
              </a:ext>
            </a:extLst>
          </p:cNvPr>
          <p:cNvSpPr txBox="1"/>
          <p:nvPr/>
        </p:nvSpPr>
        <p:spPr>
          <a:xfrm>
            <a:off x="122830" y="2859222"/>
            <a:ext cx="5609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Lenguaje integrar ordenadores del laboratorio y otras instituciones</a:t>
            </a:r>
          </a:p>
          <a:p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Suiza 1991, Laboratorio CERN</a:t>
            </a: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Tim Berners-Lee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E1028F9-0896-4321-A696-6006FEAD1239}"/>
              </a:ext>
            </a:extLst>
          </p:cNvPr>
          <p:cNvSpPr txBox="1"/>
          <p:nvPr/>
        </p:nvSpPr>
        <p:spPr>
          <a:xfrm>
            <a:off x="5973170" y="736979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Adobe Gothic Std B" panose="020B0800000000000000" pitchFamily="34" charset="-128"/>
              </a:rPr>
              <a:t>Dirección Web</a:t>
            </a:r>
          </a:p>
          <a:p>
            <a:pPr algn="ctr"/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b="1" dirty="0">
                <a:latin typeface="Consolas" panose="020B0609020204030204" pitchFamily="49" charset="0"/>
                <a:ea typeface="Adobe Gothic Std B" panose="020B0800000000000000" pitchFamily="34" charset="-128"/>
              </a:rPr>
              <a:t>http://www.facebook.com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194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05FEFE37-62E8-4A09-892B-381DAF9B8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/>
          <a:stretch/>
        </p:blipFill>
        <p:spPr>
          <a:xfrm>
            <a:off x="0" y="-4538"/>
            <a:ext cx="12192000" cy="6862538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B788876-189A-47EB-88AE-100078BB0341}"/>
              </a:ext>
            </a:extLst>
          </p:cNvPr>
          <p:cNvGrpSpPr/>
          <p:nvPr/>
        </p:nvGrpSpPr>
        <p:grpSpPr>
          <a:xfrm>
            <a:off x="0" y="-4538"/>
            <a:ext cx="6591869" cy="6862538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Diagrama de flujo: datos 3">
              <a:extLst>
                <a:ext uri="{FF2B5EF4-FFF2-40B4-BE49-F238E27FC236}">
                  <a16:creationId xmlns:a16="http://schemas.microsoft.com/office/drawing/2014/main" id="{B717F2BF-5F88-439E-A9F3-A5B5F9A30C5D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04205B0-093F-4783-B87B-F5B365D6708F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30" y="366220"/>
            <a:ext cx="5411337" cy="2131320"/>
          </a:xfrm>
        </p:spPr>
        <p:txBody>
          <a:bodyPr>
            <a:normAutofit/>
          </a:bodyPr>
          <a:lstStyle/>
          <a:p>
            <a:pPr algn="l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¿Que es la Web?</a:t>
            </a:r>
          </a:p>
        </p:txBody>
      </p:sp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B125F1A-638D-446F-83D5-1D889093F099}"/>
              </a:ext>
            </a:extLst>
          </p:cNvPr>
          <p:cNvSpPr txBox="1"/>
          <p:nvPr/>
        </p:nvSpPr>
        <p:spPr>
          <a:xfrm>
            <a:off x="122830" y="2859222"/>
            <a:ext cx="5609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Lenguaje integrar ordenadores del laboratorio y otras instituciones</a:t>
            </a:r>
          </a:p>
          <a:p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Suiza 1991, Laboratorio CERN</a:t>
            </a: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Tim Berners-Lee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E1028F9-0896-4321-A696-6006FEAD1239}"/>
              </a:ext>
            </a:extLst>
          </p:cNvPr>
          <p:cNvSpPr txBox="1"/>
          <p:nvPr/>
        </p:nvSpPr>
        <p:spPr>
          <a:xfrm>
            <a:off x="5973170" y="736979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Adobe Gothic Std B" panose="020B0800000000000000" pitchFamily="34" charset="-128"/>
              </a:rPr>
              <a:t>Dirección Web</a:t>
            </a:r>
          </a:p>
          <a:p>
            <a:pPr algn="ctr"/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b="1" dirty="0">
                <a:latin typeface="Consolas" panose="020B0609020204030204" pitchFamily="49" charset="0"/>
                <a:ea typeface="Adobe Gothic Std B" panose="020B0800000000000000" pitchFamily="34" charset="-128"/>
              </a:rPr>
              <a:t>http://www.facebook.com</a:t>
            </a:r>
          </a:p>
          <a:p>
            <a:pPr algn="ctr"/>
            <a:endParaRPr lang="es-ES" sz="2400" b="1" dirty="0"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b="1" dirty="0">
                <a:latin typeface="Consolas" panose="020B0609020204030204" pitchFamily="49" charset="0"/>
                <a:ea typeface="Adobe Gothic Std B" panose="020B0800000000000000" pitchFamily="34" charset="-128"/>
              </a:rPr>
              <a:t>http://</a:t>
            </a:r>
            <a:r>
              <a:rPr lang="es-ES" sz="2400" dirty="0">
                <a:latin typeface="Consolas" panose="020B0609020204030204" pitchFamily="49" charset="0"/>
                <a:ea typeface="Adobe Gothic Std B" panose="020B0800000000000000" pitchFamily="34" charset="-128"/>
              </a:rPr>
              <a:t> </a:t>
            </a:r>
          </a:p>
          <a:p>
            <a:pPr algn="ctr"/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H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iper</a:t>
            </a:r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T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ext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ransfer </a:t>
            </a:r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P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rotocol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29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05FEFE37-62E8-4A09-892B-381DAF9B8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/>
          <a:stretch/>
        </p:blipFill>
        <p:spPr>
          <a:xfrm>
            <a:off x="0" y="-4538"/>
            <a:ext cx="12192000" cy="6862538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B788876-189A-47EB-88AE-100078BB0341}"/>
              </a:ext>
            </a:extLst>
          </p:cNvPr>
          <p:cNvGrpSpPr/>
          <p:nvPr/>
        </p:nvGrpSpPr>
        <p:grpSpPr>
          <a:xfrm>
            <a:off x="0" y="-4538"/>
            <a:ext cx="6591869" cy="6862538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Diagrama de flujo: datos 3">
              <a:extLst>
                <a:ext uri="{FF2B5EF4-FFF2-40B4-BE49-F238E27FC236}">
                  <a16:creationId xmlns:a16="http://schemas.microsoft.com/office/drawing/2014/main" id="{B717F2BF-5F88-439E-A9F3-A5B5F9A30C5D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04205B0-093F-4783-B87B-F5B365D6708F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30" y="366220"/>
            <a:ext cx="5411337" cy="2131320"/>
          </a:xfrm>
        </p:spPr>
        <p:txBody>
          <a:bodyPr>
            <a:normAutofit/>
          </a:bodyPr>
          <a:lstStyle/>
          <a:p>
            <a:pPr algn="l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¿Que es la Web?</a:t>
            </a:r>
          </a:p>
        </p:txBody>
      </p:sp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B125F1A-638D-446F-83D5-1D889093F099}"/>
              </a:ext>
            </a:extLst>
          </p:cNvPr>
          <p:cNvSpPr txBox="1"/>
          <p:nvPr/>
        </p:nvSpPr>
        <p:spPr>
          <a:xfrm>
            <a:off x="122830" y="2859222"/>
            <a:ext cx="5609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Lenguaje integrar ordenadores del laboratorio y otras instituciones</a:t>
            </a:r>
          </a:p>
          <a:p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Suiza 1991, Laboratorio CERN</a:t>
            </a: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Tim Berners-Lee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E1028F9-0896-4321-A696-6006FEAD1239}"/>
              </a:ext>
            </a:extLst>
          </p:cNvPr>
          <p:cNvSpPr txBox="1"/>
          <p:nvPr/>
        </p:nvSpPr>
        <p:spPr>
          <a:xfrm>
            <a:off x="5973170" y="736979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Adobe Gothic Std B" panose="020B0800000000000000" pitchFamily="34" charset="-128"/>
              </a:rPr>
              <a:t>Dirección Web</a:t>
            </a:r>
          </a:p>
          <a:p>
            <a:pPr algn="ctr"/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b="1" dirty="0">
                <a:latin typeface="Consolas" panose="020B0609020204030204" pitchFamily="49" charset="0"/>
                <a:ea typeface="Adobe Gothic Std B" panose="020B0800000000000000" pitchFamily="34" charset="-128"/>
              </a:rPr>
              <a:t>http://www.facebook.com</a:t>
            </a:r>
          </a:p>
          <a:p>
            <a:pPr algn="ctr"/>
            <a:endParaRPr lang="es-ES" sz="2400" b="1" dirty="0"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b="1" dirty="0">
                <a:latin typeface="Consolas" panose="020B0609020204030204" pitchFamily="49" charset="0"/>
                <a:ea typeface="Adobe Gothic Std B" panose="020B0800000000000000" pitchFamily="34" charset="-128"/>
              </a:rPr>
              <a:t>http://</a:t>
            </a:r>
            <a:r>
              <a:rPr lang="es-ES" sz="2400" dirty="0">
                <a:latin typeface="Consolas" panose="020B0609020204030204" pitchFamily="49" charset="0"/>
                <a:ea typeface="Adobe Gothic Std B" panose="020B0800000000000000" pitchFamily="34" charset="-128"/>
              </a:rPr>
              <a:t> </a:t>
            </a:r>
          </a:p>
          <a:p>
            <a:pPr algn="ctr"/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H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iper</a:t>
            </a:r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T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ext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ransfer </a:t>
            </a:r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P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rotocol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endParaRPr lang="es-ES" sz="2400" dirty="0"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b="1" dirty="0">
                <a:latin typeface="Consolas" panose="020B0609020204030204" pitchFamily="49" charset="0"/>
                <a:ea typeface="Adobe Gothic Std B" panose="020B0800000000000000" pitchFamily="34" charset="-128"/>
              </a:rPr>
              <a:t>www</a:t>
            </a:r>
          </a:p>
          <a:p>
            <a:pPr algn="ctr"/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W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orld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W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ide </a:t>
            </a:r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W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ed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820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05FEFE37-62E8-4A09-892B-381DAF9B8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/>
          <a:stretch/>
        </p:blipFill>
        <p:spPr>
          <a:xfrm>
            <a:off x="0" y="-4538"/>
            <a:ext cx="12192000" cy="6862538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B788876-189A-47EB-88AE-100078BB0341}"/>
              </a:ext>
            </a:extLst>
          </p:cNvPr>
          <p:cNvGrpSpPr/>
          <p:nvPr/>
        </p:nvGrpSpPr>
        <p:grpSpPr>
          <a:xfrm>
            <a:off x="0" y="-4538"/>
            <a:ext cx="6591869" cy="6862538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Diagrama de flujo: datos 3">
              <a:extLst>
                <a:ext uri="{FF2B5EF4-FFF2-40B4-BE49-F238E27FC236}">
                  <a16:creationId xmlns:a16="http://schemas.microsoft.com/office/drawing/2014/main" id="{B717F2BF-5F88-439E-A9F3-A5B5F9A30C5D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04205B0-093F-4783-B87B-F5B365D6708F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30" y="366220"/>
            <a:ext cx="5411337" cy="2131320"/>
          </a:xfrm>
        </p:spPr>
        <p:txBody>
          <a:bodyPr>
            <a:normAutofit/>
          </a:bodyPr>
          <a:lstStyle/>
          <a:p>
            <a:pPr algn="l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¿Que es la Web?</a:t>
            </a:r>
          </a:p>
        </p:txBody>
      </p:sp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B125F1A-638D-446F-83D5-1D889093F099}"/>
              </a:ext>
            </a:extLst>
          </p:cNvPr>
          <p:cNvSpPr txBox="1"/>
          <p:nvPr/>
        </p:nvSpPr>
        <p:spPr>
          <a:xfrm>
            <a:off x="122830" y="2859222"/>
            <a:ext cx="5609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Lenguaje integrar ordenadores del laboratorio y otras instituciones</a:t>
            </a:r>
          </a:p>
          <a:p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Suiza 1991, Laboratorio CERN</a:t>
            </a: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Tim Berners-Lee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E1028F9-0896-4321-A696-6006FEAD1239}"/>
              </a:ext>
            </a:extLst>
          </p:cNvPr>
          <p:cNvSpPr txBox="1"/>
          <p:nvPr/>
        </p:nvSpPr>
        <p:spPr>
          <a:xfrm>
            <a:off x="5973170" y="736979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Adobe Gothic Std B" panose="020B0800000000000000" pitchFamily="34" charset="-128"/>
              </a:rPr>
              <a:t>Dirección Web</a:t>
            </a:r>
          </a:p>
          <a:p>
            <a:pPr algn="ctr"/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b="1" dirty="0">
                <a:latin typeface="Consolas" panose="020B0609020204030204" pitchFamily="49" charset="0"/>
                <a:ea typeface="Adobe Gothic Std B" panose="020B0800000000000000" pitchFamily="34" charset="-128"/>
              </a:rPr>
              <a:t>http://www.facebook.com</a:t>
            </a:r>
          </a:p>
          <a:p>
            <a:pPr algn="ctr"/>
            <a:endParaRPr lang="es-ES" sz="2400" b="1" dirty="0"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b="1" dirty="0">
                <a:latin typeface="Consolas" panose="020B0609020204030204" pitchFamily="49" charset="0"/>
                <a:ea typeface="Adobe Gothic Std B" panose="020B0800000000000000" pitchFamily="34" charset="-128"/>
              </a:rPr>
              <a:t>http://</a:t>
            </a:r>
            <a:r>
              <a:rPr lang="es-ES" sz="2400" dirty="0">
                <a:latin typeface="Consolas" panose="020B0609020204030204" pitchFamily="49" charset="0"/>
                <a:ea typeface="Adobe Gothic Std B" panose="020B0800000000000000" pitchFamily="34" charset="-128"/>
              </a:rPr>
              <a:t> </a:t>
            </a:r>
          </a:p>
          <a:p>
            <a:pPr algn="ctr"/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H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iper</a:t>
            </a:r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T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ext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ransfer </a:t>
            </a:r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P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rotocol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endParaRPr lang="es-ES" sz="2400" dirty="0"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b="1" dirty="0">
                <a:latin typeface="Consolas" panose="020B0609020204030204" pitchFamily="49" charset="0"/>
                <a:ea typeface="Adobe Gothic Std B" panose="020B0800000000000000" pitchFamily="34" charset="-128"/>
              </a:rPr>
              <a:t>www</a:t>
            </a:r>
          </a:p>
          <a:p>
            <a:pPr algn="ctr"/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W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orld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W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ide </a:t>
            </a:r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W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ed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endParaRPr lang="es-ES" sz="2400" dirty="0"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b="1" dirty="0" err="1">
                <a:latin typeface="Consolas" panose="020B0609020204030204" pitchFamily="49" charset="0"/>
                <a:ea typeface="Adobe Gothic Std B" panose="020B0800000000000000" pitchFamily="34" charset="-128"/>
              </a:rPr>
              <a:t>facebook</a:t>
            </a:r>
            <a:endParaRPr lang="es-ES" sz="2400" b="1" dirty="0"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nombre del dominio</a:t>
            </a:r>
          </a:p>
        </p:txBody>
      </p:sp>
    </p:spTree>
    <p:extLst>
      <p:ext uri="{BB962C8B-B14F-4D97-AF65-F5344CB8AC3E}">
        <p14:creationId xmlns:p14="http://schemas.microsoft.com/office/powerpoint/2010/main" val="308891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05FEFE37-62E8-4A09-892B-381DAF9B8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/>
          <a:stretch/>
        </p:blipFill>
        <p:spPr>
          <a:xfrm>
            <a:off x="0" y="-4538"/>
            <a:ext cx="12192000" cy="6862538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B788876-189A-47EB-88AE-100078BB0341}"/>
              </a:ext>
            </a:extLst>
          </p:cNvPr>
          <p:cNvGrpSpPr/>
          <p:nvPr/>
        </p:nvGrpSpPr>
        <p:grpSpPr>
          <a:xfrm>
            <a:off x="0" y="-4538"/>
            <a:ext cx="6591869" cy="6862538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Diagrama de flujo: datos 3">
              <a:extLst>
                <a:ext uri="{FF2B5EF4-FFF2-40B4-BE49-F238E27FC236}">
                  <a16:creationId xmlns:a16="http://schemas.microsoft.com/office/drawing/2014/main" id="{B717F2BF-5F88-439E-A9F3-A5B5F9A30C5D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04205B0-093F-4783-B87B-F5B365D6708F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30" y="366220"/>
            <a:ext cx="5411337" cy="2131320"/>
          </a:xfrm>
        </p:spPr>
        <p:txBody>
          <a:bodyPr>
            <a:normAutofit/>
          </a:bodyPr>
          <a:lstStyle/>
          <a:p>
            <a:pPr algn="l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¿Que es la Web?</a:t>
            </a:r>
          </a:p>
        </p:txBody>
      </p:sp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B125F1A-638D-446F-83D5-1D889093F099}"/>
              </a:ext>
            </a:extLst>
          </p:cNvPr>
          <p:cNvSpPr txBox="1"/>
          <p:nvPr/>
        </p:nvSpPr>
        <p:spPr>
          <a:xfrm>
            <a:off x="122830" y="2859222"/>
            <a:ext cx="5609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Lenguaje integrar ordenadores del laboratorio y otras instituciones</a:t>
            </a:r>
          </a:p>
          <a:p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Suiza 1991, Laboratorio CERN</a:t>
            </a: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Tim Berners-Lee</a:t>
            </a:r>
          </a:p>
          <a:p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s-ES" sz="24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W3C: WWW </a:t>
            </a:r>
            <a:r>
              <a:rPr lang="es-ES" sz="2400" dirty="0" err="1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Consortium</a:t>
            </a:r>
            <a:endParaRPr lang="es-ES" sz="2400" dirty="0">
              <a:solidFill>
                <a:srgbClr val="FFFF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s-ES" sz="24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www.w3c.org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E1028F9-0896-4321-A696-6006FEAD1239}"/>
              </a:ext>
            </a:extLst>
          </p:cNvPr>
          <p:cNvSpPr txBox="1"/>
          <p:nvPr/>
        </p:nvSpPr>
        <p:spPr>
          <a:xfrm>
            <a:off x="5973170" y="736979"/>
            <a:ext cx="609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Adobe Gothic Std B" panose="020B0800000000000000" pitchFamily="34" charset="-128"/>
              </a:rPr>
              <a:t>Dirección Web</a:t>
            </a:r>
          </a:p>
          <a:p>
            <a:pPr algn="ctr"/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b="1" dirty="0">
                <a:latin typeface="Consolas" panose="020B0609020204030204" pitchFamily="49" charset="0"/>
                <a:ea typeface="Adobe Gothic Std B" panose="020B0800000000000000" pitchFamily="34" charset="-128"/>
              </a:rPr>
              <a:t>http://www.facebook.com</a:t>
            </a:r>
          </a:p>
          <a:p>
            <a:pPr algn="ctr"/>
            <a:endParaRPr lang="es-ES" sz="2400" b="1" dirty="0"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b="1" dirty="0">
                <a:latin typeface="Consolas" panose="020B0609020204030204" pitchFamily="49" charset="0"/>
                <a:ea typeface="Adobe Gothic Std B" panose="020B0800000000000000" pitchFamily="34" charset="-128"/>
              </a:rPr>
              <a:t>http://</a:t>
            </a:r>
            <a:r>
              <a:rPr lang="es-ES" sz="2400" dirty="0">
                <a:latin typeface="Consolas" panose="020B0609020204030204" pitchFamily="49" charset="0"/>
                <a:ea typeface="Adobe Gothic Std B" panose="020B0800000000000000" pitchFamily="34" charset="-128"/>
              </a:rPr>
              <a:t> </a:t>
            </a:r>
          </a:p>
          <a:p>
            <a:pPr algn="ctr"/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H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iper</a:t>
            </a:r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T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ext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ransfer </a:t>
            </a:r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P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rotocol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endParaRPr lang="es-ES" sz="2400" dirty="0"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b="1" dirty="0">
                <a:latin typeface="Consolas" panose="020B0609020204030204" pitchFamily="49" charset="0"/>
                <a:ea typeface="Adobe Gothic Std B" panose="020B0800000000000000" pitchFamily="34" charset="-128"/>
              </a:rPr>
              <a:t>www</a:t>
            </a:r>
          </a:p>
          <a:p>
            <a:pPr algn="ctr"/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W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orld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 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W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ide </a:t>
            </a:r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W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ed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endParaRPr lang="es-ES" sz="2400" dirty="0"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b="1" dirty="0" err="1">
                <a:latin typeface="Consolas" panose="020B0609020204030204" pitchFamily="49" charset="0"/>
                <a:ea typeface="Adobe Gothic Std B" panose="020B0800000000000000" pitchFamily="34" charset="-128"/>
              </a:rPr>
              <a:t>facebook</a:t>
            </a:r>
            <a:endParaRPr lang="es-ES" sz="2400" b="1" dirty="0"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nombre del dominio</a:t>
            </a:r>
          </a:p>
          <a:p>
            <a:pPr algn="ctr"/>
            <a:endParaRPr lang="es-ES" sz="2400" dirty="0"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b="1" dirty="0" err="1">
                <a:latin typeface="Consolas" panose="020B0609020204030204" pitchFamily="49" charset="0"/>
                <a:ea typeface="Adobe Gothic Std B" panose="020B0800000000000000" pitchFamily="34" charset="-128"/>
              </a:rPr>
              <a:t>com</a:t>
            </a:r>
            <a:endParaRPr lang="es-ES" sz="2400" b="1" dirty="0">
              <a:latin typeface="Consolas" panose="020B0609020204030204" pitchFamily="49" charset="0"/>
              <a:ea typeface="Adobe Gothic Std B" panose="020B0800000000000000" pitchFamily="34" charset="-128"/>
            </a:endParaRPr>
          </a:p>
          <a:p>
            <a:pPr algn="ctr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dobe Gothic Std B" panose="020B0800000000000000" pitchFamily="34" charset="-128"/>
              </a:rPr>
              <a:t>extensión del dominio</a:t>
            </a:r>
          </a:p>
        </p:txBody>
      </p:sp>
    </p:spTree>
    <p:extLst>
      <p:ext uri="{BB962C8B-B14F-4D97-AF65-F5344CB8AC3E}">
        <p14:creationId xmlns:p14="http://schemas.microsoft.com/office/powerpoint/2010/main" val="165090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05FEFE37-62E8-4A09-892B-381DAF9B8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/>
          <a:stretch/>
        </p:blipFill>
        <p:spPr>
          <a:xfrm>
            <a:off x="0" y="-4538"/>
            <a:ext cx="12192000" cy="6862538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B788876-189A-47EB-88AE-100078BB0341}"/>
              </a:ext>
            </a:extLst>
          </p:cNvPr>
          <p:cNvGrpSpPr/>
          <p:nvPr/>
        </p:nvGrpSpPr>
        <p:grpSpPr>
          <a:xfrm>
            <a:off x="0" y="-4538"/>
            <a:ext cx="6591869" cy="6862538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Diagrama de flujo: datos 3">
              <a:extLst>
                <a:ext uri="{FF2B5EF4-FFF2-40B4-BE49-F238E27FC236}">
                  <a16:creationId xmlns:a16="http://schemas.microsoft.com/office/drawing/2014/main" id="{B717F2BF-5F88-439E-A9F3-A5B5F9A30C5D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04205B0-093F-4783-B87B-F5B365D6708F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30" y="366220"/>
            <a:ext cx="5411337" cy="2131320"/>
          </a:xfrm>
        </p:spPr>
        <p:txBody>
          <a:bodyPr>
            <a:normAutofit/>
          </a:bodyPr>
          <a:lstStyle/>
          <a:p>
            <a:pPr algn="l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¿Que es la internet?</a:t>
            </a:r>
          </a:p>
        </p:txBody>
      </p:sp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B125F1A-638D-446F-83D5-1D889093F099}"/>
              </a:ext>
            </a:extLst>
          </p:cNvPr>
          <p:cNvSpPr txBox="1"/>
          <p:nvPr/>
        </p:nvSpPr>
        <p:spPr>
          <a:xfrm>
            <a:off x="122830" y="2859222"/>
            <a:ext cx="5609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Inter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national </a:t>
            </a:r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Net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work</a:t>
            </a:r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26057D-4918-4CEE-9636-997F27701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98" y="1548552"/>
            <a:ext cx="6985000" cy="419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834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05FEFE37-62E8-4A09-892B-381DAF9B8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/>
          <a:stretch/>
        </p:blipFill>
        <p:spPr>
          <a:xfrm>
            <a:off x="0" y="-4538"/>
            <a:ext cx="12192000" cy="6862538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B788876-189A-47EB-88AE-100078BB0341}"/>
              </a:ext>
            </a:extLst>
          </p:cNvPr>
          <p:cNvGrpSpPr/>
          <p:nvPr/>
        </p:nvGrpSpPr>
        <p:grpSpPr>
          <a:xfrm>
            <a:off x="0" y="-4538"/>
            <a:ext cx="6591869" cy="6862538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Diagrama de flujo: datos 3">
              <a:extLst>
                <a:ext uri="{FF2B5EF4-FFF2-40B4-BE49-F238E27FC236}">
                  <a16:creationId xmlns:a16="http://schemas.microsoft.com/office/drawing/2014/main" id="{B717F2BF-5F88-439E-A9F3-A5B5F9A30C5D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04205B0-093F-4783-B87B-F5B365D6708F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30" y="366220"/>
            <a:ext cx="5411337" cy="2131320"/>
          </a:xfrm>
        </p:spPr>
        <p:txBody>
          <a:bodyPr>
            <a:normAutofit/>
          </a:bodyPr>
          <a:lstStyle/>
          <a:p>
            <a:pPr algn="l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¿Que es la internet?</a:t>
            </a:r>
          </a:p>
        </p:txBody>
      </p:sp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B125F1A-638D-446F-83D5-1D889093F099}"/>
              </a:ext>
            </a:extLst>
          </p:cNvPr>
          <p:cNvSpPr txBox="1"/>
          <p:nvPr/>
        </p:nvSpPr>
        <p:spPr>
          <a:xfrm>
            <a:off x="122830" y="2859222"/>
            <a:ext cx="5609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Inter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national </a:t>
            </a:r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Net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work</a:t>
            </a:r>
          </a:p>
          <a:p>
            <a:endParaRPr lang="es-ES" sz="2400" dirty="0">
              <a:solidFill>
                <a:schemeClr val="bg1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TCP/IP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26057D-4918-4CEE-9636-997F27701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98" y="1548552"/>
            <a:ext cx="6985000" cy="419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151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05FEFE37-62E8-4A09-892B-381DAF9B8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/>
          <a:stretch/>
        </p:blipFill>
        <p:spPr>
          <a:xfrm>
            <a:off x="0" y="-4538"/>
            <a:ext cx="12192000" cy="6862538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B788876-189A-47EB-88AE-100078BB0341}"/>
              </a:ext>
            </a:extLst>
          </p:cNvPr>
          <p:cNvGrpSpPr/>
          <p:nvPr/>
        </p:nvGrpSpPr>
        <p:grpSpPr>
          <a:xfrm>
            <a:off x="0" y="-4538"/>
            <a:ext cx="6591869" cy="6862538"/>
            <a:chOff x="0" y="-4538"/>
            <a:chExt cx="8707272" cy="6862538"/>
          </a:xfrm>
          <a:solidFill>
            <a:srgbClr val="28524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Diagrama de flujo: datos 3">
              <a:extLst>
                <a:ext uri="{FF2B5EF4-FFF2-40B4-BE49-F238E27FC236}">
                  <a16:creationId xmlns:a16="http://schemas.microsoft.com/office/drawing/2014/main" id="{B717F2BF-5F88-439E-A9F3-A5B5F9A30C5D}"/>
                </a:ext>
              </a:extLst>
            </p:cNvPr>
            <p:cNvSpPr/>
            <p:nvPr/>
          </p:nvSpPr>
          <p:spPr>
            <a:xfrm flipV="1">
              <a:off x="0" y="4538"/>
              <a:ext cx="8707272" cy="6853462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04205B0-093F-4783-B87B-F5B365D6708F}"/>
                </a:ext>
              </a:extLst>
            </p:cNvPr>
            <p:cNvSpPr/>
            <p:nvPr/>
          </p:nvSpPr>
          <p:spPr>
            <a:xfrm>
              <a:off x="0" y="-4538"/>
              <a:ext cx="2115403" cy="6862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B5811F-70AC-4789-B72A-C7D9529D4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30" y="366220"/>
            <a:ext cx="5411337" cy="2131320"/>
          </a:xfrm>
        </p:spPr>
        <p:txBody>
          <a:bodyPr>
            <a:normAutofit/>
          </a:bodyPr>
          <a:lstStyle/>
          <a:p>
            <a:pPr algn="l"/>
            <a:r>
              <a:rPr lang="es-ES" sz="6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¿Que es la internet?</a:t>
            </a:r>
          </a:p>
        </p:txBody>
      </p:sp>
      <p:sp>
        <p:nvSpPr>
          <p:cNvPr id="13" name="Diagrama de flujo: conector fuera de página 12">
            <a:extLst>
              <a:ext uri="{FF2B5EF4-FFF2-40B4-BE49-F238E27FC236}">
                <a16:creationId xmlns:a16="http://schemas.microsoft.com/office/drawing/2014/main" id="{F8B6BC3F-7565-485D-8F1C-5E22EFC1373A}"/>
              </a:ext>
            </a:extLst>
          </p:cNvPr>
          <p:cNvSpPr/>
          <p:nvPr/>
        </p:nvSpPr>
        <p:spPr>
          <a:xfrm>
            <a:off x="10795379" y="-4538"/>
            <a:ext cx="1037230" cy="741517"/>
          </a:xfrm>
          <a:prstGeom prst="flowChartOffpageConnector">
            <a:avLst/>
          </a:prstGeom>
          <a:solidFill>
            <a:srgbClr val="2852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B125F1A-638D-446F-83D5-1D889093F099}"/>
              </a:ext>
            </a:extLst>
          </p:cNvPr>
          <p:cNvSpPr txBox="1"/>
          <p:nvPr/>
        </p:nvSpPr>
        <p:spPr>
          <a:xfrm>
            <a:off x="122830" y="2859222"/>
            <a:ext cx="5609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Inter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national </a:t>
            </a:r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Net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work</a:t>
            </a:r>
          </a:p>
          <a:p>
            <a:endParaRPr lang="es-ES" sz="2400" dirty="0">
              <a:solidFill>
                <a:schemeClr val="bg1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TCP/IP </a:t>
            </a:r>
          </a:p>
          <a:p>
            <a:endParaRPr lang="es-ES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ES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http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26057D-4918-4CEE-9636-997F27701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98" y="1548552"/>
            <a:ext cx="6985000" cy="419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5152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395</Words>
  <Application>Microsoft Office PowerPoint</Application>
  <PresentationFormat>Panorámica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Adobe Gothic Std B</vt:lpstr>
      <vt:lpstr>Arial</vt:lpstr>
      <vt:lpstr>Calibri</vt:lpstr>
      <vt:lpstr>Calibri Light</vt:lpstr>
      <vt:lpstr>Consolas</vt:lpstr>
      <vt:lpstr>Tema de Office</vt:lpstr>
      <vt:lpstr>Desarrollo  Web para  Principiantes</vt:lpstr>
      <vt:lpstr>¿Que es la Web?</vt:lpstr>
      <vt:lpstr>¿Que es la Web?</vt:lpstr>
      <vt:lpstr>¿Que es la Web?</vt:lpstr>
      <vt:lpstr>¿Que es la Web?</vt:lpstr>
      <vt:lpstr>¿Que es la Web?</vt:lpstr>
      <vt:lpstr>¿Que es la internet?</vt:lpstr>
      <vt:lpstr>¿Que es la internet?</vt:lpstr>
      <vt:lpstr>¿Que es la internet?</vt:lpstr>
      <vt:lpstr>¿Que es la internet?</vt:lpstr>
      <vt:lpstr>¿Que es la internet?</vt:lpstr>
      <vt:lpstr>¿Como funciona una pagina web?</vt:lpstr>
      <vt:lpstr>¿Como funciona una pagina web?</vt:lpstr>
      <vt:lpstr>¿Como funciona una pagina web?</vt:lpstr>
      <vt:lpstr>¿Como funciona una pagina web?</vt:lpstr>
      <vt:lpstr>¿Como funciona una pagina web?</vt:lpstr>
      <vt:lpstr>¿Como funciona una pagina web?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 Web para  Principiantes</dc:title>
  <dc:creator>Josue Isai Hernandez</dc:creator>
  <cp:lastModifiedBy>Josue Isai Hernandez</cp:lastModifiedBy>
  <cp:revision>11</cp:revision>
  <dcterms:created xsi:type="dcterms:W3CDTF">2019-09-08T21:19:06Z</dcterms:created>
  <dcterms:modified xsi:type="dcterms:W3CDTF">2019-09-11T16:19:38Z</dcterms:modified>
</cp:coreProperties>
</file>