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7264400" cy="5143500"/>
  <p:notesSz cx="6858000" cy="9144000"/>
  <p:embeddedFontLst>
    <p:embeddedFont>
      <p:font typeface="Nunito" pitchFamily="2" charset="0"/>
      <p:regular r:id="rId12"/>
    </p:embeddedFont>
    <p:embeddedFont>
      <p:font typeface="Nunito Bold" charset="0"/>
      <p:regular r:id="rId13"/>
    </p:embeddedFont>
    <p:embeddedFont>
      <p:font typeface="Nunito Ultra-Bold" panose="020B0604020202020204" charset="0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30D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138" d="100"/>
          <a:sy n="138" d="100"/>
        </p:scale>
        <p:origin x="1650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juk.re/imogo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juk.re/imogoapp" TargetMode="Externa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263994" cy="5143500"/>
          </a:xfrm>
          <a:custGeom>
            <a:avLst/>
            <a:gdLst/>
            <a:ahLst/>
            <a:cxnLst/>
            <a:rect l="l" t="t" r="r" b="b"/>
            <a:pathLst>
              <a:path w="7263994" h="5143500">
                <a:moveTo>
                  <a:pt x="0" y="0"/>
                </a:moveTo>
                <a:lnTo>
                  <a:pt x="7263994" y="0"/>
                </a:lnTo>
                <a:lnTo>
                  <a:pt x="72639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703" t="-2222" r="-1703" b="-2222"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397459" y="1801156"/>
            <a:ext cx="4469076" cy="1541187"/>
            <a:chOff x="0" y="-66675"/>
            <a:chExt cx="5958767" cy="2054916"/>
          </a:xfrm>
        </p:grpSpPr>
        <p:sp>
          <p:nvSpPr>
            <p:cNvPr id="4" name="TextBox 4"/>
            <p:cNvSpPr txBox="1"/>
            <p:nvPr/>
          </p:nvSpPr>
          <p:spPr>
            <a:xfrm>
              <a:off x="0" y="-66675"/>
              <a:ext cx="5214854" cy="80791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marL="0" lvl="0" indent="0">
                <a:lnSpc>
                  <a:spcPts val="4900"/>
                </a:lnSpc>
                <a:spcBef>
                  <a:spcPct val="0"/>
                </a:spcBef>
              </a:pPr>
              <a:r>
                <a:rPr lang="en-US" sz="3500" b="1" dirty="0" err="1">
                  <a:solidFill>
                    <a:srgbClr val="FFF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Laudo</a:t>
              </a:r>
              <a:endParaRPr lang="en-US" sz="3500" b="1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endParaRP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311841"/>
              <a:ext cx="5958767" cy="16764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10500"/>
                </a:lnSpc>
                <a:spcBef>
                  <a:spcPct val="0"/>
                </a:spcBef>
              </a:pPr>
              <a:r>
                <a:rPr lang="en-US" sz="7500" b="1" dirty="0" err="1">
                  <a:solidFill>
                    <a:srgbClr val="FFFFFF"/>
                  </a:solidFill>
                  <a:latin typeface="Nunito Bold"/>
                  <a:ea typeface="Nunito Bold"/>
                  <a:cs typeface="Nunito Bold"/>
                  <a:sym typeface="Nunito Bold"/>
                </a:rPr>
                <a:t>Avaliativo</a:t>
              </a:r>
              <a:endParaRPr lang="en-US" sz="7500" b="1" dirty="0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endParaRPr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263994" cy="5143500"/>
          </a:xfrm>
          <a:custGeom>
            <a:avLst/>
            <a:gdLst/>
            <a:ahLst/>
            <a:cxnLst/>
            <a:rect l="l" t="t" r="r" b="b"/>
            <a:pathLst>
              <a:path w="7263994" h="5143500">
                <a:moveTo>
                  <a:pt x="0" y="0"/>
                </a:moveTo>
                <a:lnTo>
                  <a:pt x="7263994" y="0"/>
                </a:lnTo>
                <a:lnTo>
                  <a:pt x="72639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2144" t="-4444" r="-1262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TextBox 3"/>
          <p:cNvSpPr txBox="1"/>
          <p:nvPr/>
        </p:nvSpPr>
        <p:spPr>
          <a:xfrm>
            <a:off x="514350" y="2190616"/>
            <a:ext cx="3214911" cy="9174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7553"/>
              </a:lnSpc>
              <a:spcBef>
                <a:spcPct val="0"/>
              </a:spcBef>
            </a:pPr>
            <a:r>
              <a:rPr lang="en-US" sz="5395" b="1" dirty="0" err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Avaliativo</a:t>
            </a:r>
            <a:endParaRPr lang="en-US" sz="5395" b="1" dirty="0">
              <a:solidFill>
                <a:srgbClr val="FFFFFF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14350" y="1978246"/>
            <a:ext cx="3117647" cy="4313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524"/>
              </a:lnSpc>
              <a:spcBef>
                <a:spcPct val="0"/>
              </a:spcBef>
            </a:pPr>
            <a:r>
              <a:rPr lang="en-US" sz="2517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Laudo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514350" y="4262892"/>
            <a:ext cx="1607456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www.imogo.com.br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514350" y="3998794"/>
            <a:ext cx="1607456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(61) 9 8463-4855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514350" y="3734539"/>
            <a:ext cx="1607456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>
                <a:solidFill>
                  <a:srgbClr val="FFFFFF"/>
                </a:solidFill>
                <a:latin typeface="Nunito"/>
                <a:ea typeface="Nunito"/>
                <a:cs typeface="Nunito"/>
                <a:sym typeface="Nunito"/>
              </a:rPr>
              <a:t>@imogoapp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7263994" cy="5143500"/>
          </a:xfrm>
          <a:custGeom>
            <a:avLst/>
            <a:gdLst/>
            <a:ahLst/>
            <a:cxnLst/>
            <a:rect l="l" t="t" r="r" b="b"/>
            <a:pathLst>
              <a:path w="7263994" h="5143500">
                <a:moveTo>
                  <a:pt x="0" y="0"/>
                </a:moveTo>
                <a:lnTo>
                  <a:pt x="7263994" y="0"/>
                </a:lnTo>
                <a:lnTo>
                  <a:pt x="7263994" y="5143500"/>
                </a:lnTo>
                <a:lnTo>
                  <a:pt x="0" y="51435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88" r="-1518" b="-4444"/>
            </a:stretch>
          </a:blipFill>
        </p:spPr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7098" y="491561"/>
            <a:ext cx="447018" cy="447018"/>
          </a:xfrm>
          <a:custGeom>
            <a:avLst/>
            <a:gdLst/>
            <a:ahLst/>
            <a:cxnLst/>
            <a:rect l="l" t="t" r="r" b="b"/>
            <a:pathLst>
              <a:path w="447018" h="447018">
                <a:moveTo>
                  <a:pt x="0" y="0"/>
                </a:moveTo>
                <a:lnTo>
                  <a:pt x="447018" y="0"/>
                </a:lnTo>
                <a:lnTo>
                  <a:pt x="447018" y="447018"/>
                </a:lnTo>
                <a:lnTo>
                  <a:pt x="0" y="44701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879958" y="2967400"/>
            <a:ext cx="5504077" cy="1661750"/>
          </a:xfrm>
          <a:custGeom>
            <a:avLst/>
            <a:gdLst/>
            <a:ahLst/>
            <a:cxnLst/>
            <a:rect l="l" t="t" r="r" b="b"/>
            <a:pathLst>
              <a:path w="5504077" h="1947067">
                <a:moveTo>
                  <a:pt x="0" y="0"/>
                </a:moveTo>
                <a:lnTo>
                  <a:pt x="5504077" y="0"/>
                </a:lnTo>
                <a:lnTo>
                  <a:pt x="5504077" y="1947067"/>
                </a:lnTo>
                <a:lnTo>
                  <a:pt x="0" y="194706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514350" y="1179986"/>
            <a:ext cx="6235294" cy="14743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49"/>
              </a:lnSpc>
            </a:pP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Este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laudo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apresenta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avaliação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de mercado do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seu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imóvel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 Na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imoGo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usamos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inteligência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artificial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fornecer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uma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estimativa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precisa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considerando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as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condições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reais do mercado.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Aplicamos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o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método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comparativo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de mercado (NBR 14.653)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garantir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resultados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consistentes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com base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em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imóveis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semelhantes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na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mesma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região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  <a:p>
            <a:pPr algn="just">
              <a:lnSpc>
                <a:spcPts val="2827"/>
              </a:lnSpc>
            </a:pP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mais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informações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b="1" u="sng" dirty="0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  <a:hlinkClick r:id="rId4" tooltip="https://juk.re/imo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clique </a:t>
            </a:r>
            <a:r>
              <a:rPr lang="en-US" sz="1321" b="1" u="sng" dirty="0" err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  <a:hlinkClick r:id="rId4" tooltip="https://juk.re/imogo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aqui</a:t>
            </a:r>
            <a:r>
              <a:rPr lang="en-US" sz="1321" b="1" dirty="0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.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Introdução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489001"/>
            <a:ext cx="465115" cy="465115"/>
          </a:xfrm>
          <a:custGeom>
            <a:avLst/>
            <a:gdLst/>
            <a:ahLst/>
            <a:cxnLst/>
            <a:rect l="l" t="t" r="r" b="b"/>
            <a:pathLst>
              <a:path w="465115" h="465115">
                <a:moveTo>
                  <a:pt x="0" y="0"/>
                </a:moveTo>
                <a:lnTo>
                  <a:pt x="465115" y="0"/>
                </a:lnTo>
                <a:lnTo>
                  <a:pt x="465115" y="465115"/>
                </a:lnTo>
                <a:lnTo>
                  <a:pt x="0" y="46511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484169" y="2637972"/>
            <a:ext cx="469947" cy="469947"/>
          </a:xfrm>
          <a:custGeom>
            <a:avLst/>
            <a:gdLst/>
            <a:ahLst/>
            <a:cxnLst/>
            <a:rect l="l" t="t" r="r" b="b"/>
            <a:pathLst>
              <a:path w="469947" h="469947">
                <a:moveTo>
                  <a:pt x="0" y="0"/>
                </a:moveTo>
                <a:lnTo>
                  <a:pt x="469947" y="0"/>
                </a:lnTo>
                <a:lnTo>
                  <a:pt x="469947" y="469947"/>
                </a:lnTo>
                <a:lnTo>
                  <a:pt x="0" y="46994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849595" y="3203169"/>
            <a:ext cx="5564803" cy="1425981"/>
          </a:xfrm>
          <a:custGeom>
            <a:avLst/>
            <a:gdLst/>
            <a:ahLst/>
            <a:cxnLst/>
            <a:rect l="l" t="t" r="r" b="b"/>
            <a:pathLst>
              <a:path w="5564803" h="1425981">
                <a:moveTo>
                  <a:pt x="0" y="0"/>
                </a:moveTo>
                <a:lnTo>
                  <a:pt x="5564803" y="0"/>
                </a:lnTo>
                <a:lnTo>
                  <a:pt x="5564803" y="1425981"/>
                </a:lnTo>
                <a:lnTo>
                  <a:pt x="0" y="1425981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514350" y="1179986"/>
            <a:ext cx="6235294" cy="13666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49"/>
              </a:lnSpc>
            </a:pP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imoGo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chegou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modernizar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agilizar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serviços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imobiliários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digitais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no mercado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brasiliense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 Com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tecnologia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de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ponta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oferecemos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um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serviço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100% digital,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rápido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,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prático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sem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burocracia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 </a:t>
            </a:r>
          </a:p>
          <a:p>
            <a:pPr algn="just">
              <a:lnSpc>
                <a:spcPts val="1849"/>
              </a:lnSpc>
            </a:pPr>
            <a:endParaRPr lang="en-US" sz="1321" dirty="0">
              <a:solidFill>
                <a:srgbClr val="46484C"/>
              </a:solidFill>
              <a:latin typeface="Nunito"/>
              <a:ea typeface="Nunito"/>
              <a:cs typeface="Nunito"/>
              <a:sym typeface="Nunito"/>
            </a:endParaRPr>
          </a:p>
          <a:p>
            <a:pPr algn="just">
              <a:lnSpc>
                <a:spcPts val="1849"/>
              </a:lnSpc>
            </a:pP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Confie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na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imoGo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para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simplificar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sua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experiência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imobiliária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com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qualidade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e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foco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na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sua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 </a:t>
            </a:r>
            <a:r>
              <a:rPr lang="en-US" sz="1321" dirty="0" err="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satisfação</a:t>
            </a:r>
            <a:r>
              <a:rPr lang="en-US" sz="1321" dirty="0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.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Quem</a:t>
            </a:r>
            <a:r>
              <a:rPr lang="en-US" sz="1721" b="1" dirty="0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somos</a:t>
            </a:r>
            <a:endParaRPr lang="en-US" sz="1721" b="1" dirty="0">
              <a:solidFill>
                <a:srgbClr val="46484C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04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064047" y="274657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Nossos</a:t>
            </a:r>
            <a:r>
              <a:rPr lang="en-US" sz="1721" b="1" dirty="0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serviços</a:t>
            </a:r>
            <a:endParaRPr lang="en-US" sz="1721" b="1" dirty="0">
              <a:solidFill>
                <a:srgbClr val="46484C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3773810" y="1026775"/>
            <a:ext cx="2975833" cy="3089951"/>
          </a:xfrm>
          <a:custGeom>
            <a:avLst/>
            <a:gdLst/>
            <a:ahLst/>
            <a:cxnLst/>
            <a:rect l="l" t="t" r="r" b="b"/>
            <a:pathLst>
              <a:path w="2975833" h="3089951">
                <a:moveTo>
                  <a:pt x="0" y="0"/>
                </a:moveTo>
                <a:lnTo>
                  <a:pt x="2975834" y="0"/>
                </a:lnTo>
                <a:lnTo>
                  <a:pt x="2975834" y="3089950"/>
                </a:lnTo>
                <a:lnTo>
                  <a:pt x="0" y="30899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514350" y="2281212"/>
            <a:ext cx="121209" cy="138525"/>
          </a:xfrm>
          <a:custGeom>
            <a:avLst/>
            <a:gdLst/>
            <a:ahLst/>
            <a:cxnLst/>
            <a:rect l="l" t="t" r="r" b="b"/>
            <a:pathLst>
              <a:path w="121209" h="138525">
                <a:moveTo>
                  <a:pt x="0" y="0"/>
                </a:moveTo>
                <a:lnTo>
                  <a:pt x="121209" y="0"/>
                </a:lnTo>
                <a:lnTo>
                  <a:pt x="121209" y="138524"/>
                </a:lnTo>
                <a:lnTo>
                  <a:pt x="0" y="13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Freeform 5"/>
          <p:cNvSpPr/>
          <p:nvPr/>
        </p:nvSpPr>
        <p:spPr>
          <a:xfrm>
            <a:off x="514350" y="2591186"/>
            <a:ext cx="121209" cy="138525"/>
          </a:xfrm>
          <a:custGeom>
            <a:avLst/>
            <a:gdLst/>
            <a:ahLst/>
            <a:cxnLst/>
            <a:rect l="l" t="t" r="r" b="b"/>
            <a:pathLst>
              <a:path w="121209" h="138525">
                <a:moveTo>
                  <a:pt x="0" y="0"/>
                </a:moveTo>
                <a:lnTo>
                  <a:pt x="121209" y="0"/>
                </a:lnTo>
                <a:lnTo>
                  <a:pt x="121209" y="138525"/>
                </a:lnTo>
                <a:lnTo>
                  <a:pt x="0" y="1385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6" name="Freeform 6"/>
          <p:cNvSpPr/>
          <p:nvPr/>
        </p:nvSpPr>
        <p:spPr>
          <a:xfrm>
            <a:off x="514350" y="2901161"/>
            <a:ext cx="121209" cy="138525"/>
          </a:xfrm>
          <a:custGeom>
            <a:avLst/>
            <a:gdLst/>
            <a:ahLst/>
            <a:cxnLst/>
            <a:rect l="l" t="t" r="r" b="b"/>
            <a:pathLst>
              <a:path w="121209" h="138525">
                <a:moveTo>
                  <a:pt x="0" y="0"/>
                </a:moveTo>
                <a:lnTo>
                  <a:pt x="121209" y="0"/>
                </a:lnTo>
                <a:lnTo>
                  <a:pt x="121209" y="138524"/>
                </a:lnTo>
                <a:lnTo>
                  <a:pt x="0" y="13852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7" name="Freeform 7"/>
          <p:cNvSpPr/>
          <p:nvPr/>
        </p:nvSpPr>
        <p:spPr>
          <a:xfrm>
            <a:off x="1601208" y="3211135"/>
            <a:ext cx="698600" cy="698600"/>
          </a:xfrm>
          <a:custGeom>
            <a:avLst/>
            <a:gdLst/>
            <a:ahLst/>
            <a:cxnLst/>
            <a:rect l="l" t="t" r="r" b="b"/>
            <a:pathLst>
              <a:path w="698600" h="698600">
                <a:moveTo>
                  <a:pt x="0" y="0"/>
                </a:moveTo>
                <a:lnTo>
                  <a:pt x="698600" y="0"/>
                </a:lnTo>
                <a:lnTo>
                  <a:pt x="698600" y="698600"/>
                </a:lnTo>
                <a:lnTo>
                  <a:pt x="0" y="69860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8" name="TextBox 8"/>
          <p:cNvSpPr txBox="1"/>
          <p:nvPr/>
        </p:nvSpPr>
        <p:spPr>
          <a:xfrm>
            <a:off x="701193" y="2271687"/>
            <a:ext cx="2865244" cy="1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"/>
              </a:lnSpc>
            </a:pPr>
            <a:r>
              <a:rPr lang="en-US" sz="9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Gestão completa da venda do seu imóvel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701193" y="2581661"/>
            <a:ext cx="2865244" cy="1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"/>
              </a:lnSpc>
            </a:pPr>
            <a:r>
              <a:rPr lang="en-US" sz="9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Contratos digitais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701193" y="2891636"/>
            <a:ext cx="2865244" cy="148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289"/>
              </a:lnSpc>
            </a:pPr>
            <a:r>
              <a:rPr lang="en-US" sz="9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Equipe dedicada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046" y="577231"/>
            <a:ext cx="2110953" cy="297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Anuncie</a:t>
            </a:r>
            <a:r>
              <a:rPr lang="en-US" sz="1721" b="1" dirty="0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 </a:t>
            </a:r>
            <a:r>
              <a:rPr lang="en-US" sz="1721" b="1" dirty="0" err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conosco</a:t>
            </a:r>
            <a:endParaRPr lang="en-US" sz="1721" b="1" dirty="0">
              <a:solidFill>
                <a:srgbClr val="46484C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507098" y="1208183"/>
            <a:ext cx="2983493" cy="80746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49"/>
              </a:lnSpc>
            </a:pPr>
            <a:r>
              <a:rPr lang="en-US" sz="2321" b="1" dirty="0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Conte com </a:t>
            </a:r>
            <a:r>
              <a:rPr lang="en-US" sz="2321" b="1" dirty="0" err="1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nosso</a:t>
            </a:r>
            <a:r>
              <a:rPr lang="en-US" sz="2321" b="1" dirty="0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 app </a:t>
            </a:r>
            <a:r>
              <a:rPr lang="en-US" sz="2321" b="1" dirty="0" err="1">
                <a:solidFill>
                  <a:srgbClr val="730D83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imo</a:t>
            </a:r>
            <a:r>
              <a:rPr lang="en-US" sz="2321" b="1" dirty="0" err="1">
                <a:solidFill>
                  <a:srgbClr val="F57E20"/>
                </a:solidFill>
                <a:latin typeface="Nunito Ultra-Bold"/>
                <a:ea typeface="Nunito Ultra-Bold"/>
                <a:cs typeface="Nunito Ultra-Bold"/>
                <a:sym typeface="Nunito Ultra-Bold"/>
              </a:rPr>
              <a:t>Go</a:t>
            </a:r>
            <a:endParaRPr lang="en-US" sz="2321" b="1" dirty="0">
              <a:solidFill>
                <a:srgbClr val="F57E20"/>
              </a:solidFill>
              <a:latin typeface="Nunito Ultra-Bold"/>
              <a:ea typeface="Nunito Ultra-Bold"/>
              <a:cs typeface="Nunito Ultra-Bold"/>
              <a:sym typeface="Nunito Ultra-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064047" y="4016666"/>
            <a:ext cx="1772922" cy="1970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569"/>
              </a:lnSpc>
            </a:pPr>
            <a:r>
              <a:rPr lang="en-US" sz="1121" b="1" dirty="0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  <a:hlinkClick r:id="rId6" tooltip="https://juk.re/imogoap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app.imogo.com.br</a:t>
            </a:r>
          </a:p>
        </p:txBody>
      </p:sp>
      <p:pic>
        <p:nvPicPr>
          <p:cNvPr id="14" name="Picture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98020" y="3207948"/>
            <a:ext cx="704975" cy="704975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514350" y="2281212"/>
            <a:ext cx="3052087" cy="138525"/>
            <a:chOff x="0" y="0"/>
            <a:chExt cx="4069450" cy="18469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{{tipo_imovel}}</a:t>
              </a: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514350" y="2591186"/>
            <a:ext cx="3052087" cy="138525"/>
            <a:chOff x="0" y="0"/>
            <a:chExt cx="4069450" cy="18469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8" name="TextBox 8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{{qnt_quartos}}</a:t>
              </a: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514350" y="2901161"/>
            <a:ext cx="3052087" cy="138525"/>
            <a:chOff x="0" y="0"/>
            <a:chExt cx="4069450" cy="184699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{{qnt_suites}}</a:t>
              </a:r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514350" y="3211135"/>
            <a:ext cx="3052087" cy="138525"/>
            <a:chOff x="0" y="0"/>
            <a:chExt cx="4069450" cy="18469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{{qnt_vagas}}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514350" y="3521110"/>
            <a:ext cx="3052087" cy="138525"/>
            <a:chOff x="0" y="0"/>
            <a:chExt cx="4069450" cy="184699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17" name="TextBox 17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{{metragem}}</a:t>
              </a:r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514350" y="3831084"/>
            <a:ext cx="3052087" cy="138525"/>
            <a:chOff x="0" y="0"/>
            <a:chExt cx="4069450" cy="184699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60325" cy="183228"/>
            </a:xfrm>
            <a:custGeom>
              <a:avLst/>
              <a:gdLst/>
              <a:ahLst/>
              <a:cxnLst/>
              <a:rect l="l" t="t" r="r" b="b"/>
              <a:pathLst>
                <a:path w="160325" h="183228">
                  <a:moveTo>
                    <a:pt x="0" y="0"/>
                  </a:moveTo>
                  <a:lnTo>
                    <a:pt x="160325" y="0"/>
                  </a:lnTo>
                  <a:lnTo>
                    <a:pt x="160325" y="183228"/>
                  </a:lnTo>
                  <a:lnTo>
                    <a:pt x="0" y="1832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20" name="TextBox 20"/>
            <p:cNvSpPr txBox="1"/>
            <p:nvPr/>
          </p:nvSpPr>
          <p:spPr>
            <a:xfrm>
              <a:off x="249124" y="-9525"/>
              <a:ext cx="3820325" cy="19422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289"/>
                </a:lnSpc>
              </a:pPr>
              <a:r>
                <a:rPr lang="en-US" sz="921">
                  <a:solidFill>
                    <a:srgbClr val="46484C"/>
                  </a:solidFill>
                  <a:latin typeface="Nunito"/>
                  <a:ea typeface="Nunito"/>
                  <a:cs typeface="Nunito"/>
                  <a:sym typeface="Nunito"/>
                </a:rPr>
                <a:t>{{padrao_imovel}}</a:t>
              </a:r>
            </a:p>
          </p:txBody>
        </p:sp>
      </p:grpSp>
      <p:sp>
        <p:nvSpPr>
          <p:cNvPr id="21" name="Freeform 21"/>
          <p:cNvSpPr/>
          <p:nvPr/>
        </p:nvSpPr>
        <p:spPr>
          <a:xfrm>
            <a:off x="3974501" y="1071209"/>
            <a:ext cx="2530864" cy="3178479"/>
          </a:xfrm>
          <a:custGeom>
            <a:avLst/>
            <a:gdLst/>
            <a:ahLst/>
            <a:cxnLst/>
            <a:rect l="l" t="t" r="r" b="b"/>
            <a:pathLst>
              <a:path w="2530864" h="3178479">
                <a:moveTo>
                  <a:pt x="0" y="0"/>
                </a:moveTo>
                <a:lnTo>
                  <a:pt x="2530864" y="0"/>
                </a:lnTo>
                <a:lnTo>
                  <a:pt x="2530864" y="3178479"/>
                </a:lnTo>
                <a:lnTo>
                  <a:pt x="0" y="317847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22" name="TextBox 22"/>
          <p:cNvSpPr txBox="1"/>
          <p:nvPr/>
        </p:nvSpPr>
        <p:spPr>
          <a:xfrm>
            <a:off x="1064047" y="577231"/>
            <a:ext cx="1198863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Seu imóvel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14350" y="1236882"/>
            <a:ext cx="1670050" cy="29706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409"/>
              </a:lnSpc>
            </a:pPr>
            <a:r>
              <a:rPr lang="en-US" sz="1721" b="1" dirty="0" err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Descrição</a:t>
            </a:r>
            <a:endParaRPr lang="en-US" sz="1721" b="1" dirty="0">
              <a:solidFill>
                <a:srgbClr val="730D83"/>
              </a:solidFill>
              <a:latin typeface="Nunito Bold"/>
              <a:ea typeface="Nunito Bold"/>
              <a:cs typeface="Nunito Bold"/>
              <a:sym typeface="Nunito Bold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514350" y="1683582"/>
            <a:ext cx="3052087" cy="1975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709"/>
              </a:lnSpc>
            </a:pPr>
            <a:r>
              <a:rPr lang="en-US" sz="12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{{endereco_full}}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Freeform 4"/>
          <p:cNvSpPr/>
          <p:nvPr/>
        </p:nvSpPr>
        <p:spPr>
          <a:xfrm>
            <a:off x="433168" y="1063558"/>
            <a:ext cx="4385401" cy="365450"/>
          </a:xfrm>
          <a:custGeom>
            <a:avLst/>
            <a:gdLst/>
            <a:ahLst/>
            <a:cxnLst/>
            <a:rect l="l" t="t" r="r" b="b"/>
            <a:pathLst>
              <a:path w="4385401" h="365450">
                <a:moveTo>
                  <a:pt x="0" y="0"/>
                </a:moveTo>
                <a:lnTo>
                  <a:pt x="4385402" y="0"/>
                </a:lnTo>
                <a:lnTo>
                  <a:pt x="4385402" y="365450"/>
                </a:lnTo>
                <a:lnTo>
                  <a:pt x="0" y="36545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5" name="TextBox 5"/>
          <p:cNvSpPr txBox="1"/>
          <p:nvPr/>
        </p:nvSpPr>
        <p:spPr>
          <a:xfrm>
            <a:off x="1404347" y="2111059"/>
            <a:ext cx="2865244" cy="1228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009"/>
              </a:lnSpc>
            </a:pPr>
            <a:r>
              <a:rPr lang="en-US" sz="721">
                <a:solidFill>
                  <a:srgbClr val="46484C"/>
                </a:solidFill>
                <a:latin typeface="Nunito"/>
                <a:ea typeface="Nunito"/>
                <a:cs typeface="Nunito"/>
                <a:sym typeface="Nunito"/>
              </a:rPr>
              <a:t>*Nos últimos 12 meses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Análise de bairro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07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635559" y="1163733"/>
            <a:ext cx="3585819" cy="1555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99"/>
              </a:lnSpc>
            </a:pPr>
            <a:r>
              <a:rPr lang="en-US" sz="999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{{tipo_imovel}} - {{qnt_quartos}} - {{bairro}} - {{cidade}}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14350" y="1535114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 dirty="0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R$ {{valor_m2}}</a:t>
            </a:r>
          </a:p>
          <a:p>
            <a:pPr algn="l">
              <a:lnSpc>
                <a:spcPts val="1399"/>
              </a:lnSpc>
            </a:pPr>
            <a:endParaRPr lang="en-US" sz="1199" b="1" dirty="0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dirty="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Valor </a:t>
            </a:r>
            <a:r>
              <a:rPr lang="en-US" sz="900" dirty="0" err="1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médio</a:t>
            </a:r>
            <a:r>
              <a:rPr lang="en-US" sz="900" dirty="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 do m²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63835" y="1535114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{{qnt_anuncio}}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Imóveis anunciados*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213320" y="1535114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{{qnt_vendido}}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>
                <a:solidFill>
                  <a:srgbClr val="730D83"/>
                </a:solidFill>
                <a:latin typeface="Nunito"/>
                <a:ea typeface="Nunito"/>
                <a:cs typeface="Nunito"/>
                <a:sym typeface="Nunito"/>
              </a:rPr>
              <a:t>Imóveis vendidos*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7774" y="3333750"/>
            <a:ext cx="3841388" cy="2096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{{grafico_01}}</a:t>
            </a:r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B8327CB4-4270-4136-BB16-DCFC0EEF2851}"/>
              </a:ext>
            </a:extLst>
          </p:cNvPr>
          <p:cNvSpPr txBox="1"/>
          <p:nvPr/>
        </p:nvSpPr>
        <p:spPr>
          <a:xfrm>
            <a:off x="5308600" y="2878763"/>
            <a:ext cx="819131" cy="2904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9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{{foto_02}}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7E66708B-535D-364B-8664-D0B561B65F7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350" y="2258433"/>
            <a:ext cx="1142419" cy="2666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4E4E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02411" y="477062"/>
            <a:ext cx="488994" cy="488994"/>
          </a:xfrm>
          <a:custGeom>
            <a:avLst/>
            <a:gdLst/>
            <a:ahLst/>
            <a:cxnLst/>
            <a:rect l="l" t="t" r="r" b="b"/>
            <a:pathLst>
              <a:path w="488994" h="488994">
                <a:moveTo>
                  <a:pt x="0" y="0"/>
                </a:moveTo>
                <a:lnTo>
                  <a:pt x="488994" y="0"/>
                </a:lnTo>
                <a:lnTo>
                  <a:pt x="488994" y="488994"/>
                </a:lnTo>
                <a:lnTo>
                  <a:pt x="0" y="4889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grpSp>
        <p:nvGrpSpPr>
          <p:cNvPr id="3" name="Group 3"/>
          <p:cNvGrpSpPr/>
          <p:nvPr/>
        </p:nvGrpSpPr>
        <p:grpSpPr>
          <a:xfrm>
            <a:off x="1189785" y="966056"/>
            <a:ext cx="4884424" cy="801861"/>
            <a:chOff x="0" y="0"/>
            <a:chExt cx="6512566" cy="1069148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5" name="Freeform 5"/>
            <p:cNvSpPr/>
            <p:nvPr/>
          </p:nvSpPr>
          <p:spPr>
            <a:xfrm>
              <a:off x="1772922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6" name="Freeform 6"/>
            <p:cNvSpPr/>
            <p:nvPr/>
          </p:nvSpPr>
          <p:spPr>
            <a:xfrm>
              <a:off x="3551770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  <p:sp>
          <p:nvSpPr>
            <p:cNvPr id="7" name="Freeform 7"/>
            <p:cNvSpPr/>
            <p:nvPr/>
          </p:nvSpPr>
          <p:spPr>
            <a:xfrm>
              <a:off x="5330618" y="0"/>
              <a:ext cx="1181948" cy="1069148"/>
            </a:xfrm>
            <a:custGeom>
              <a:avLst/>
              <a:gdLst/>
              <a:ahLst/>
              <a:cxnLst/>
              <a:rect l="l" t="t" r="r" b="b"/>
              <a:pathLst>
                <a:path w="1181948" h="1069148">
                  <a:moveTo>
                    <a:pt x="0" y="0"/>
                  </a:moveTo>
                  <a:lnTo>
                    <a:pt x="1181948" y="0"/>
                  </a:lnTo>
                  <a:lnTo>
                    <a:pt x="1181948" y="1069148"/>
                  </a:lnTo>
                  <a:lnTo>
                    <a:pt x="0" y="10691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endParaRPr lang="pt-BR"/>
            </a:p>
          </p:txBody>
        </p:sp>
      </p:grpSp>
      <p:sp>
        <p:nvSpPr>
          <p:cNvPr id="8" name="Freeform 8"/>
          <p:cNvSpPr/>
          <p:nvPr/>
        </p:nvSpPr>
        <p:spPr>
          <a:xfrm>
            <a:off x="484169" y="2622472"/>
            <a:ext cx="469947" cy="469947"/>
          </a:xfrm>
          <a:custGeom>
            <a:avLst/>
            <a:gdLst/>
            <a:ahLst/>
            <a:cxnLst/>
            <a:rect l="l" t="t" r="r" b="b"/>
            <a:pathLst>
              <a:path w="469947" h="469947">
                <a:moveTo>
                  <a:pt x="0" y="0"/>
                </a:moveTo>
                <a:lnTo>
                  <a:pt x="469947" y="0"/>
                </a:lnTo>
                <a:lnTo>
                  <a:pt x="469947" y="469947"/>
                </a:lnTo>
                <a:lnTo>
                  <a:pt x="0" y="46994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9" name="TextBox 9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Perfil da região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08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64047" y="2746571"/>
            <a:ext cx="1902239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Valorização do m²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62706" y="3867150"/>
            <a:ext cx="1207063" cy="1885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r>
              <a:rPr lang="en-US" sz="1200" b="1" dirty="0">
                <a:solidFill>
                  <a:srgbClr val="000000"/>
                </a:solidFill>
                <a:latin typeface="Nunito Bold"/>
                <a:ea typeface="Nunito Bold"/>
                <a:cs typeface="Nunito Bold"/>
                <a:sym typeface="Nunito Bold"/>
              </a:rPr>
              <a:t>{{grafico_02}}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064047" y="1853642"/>
            <a:ext cx="1142418" cy="5162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{{populacao}}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POPULAÇÃO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395077" y="1853642"/>
            <a:ext cx="1142418" cy="7258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R${{renda_media}}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RENDA MÉDIA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727995" y="1853642"/>
            <a:ext cx="1142418" cy="6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{{faixa_etaria}}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 FAIXA ETÁRIA MÉDIA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5059025" y="1853642"/>
            <a:ext cx="1142418" cy="668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</a:pPr>
            <a:r>
              <a:rPr lang="en-US" sz="1199" b="1">
                <a:solidFill>
                  <a:srgbClr val="F57E20"/>
                </a:solidFill>
                <a:latin typeface="Nunito Bold"/>
                <a:ea typeface="Nunito Bold"/>
                <a:cs typeface="Nunito Bold"/>
                <a:sym typeface="Nunito Bold"/>
              </a:rPr>
              <a:t>{{qnt_imoveis}}</a:t>
            </a:r>
          </a:p>
          <a:p>
            <a:pPr algn="l">
              <a:lnSpc>
                <a:spcPts val="1399"/>
              </a:lnSpc>
            </a:pPr>
            <a:endParaRPr lang="en-US" sz="1199" b="1">
              <a:solidFill>
                <a:srgbClr val="F57E20"/>
              </a:solidFill>
              <a:latin typeface="Nunito Bold"/>
              <a:ea typeface="Nunito Bold"/>
              <a:cs typeface="Nunito Bold"/>
              <a:sym typeface="Nunito Bold"/>
            </a:endParaRPr>
          </a:p>
          <a:p>
            <a:pPr algn="ctr">
              <a:lnSpc>
                <a:spcPts val="1260"/>
              </a:lnSpc>
            </a:pPr>
            <a:r>
              <a:rPr lang="en-US" sz="900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RESIDÊNCIAS NO BAIRRO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7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514350" y="514350"/>
            <a:ext cx="439766" cy="439766"/>
          </a:xfrm>
          <a:custGeom>
            <a:avLst/>
            <a:gdLst/>
            <a:ahLst/>
            <a:cxnLst/>
            <a:rect l="l" t="t" r="r" b="b"/>
            <a:pathLst>
              <a:path w="439766" h="439766">
                <a:moveTo>
                  <a:pt x="0" y="0"/>
                </a:moveTo>
                <a:lnTo>
                  <a:pt x="439766" y="0"/>
                </a:lnTo>
                <a:lnTo>
                  <a:pt x="439766" y="439766"/>
                </a:lnTo>
                <a:lnTo>
                  <a:pt x="0" y="4397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3" name="Freeform 3"/>
          <p:cNvSpPr/>
          <p:nvPr/>
        </p:nvSpPr>
        <p:spPr>
          <a:xfrm>
            <a:off x="1620945" y="1955563"/>
            <a:ext cx="4022104" cy="1232373"/>
          </a:xfrm>
          <a:prstGeom prst="roundRect">
            <a:avLst>
              <a:gd name="adj" fmla="val 27909"/>
            </a:avLst>
          </a:prstGeom>
          <a:blipFill>
            <a:blip r:embed="rId3"/>
            <a:stretch>
              <a:fillRect l="-111338" r="-156341"/>
            </a:stretch>
          </a:blipFill>
        </p:spPr>
        <p:txBody>
          <a:bodyPr/>
          <a:lstStyle/>
          <a:p>
            <a:endParaRPr lang="pt-BR"/>
          </a:p>
        </p:txBody>
      </p:sp>
      <p:sp>
        <p:nvSpPr>
          <p:cNvPr id="4" name="TextBox 4"/>
          <p:cNvSpPr txBox="1"/>
          <p:nvPr/>
        </p:nvSpPr>
        <p:spPr>
          <a:xfrm>
            <a:off x="1064047" y="577231"/>
            <a:ext cx="1772922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09"/>
              </a:lnSpc>
            </a:pPr>
            <a:r>
              <a:rPr lang="en-US" sz="1721" b="1">
                <a:solidFill>
                  <a:srgbClr val="46484C"/>
                </a:solidFill>
                <a:latin typeface="Nunito Bold"/>
                <a:ea typeface="Nunito Bold"/>
                <a:cs typeface="Nunito Bold"/>
                <a:sym typeface="Nunito Bold"/>
              </a:rPr>
              <a:t>Valor avaliado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6593969" y="4696571"/>
            <a:ext cx="155674" cy="1740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"/>
              </a:lnSpc>
            </a:pPr>
            <a:r>
              <a:rPr lang="en-US" sz="1021" b="1">
                <a:solidFill>
                  <a:srgbClr val="730D83"/>
                </a:solidFill>
                <a:latin typeface="Nunito Bold"/>
                <a:ea typeface="Nunito Bold"/>
                <a:cs typeface="Nunito Bold"/>
                <a:sym typeface="Nunito Bold"/>
              </a:rPr>
              <a:t>09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932008" y="4431030"/>
            <a:ext cx="539997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Esse valor reflete a média de negociações recentes de imóveis semelhantes.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32008" y="1123289"/>
            <a:ext cx="5399977" cy="165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0"/>
              </a:lnSpc>
              <a:spcBef>
                <a:spcPct val="0"/>
              </a:spcBef>
            </a:pPr>
            <a:r>
              <a:rPr lang="en-US" sz="1000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Nossa análise concluiu que o valor de mercado estimado para o seu imóvel é de: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859075" y="2412635"/>
            <a:ext cx="3554254" cy="2896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9"/>
              </a:lnSpc>
            </a:pPr>
            <a:r>
              <a:rPr lang="en-US" sz="1721" b="1">
                <a:solidFill>
                  <a:srgbClr val="FFFFFF"/>
                </a:solidFill>
                <a:latin typeface="Nunito Bold"/>
                <a:ea typeface="Nunito Bold"/>
                <a:cs typeface="Nunito Bold"/>
                <a:sym typeface="Nunito Bold"/>
              </a:rPr>
              <a:t> {{valor_laudo}}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342</Words>
  <Application>Microsoft Office PowerPoint</Application>
  <PresentationFormat>Personalizar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Calibri</vt:lpstr>
      <vt:lpstr>Nunito Bold</vt:lpstr>
      <vt:lpstr>Arial</vt:lpstr>
      <vt:lpstr>Nunito Ultra-Bold</vt:lpstr>
      <vt:lpstr>Nunito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laudo-imogo</dc:title>
  <dc:creator>JUCA</dc:creator>
  <cp:keywords>imogo</cp:keywords>
  <cp:lastModifiedBy>Josué Juca</cp:lastModifiedBy>
  <cp:revision>15</cp:revision>
  <dcterms:created xsi:type="dcterms:W3CDTF">2006-08-16T00:00:00Z</dcterms:created>
  <dcterms:modified xsi:type="dcterms:W3CDTF">2025-09-25T13:34:23Z</dcterms:modified>
  <dc:identifier>DAGzWEoU9a4</dc:identifier>
</cp:coreProperties>
</file>