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70" r:id="rId4"/>
    <p:sldId id="272" r:id="rId5"/>
    <p:sldId id="271" r:id="rId6"/>
    <p:sldId id="273" r:id="rId7"/>
    <p:sldId id="274" r:id="rId8"/>
    <p:sldId id="275" r:id="rId9"/>
    <p:sldId id="279" r:id="rId10"/>
    <p:sldId id="276" r:id="rId11"/>
    <p:sldId id="277" r:id="rId12"/>
    <p:sldId id="278" r:id="rId13"/>
    <p:sldId id="280" r:id="rId14"/>
    <p:sldId id="285" r:id="rId15"/>
    <p:sldId id="287" r:id="rId16"/>
    <p:sldId id="286" r:id="rId17"/>
    <p:sldId id="288" r:id="rId18"/>
  </p:sldIdLst>
  <p:sldSz cx="12188825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9" autoAdjust="0"/>
    <p:restoredTop sz="94599" autoAdjust="0"/>
  </p:normalViewPr>
  <p:slideViewPr>
    <p:cSldViewPr>
      <p:cViewPr varScale="1">
        <p:scale>
          <a:sx n="72" d="100"/>
          <a:sy n="72" d="100"/>
        </p:scale>
        <p:origin x="660" y="6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072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8D0EFA9-57C0-4188-B1C6-56EB9958F127}" type="datetime1">
              <a:rPr lang="pt-BR" smtClean="0"/>
              <a:t>29/09/2020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477323E-F331-42C0-8ED8-298FE2B5981D}" type="datetime1">
              <a:rPr lang="pt-BR" smtClean="0"/>
              <a:t>29/09/2020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dirty="0"/>
              <a:t>Clique para editar o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56240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49437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55693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70113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079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75884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89700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58801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0497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8499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0044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548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3298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6100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1174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3397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6341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 rtl="0">
              <a:defRPr sz="5400"/>
            </a:lvl1pPr>
          </a:lstStyle>
          <a:p>
            <a:pPr rtl="0"/>
            <a:r>
              <a:rPr lang="pt-BR" dirty="0"/>
              <a:t>Clique para editar o estilo de título Mestre</a:t>
            </a:r>
          </a:p>
        </p:txBody>
      </p:sp>
      <p:grpSp>
        <p:nvGrpSpPr>
          <p:cNvPr id="256" name="linha" descr="Gráfico de linhas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orma Liv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58" name="Forma Liv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59" name="Forma Liv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0" name="Forma Liv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1" name="Forma Liv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2" name="Forma Liv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3" name="Forma Liv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4" name="Forma Liv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5" name="Forma Liv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6" name="Forma Liv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7" name="Forma Liv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8" name="Forma Liv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9" name="Forma Liv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0" name="Forma Liv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1" name="Forma Liv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2" name="Forma Liv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3" name="Forma Liv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4" name="Forma Liv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5" name="Forma Liv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6" name="Forma Liv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7" name="Forma Liv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8" name="Forma Liv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9" name="Forma Liv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0" name="Forma Liv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1" name="Forma Liv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2" name="Forma Liv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3" name="Forma Liv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4" name="Forma Liv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5" name="Forma Liv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6" name="Forma Liv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7" name="Forma Liv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8" name="Forma Liv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9" name="Forma Liv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0" name="Forma Liv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1" name="Forma Liv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2" name="Forma Liv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3" name="Forma Liv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4" name="Forma Liv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5" name="Forma Liv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6" name="Forma Liv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7" name="Forma Liv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8" name="Forma Liv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9" name="Forma Liv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0" name="Forma Liv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1" name="Forma Liv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2" name="Forma Liv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3" name="Forma Liv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4" name="Forma Liv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5" name="Forma Liv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6" name="Forma Liv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7" name="Forma Liv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8" name="Forma Liv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9" name="Forma Liv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0" name="Forma Liv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1" name="Forma Liv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2" name="Forma Liv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3" name="Forma Liv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4" name="Forma Liv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5" name="Forma Liv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6" name="Forma Liv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7" name="Forma Liv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8" name="Forma Liv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9" name="Forma Liv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0" name="Forma Liv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1" name="Forma Liv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2" name="Forma Liv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3" name="Forma Liv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4" name="Forma Liv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5" name="Forma Liv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6" name="Forma Liv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7" name="Forma Liv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8" name="Forma Liv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9" name="Forma Liv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0" name="Forma Liv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1" name="Forma Liv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2" name="Forma Liv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3" name="Forma Liv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4" name="Forma Liv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5" name="Forma Liv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6" name="Forma Liv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7" name="Forma Liv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8" name="Forma Liv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9" name="Forma Liv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0" name="Forma Liv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1" name="Forma Liv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2" name="Forma Liv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3" name="Forma Liv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4" name="Forma Liv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5" name="Forma Liv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6" name="Forma Liv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7" name="Forma Liv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8" name="Forma Liv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9" name="Forma Liv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0" name="Forma Liv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1" name="Forma Liv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2" name="Forma Liv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3" name="Forma Liv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4" name="Forma Liv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5" name="Forma Liv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6" name="Forma Liv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7" name="Forma Liv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8" name="Forma Liv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9" name="Forma Liv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0" name="Forma Liv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1" name="Forma Liv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2" name="Forma Liv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3" name="Forma Liv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4" name="Forma Liv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5" name="Forma Liv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6" name="Forma Liv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7" name="Forma Liv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8" name="Forma Liv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9" name="Forma Liv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0" name="Forma Liv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1" name="Forma Liv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2" name="Forma Liv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3" name="Forma Liv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4" name="Forma Liv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5" name="Forma Liv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6" name="Forma Liv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7" name="Forma Liv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8" name="Forma Liv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9" name="Forma Liv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/>
              <a:t>Clique para editar o estilo do subtítulo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grpSp>
        <p:nvGrpSpPr>
          <p:cNvPr id="7" name="linha" descr="Gráfico de linh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orma Livre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9" name="Forma Livre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0" name="Forma Livre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1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2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3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4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5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4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5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6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7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8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9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0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1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2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3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4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5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6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7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8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9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0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1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2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3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4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5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6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7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8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9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0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1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2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3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4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5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6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7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8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9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0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1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2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3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4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5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6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7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8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9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0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1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2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3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4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5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6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7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8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9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80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81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215C2D-4C5F-41A8-B554-C650AF34C482}" type="datetime1">
              <a:rPr lang="pt-BR" smtClean="0"/>
              <a:t>29/09/2020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grpSp>
        <p:nvGrpSpPr>
          <p:cNvPr id="7" name="linha" descr="Gráfico de linhas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9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0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1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2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3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4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5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4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5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6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7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8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9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0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1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2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3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4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5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6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7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8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9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0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1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2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3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4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5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6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7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8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9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0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1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2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3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4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5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6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7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8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9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0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1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2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3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4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5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6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7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8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9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0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1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2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3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4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5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6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7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8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9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80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81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pt-BR" dirty="0"/>
              <a:t>Clique para editar o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E39326-9852-4665-8E10-5CCFE1522248}" type="datetime1">
              <a:rPr lang="pt-BR" smtClean="0"/>
              <a:t>29/09/2020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dirty="0"/>
              <a:t>Clique para editar o estilo de título Mestre</a:t>
            </a:r>
          </a:p>
        </p:txBody>
      </p:sp>
      <p:grpSp>
        <p:nvGrpSpPr>
          <p:cNvPr id="167" name="linha" descr="Gráfico de linh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9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0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1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2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3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4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5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6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7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8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9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0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1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2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3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4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5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6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7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8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9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0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1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2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3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4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5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6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7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8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9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0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1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2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3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4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5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6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7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8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9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0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1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2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3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4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5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6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7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8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9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0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1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2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3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4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5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6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7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8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9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0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1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2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3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4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5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6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7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8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9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40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41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3396C3-3492-4496-8698-79E4814AE53F}" type="datetime1">
              <a:rPr lang="pt-BR" smtClean="0"/>
              <a:t>29/09/2020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 rtl="0">
              <a:defRPr sz="4400" b="0" cap="none" baseline="0"/>
            </a:lvl1pPr>
          </a:lstStyle>
          <a:p>
            <a:pPr rtl="0"/>
            <a:r>
              <a:rPr lang="pt-BR" dirty="0"/>
              <a:t>Clique para editar o estilo de título Mestre</a:t>
            </a:r>
          </a:p>
        </p:txBody>
      </p:sp>
      <p:grpSp>
        <p:nvGrpSpPr>
          <p:cNvPr id="255" name="linha" descr="Gráfico de linhas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orma Liv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57" name="Forma Liv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58" name="Forma Liv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59" name="Forma Liv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0" name="Forma Liv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1" name="Forma Liv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2" name="Forma Liv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3" name="Forma Liv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4" name="Forma Liv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5" name="Forma Liv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6" name="Forma Liv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7" name="Forma Liv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8" name="Forma Liv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9" name="Forma Liv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0" name="Forma Liv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1" name="Forma Liv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2" name="Forma Liv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3" name="Forma Liv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4" name="Forma Liv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5" name="Forma Liv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6" name="Forma Liv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7" name="Forma Liv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8" name="Forma Liv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9" name="Forma Liv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0" name="Forma Liv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1" name="Forma Liv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2" name="Forma Liv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3" name="Forma Liv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4" name="Forma Liv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5" name="Forma Liv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6" name="Forma Liv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7" name="Forma Liv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8" name="Forma Liv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9" name="Forma Liv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0" name="Forma Liv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1" name="Forma Liv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2" name="Forma Liv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3" name="Forma Liv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4" name="Forma Liv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5" name="Forma Liv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6" name="Forma Liv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7" name="Forma Liv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8" name="Forma Liv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9" name="Forma Liv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0" name="Forma Liv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1" name="Forma Liv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2" name="Forma Liv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3" name="Forma Liv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4" name="Forma Liv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5" name="Forma Liv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6" name="Forma Liv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7" name="Forma Liv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8" name="Forma Liv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9" name="Forma Liv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0" name="Forma Liv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1" name="Forma Liv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2" name="Forma Liv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3" name="Forma Liv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4" name="Forma Liv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5" name="Forma Liv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6" name="Forma Liv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7" name="Forma Liv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8" name="Forma Liv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9" name="Forma Liv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0" name="Forma Liv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1" name="Forma Liv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2" name="Forma Liv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3" name="Forma Liv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4" name="Forma Liv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5" name="Forma Liv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6" name="Forma Liv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7" name="Forma Liv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8" name="Forma Liv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9" name="Forma Liv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0" name="Forma Liv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1" name="Forma Liv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2" name="Forma Liv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3" name="Forma Liv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4" name="Forma Liv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5" name="Forma Liv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6" name="Forma Liv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7" name="Forma Liv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8" name="Forma Liv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9" name="Forma Liv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0" name="Forma Liv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1" name="Forma Liv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2" name="Forma Liv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3" name="Forma Liv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4" name="Forma Liv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5" name="Forma Liv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6" name="Forma Liv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7" name="Forma Liv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8" name="Forma Liv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9" name="Forma Liv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0" name="Forma Liv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1" name="Forma Liv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2" name="Forma Liv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3" name="Forma Liv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4" name="Forma Liv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5" name="Forma Liv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6" name="Forma Liv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7" name="Forma Liv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8" name="Forma Liv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9" name="Forma Liv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0" name="Forma Liv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1" name="Forma Liv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2" name="Forma Liv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3" name="Forma Liv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4" name="Forma Liv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5" name="Forma Liv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6" name="Forma Liv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7" name="Forma Liv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8" name="Forma Liv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9" name="Forma Liv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0" name="Forma Liv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1" name="Forma Liv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2" name="Forma Liv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3" name="Forma Liv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4" name="Forma Liv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5" name="Forma Liv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6" name="Forma Liv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7" name="Forma Liv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8" name="Forma Liv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F0D0AC-B9DC-491A-B40C-0529EC313878}" type="datetime1">
              <a:rPr lang="pt-BR" smtClean="0"/>
              <a:t>29/09/2020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dirty="0"/>
              <a:t>Clique para editar o estilo de título Mestre</a:t>
            </a:r>
          </a:p>
        </p:txBody>
      </p:sp>
      <p:grpSp>
        <p:nvGrpSpPr>
          <p:cNvPr id="158" name="linha" descr="Gráfico de linh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0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1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2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3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4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5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6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7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8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9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0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1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2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3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4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5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6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7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8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9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0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1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2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3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4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5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6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7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8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9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0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1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2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3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4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5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6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7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8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9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0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1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2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3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4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5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6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7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8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9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0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1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2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3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4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5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6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7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8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9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0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1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2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3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4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5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6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7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8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9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0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1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2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A34909-1BC5-45CA-8566-BEB9E3794744}" type="datetime1">
              <a:rPr lang="pt-BR" smtClean="0"/>
              <a:t>29/09/2020</a:t>
            </a:fld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dirty="0"/>
              <a:t>Clique para editar o estilo de título Mestre</a:t>
            </a:r>
          </a:p>
        </p:txBody>
      </p:sp>
      <p:grpSp>
        <p:nvGrpSpPr>
          <p:cNvPr id="160" name="linha" descr="Gráfico de linh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orma Livre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2" name="Forma Livre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3" name="Forma Livre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4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5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6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7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8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9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0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1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2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3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4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5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6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7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8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9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0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1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2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3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4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5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6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7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8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9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0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1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2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3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4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5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6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7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8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9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0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1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2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3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4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5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6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7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8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9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0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1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2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3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4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5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6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7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8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9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0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1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2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3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4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5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6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7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8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9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0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1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2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3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4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F48602-A83C-4B27-B476-20AF32AE1EED}" type="datetime1">
              <a:rPr lang="pt-BR" smtClean="0"/>
              <a:t>29/09/2020</a:t>
            </a:fld>
            <a:endParaRPr lang="pt-BR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85" name="Espaço Reservado para Conteúdo 3"/>
          <p:cNvSpPr>
            <a:spLocks noGrp="1"/>
          </p:cNvSpPr>
          <p:nvPr>
            <p:ph sz="half" idx="13"/>
          </p:nvPr>
        </p:nvSpPr>
        <p:spPr>
          <a:xfrm>
            <a:off x="6249860" y="2819400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dirty="0"/>
              <a:t>Clique para editar o estilo de título Mestre</a:t>
            </a:r>
          </a:p>
        </p:txBody>
      </p:sp>
      <p:grpSp>
        <p:nvGrpSpPr>
          <p:cNvPr id="156" name="linha" descr="Gráfico de linh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58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59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0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1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2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3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4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5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6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7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8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9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0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1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2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3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4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5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6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7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8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9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0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1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2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3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4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5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6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7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8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9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0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1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2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3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4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5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6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7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8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9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0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1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2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3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4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5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6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7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8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9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0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1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2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3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4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5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6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7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8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9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0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1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2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3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4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5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6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7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8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9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0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02F2C7-204F-4F9D-81F3-C7CE8047CD3A}" type="datetime1">
              <a:rPr lang="pt-BR" smtClean="0"/>
              <a:t>29/09/2020</a:t>
            </a:fld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1526F9-43E7-4B77-89D8-9DEFDDBA71B5}" type="datetime1">
              <a:rPr lang="pt-BR" smtClean="0"/>
              <a:t>29/09/2020</a:t>
            </a:fld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 rtl="0">
              <a:defRPr sz="3200" b="0"/>
            </a:lvl1pPr>
          </a:lstStyle>
          <a:p>
            <a:pPr rtl="0"/>
            <a:r>
              <a:rPr lang="pt-BR" dirty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grpSp>
        <p:nvGrpSpPr>
          <p:cNvPr id="615" name="quadro" descr="Gráfico de caixas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upo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upo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orma Livre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a Livre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a Livre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upo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orma Livre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a Livre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a Livre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upo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upo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orma Livre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a Livre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a Livre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upo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orma Livre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a Livre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a Livre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5CA678-7531-4BBD-B1E6-6A1CA37BCB1B}" type="datetime1">
              <a:rPr lang="pt-BR" smtClean="0"/>
              <a:t>29/09/2020</a:t>
            </a:fld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grpSp>
        <p:nvGrpSpPr>
          <p:cNvPr id="614" name="quadro" descr="Gráfico de caixas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upo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upo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orma Livre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orma Livre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a Livre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upo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orma Livre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orma Livre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a Livre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upo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upo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orma Livre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orma Livre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a Livre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upo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orma Livre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orma Livre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a Livre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a Livre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a Livre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a Livre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a Livre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a Livre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a Livre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a Livre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a Livre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a Livre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a Livre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a Livre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a Livre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a Livre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a Livre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a Livre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a Livre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a Livre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a Livre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a Livre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a Livre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a Livre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a Livre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a Livre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a Livre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a Livre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a Livre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a Livre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a Livre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a Livre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a Livre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a Livre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a Livre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a Livre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a Livre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a Livre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a Livre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a Livre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a Livre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a Livre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a Livre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a Livre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a Livre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a Livre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a Livre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a Livre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a Livre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a Livre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a Livre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a Livre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a Livre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a Livre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a Livre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a Livre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a Livre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a Livre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a Livre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a Livre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a Livre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a Livre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a Livre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a Livre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a Livre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a Livre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a Livre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a Livre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a Livre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a Livre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a Livre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a Livre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a Livre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a Livre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184FD6-C734-4162-88D8-0C01192F6E9B}" type="datetime1">
              <a:rPr lang="pt-BR" smtClean="0"/>
              <a:t>29/09/2020</a:t>
            </a:fld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dirty="0"/>
              <a:t>Clique para editar o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9758D4F-735F-46FE-9FCB-4849D9F60668}" type="datetime1">
              <a:rPr lang="pt-BR" smtClean="0"/>
              <a:t>29/09/2020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/>
              <a:t>Trabalho de Autômatos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2414" y="5157192"/>
            <a:ext cx="9143999" cy="1066800"/>
          </a:xfrm>
        </p:spPr>
        <p:txBody>
          <a:bodyPr rtlCol="0"/>
          <a:lstStyle/>
          <a:p>
            <a:pPr rtl="0"/>
            <a:r>
              <a:rPr lang="pt-BR" dirty="0"/>
              <a:t>Nome: Josué de Souza Lopes				  Matricula: 1820602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Questão 2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/>
              <a:t>b. Realize a implementação básica utilizando o padrão de projetos </a:t>
            </a:r>
            <a:r>
              <a:rPr lang="pt-BR" dirty="0" err="1"/>
              <a:t>State</a:t>
            </a:r>
            <a:r>
              <a:rPr lang="pt-BR" dirty="0"/>
              <a:t> deste diagrama utilizando alguma linguagem de programação orientada a objetos. </a:t>
            </a:r>
          </a:p>
        </p:txBody>
      </p:sp>
    </p:spTree>
    <p:extLst>
      <p:ext uri="{BB962C8B-B14F-4D97-AF65-F5344CB8AC3E}">
        <p14:creationId xmlns:p14="http://schemas.microsoft.com/office/powerpoint/2010/main" val="354684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Questão 2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/>
              <a:t>c. Defina exemplos de funcionalidades (não precisa ter à implementação dessas funcionalidades apenas a especificação e definição delas, como nome parâmetros e retorno do método) </a:t>
            </a:r>
          </a:p>
        </p:txBody>
      </p:sp>
    </p:spTree>
    <p:extLst>
      <p:ext uri="{BB962C8B-B14F-4D97-AF65-F5344CB8AC3E}">
        <p14:creationId xmlns:p14="http://schemas.microsoft.com/office/powerpoint/2010/main" val="299657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Questão 2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/>
              <a:t>d. Realize testes para validar o fluxo definido no diagrama, que aceite e rejeite simulações de pedidos</a:t>
            </a:r>
          </a:p>
        </p:txBody>
      </p:sp>
    </p:spTree>
    <p:extLst>
      <p:ext uri="{BB962C8B-B14F-4D97-AF65-F5344CB8AC3E}">
        <p14:creationId xmlns:p14="http://schemas.microsoft.com/office/powerpoint/2010/main" val="1710180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Questão 3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/>
              <a:t>Resolva e implemente os seguintes </a:t>
            </a:r>
            <a:r>
              <a:rPr lang="pt-BR" dirty="0" err="1"/>
              <a:t>DFA's</a:t>
            </a:r>
            <a:r>
              <a:rPr lang="pt-BR" dirty="0"/>
              <a:t> (Dica: Utilize o padrão de projeto </a:t>
            </a:r>
            <a:r>
              <a:rPr lang="pt-BR" dirty="0" err="1"/>
              <a:t>state</a:t>
            </a:r>
            <a:r>
              <a:rPr lang="pt-BR" dirty="0"/>
              <a:t>). Considere exemplos de cadeias que devem ser aceitas e rejeitadas pelo autômato.</a:t>
            </a:r>
          </a:p>
        </p:txBody>
      </p:sp>
    </p:spTree>
    <p:extLst>
      <p:ext uri="{BB962C8B-B14F-4D97-AF65-F5344CB8AC3E}">
        <p14:creationId xmlns:p14="http://schemas.microsoft.com/office/powerpoint/2010/main" val="253955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Questão 3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/>
              <a:t>a. Nelson Rubens é um jornalista brasileiro especializado em fofoca e celebridades que utiliza o jargão OK!, OK!. Para ajudar o jornalista você irá projetar um autômato sobre ∑ = {</a:t>
            </a:r>
            <a:r>
              <a:rPr lang="pt-BR" dirty="0" err="1"/>
              <a:t>o,k</a:t>
            </a:r>
            <a:r>
              <a:rPr lang="pt-BR" dirty="0"/>
              <a:t>}, para a linguagem L = {w | w tem, contém, a </a:t>
            </a:r>
            <a:r>
              <a:rPr lang="pt-BR" dirty="0" err="1"/>
              <a:t>subcadeia</a:t>
            </a:r>
            <a:r>
              <a:rPr lang="pt-BR" dirty="0"/>
              <a:t> ok}. Exemplos de cadeias aceitas pelo autômato são: {</a:t>
            </a:r>
            <a:r>
              <a:rPr lang="pt-BR" dirty="0" err="1"/>
              <a:t>kok</a:t>
            </a:r>
            <a:r>
              <a:rPr lang="pt-BR" dirty="0"/>
              <a:t>, </a:t>
            </a:r>
            <a:r>
              <a:rPr lang="pt-BR" dirty="0" err="1"/>
              <a:t>okok</a:t>
            </a:r>
            <a:r>
              <a:rPr lang="pt-BR" dirty="0"/>
              <a:t>, </a:t>
            </a:r>
            <a:r>
              <a:rPr lang="pt-BR" dirty="0" err="1"/>
              <a:t>kkkoookkk</a:t>
            </a:r>
            <a:r>
              <a:rPr lang="pt-BR" dirty="0"/>
              <a:t>,...}, Exemplos de cadeias que não são aceitas {</a:t>
            </a:r>
            <a:r>
              <a:rPr lang="pt-BR" dirty="0" err="1"/>
              <a:t>kkkkk</a:t>
            </a:r>
            <a:r>
              <a:rPr lang="pt-BR" dirty="0"/>
              <a:t>, </a:t>
            </a:r>
            <a:r>
              <a:rPr lang="pt-BR" dirty="0" err="1"/>
              <a:t>ko</a:t>
            </a:r>
            <a:r>
              <a:rPr lang="pt-BR" dirty="0"/>
              <a:t>, </a:t>
            </a:r>
            <a:r>
              <a:rPr lang="pt-BR" dirty="0" err="1"/>
              <a:t>koko</a:t>
            </a:r>
            <a:r>
              <a:rPr lang="pt-BR" dirty="0"/>
              <a:t>, </a:t>
            </a:r>
            <a:r>
              <a:rPr lang="pt-BR" dirty="0" err="1"/>
              <a:t>ooo</a:t>
            </a:r>
            <a:r>
              <a:rPr lang="pt-BR" dirty="0"/>
              <a:t>, ...}</a:t>
            </a:r>
          </a:p>
        </p:txBody>
      </p:sp>
    </p:spTree>
    <p:extLst>
      <p:ext uri="{BB962C8B-B14F-4D97-AF65-F5344CB8AC3E}">
        <p14:creationId xmlns:p14="http://schemas.microsoft.com/office/powerpoint/2010/main" val="755333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Questão 3</a:t>
            </a:r>
          </a:p>
        </p:txBody>
      </p:sp>
      <p:pic>
        <p:nvPicPr>
          <p:cNvPr id="3" name="Espaço Reservado para Conteúdo 2">
            <a:extLst>
              <a:ext uri="{FF2B5EF4-FFF2-40B4-BE49-F238E27FC236}">
                <a16:creationId xmlns:a16="http://schemas.microsoft.com/office/drawing/2014/main" id="{EA84D1CE-0582-402F-A7D9-6C05E3770E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92403" y="1628800"/>
            <a:ext cx="7004018" cy="5098578"/>
          </a:xfrm>
        </p:spPr>
      </p:pic>
    </p:spTree>
    <p:extLst>
      <p:ext uri="{BB962C8B-B14F-4D97-AF65-F5344CB8AC3E}">
        <p14:creationId xmlns:p14="http://schemas.microsoft.com/office/powerpoint/2010/main" val="316473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Questão 3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/>
              <a:t>b. Seja ∑ = {0,1}, projete um autômato para a linguagem L = {w | w tem ao mesmo tempo um número par de 0’s e 1’s}. Exemplos de cadeias aceitas pelo autômato são: {1001, 000011, 11101000, 01010101, ...}, Exemplos de cadeias que não são aceitas {001, 110, 0101, ...}</a:t>
            </a:r>
          </a:p>
        </p:txBody>
      </p:sp>
    </p:spTree>
    <p:extLst>
      <p:ext uri="{BB962C8B-B14F-4D97-AF65-F5344CB8AC3E}">
        <p14:creationId xmlns:p14="http://schemas.microsoft.com/office/powerpoint/2010/main" val="2316748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Questão 3</a:t>
            </a:r>
          </a:p>
        </p:txBody>
      </p:sp>
      <p:pic>
        <p:nvPicPr>
          <p:cNvPr id="3" name="Espaço Reservado para Conteúdo 2">
            <a:extLst>
              <a:ext uri="{FF2B5EF4-FFF2-40B4-BE49-F238E27FC236}">
                <a16:creationId xmlns:a16="http://schemas.microsoft.com/office/drawing/2014/main" id="{E6C51224-5DC7-46CA-BB07-DC4C3A7D40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56247" y="1630362"/>
            <a:ext cx="6476330" cy="4953000"/>
          </a:xfrm>
        </p:spPr>
      </p:pic>
    </p:spTree>
    <p:extLst>
      <p:ext uri="{BB962C8B-B14F-4D97-AF65-F5344CB8AC3E}">
        <p14:creationId xmlns:p14="http://schemas.microsoft.com/office/powerpoint/2010/main" val="2524658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Questão 1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/>
              <a:t>Seja ∑ o alfabeto {</a:t>
            </a:r>
            <a:r>
              <a:rPr lang="pt-BR" dirty="0" err="1"/>
              <a:t>a,b</a:t>
            </a:r>
            <a:r>
              <a:rPr lang="pt-BR" dirty="0"/>
              <a:t>}: Quais as linguagens abaixo? Liste exemplos de cadeias que pertencem e que não pertencem a cada uma das linguagens. Realize a implementação das questões. 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Questão 1-a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/>
              <a:t>A. {</a:t>
            </a:r>
            <a:r>
              <a:rPr lang="pt-BR" dirty="0" err="1"/>
              <a:t>xxr</a:t>
            </a:r>
            <a:r>
              <a:rPr lang="pt-BR" dirty="0"/>
              <a:t> | x ∈ ∑*} (</a:t>
            </a:r>
            <a:r>
              <a:rPr lang="pt-BR" dirty="0" err="1"/>
              <a:t>xr</a:t>
            </a:r>
            <a:r>
              <a:rPr lang="pt-BR" dirty="0"/>
              <a:t> significa cadeia reversa de x, i.e., à cadeia com os caracteres na ordem inversa da que eles aparecem em x.) </a:t>
            </a:r>
          </a:p>
        </p:txBody>
      </p:sp>
    </p:spTree>
    <p:extLst>
      <p:ext uri="{BB962C8B-B14F-4D97-AF65-F5344CB8AC3E}">
        <p14:creationId xmlns:p14="http://schemas.microsoft.com/office/powerpoint/2010/main" val="4094473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Questão 1-a</a:t>
            </a:r>
          </a:p>
        </p:txBody>
      </p:sp>
      <p:pic>
        <p:nvPicPr>
          <p:cNvPr id="3" name="Espaço Reservado para Conteúdo 2">
            <a:extLst>
              <a:ext uri="{FF2B5EF4-FFF2-40B4-BE49-F238E27FC236}">
                <a16:creationId xmlns:a16="http://schemas.microsoft.com/office/drawing/2014/main" id="{DFC608AA-217D-4800-9398-7035A7E837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30116" y="1898027"/>
            <a:ext cx="4761823" cy="4682953"/>
          </a:xfrm>
        </p:spPr>
      </p:pic>
    </p:spTree>
    <p:extLst>
      <p:ext uri="{BB962C8B-B14F-4D97-AF65-F5344CB8AC3E}">
        <p14:creationId xmlns:p14="http://schemas.microsoft.com/office/powerpoint/2010/main" val="226355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Questão 1-b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nn-NO" dirty="0"/>
              <a:t>b. {a(i^2) | i ∈ ℕ}</a:t>
            </a:r>
          </a:p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664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Questão 1-b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56ED5E6-A787-408B-BF29-A368C6D94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00" y="1700808"/>
            <a:ext cx="5303325" cy="457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49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Questão 2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/>
              <a:t>O objetivo deste trabalho é verificar como os autômatos podem ser aplicados na prática, inclusive em um projeto de desenvolvimento de software. Imagine que você vai implementar um e-commerce, logo:</a:t>
            </a:r>
          </a:p>
        </p:txBody>
      </p:sp>
    </p:spTree>
    <p:extLst>
      <p:ext uri="{BB962C8B-B14F-4D97-AF65-F5344CB8AC3E}">
        <p14:creationId xmlns:p14="http://schemas.microsoft.com/office/powerpoint/2010/main" val="400657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Questão 2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/>
              <a:t>a. Realizar um diagrama de estados de pedido considerando estados, por exemplo pedido novo, pedido aprovado, pedido em transporte, pedido entregue, pedido cancelado, pedido finalizado, etc.) </a:t>
            </a:r>
          </a:p>
        </p:txBody>
      </p:sp>
    </p:spTree>
    <p:extLst>
      <p:ext uri="{BB962C8B-B14F-4D97-AF65-F5344CB8AC3E}">
        <p14:creationId xmlns:p14="http://schemas.microsoft.com/office/powerpoint/2010/main" val="2513432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rmAutofit/>
          </a:bodyPr>
          <a:lstStyle/>
          <a:p>
            <a:pPr rtl="0"/>
            <a:r>
              <a:rPr lang="pt-BR" dirty="0"/>
              <a:t>Questão 2</a:t>
            </a:r>
          </a:p>
        </p:txBody>
      </p:sp>
      <p:pic>
        <p:nvPicPr>
          <p:cNvPr id="4" name="Espaço Reservado para Conteúdo 3" descr="Diagrama&#10;&#10;Descrição gerada automaticamente">
            <a:extLst>
              <a:ext uri="{FF2B5EF4-FFF2-40B4-BE49-F238E27FC236}">
                <a16:creationId xmlns:a16="http://schemas.microsoft.com/office/drawing/2014/main" id="{223FB228-A2C7-457B-B09E-F5DECC541F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020" y="332656"/>
            <a:ext cx="6444899" cy="6364338"/>
          </a:xfrm>
          <a:noFill/>
        </p:spPr>
      </p:pic>
    </p:spTree>
    <p:extLst>
      <p:ext uri="{BB962C8B-B14F-4D97-AF65-F5344CB8AC3E}">
        <p14:creationId xmlns:p14="http://schemas.microsoft.com/office/powerpoint/2010/main" val="147364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adro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63_TF02804846_TF02804846.potx" id="{6015D36F-FE88-4299-9413-9A6625F0A96F}" vid="{686326CD-C078-4685-B568-5DB8C1FEF170}"/>
    </a:ext>
  </a:extLst>
</a:theme>
</file>

<file path=ppt/theme/theme2.xml><?xml version="1.0" encoding="utf-8"?>
<a:theme xmlns:a="http://schemas.openxmlformats.org/drawingml/2006/main" name="Tema do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473</Words>
  <Application>Microsoft Office PowerPoint</Application>
  <PresentationFormat>Personalizar</PresentationFormat>
  <Paragraphs>46</Paragraphs>
  <Slides>17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Consolas</vt:lpstr>
      <vt:lpstr>Corbel</vt:lpstr>
      <vt:lpstr>Quadro 16x9</vt:lpstr>
      <vt:lpstr>Trabalho de Autômatos</vt:lpstr>
      <vt:lpstr>Questão 1</vt:lpstr>
      <vt:lpstr>Questão 1-a</vt:lpstr>
      <vt:lpstr>Questão 1-a</vt:lpstr>
      <vt:lpstr>Questão 1-b</vt:lpstr>
      <vt:lpstr>Questão 1-b</vt:lpstr>
      <vt:lpstr>Questão 2</vt:lpstr>
      <vt:lpstr>Questão 2</vt:lpstr>
      <vt:lpstr>Questão 2</vt:lpstr>
      <vt:lpstr>Questão 2</vt:lpstr>
      <vt:lpstr>Questão 2</vt:lpstr>
      <vt:lpstr>Questão 2</vt:lpstr>
      <vt:lpstr>Questão 3</vt:lpstr>
      <vt:lpstr>Questão 3</vt:lpstr>
      <vt:lpstr>Questão 3</vt:lpstr>
      <vt:lpstr>Questão 3</vt:lpstr>
      <vt:lpstr>Questão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de Autômatos</dc:title>
  <dc:creator>Josue Lopes</dc:creator>
  <cp:lastModifiedBy>Josue Lopes</cp:lastModifiedBy>
  <cp:revision>6</cp:revision>
  <dcterms:created xsi:type="dcterms:W3CDTF">2020-09-29T17:58:02Z</dcterms:created>
  <dcterms:modified xsi:type="dcterms:W3CDTF">2020-09-30T02:30:36Z</dcterms:modified>
</cp:coreProperties>
</file>