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307" r:id="rId6"/>
    <p:sldId id="305" r:id="rId7"/>
    <p:sldId id="351" r:id="rId8"/>
    <p:sldId id="345" r:id="rId9"/>
    <p:sldId id="347" r:id="rId10"/>
    <p:sldId id="344" r:id="rId11"/>
    <p:sldId id="348" r:id="rId12"/>
    <p:sldId id="320" r:id="rId13"/>
    <p:sldId id="346" r:id="rId14"/>
    <p:sldId id="322" r:id="rId15"/>
    <p:sldId id="327" r:id="rId16"/>
    <p:sldId id="328" r:id="rId17"/>
    <p:sldId id="333" r:id="rId18"/>
    <p:sldId id="331" r:id="rId19"/>
    <p:sldId id="332" r:id="rId20"/>
    <p:sldId id="335" r:id="rId21"/>
    <p:sldId id="336" r:id="rId22"/>
    <p:sldId id="352" r:id="rId23"/>
    <p:sldId id="354" r:id="rId24"/>
    <p:sldId id="353" r:id="rId25"/>
    <p:sldId id="349" r:id="rId26"/>
    <p:sldId id="337" r:id="rId27"/>
    <p:sldId id="350" r:id="rId28"/>
    <p:sldId id="338" r:id="rId29"/>
    <p:sldId id="339" r:id="rId30"/>
    <p:sldId id="340" r:id="rId31"/>
    <p:sldId id="341" r:id="rId32"/>
    <p:sldId id="342" r:id="rId33"/>
    <p:sldId id="334" r:id="rId34"/>
    <p:sldId id="34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542FE6B-DACD-4C37-A25C-0C286C08581A}">
          <p14:sldIdLst>
            <p14:sldId id="307"/>
            <p14:sldId id="305"/>
            <p14:sldId id="351"/>
            <p14:sldId id="345"/>
          </p14:sldIdLst>
        </p14:section>
        <p14:section name="Decimal" id="{B2D12EBF-56ED-4023-AC61-71F2682C2179}">
          <p14:sldIdLst>
            <p14:sldId id="347"/>
            <p14:sldId id="344"/>
          </p14:sldIdLst>
        </p14:section>
        <p14:section name="Binario" id="{F35F0974-3852-48C8-A2F1-6C4B2A5189C2}">
          <p14:sldIdLst>
            <p14:sldId id="348"/>
            <p14:sldId id="320"/>
            <p14:sldId id="346"/>
            <p14:sldId id="322"/>
            <p14:sldId id="327"/>
            <p14:sldId id="328"/>
          </p14:sldIdLst>
        </p14:section>
        <p14:section name="Octal" id="{C8260525-3DF3-4940-A8C3-D80FC907F8D4}">
          <p14:sldIdLst>
            <p14:sldId id="333"/>
            <p14:sldId id="331"/>
          </p14:sldIdLst>
        </p14:section>
        <p14:section name="Hexadecimal" id="{D54D867A-3E99-440E-A101-7417ED9FED20}">
          <p14:sldIdLst>
            <p14:sldId id="332"/>
            <p14:sldId id="335"/>
          </p14:sldIdLst>
        </p14:section>
        <p14:section name="Binario Codificado" id="{87D79404-6E4D-495A-AADE-08581C547361}">
          <p14:sldIdLst>
            <p14:sldId id="336"/>
            <p14:sldId id="352"/>
            <p14:sldId id="354"/>
          </p14:sldIdLst>
        </p14:section>
        <p14:section name="Operaciones" id="{60527A41-05D1-487E-BAF6-DAB733D54367}">
          <p14:sldIdLst>
            <p14:sldId id="353"/>
            <p14:sldId id="349"/>
            <p14:sldId id="337"/>
            <p14:sldId id="350"/>
            <p14:sldId id="338"/>
            <p14:sldId id="339"/>
            <p14:sldId id="340"/>
            <p14:sldId id="341"/>
            <p14:sldId id="342"/>
            <p14:sldId id="334"/>
          </p14:sldIdLst>
        </p14:section>
        <p14:section name="Cierre" id="{114AEA72-3352-46B5-B20D-B49687039604}">
          <p14:sldIdLst>
            <p14:sldId id="34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57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327"/>
    <a:srgbClr val="104B7D"/>
    <a:srgbClr val="8C8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3" autoAdjust="0"/>
    <p:restoredTop sz="76378" autoAdjust="0"/>
  </p:normalViewPr>
  <p:slideViewPr>
    <p:cSldViewPr showGuides="1">
      <p:cViewPr varScale="1">
        <p:scale>
          <a:sx n="59" d="100"/>
          <a:sy n="59" d="100"/>
        </p:scale>
        <p:origin x="84" y="66"/>
      </p:cViewPr>
      <p:guideLst>
        <p:guide orient="horz" pos="432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279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3AC1-BC5D-4638-B7FE-2C1FE0B3F7B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E3F0A-5BD5-4C18-9EBD-E5974577C4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00:31:02.22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 0 8218,'0'0'4041,"0"0"-3161,0 0-488,0 0-392,0 0-720,0 0-1049,0 0-3304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00:32:03.404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 0 7386,'0'0'5233,"0"0"-3633,0 0-1600,0 0-104,0 0-1656,0 0-905,0 0-1000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5:37:59.812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0 128,'0'0'0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3EC8-5C56-4FDB-832D-BF18BF43DEE0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94139-E67A-4EF4-B464-6A31A9A524A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4139-E67A-4EF4-B464-6A31A9A524A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799" y="3015923"/>
            <a:ext cx="8534400" cy="68897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600" b="1" baseline="0">
                <a:solidFill>
                  <a:srgbClr val="782327"/>
                </a:solidFill>
              </a:defRPr>
            </a:lvl1pPr>
          </a:lstStyle>
          <a:p>
            <a:r>
              <a:rPr lang="es-CL" noProof="0" dirty="0" err="1"/>
              <a:t>Presentation</a:t>
            </a:r>
            <a:r>
              <a:rPr lang="en-US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0799" y="4419600"/>
            <a:ext cx="4470400" cy="419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600">
                <a:solidFill>
                  <a:srgbClr val="104B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dirty="0" err="1"/>
              <a:t>Presentation</a:t>
            </a:r>
            <a:r>
              <a:rPr lang="en-US" dirty="0"/>
              <a:t> Sub-Title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F13097-BAF3-4AB3-9988-ACDD8A3473B0}"/>
              </a:ext>
            </a:extLst>
          </p:cNvPr>
          <p:cNvSpPr/>
          <p:nvPr userDrawn="1"/>
        </p:nvSpPr>
        <p:spPr>
          <a:xfrm>
            <a:off x="4734089" y="1919958"/>
            <a:ext cx="28440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400" noProof="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Universidad de Santiago de Chile</a:t>
            </a:r>
          </a:p>
          <a:p>
            <a:pPr algn="ctr"/>
            <a:r>
              <a:rPr lang="es-CL" sz="1400" noProof="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Facultad de Ciencias</a:t>
            </a:r>
          </a:p>
          <a:p>
            <a:pPr algn="ctr"/>
            <a:r>
              <a:rPr lang="es-CL" sz="1400" noProof="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Departamento de Física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586894-77A7-4A7F-8D74-248A6EECDF21}"/>
              </a:ext>
            </a:extLst>
          </p:cNvPr>
          <p:cNvSpPr/>
          <p:nvPr userDrawn="1"/>
        </p:nvSpPr>
        <p:spPr>
          <a:xfrm>
            <a:off x="304800" y="304800"/>
            <a:ext cx="3048000" cy="149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868D6D-F6D8-4989-9032-110177F208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95"/>
          <a:stretch/>
        </p:blipFill>
        <p:spPr>
          <a:xfrm>
            <a:off x="5424350" y="225170"/>
            <a:ext cx="1343303" cy="17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s-CL" noProof="0" dirty="0" err="1"/>
              <a:t>Title</a:t>
            </a:r>
            <a:r>
              <a:rPr lang="en-US" dirty="0"/>
              <a:t> 1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0D23B7E-827B-446D-B983-D9ECE5B2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798392A-83B2-4CB9-9B63-7842377BA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B6BAAEE-4C1F-43E2-9570-B2C777728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64588E-E252-499A-A1D9-A7B36757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2"/>
            <a:ext cx="11379200" cy="4675108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4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subtitulo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0008"/>
            <a:ext cx="11379200" cy="4229102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6D2F2BA-D514-4064-8C55-DC23A8C01C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1379200" cy="446011"/>
          </a:xfrm>
        </p:spPr>
        <p:txBody>
          <a:bodyPr>
            <a:normAutofit/>
          </a:bodyPr>
          <a:lstStyle>
            <a:lvl1pPr marL="0" indent="0" algn="l">
              <a:buNone/>
              <a:defRPr lang="es-ES" sz="2400" b="1" kern="1200" baseline="0" dirty="0" smtClean="0">
                <a:solidFill>
                  <a:srgbClr val="782327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j-cs"/>
              </a:defRPr>
            </a:lvl1pPr>
          </a:lstStyle>
          <a:p>
            <a:pPr lvl="0"/>
            <a:r>
              <a:rPr lang="es-ES" dirty="0"/>
              <a:t>Titulo 2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5BADC6D-25ED-423B-B5EC-FD61267BE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EF0C82-D3F1-4A14-9AA0-28BD1A4E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151EA4-A53E-4084-B1C3-688B2A9D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, subtitulo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Title 1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6D2F2BA-D514-4064-8C55-DC23A8C01C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1379200" cy="446011"/>
          </a:xfrm>
        </p:spPr>
        <p:txBody>
          <a:bodyPr>
            <a:normAutofit/>
          </a:bodyPr>
          <a:lstStyle>
            <a:lvl1pPr marL="0" indent="0" algn="l">
              <a:buNone/>
              <a:defRPr lang="es-ES" sz="2400" b="1" kern="1200" baseline="0" dirty="0" smtClean="0">
                <a:solidFill>
                  <a:srgbClr val="782327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j-cs"/>
              </a:defRPr>
            </a:lvl1pPr>
          </a:lstStyle>
          <a:p>
            <a:pPr lvl="0"/>
            <a:r>
              <a:rPr lang="es-ES" dirty="0"/>
              <a:t>Titulo 2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5BADC6D-25ED-423B-B5EC-FD61267BE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EF0C82-D3F1-4A14-9AA0-28BD1A4E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151EA4-A53E-4084-B1C3-688B2A9D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C9E951-F30D-420D-B5D3-AEB85052CD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2042206"/>
            <a:ext cx="5715000" cy="4156906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7C26FC-461D-431B-B144-F594424DCEE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0800" y="2053660"/>
            <a:ext cx="5588000" cy="4156906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9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subtitulo y 2 contenidos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Title 1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6D2F2BA-D514-4064-8C55-DC23A8C01C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1379200" cy="446011"/>
          </a:xfrm>
        </p:spPr>
        <p:txBody>
          <a:bodyPr>
            <a:normAutofit/>
          </a:bodyPr>
          <a:lstStyle>
            <a:lvl1pPr marL="0" indent="0" algn="l">
              <a:buNone/>
              <a:defRPr lang="es-ES" sz="2400" b="1" kern="1200" baseline="0" dirty="0" smtClean="0">
                <a:solidFill>
                  <a:srgbClr val="782327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j-cs"/>
              </a:defRPr>
            </a:lvl1pPr>
          </a:lstStyle>
          <a:p>
            <a:pPr lvl="0"/>
            <a:r>
              <a:rPr lang="es-ES" dirty="0"/>
              <a:t>Titulo 2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5BADC6D-25ED-423B-B5EC-FD61267BE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EF0C82-D3F1-4A14-9AA0-28BD1A4E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151EA4-A53E-4084-B1C3-688B2A9D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5FEC8-7294-4224-8888-97CB6BE987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2042206"/>
            <a:ext cx="5715000" cy="4156906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591ACA-65EF-4DB2-99D8-C896B349463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0800" y="2053660"/>
            <a:ext cx="5588000" cy="4156906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1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Title 1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037D3E42-9172-447C-84F1-ACE91C9402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852" y="1546226"/>
            <a:ext cx="5924549" cy="4092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71557EE9-1076-4097-8303-518DB5403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5638800"/>
            <a:ext cx="5892800" cy="560388"/>
          </a:xfrm>
        </p:spPr>
        <p:txBody>
          <a:bodyPr anchor="t"/>
          <a:lstStyle>
            <a:lvl1pPr marL="0" indent="0" algn="just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09F6FD-3E10-4061-802A-525BE059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2E84296-9542-4DAE-AF81-F4987536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32DAB5-1652-4574-955C-39FB028B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56E3D69-A565-4D9A-AB38-A42B63E2DCC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50624" y="1546226"/>
            <a:ext cx="5438176" cy="4156906"/>
          </a:xfr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lumnas de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400" y="658888"/>
            <a:ext cx="9042400" cy="788913"/>
          </a:xfrm>
        </p:spPr>
        <p:txBody>
          <a:bodyPr lIns="0" tIns="0" rIns="0" bIns="0" anchor="t" anchorCtr="0">
            <a:normAutofit/>
          </a:bodyPr>
          <a:lstStyle>
            <a:lvl1pPr algn="r">
              <a:defRPr sz="30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Title 1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4CA3983A-8350-4603-9CEC-8C4F46C77A3B}"/>
              </a:ext>
            </a:extLst>
          </p:cNvPr>
          <p:cNvCxnSpPr>
            <a:cxnSpLocks/>
          </p:cNvCxnSpPr>
          <p:nvPr userDrawn="1"/>
        </p:nvCxnSpPr>
        <p:spPr>
          <a:xfrm>
            <a:off x="2946400" y="1447800"/>
            <a:ext cx="9262533" cy="0"/>
          </a:xfrm>
          <a:prstGeom prst="line">
            <a:avLst/>
          </a:prstGeom>
          <a:ln>
            <a:solidFill>
              <a:srgbClr val="8C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02FD1-4D43-4F0E-91B7-CD397E22410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546372"/>
            <a:ext cx="5892801" cy="4652739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09F6FD-3E10-4061-802A-525BE059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2E84296-9542-4DAE-AF81-F4987536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Electrónica</a:t>
            </a:r>
            <a:r>
              <a:rPr lang="en-US" dirty="0"/>
              <a:t> Digital y </a:t>
            </a:r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32DAB5-1652-4574-955C-39FB028B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E2FF89-40C0-4350-919F-0D46D6F847D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5351" y="1546746"/>
            <a:ext cx="5758251" cy="4652739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D325B09-2715-4422-8038-029442847D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3962403"/>
            <a:ext cx="8534400" cy="68897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600" b="1" baseline="0">
                <a:solidFill>
                  <a:srgbClr val="78232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986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1200" y="477790"/>
            <a:ext cx="8737600" cy="849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4631-1888-451B-ACCB-16E012616A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6DF98CA-51ED-43E2-BFF1-E01B3D03BE1D}"/>
              </a:ext>
            </a:extLst>
          </p:cNvPr>
          <p:cNvSpPr/>
          <p:nvPr userDrawn="1"/>
        </p:nvSpPr>
        <p:spPr>
          <a:xfrm>
            <a:off x="0" y="0"/>
            <a:ext cx="3048000" cy="108000"/>
          </a:xfrm>
          <a:prstGeom prst="rect">
            <a:avLst/>
          </a:prstGeom>
          <a:solidFill>
            <a:srgbClr val="10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BFFF4CC-D559-440E-ACEE-DF88E6A91056}"/>
              </a:ext>
            </a:extLst>
          </p:cNvPr>
          <p:cNvSpPr/>
          <p:nvPr userDrawn="1"/>
        </p:nvSpPr>
        <p:spPr>
          <a:xfrm>
            <a:off x="3048000" y="0"/>
            <a:ext cx="9144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1A7DDE-2EB6-45DB-A100-2C186083A875}"/>
              </a:ext>
            </a:extLst>
          </p:cNvPr>
          <p:cNvSpPr/>
          <p:nvPr userDrawn="1"/>
        </p:nvSpPr>
        <p:spPr>
          <a:xfrm>
            <a:off x="0" y="6767512"/>
            <a:ext cx="12192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4D39962-4D78-41D3-9CFC-808E44D5E0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2427"/>
            <a:ext cx="1854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3" r:id="rId5"/>
    <p:sldLayoutId id="2147483659" r:id="rId6"/>
    <p:sldLayoutId id="2147483661" r:id="rId7"/>
    <p:sldLayoutId id="2147483652" r:id="rId8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lang="en-US" sz="3000" b="1" kern="1200" baseline="0" dirty="0">
          <a:solidFill>
            <a:srgbClr val="782327"/>
          </a:solidFill>
          <a:latin typeface="Yu Gothic Light" panose="020B0300000000000000" pitchFamily="34" charset="-128"/>
          <a:ea typeface="Yu Gothic Light" panose="020B0300000000000000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u Gothic Light" panose="020B0300000000000000" pitchFamily="34" charset="-128"/>
          <a:ea typeface="Yu Gothic Light" panose="020B0300000000000000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u Gothic Light" panose="020B0300000000000000" pitchFamily="34" charset="-128"/>
          <a:ea typeface="Yu Gothic Light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u Gothic Light" panose="020B0300000000000000" pitchFamily="34" charset="-128"/>
          <a:ea typeface="Yu Gothic Light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u Gothic Light" panose="020B0300000000000000" pitchFamily="34" charset="-128"/>
          <a:ea typeface="Yu Gothic Light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u Gothic Light" panose="020B0300000000000000" pitchFamily="34" charset="-128"/>
          <a:ea typeface="Yu Gothic Light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t1xQqQsC3VEZTtPC9X5KyVFtll1WHV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FF8D8B-CA93-4532-8E90-3213ABF9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895600"/>
            <a:ext cx="8534400" cy="1371600"/>
          </a:xfrm>
        </p:spPr>
        <p:txBody>
          <a:bodyPr>
            <a:normAutofit/>
          </a:bodyPr>
          <a:lstStyle/>
          <a:p>
            <a:r>
              <a:rPr lang="es-CL" dirty="0"/>
              <a:t>Electrónica Digital y Microcontroladores</a:t>
            </a:r>
            <a:br>
              <a:rPr lang="es-CL" dirty="0"/>
            </a:br>
            <a:r>
              <a:rPr lang="es-CL" sz="3200" dirty="0"/>
              <a:t>Tema 1: Sistemas Numéricos</a:t>
            </a:r>
            <a:endParaRPr lang="es-CL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70AD6AA-9C6C-48A9-95D7-C8E1D56C8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898" y="4724400"/>
            <a:ext cx="3886200" cy="1181100"/>
          </a:xfrm>
        </p:spPr>
        <p:txBody>
          <a:bodyPr>
            <a:normAutofit/>
          </a:bodyPr>
          <a:lstStyle/>
          <a:p>
            <a:r>
              <a:rPr lang="es-CL" sz="2400" dirty="0"/>
              <a:t>Josué Meneses Díaz</a:t>
            </a:r>
          </a:p>
          <a:p>
            <a:r>
              <a:rPr lang="es-CL" sz="1600" dirty="0"/>
              <a:t>josue.meneses@usach.cl</a:t>
            </a:r>
          </a:p>
        </p:txBody>
      </p:sp>
    </p:spTree>
    <p:extLst>
      <p:ext uri="{BB962C8B-B14F-4D97-AF65-F5344CB8AC3E}">
        <p14:creationId xmlns:p14="http://schemas.microsoft.com/office/powerpoint/2010/main" val="391338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Sistema Binario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C85D26B-B0A4-4670-BD07-61C53F6EF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>
            <a:normAutofit lnSpcReduction="10000"/>
          </a:bodyPr>
          <a:lstStyle/>
          <a:p>
            <a:r>
              <a:rPr lang="es-MX" b="1" dirty="0"/>
              <a:t>Conversión de Binario a Decimal</a:t>
            </a:r>
            <a:endParaRPr lang="es-MX" dirty="0"/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2" name="Marcador de contenido 221">
                <a:extLst>
                  <a:ext uri="{FF2B5EF4-FFF2-40B4-BE49-F238E27FC236}">
                    <a16:creationId xmlns:a16="http://schemas.microsoft.com/office/drawing/2014/main" id="{05161C1A-5440-41CA-8F07-A9598AB90FB0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607904905"/>
                  </p:ext>
                </p:extLst>
              </p:nvPr>
            </p:nvGraphicFramePr>
            <p:xfrm>
              <a:off x="6346543" y="3416483"/>
              <a:ext cx="5462270" cy="134035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23315">
                      <a:extLst>
                        <a:ext uri="{9D8B030D-6E8A-4147-A177-3AD203B41FA5}">
                          <a16:colId xmlns:a16="http://schemas.microsoft.com/office/drawing/2014/main" val="2257198609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041550557"/>
                        </a:ext>
                      </a:extLst>
                    </a:gridCol>
                    <a:gridCol w="1101090">
                      <a:extLst>
                        <a:ext uri="{9D8B030D-6E8A-4147-A177-3AD203B41FA5}">
                          <a16:colId xmlns:a16="http://schemas.microsoft.com/office/drawing/2014/main" val="1696466226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564096381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20882362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1011</m:t>
                                  </m:r>
                                </m:e>
                                <m:sub>
                                  <m:r>
                                    <a:rPr lang="es-CL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67465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1612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91023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57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2" name="Marcador de contenido 221">
                <a:extLst>
                  <a:ext uri="{FF2B5EF4-FFF2-40B4-BE49-F238E27FC236}">
                    <a16:creationId xmlns:a16="http://schemas.microsoft.com/office/drawing/2014/main" id="{05161C1A-5440-41CA-8F07-A9598AB90FB0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607904905"/>
                  </p:ext>
                </p:extLst>
              </p:nvPr>
            </p:nvGraphicFramePr>
            <p:xfrm>
              <a:off x="6346543" y="3416483"/>
              <a:ext cx="5462270" cy="134035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23315">
                      <a:extLst>
                        <a:ext uri="{9D8B030D-6E8A-4147-A177-3AD203B41FA5}">
                          <a16:colId xmlns:a16="http://schemas.microsoft.com/office/drawing/2014/main" val="2257198609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041550557"/>
                        </a:ext>
                      </a:extLst>
                    </a:gridCol>
                    <a:gridCol w="1101090">
                      <a:extLst>
                        <a:ext uri="{9D8B030D-6E8A-4147-A177-3AD203B41FA5}">
                          <a16:colId xmlns:a16="http://schemas.microsoft.com/office/drawing/2014/main" val="1696466226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564096381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2088236207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517" r="-387500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99" t="-15517" r="-291758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210" t="-15517" r="-193370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210" t="-15517" r="-93370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769" t="-15517" b="-28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746558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16129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9102358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57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9F7FA3-6875-40C1-8325-241A8FA7CE60}"/>
                  </a:ext>
                </a:extLst>
              </p:cNvPr>
              <p:cNvSpPr/>
              <p:nvPr/>
            </p:nvSpPr>
            <p:spPr>
              <a:xfrm>
                <a:off x="493915" y="3035450"/>
                <a:ext cx="2128660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𝐵𝑎𝑠𝑒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9F7FA3-6875-40C1-8325-241A8FA7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5" y="3035450"/>
                <a:ext cx="2128660" cy="636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6C0590BB-9257-4170-A145-090DACEAA906}"/>
                  </a:ext>
                </a:extLst>
              </p:cNvPr>
              <p:cNvSpPr/>
              <p:nvPr/>
            </p:nvSpPr>
            <p:spPr>
              <a:xfrm>
                <a:off x="2754159" y="2955380"/>
                <a:ext cx="3343929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6C0590BB-9257-4170-A145-090DACEA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59" y="2955380"/>
                <a:ext cx="3343929" cy="636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629318C-6864-4E6C-B448-39314B873CCE}"/>
                  </a:ext>
                </a:extLst>
              </p:cNvPr>
              <p:cNvSpPr/>
              <p:nvPr/>
            </p:nvSpPr>
            <p:spPr>
              <a:xfrm>
                <a:off x="3392776" y="2055656"/>
                <a:ext cx="1824410" cy="41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MX" sz="20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s-MX" sz="2000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s-CL" sz="2000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CL" sz="20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CL" sz="2000" i="0">
                                  <a:latin typeface="Cambria Math" panose="02040503050406030204" pitchFamily="18" charset="0"/>
                                </a:rPr>
                                <m:t>⋅…⋅</m:t>
                              </m:r>
                              <m:r>
                                <m:rPr>
                                  <m:nor/>
                                </m:rPr>
                                <a:rPr lang="es-CL" sz="200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CL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CL" sz="20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CL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629318C-6864-4E6C-B448-39314B873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776" y="2055656"/>
                <a:ext cx="1824410" cy="415819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EA4C95B5-1D5A-44D7-9F3F-65348E6E5338}"/>
              </a:ext>
            </a:extLst>
          </p:cNvPr>
          <p:cNvSpPr txBox="1"/>
          <p:nvPr/>
        </p:nvSpPr>
        <p:spPr>
          <a:xfrm>
            <a:off x="873515" y="204621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Sea el número Binario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2330A7F8-E42C-4210-B78B-ED200A99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</p:spPr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128DBD78-273A-49B1-9223-1ED6432CC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827207"/>
                  </p:ext>
                </p:extLst>
              </p:nvPr>
            </p:nvGraphicFramePr>
            <p:xfrm>
              <a:off x="6206919" y="2382571"/>
              <a:ext cx="5741519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41519">
                      <a:extLst>
                        <a:ext uri="{9D8B030D-6E8A-4147-A177-3AD203B41FA5}">
                          <a16:colId xmlns:a16="http://schemas.microsoft.com/office/drawing/2014/main" val="36474530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1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7398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 el número </a:t>
                          </a:r>
                          <a14:m>
                            <m:oMath xmlns:m="http://schemas.openxmlformats.org/officeDocument/2006/math"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𝟏𝟎𝟏</m:t>
                              </m:r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sistema decimal. 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71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128DBD78-273A-49B1-9223-1ED6432CC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827207"/>
                  </p:ext>
                </p:extLst>
              </p:nvPr>
            </p:nvGraphicFramePr>
            <p:xfrm>
              <a:off x="6206919" y="2382571"/>
              <a:ext cx="5741519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41519">
                      <a:extLst>
                        <a:ext uri="{9D8B030D-6E8A-4147-A177-3AD203B41FA5}">
                          <a16:colId xmlns:a16="http://schemas.microsoft.com/office/drawing/2014/main" val="36474530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1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7398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6" t="-126000" r="-212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7118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794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577AAD7-627D-475A-AADB-DC2DA799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Binario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D446C0E-5ACE-4BF1-8028-86ED1522E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11379200" cy="446011"/>
          </a:xfrm>
        </p:spPr>
        <p:txBody>
          <a:bodyPr>
            <a:normAutofit lnSpcReduction="10000"/>
          </a:bodyPr>
          <a:lstStyle/>
          <a:p>
            <a:r>
              <a:rPr lang="es-CL" dirty="0"/>
              <a:t>Conversión Decimal a Binario – Método 1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8F424F-10F4-4988-91D2-AFD9746C5E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0E34C-F512-4C71-ADFB-B56E9B56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643579AF-0FB5-4A3F-B7AA-3422A7F332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778" y="2019300"/>
            <a:ext cx="5480222" cy="41798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Anotar </a:t>
            </a:r>
            <a:r>
              <a:rPr lang="es-CL" sz="2000" b="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hasta sobrepasar el valor a transformar.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 al número la mayor potencia menor.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agrega un valor 1 a la conversión, la resta es utilizado en la siguiente menor potencia.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la resta es menor al minuendo de la resta se agrega un cero a la derecha del número convertido a binario.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repite 2 y 3 hasta que el resto es cero</a:t>
            </a:r>
            <a:r>
              <a:rPr lang="es-CL" sz="28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CL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03807EC2-610A-4F25-B457-04D54D0CFE89}"/>
                  </a:ext>
                </a:extLst>
              </p14:cNvPr>
              <p14:cNvContentPartPr/>
              <p14:nvPr/>
            </p14:nvContentPartPr>
            <p14:xfrm>
              <a:off x="11947920" y="6236910"/>
              <a:ext cx="360" cy="36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03807EC2-610A-4F25-B457-04D54D0CFE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1920" y="62009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E85E0CEA-7953-4999-AE2B-435AAC6F8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599260"/>
                  </p:ext>
                </p:extLst>
              </p:nvPr>
            </p:nvGraphicFramePr>
            <p:xfrm>
              <a:off x="6096000" y="3003399"/>
              <a:ext cx="5756820" cy="11877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07428437"/>
                        </a:ext>
                      </a:extLst>
                    </a:gridCol>
                    <a:gridCol w="917257">
                      <a:extLst>
                        <a:ext uri="{9D8B030D-6E8A-4147-A177-3AD203B41FA5}">
                          <a16:colId xmlns:a16="http://schemas.microsoft.com/office/drawing/2014/main" val="2041868018"/>
                        </a:ext>
                      </a:extLst>
                    </a:gridCol>
                    <a:gridCol w="878523">
                      <a:extLst>
                        <a:ext uri="{9D8B030D-6E8A-4147-A177-3AD203B41FA5}">
                          <a16:colId xmlns:a16="http://schemas.microsoft.com/office/drawing/2014/main" val="2923194520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3129807638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868290704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799422327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13975203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Decimal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2099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Pot</a:t>
                          </a:r>
                          <a:r>
                            <a:rPr lang="es-CL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de 2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0" i="1" smtClean="0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63637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marR="0" lvl="0" indent="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Resto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62306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marR="0" lvl="0" indent="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Binario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482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E85E0CEA-7953-4999-AE2B-435AAC6F8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599260"/>
                  </p:ext>
                </p:extLst>
              </p:nvPr>
            </p:nvGraphicFramePr>
            <p:xfrm>
              <a:off x="6096000" y="3003399"/>
              <a:ext cx="5756820" cy="11877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07428437"/>
                        </a:ext>
                      </a:extLst>
                    </a:gridCol>
                    <a:gridCol w="917257">
                      <a:extLst>
                        <a:ext uri="{9D8B030D-6E8A-4147-A177-3AD203B41FA5}">
                          <a16:colId xmlns:a16="http://schemas.microsoft.com/office/drawing/2014/main" val="2041868018"/>
                        </a:ext>
                      </a:extLst>
                    </a:gridCol>
                    <a:gridCol w="878523">
                      <a:extLst>
                        <a:ext uri="{9D8B030D-6E8A-4147-A177-3AD203B41FA5}">
                          <a16:colId xmlns:a16="http://schemas.microsoft.com/office/drawing/2014/main" val="2923194520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3129807638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868290704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799422327"/>
                        </a:ext>
                      </a:extLst>
                    </a:gridCol>
                    <a:gridCol w="609260">
                      <a:extLst>
                        <a:ext uri="{9D8B030D-6E8A-4147-A177-3AD203B41FA5}">
                          <a16:colId xmlns:a16="http://schemas.microsoft.com/office/drawing/2014/main" val="1397520334"/>
                        </a:ext>
                      </a:extLst>
                    </a:gridCol>
                  </a:tblGrid>
                  <a:tr h="296926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Decimal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209990"/>
                      </a:ext>
                    </a:extLst>
                  </a:tr>
                  <a:tr h="296926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Pot</a:t>
                          </a:r>
                          <a:r>
                            <a:rPr lang="es-CL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de 2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9861" t="-116327" r="-279167" b="-246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000" t="-116327" r="-302000" b="-246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7000" t="-116327" r="-202000" b="-246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7000" t="-116327" r="-102000" b="-246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7000" t="-116327" r="-2000" b="-246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363758"/>
                      </a:ext>
                    </a:extLst>
                  </a:tr>
                  <a:tr h="296926">
                    <a:tc>
                      <a:txBody>
                        <a:bodyPr/>
                        <a:lstStyle/>
                        <a:p>
                          <a:pPr marL="457200" marR="0" lvl="0" indent="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Resto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6230689"/>
                      </a:ext>
                    </a:extLst>
                  </a:tr>
                  <a:tr h="296926">
                    <a:tc>
                      <a:txBody>
                        <a:bodyPr/>
                        <a:lstStyle/>
                        <a:p>
                          <a:pPr marL="457200" marR="0" lvl="0" indent="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Binario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482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4" name="Tabla 113">
                <a:extLst>
                  <a:ext uri="{FF2B5EF4-FFF2-40B4-BE49-F238E27FC236}">
                    <a16:creationId xmlns:a16="http://schemas.microsoft.com/office/drawing/2014/main" id="{CC1D1E45-3690-448C-93D2-35BA05997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207482"/>
                  </p:ext>
                </p:extLst>
              </p:nvPr>
            </p:nvGraphicFramePr>
            <p:xfrm>
              <a:off x="6263710" y="2013442"/>
              <a:ext cx="5605780" cy="5181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6032512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6195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Convierta el número </a:t>
                          </a:r>
                          <a14:m>
                            <m:oMath xmlns:m="http://schemas.openxmlformats.org/officeDocument/2006/math">
                              <m:r>
                                <a:rPr lang="es-CL" sz="16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s-CL" sz="16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  <m:sub>
                                  <m:r>
                                    <a:rPr lang="es-CL" sz="16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16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en binario.</a:t>
                          </a:r>
                          <a:endParaRPr lang="es-CL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75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4" name="Tabla 113">
                <a:extLst>
                  <a:ext uri="{FF2B5EF4-FFF2-40B4-BE49-F238E27FC236}">
                    <a16:creationId xmlns:a16="http://schemas.microsoft.com/office/drawing/2014/main" id="{CC1D1E45-3690-448C-93D2-35BA05997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207482"/>
                  </p:ext>
                </p:extLst>
              </p:nvPr>
            </p:nvGraphicFramePr>
            <p:xfrm>
              <a:off x="6263710" y="2013442"/>
              <a:ext cx="5605780" cy="5181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60325120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61954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" t="-1475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7561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5BC1F5B9-35D5-47A2-92CB-87DF8323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</p:spPr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721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577AAD7-627D-475A-AADB-DC2DA799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Marcador de contenido 67">
                <a:extLst>
                  <a:ext uri="{FF2B5EF4-FFF2-40B4-BE49-F238E27FC236}">
                    <a16:creationId xmlns:a16="http://schemas.microsoft.com/office/drawing/2014/main" id="{0A51E24C-C28D-4194-8A28-FF150A0A29CA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358349974"/>
                  </p:ext>
                </p:extLst>
              </p:nvPr>
            </p:nvGraphicFramePr>
            <p:xfrm>
              <a:off x="6402190" y="2706834"/>
              <a:ext cx="5462270" cy="299008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08410">
                      <a:extLst>
                        <a:ext uri="{9D8B030D-6E8A-4147-A177-3AD203B41FA5}">
                          <a16:colId xmlns:a16="http://schemas.microsoft.com/office/drawing/2014/main" val="991865901"/>
                        </a:ext>
                      </a:extLst>
                    </a:gridCol>
                    <a:gridCol w="1436490">
                      <a:extLst>
                        <a:ext uri="{9D8B030D-6E8A-4147-A177-3AD203B41FA5}">
                          <a16:colId xmlns:a16="http://schemas.microsoft.com/office/drawing/2014/main" val="3292226120"/>
                        </a:ext>
                      </a:extLst>
                    </a:gridCol>
                    <a:gridCol w="1817370">
                      <a:extLst>
                        <a:ext uri="{9D8B030D-6E8A-4147-A177-3AD203B41FA5}">
                          <a16:colId xmlns:a16="http://schemas.microsoft.com/office/drawing/2014/main" val="2370570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División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Residuo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0487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101/2=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443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22611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83072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427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149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10353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23748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6364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Marcador de contenido 67">
                <a:extLst>
                  <a:ext uri="{FF2B5EF4-FFF2-40B4-BE49-F238E27FC236}">
                    <a16:creationId xmlns:a16="http://schemas.microsoft.com/office/drawing/2014/main" id="{0A51E24C-C28D-4194-8A28-FF150A0A29CA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358349974"/>
                  </p:ext>
                </p:extLst>
              </p:nvPr>
            </p:nvGraphicFramePr>
            <p:xfrm>
              <a:off x="6402190" y="2706834"/>
              <a:ext cx="5462270" cy="299008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08410">
                      <a:extLst>
                        <a:ext uri="{9D8B030D-6E8A-4147-A177-3AD203B41FA5}">
                          <a16:colId xmlns:a16="http://schemas.microsoft.com/office/drawing/2014/main" val="991865901"/>
                        </a:ext>
                      </a:extLst>
                    </a:gridCol>
                    <a:gridCol w="1436490">
                      <a:extLst>
                        <a:ext uri="{9D8B030D-6E8A-4147-A177-3AD203B41FA5}">
                          <a16:colId xmlns:a16="http://schemas.microsoft.com/office/drawing/2014/main" val="3292226120"/>
                        </a:ext>
                      </a:extLst>
                    </a:gridCol>
                    <a:gridCol w="1817370">
                      <a:extLst>
                        <a:ext uri="{9D8B030D-6E8A-4147-A177-3AD203B41FA5}">
                          <a16:colId xmlns:a16="http://schemas.microsoft.com/office/drawing/2014/main" val="2370570336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División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Residuo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04876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5" t="-108621" r="-147658" b="-6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44317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2261130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8307289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42774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14951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1035341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2374850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6364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D446C0E-5ACE-4BF1-8028-86ED1522E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Conversión Decimal a Binario – Método 2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8F424F-10F4-4988-91D2-AFD9746C5E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F944D-876B-4409-AC7F-990D75AB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0E34C-F512-4C71-ADFB-B56E9B56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EBAAF-CA8D-4D4A-AC43-39713C667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778" y="2019300"/>
            <a:ext cx="5683422" cy="41798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 el número reiteradas veces por 2, ignorando el residuo, hasta que el cociente sea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residuos son utilizados para formar el número binario.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última división realizada entrega el MSB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primera división entrega el LSB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9EE73666-8B22-4C7B-BCEF-3739E5038036}"/>
                  </a:ext>
                </a:extLst>
              </p14:cNvPr>
              <p14:cNvContentPartPr/>
              <p14:nvPr/>
            </p14:nvContentPartPr>
            <p14:xfrm>
              <a:off x="10674240" y="6084630"/>
              <a:ext cx="360" cy="36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9EE73666-8B22-4C7B-BCEF-3739E5038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240" y="6048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F666C47-A7DA-4845-AEFC-8B9401582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257767"/>
                  </p:ext>
                </p:extLst>
              </p:nvPr>
            </p:nvGraphicFramePr>
            <p:xfrm>
              <a:off x="6402190" y="1847538"/>
              <a:ext cx="5605780" cy="5486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0470948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2352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8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𝟏𝟎𝟏</m:t>
                                  </m:r>
                                </m:e>
                                <m:sub>
                                  <m:r>
                                    <a:rPr lang="es-CL" sz="18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decimal.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289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F666C47-A7DA-4845-AEFC-8B9401582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257767"/>
                  </p:ext>
                </p:extLst>
              </p:nvPr>
            </p:nvGraphicFramePr>
            <p:xfrm>
              <a:off x="6402190" y="1847538"/>
              <a:ext cx="5605780" cy="5486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0470948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2352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" t="-131111" r="-217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2890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21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05CA-FBAE-42B6-8087-D9A3F76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Octal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CB0F196-1CC6-4CCD-93C1-D0A075D457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Utiliza los números 0 1 2 3 4 5 6 7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20D62-79E6-4E35-9F01-9E8C2AEE88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E8AD4-FF19-469D-8B3B-C322E41A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0FBE4123-9375-4222-87C3-A9002A306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34316"/>
              </p:ext>
            </p:extLst>
          </p:nvPr>
        </p:nvGraphicFramePr>
        <p:xfrm>
          <a:off x="638767" y="2220650"/>
          <a:ext cx="2848293" cy="3959352"/>
        </p:xfrm>
        <a:graphic>
          <a:graphicData uri="http://schemas.openxmlformats.org/drawingml/2006/table">
            <a:tbl>
              <a:tblPr firstRow="1" firstCol="1" bandRow="1"/>
              <a:tblGrid>
                <a:gridCol w="1027748">
                  <a:extLst>
                    <a:ext uri="{9D8B030D-6E8A-4147-A177-3AD203B41FA5}">
                      <a16:colId xmlns:a16="http://schemas.microsoft.com/office/drawing/2014/main" val="3520879711"/>
                    </a:ext>
                  </a:extLst>
                </a:gridCol>
                <a:gridCol w="1820545">
                  <a:extLst>
                    <a:ext uri="{9D8B030D-6E8A-4147-A177-3AD203B41FA5}">
                      <a16:colId xmlns:a16="http://schemas.microsoft.com/office/drawing/2014/main" val="213613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2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8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1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14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7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6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9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29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9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39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a 32">
                <a:extLst>
                  <a:ext uri="{FF2B5EF4-FFF2-40B4-BE49-F238E27FC236}">
                    <a16:creationId xmlns:a16="http://schemas.microsoft.com/office/drawing/2014/main" id="{79125510-1FF7-4523-9BAC-B0B535168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626763"/>
                  </p:ext>
                </p:extLst>
              </p:nvPr>
            </p:nvGraphicFramePr>
            <p:xfrm>
              <a:off x="6741050" y="4190907"/>
              <a:ext cx="4517644" cy="144748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43800">
                      <a:extLst>
                        <a:ext uri="{9D8B030D-6E8A-4147-A177-3AD203B41FA5}">
                          <a16:colId xmlns:a16="http://schemas.microsoft.com/office/drawing/2014/main" val="1767485517"/>
                        </a:ext>
                      </a:extLst>
                    </a:gridCol>
                    <a:gridCol w="802513">
                      <a:extLst>
                        <a:ext uri="{9D8B030D-6E8A-4147-A177-3AD203B41FA5}">
                          <a16:colId xmlns:a16="http://schemas.microsoft.com/office/drawing/2014/main" val="2210861093"/>
                        </a:ext>
                      </a:extLst>
                    </a:gridCol>
                    <a:gridCol w="774256">
                      <a:extLst>
                        <a:ext uri="{9D8B030D-6E8A-4147-A177-3AD203B41FA5}">
                          <a16:colId xmlns:a16="http://schemas.microsoft.com/office/drawing/2014/main" val="3292735996"/>
                        </a:ext>
                      </a:extLst>
                    </a:gridCol>
                    <a:gridCol w="756031">
                      <a:extLst>
                        <a:ext uri="{9D8B030D-6E8A-4147-A177-3AD203B41FA5}">
                          <a16:colId xmlns:a16="http://schemas.microsoft.com/office/drawing/2014/main" val="1184475351"/>
                        </a:ext>
                      </a:extLst>
                    </a:gridCol>
                    <a:gridCol w="1241044">
                      <a:extLst>
                        <a:ext uri="{9D8B030D-6E8A-4147-A177-3AD203B41FA5}">
                          <a16:colId xmlns:a16="http://schemas.microsoft.com/office/drawing/2014/main" val="12577486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88851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6702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mbria Math" panose="02040503050406030204" pitchFamily="18" charset="0"/>
                                  </a:rPr>
                                  <m:t>⋅512</m:t>
                                </m:r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⋅64</m:t>
                                </m:r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s-MX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⋅1</m:t>
                                </m:r>
                              </m:oMath>
                            </m:oMathPara>
                          </a14:m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217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84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a 32">
                <a:extLst>
                  <a:ext uri="{FF2B5EF4-FFF2-40B4-BE49-F238E27FC236}">
                    <a16:creationId xmlns:a16="http://schemas.microsoft.com/office/drawing/2014/main" id="{79125510-1FF7-4523-9BAC-B0B535168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626763"/>
                  </p:ext>
                </p:extLst>
              </p:nvPr>
            </p:nvGraphicFramePr>
            <p:xfrm>
              <a:off x="6741050" y="4190907"/>
              <a:ext cx="4517644" cy="144748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43800">
                      <a:extLst>
                        <a:ext uri="{9D8B030D-6E8A-4147-A177-3AD203B41FA5}">
                          <a16:colId xmlns:a16="http://schemas.microsoft.com/office/drawing/2014/main" val="1767485517"/>
                        </a:ext>
                      </a:extLst>
                    </a:gridCol>
                    <a:gridCol w="802513">
                      <a:extLst>
                        <a:ext uri="{9D8B030D-6E8A-4147-A177-3AD203B41FA5}">
                          <a16:colId xmlns:a16="http://schemas.microsoft.com/office/drawing/2014/main" val="2210861093"/>
                        </a:ext>
                      </a:extLst>
                    </a:gridCol>
                    <a:gridCol w="774256">
                      <a:extLst>
                        <a:ext uri="{9D8B030D-6E8A-4147-A177-3AD203B41FA5}">
                          <a16:colId xmlns:a16="http://schemas.microsoft.com/office/drawing/2014/main" val="3292735996"/>
                        </a:ext>
                      </a:extLst>
                    </a:gridCol>
                    <a:gridCol w="756031">
                      <a:extLst>
                        <a:ext uri="{9D8B030D-6E8A-4147-A177-3AD203B41FA5}">
                          <a16:colId xmlns:a16="http://schemas.microsoft.com/office/drawing/2014/main" val="1184475351"/>
                        </a:ext>
                      </a:extLst>
                    </a:gridCol>
                    <a:gridCol w="1241044">
                      <a:extLst>
                        <a:ext uri="{9D8B030D-6E8A-4147-A177-3AD203B41FA5}">
                          <a16:colId xmlns:a16="http://schemas.microsoft.com/office/drawing/2014/main" val="1257748627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5" t="-1724" r="-380000" b="-3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182" t="-1724" r="-346212" b="-3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772" t="-1724" r="-259843" b="-3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677" t="-1724" r="-166129" b="-3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888516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5" t="-103509" r="-380000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182" t="-103509" r="-346212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772" t="-103509" r="-259843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677" t="-103509" r="-166129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670297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5" t="-200000" r="-38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182" t="-200000" r="-346212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772" t="-200000" r="-259843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677" t="-200000" r="-16612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217269"/>
                      </a:ext>
                    </a:extLst>
                  </a:tr>
                  <a:tr h="3959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84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E4555B0F-3270-4C0F-B435-AE0D26A20CF4}"/>
                  </a:ext>
                </a:extLst>
              </p:cNvPr>
              <p:cNvSpPr/>
              <p:nvPr/>
            </p:nvSpPr>
            <p:spPr>
              <a:xfrm>
                <a:off x="6220697" y="2550252"/>
                <a:ext cx="2128660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𝐵𝑎𝑠𝑒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E4555B0F-3270-4C0F-B435-AE0D26A20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7" y="2550252"/>
                <a:ext cx="2128660" cy="636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34169D3E-C4AF-4DE1-A71F-E04E837CAF00}"/>
                  </a:ext>
                </a:extLst>
              </p:cNvPr>
              <p:cNvSpPr/>
              <p:nvPr/>
            </p:nvSpPr>
            <p:spPr>
              <a:xfrm>
                <a:off x="8243493" y="2550251"/>
                <a:ext cx="3493392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34169D3E-C4AF-4DE1-A71F-E04E837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93" y="2550251"/>
                <a:ext cx="3493392" cy="636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2808B41-412B-4D44-9AC6-965A9A679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89114"/>
                  </p:ext>
                </p:extLst>
              </p:nvPr>
            </p:nvGraphicFramePr>
            <p:xfrm>
              <a:off x="6096000" y="3437899"/>
              <a:ext cx="5605780" cy="5486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7416747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9</a:t>
                          </a:r>
                          <a:endParaRPr lang="es-CL" sz="16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9700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8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𝟔𝟒𝟎𝟓</m:t>
                                  </m:r>
                                </m:e>
                                <m:sub>
                                  <m:r>
                                    <a:rPr lang="es-CL" sz="18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18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sistema decimal.</a:t>
                          </a:r>
                          <a:endParaRPr lang="es-CL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377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2808B41-412B-4D44-9AC6-965A9A679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89114"/>
                  </p:ext>
                </p:extLst>
              </p:nvPr>
            </p:nvGraphicFramePr>
            <p:xfrm>
              <a:off x="6096000" y="3437899"/>
              <a:ext cx="5605780" cy="5486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74167477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1800" b="1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9</a:t>
                          </a:r>
                          <a:endParaRPr lang="es-CL" sz="16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970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7" t="-128889" r="-217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37768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2622B4A2-FFED-41C9-B158-B65D535DC794}"/>
              </a:ext>
            </a:extLst>
          </p:cNvPr>
          <p:cNvGrpSpPr/>
          <p:nvPr/>
        </p:nvGrpSpPr>
        <p:grpSpPr>
          <a:xfrm>
            <a:off x="6744182" y="2020716"/>
            <a:ext cx="3829833" cy="400110"/>
            <a:chOff x="6239642" y="1984515"/>
            <a:chExt cx="382983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E6FCB161-0827-4D6E-BFF2-F7142C19ED51}"/>
                    </a:ext>
                  </a:extLst>
                </p:cNvPr>
                <p:cNvSpPr/>
                <p:nvPr/>
              </p:nvSpPr>
              <p:spPr>
                <a:xfrm>
                  <a:off x="8420627" y="1984515"/>
                  <a:ext cx="16488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L" sz="2000">
                            <a:latin typeface="Cambria Math" panose="02040503050406030204" pitchFamily="18" charset="0"/>
                          </a:rPr>
                          <m:t>⋅…⋅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CL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CL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E6FCB161-0827-4D6E-BFF2-F7142C19E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627" y="1984515"/>
                  <a:ext cx="164884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44ECC78-51EA-4DD4-B5AD-97510466DA38}"/>
                </a:ext>
              </a:extLst>
            </p:cNvPr>
            <p:cNvSpPr txBox="1"/>
            <p:nvPr/>
          </p:nvSpPr>
          <p:spPr>
            <a:xfrm>
              <a:off x="6239642" y="1995608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Sea el número octal</a:t>
              </a:r>
            </a:p>
          </p:txBody>
        </p:sp>
      </p:grp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D77306D4-F366-4537-8858-2E197325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</p:spPr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7425C20-BA86-43E4-B690-6596B5D9DC83}"/>
              </a:ext>
            </a:extLst>
          </p:cNvPr>
          <p:cNvGrpSpPr/>
          <p:nvPr/>
        </p:nvGrpSpPr>
        <p:grpSpPr>
          <a:xfrm>
            <a:off x="3987056" y="2371074"/>
            <a:ext cx="1319725" cy="2520873"/>
            <a:chOff x="8534400" y="2522438"/>
            <a:chExt cx="1319725" cy="252087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F843FB2F-A7B4-437A-B7A6-45933676DF8E}"/>
                </a:ext>
              </a:extLst>
            </p:cNvPr>
            <p:cNvGrpSpPr/>
            <p:nvPr/>
          </p:nvGrpSpPr>
          <p:grpSpPr>
            <a:xfrm>
              <a:off x="8534400" y="2998667"/>
              <a:ext cx="1319725" cy="2044644"/>
              <a:chOff x="8534400" y="2998667"/>
              <a:chExt cx="1319725" cy="2044644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D02BD9C-6308-46F5-AB92-FB4BFD385514}"/>
                  </a:ext>
                </a:extLst>
              </p:cNvPr>
              <p:cNvSpPr/>
              <p:nvPr/>
            </p:nvSpPr>
            <p:spPr>
              <a:xfrm>
                <a:off x="9244525" y="299866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6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B295A66-9CFE-4FBE-89EE-6D1E374A25C4}"/>
                  </a:ext>
                </a:extLst>
              </p:cNvPr>
              <p:cNvSpPr/>
              <p:nvPr/>
            </p:nvSpPr>
            <p:spPr>
              <a:xfrm>
                <a:off x="9244525" y="440255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F40CC18-5E99-496A-B21E-0A79DC938CF8}"/>
                  </a:ext>
                </a:extLst>
              </p:cNvPr>
              <p:cNvSpPr/>
              <p:nvPr/>
            </p:nvSpPr>
            <p:spPr>
              <a:xfrm>
                <a:off x="9244525" y="3700612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C008AC7-20FD-4175-ABD5-4629C4F14662}"/>
                  </a:ext>
                </a:extLst>
              </p:cNvPr>
              <p:cNvSpPr/>
              <p:nvPr/>
            </p:nvSpPr>
            <p:spPr>
              <a:xfrm>
                <a:off x="8534400" y="4402557"/>
                <a:ext cx="609600" cy="6407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FA854345-65B1-4183-B901-62B8CBE88DB9}"/>
                    </a:ext>
                  </a:extLst>
                </p:cNvPr>
                <p:cNvSpPr/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FA854345-65B1-4183-B901-62B8CBE88D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7976406-F429-46B5-A46A-2C5DD30F85CC}"/>
                    </a:ext>
                  </a:extLst>
                </p:cNvPr>
                <p:cNvSpPr/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7976406-F429-46B5-A46A-2C5DD30F8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89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05CA-FBAE-42B6-8087-D9A3F76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Octal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Marcador de contenido 8">
                <a:extLst>
                  <a:ext uri="{FF2B5EF4-FFF2-40B4-BE49-F238E27FC236}">
                    <a16:creationId xmlns:a16="http://schemas.microsoft.com/office/drawing/2014/main" id="{72A7F8F7-6A29-46D8-A610-C13C214ADB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4779250"/>
                  </p:ext>
                </p:extLst>
              </p:nvPr>
            </p:nvGraphicFramePr>
            <p:xfrm>
              <a:off x="1219200" y="2110658"/>
              <a:ext cx="2739454" cy="38557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45210">
                      <a:extLst>
                        <a:ext uri="{9D8B030D-6E8A-4147-A177-3AD203B41FA5}">
                          <a16:colId xmlns:a16="http://schemas.microsoft.com/office/drawing/2014/main" val="3251000746"/>
                        </a:ext>
                      </a:extLst>
                    </a:gridCol>
                    <a:gridCol w="949960">
                      <a:extLst>
                        <a:ext uri="{9D8B030D-6E8A-4147-A177-3AD203B41FA5}">
                          <a16:colId xmlns:a16="http://schemas.microsoft.com/office/drawing/2014/main" val="2059325106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83560155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462104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87182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19549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418926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2957007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703677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797163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874128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669971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52913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7072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Marcador de contenido 8">
                <a:extLst>
                  <a:ext uri="{FF2B5EF4-FFF2-40B4-BE49-F238E27FC236}">
                    <a16:creationId xmlns:a16="http://schemas.microsoft.com/office/drawing/2014/main" id="{72A7F8F7-6A29-46D8-A610-C13C214ADB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4779250"/>
                  </p:ext>
                </p:extLst>
              </p:nvPr>
            </p:nvGraphicFramePr>
            <p:xfrm>
              <a:off x="1219200" y="2110658"/>
              <a:ext cx="2739454" cy="38557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45210">
                      <a:extLst>
                        <a:ext uri="{9D8B030D-6E8A-4147-A177-3AD203B41FA5}">
                          <a16:colId xmlns:a16="http://schemas.microsoft.com/office/drawing/2014/main" val="3251000746"/>
                        </a:ext>
                      </a:extLst>
                    </a:gridCol>
                    <a:gridCol w="949960">
                      <a:extLst>
                        <a:ext uri="{9D8B030D-6E8A-4147-A177-3AD203B41FA5}">
                          <a16:colId xmlns:a16="http://schemas.microsoft.com/office/drawing/2014/main" val="2059325106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83560155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462104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17544" r="-162791" b="-9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117544" r="-79487" b="-9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117544" r="-1639" b="-9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7182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213793" r="-162791" b="-7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213793" r="-79487" b="-7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213793" r="-1639" b="-7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19549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319298" r="-162791" b="-7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19298" r="-79487" b="-7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319298" r="-1639" b="-7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418926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412069" r="-162791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412069" r="-79487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412069" r="-1639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957007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521053" r="-162791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521053" r="-79487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521053" r="-1639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03677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610345" r="-16279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610345" r="-7948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610345" r="-163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797163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722807" r="-162791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722807" r="-79487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722807" r="-1639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4128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808621" r="-162791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808621" r="-79487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808621" r="-163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69971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924561" r="-16279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924561" r="-79487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924561" r="-1639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2913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006897" r="-16279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1006897" r="-7948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0492" t="-1006897" r="-163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0723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80C5A-F45B-44F6-9465-798F74D68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Conversión Binario a Octal/ Octal a Binario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20D62-79E6-4E35-9F01-9E8C2AEE88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E8AD4-FF19-469D-8B3B-C322E41A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0E09B070-CA7C-4428-A73E-B740E7CDC33C}"/>
              </a:ext>
            </a:extLst>
          </p:cNvPr>
          <p:cNvSpPr txBox="1">
            <a:spLocks/>
          </p:cNvSpPr>
          <p:nvPr/>
        </p:nvSpPr>
        <p:spPr>
          <a:xfrm>
            <a:off x="4318000" y="64008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Electrónica Digital y Microcontroladores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844B7D49-DC53-475C-9913-AA7255F3A0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092905"/>
                  </p:ext>
                </p:extLst>
              </p:nvPr>
            </p:nvGraphicFramePr>
            <p:xfrm>
              <a:off x="5562600" y="2057400"/>
              <a:ext cx="5605780" cy="609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269934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81302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𝟏𝟎𝟏𝟏𝟏𝟏𝟎𝟏</m:t>
                                  </m:r>
                                </m:e>
                                <m:sub>
                                  <m:r>
                                    <a:rPr lang="es-CL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dirty="0">
                              <a:effectLst/>
                            </a:rPr>
                            <a:t> a 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94942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844B7D49-DC53-475C-9913-AA7255F3A0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092905"/>
                  </p:ext>
                </p:extLst>
              </p:nvPr>
            </p:nvGraphicFramePr>
            <p:xfrm>
              <a:off x="5562600" y="2057400"/>
              <a:ext cx="5605780" cy="609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2699343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81302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9" t="-128000" r="-434" b="-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942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2B9D2B8E-BA06-4A31-A920-6DB4EAC74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067492"/>
                  </p:ext>
                </p:extLst>
              </p:nvPr>
            </p:nvGraphicFramePr>
            <p:xfrm>
              <a:off x="5562600" y="426720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097967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1353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𝟔𝟒𝟕𝟎𝟏𝟓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binario.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025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2B9D2B8E-BA06-4A31-A920-6DB4EAC74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067492"/>
                  </p:ext>
                </p:extLst>
              </p:nvPr>
            </p:nvGraphicFramePr>
            <p:xfrm>
              <a:off x="5562600" y="426720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0979678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1353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" t="-126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0258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188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6FB4-B198-4892-96F2-CB2FC2A6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Hexadecimal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19C7A-87C4-4809-969F-1CDCC38B1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r>
              <a:rPr lang="es-CL" sz="2400" dirty="0">
                <a:latin typeface="Calibri" panose="020F0502020204030204" pitchFamily="34" charset="0"/>
                <a:cs typeface="Calibri" panose="020F0502020204030204" pitchFamily="34" charset="0"/>
              </a:rPr>
              <a:t>Basado en 16 números y letras : 0 1 2 3 4 5 6 7 8 9 A B C D E F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78AA2-0434-437A-B208-A87F76F0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98499-92A0-4E86-AE97-E1F36B73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9F7D5-B84F-4CAE-9D24-77CC6740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F6585FA5-BE62-4AA8-9B8E-F70BCE0A6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457294"/>
                  </p:ext>
                </p:extLst>
              </p:nvPr>
            </p:nvGraphicFramePr>
            <p:xfrm>
              <a:off x="329787" y="2133600"/>
              <a:ext cx="2685288" cy="27835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618172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15431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2302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32439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6883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72003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1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9683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F6585FA5-BE62-4AA8-9B8E-F70BCE0A6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457294"/>
                  </p:ext>
                </p:extLst>
              </p:nvPr>
            </p:nvGraphicFramePr>
            <p:xfrm>
              <a:off x="329787" y="2133600"/>
              <a:ext cx="2685288" cy="27835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618172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108621" r="-310185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108621" r="-228431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108621" r="-90984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108621" r="-1835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5431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212281" r="-310185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212281" r="-228431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212281" r="-90984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212281" r="-1835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23025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306897" r="-3101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306897" r="-22843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306897" r="-9098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306897" r="-183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2439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414035" r="-310185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414035" r="-228431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414035" r="-90984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414035" r="-1835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68835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505172" r="-3101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505172" r="-228431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505172" r="-90984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505172" r="-1835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20032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615789" r="-310185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615789" r="-22843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615789" r="-9098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615789" r="-1835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14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703448" r="-31018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703448" r="-22843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703448" r="-9098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703448" r="-183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683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EF04C35E-70E5-470E-83D6-A71C61692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374118"/>
                  </p:ext>
                </p:extLst>
              </p:nvPr>
            </p:nvGraphicFramePr>
            <p:xfrm>
              <a:off x="3186309" y="2133600"/>
              <a:ext cx="2967864" cy="38351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900748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60945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84357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5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98002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307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668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295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1879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97237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345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EF04C35E-70E5-470E-83D6-A71C61692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374118"/>
                  </p:ext>
                </p:extLst>
              </p:nvPr>
            </p:nvGraphicFramePr>
            <p:xfrm>
              <a:off x="3186309" y="2133600"/>
              <a:ext cx="2967864" cy="38351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900748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108621" r="-353704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108621" r="-158108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108621" r="-90244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108621" r="-1835" b="-8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0945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212281" r="-353704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212281" r="-158108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212281" r="-90244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212281" r="-1835" b="-8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4357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306897" r="-353704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306897" r="-158108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306897" r="-90244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306897" r="-1835" b="-6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56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406897" r="-353704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406897" r="-158108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406897" r="-90244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406897" r="-1835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002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515789" r="-353704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515789" r="-158108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515789" r="-90244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515789" r="-1835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30772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605172" r="-35370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605172" r="-15810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605172" r="-9024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605172" r="-183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66895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717544" r="-353704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717544" r="-158108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717544" r="-90244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717544" r="-1835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29562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803448" r="-353704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803448" r="-158108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803448" r="-90244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803448" r="-1835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87983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919298" r="-35370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919298" r="-158108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919298" r="-9024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919298" r="-1835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72374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1001724" r="-35370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1001724" r="-1581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943" t="-1001724" r="-902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8624" t="-1001724" r="-183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5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9AE0DF7-180A-4145-A2C7-75F03986AB5B}"/>
                  </a:ext>
                </a:extLst>
              </p:cNvPr>
              <p:cNvSpPr/>
              <p:nvPr/>
            </p:nvSpPr>
            <p:spPr>
              <a:xfrm>
                <a:off x="6572995" y="2888616"/>
                <a:ext cx="2128660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𝐵𝑎𝑠𝑒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9AE0DF7-180A-4145-A2C7-75F03986A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95" y="2888616"/>
                <a:ext cx="2128660" cy="636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6796CE8-CCD0-4586-91D5-A12AC46C2550}"/>
                  </a:ext>
                </a:extLst>
              </p:cNvPr>
              <p:cNvSpPr/>
              <p:nvPr/>
            </p:nvSpPr>
            <p:spPr>
              <a:xfrm>
                <a:off x="8598532" y="2884625"/>
                <a:ext cx="3493392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6796CE8-CCD0-4586-91D5-A12AC46C2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32" y="2884625"/>
                <a:ext cx="3493392" cy="636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8E91D300-0C16-43F5-8E76-D6641F9344DA}"/>
              </a:ext>
            </a:extLst>
          </p:cNvPr>
          <p:cNvGrpSpPr/>
          <p:nvPr/>
        </p:nvGrpSpPr>
        <p:grpSpPr>
          <a:xfrm>
            <a:off x="6433986" y="2102822"/>
            <a:ext cx="4640746" cy="400110"/>
            <a:chOff x="6662366" y="1791498"/>
            <a:chExt cx="46407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9FC0EDFB-E052-4369-9F00-736026327A4F}"/>
                    </a:ext>
                  </a:extLst>
                </p:cNvPr>
                <p:cNvSpPr/>
                <p:nvPr/>
              </p:nvSpPr>
              <p:spPr>
                <a:xfrm>
                  <a:off x="9560071" y="1791498"/>
                  <a:ext cx="17430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L" sz="2000">
                            <a:latin typeface="Cambria Math" panose="02040503050406030204" pitchFamily="18" charset="0"/>
                          </a:rPr>
                          <m:t>⋅…⋅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CL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CL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9FC0EDFB-E052-4369-9F00-736026327A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071" y="1791498"/>
                  <a:ext cx="174304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4B2CEBE-695A-4D06-91E4-4E64E033F16F}"/>
                </a:ext>
              </a:extLst>
            </p:cNvPr>
            <p:cNvSpPr txBox="1"/>
            <p:nvPr/>
          </p:nvSpPr>
          <p:spPr>
            <a:xfrm>
              <a:off x="6662366" y="1822276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Sea el número hexadecimal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9CECB623-FE21-4556-AF20-CB18CB9203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538520"/>
                  </p:ext>
                </p:extLst>
              </p:nvPr>
            </p:nvGraphicFramePr>
            <p:xfrm>
              <a:off x="6439162" y="3986472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7391699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6316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sistema decimal.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355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9CECB623-FE21-4556-AF20-CB18CB9203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538520"/>
                  </p:ext>
                </p:extLst>
              </p:nvPr>
            </p:nvGraphicFramePr>
            <p:xfrm>
              <a:off x="6439162" y="3986472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73916995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6316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" t="-126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355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a 15">
                <a:extLst>
                  <a:ext uri="{FF2B5EF4-FFF2-40B4-BE49-F238E27FC236}">
                    <a16:creationId xmlns:a16="http://schemas.microsoft.com/office/drawing/2014/main" id="{5614CF10-84BB-493C-AC42-84C5AB600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5817192"/>
                  </p:ext>
                </p:extLst>
              </p:nvPr>
            </p:nvGraphicFramePr>
            <p:xfrm>
              <a:off x="6479852" y="4821639"/>
              <a:ext cx="5565331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26376">
                      <a:extLst>
                        <a:ext uri="{9D8B030D-6E8A-4147-A177-3AD203B41FA5}">
                          <a16:colId xmlns:a16="http://schemas.microsoft.com/office/drawing/2014/main" val="1504122451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636994517"/>
                        </a:ext>
                      </a:extLst>
                    </a:gridCol>
                    <a:gridCol w="1101090">
                      <a:extLst>
                        <a:ext uri="{9D8B030D-6E8A-4147-A177-3AD203B41FA5}">
                          <a16:colId xmlns:a16="http://schemas.microsoft.com/office/drawing/2014/main" val="106214696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046199989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662361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6664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s-CL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64092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9529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4502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a 15">
                <a:extLst>
                  <a:ext uri="{FF2B5EF4-FFF2-40B4-BE49-F238E27FC236}">
                    <a16:creationId xmlns:a16="http://schemas.microsoft.com/office/drawing/2014/main" id="{5614CF10-84BB-493C-AC42-84C5AB600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5817192"/>
                  </p:ext>
                </p:extLst>
              </p:nvPr>
            </p:nvGraphicFramePr>
            <p:xfrm>
              <a:off x="6479852" y="4821639"/>
              <a:ext cx="5565331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26376">
                      <a:extLst>
                        <a:ext uri="{9D8B030D-6E8A-4147-A177-3AD203B41FA5}">
                          <a16:colId xmlns:a16="http://schemas.microsoft.com/office/drawing/2014/main" val="1504122451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636994517"/>
                        </a:ext>
                      </a:extLst>
                    </a:gridCol>
                    <a:gridCol w="1101090">
                      <a:extLst>
                        <a:ext uri="{9D8B030D-6E8A-4147-A177-3AD203B41FA5}">
                          <a16:colId xmlns:a16="http://schemas.microsoft.com/office/drawing/2014/main" val="106214696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046199989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66236110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8" t="-1724" r="-355721" b="-2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0989" t="-1724" r="-292857" b="-2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2155" t="-1724" r="-194475" b="-2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2155" t="-1724" r="-94475" b="-2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66645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8" t="-101724" r="-355721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0989" t="-101724" r="-292857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2155" t="-101724" r="-194475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2155" t="-101724" r="-94475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640924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952937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4502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429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6FB4-B198-4892-96F2-CB2FC2A6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Hexadecimal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E1358B5-B3CD-4B97-BD75-F6778483D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Conversión sistema Binario a Hexadecimal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78AA2-0434-437A-B208-A87F76F0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98499-92A0-4E86-AE97-E1F36B73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9F7D5-B84F-4CAE-9D24-77CC6740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0E0E5483-CEB4-449D-BC67-2C3AE63880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576107"/>
                  </p:ext>
                </p:extLst>
              </p:nvPr>
            </p:nvGraphicFramePr>
            <p:xfrm>
              <a:off x="76200" y="2141143"/>
              <a:ext cx="2685288" cy="27835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618172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15431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2302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32439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6883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72003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1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9683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0E0E5483-CEB4-449D-BC67-2C3AE63880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576107"/>
                  </p:ext>
                </p:extLst>
              </p:nvPr>
            </p:nvGraphicFramePr>
            <p:xfrm>
              <a:off x="76200" y="2141143"/>
              <a:ext cx="2685288" cy="27835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618172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108621" r="-311111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108621" r="-229412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108621" r="-91803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108621" r="-2752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5431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212281" r="-311111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212281" r="-229412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212281" r="-91803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212281" r="-2752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23025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306897" r="-31111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306897" r="-22941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306897" r="-9180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306897" r="-27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2439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414035" r="-311111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414035" r="-229412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414035" r="-91803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414035" r="-2752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68835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505172" r="-311111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505172" r="-229412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505172" r="-91803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505172" r="-275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20032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615789" r="-31111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615789" r="-229412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615789" r="-9180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615789" r="-2752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14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6" t="-703448" r="-31111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863" t="-703448" r="-22941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951" t="-703448" r="-9180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05" t="-703448" r="-2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683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0225655D-0857-4145-97C0-D8ACCCC43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800637"/>
                  </p:ext>
                </p:extLst>
              </p:nvPr>
            </p:nvGraphicFramePr>
            <p:xfrm>
              <a:off x="2902548" y="2133600"/>
              <a:ext cx="2967864" cy="38351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900748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60945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84357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5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98002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307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668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295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1879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97237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345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0225655D-0857-4145-97C0-D8ACCCC43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800637"/>
                  </p:ext>
                </p:extLst>
              </p:nvPr>
            </p:nvGraphicFramePr>
            <p:xfrm>
              <a:off x="2902548" y="2133600"/>
              <a:ext cx="2967864" cy="38351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7860">
                      <a:extLst>
                        <a:ext uri="{9D8B030D-6E8A-4147-A177-3AD203B41FA5}">
                          <a16:colId xmlns:a16="http://schemas.microsoft.com/office/drawing/2014/main" val="3878791795"/>
                        </a:ext>
                      </a:extLst>
                    </a:gridCol>
                    <a:gridCol w="900748">
                      <a:extLst>
                        <a:ext uri="{9D8B030D-6E8A-4147-A177-3AD203B41FA5}">
                          <a16:colId xmlns:a16="http://schemas.microsoft.com/office/drawing/2014/main" val="2856901888"/>
                        </a:ext>
                      </a:extLst>
                    </a:gridCol>
                    <a:gridCol w="744284">
                      <a:extLst>
                        <a:ext uri="{9D8B030D-6E8A-4147-A177-3AD203B41FA5}">
                          <a16:colId xmlns:a16="http://schemas.microsoft.com/office/drawing/2014/main" val="2805846072"/>
                        </a:ext>
                      </a:extLst>
                    </a:gridCol>
                    <a:gridCol w="664972">
                      <a:extLst>
                        <a:ext uri="{9D8B030D-6E8A-4147-A177-3AD203B41FA5}">
                          <a16:colId xmlns:a16="http://schemas.microsoft.com/office/drawing/2014/main" val="1268347236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Octal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b="1" dirty="0" err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Hex</a:t>
                          </a:r>
                          <a:r>
                            <a:rPr lang="es-CL" sz="2000" b="1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537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108621" r="-353704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108621" r="-158108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108621" r="-91803" b="-8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108621" r="-2752" b="-8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0945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212281" r="-353704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212281" r="-158108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212281" r="-91803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212281" r="-2752" b="-8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4357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306897" r="-353704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306897" r="-158108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306897" r="-91803" b="-6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306897" r="-2752" b="-6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56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406897" r="-353704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406897" r="-158108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406897" r="-91803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406897" r="-2752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002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515789" r="-353704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515789" r="-158108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515789" r="-91803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515789" r="-2752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30772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605172" r="-35370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605172" r="-15810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605172" r="-9180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605172" r="-27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66895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717544" r="-353704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717544" r="-158108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717544" r="-91803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717544" r="-2752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29562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803448" r="-353704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803448" r="-158108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803448" r="-91803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803448" r="-275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87983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919298" r="-35370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919298" r="-158108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919298" r="-9180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919298" r="-2752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72374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6" t="-1001724" r="-35370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49" t="-1001724" r="-1581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656" t="-1001724" r="-9180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7706" t="-1001724" r="-2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5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B19DE004-B570-49E4-8A67-8A86677585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324774"/>
                  </p:ext>
                </p:extLst>
              </p:nvPr>
            </p:nvGraphicFramePr>
            <p:xfrm>
              <a:off x="7108507" y="3545191"/>
              <a:ext cx="3987165" cy="133839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6960">
                      <a:extLst>
                        <a:ext uri="{9D8B030D-6E8A-4147-A177-3AD203B41FA5}">
                          <a16:colId xmlns:a16="http://schemas.microsoft.com/office/drawing/2014/main" val="402055514"/>
                        </a:ext>
                      </a:extLst>
                    </a:gridCol>
                    <a:gridCol w="1077595">
                      <a:extLst>
                        <a:ext uri="{9D8B030D-6E8A-4147-A177-3AD203B41FA5}">
                          <a16:colId xmlns:a16="http://schemas.microsoft.com/office/drawing/2014/main" val="3556193919"/>
                        </a:ext>
                      </a:extLst>
                    </a:gridCol>
                    <a:gridCol w="916305">
                      <a:extLst>
                        <a:ext uri="{9D8B030D-6E8A-4147-A177-3AD203B41FA5}">
                          <a16:colId xmlns:a16="http://schemas.microsoft.com/office/drawing/2014/main" val="820251335"/>
                        </a:ext>
                      </a:extLst>
                    </a:gridCol>
                    <a:gridCol w="916305">
                      <a:extLst>
                        <a:ext uri="{9D8B030D-6E8A-4147-A177-3AD203B41FA5}">
                          <a16:colId xmlns:a16="http://schemas.microsoft.com/office/drawing/2014/main" val="1743690131"/>
                        </a:ext>
                      </a:extLst>
                    </a:gridCol>
                  </a:tblGrid>
                  <a:tr h="0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𝟏𝟏</m:t>
                                </m:r>
                                <m:r>
                                  <a:rPr lang="es-C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𝟏𝟏𝟎𝟎</m:t>
                                </m:r>
                                <m:r>
                                  <a:rPr lang="es-CL" sz="20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𝟎𝟎𝟎𝟎</m:t>
                                </m:r>
                                <m:r>
                                  <a:rPr lang="es-C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𝟏𝟏𝟏</m:t>
                                </m:r>
                                <m:sSub>
                                  <m:sSubPr>
                                    <m:ctrlPr>
                                      <a:rPr lang="es-CL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s-CL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0945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87304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91908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7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B19DE004-B570-49E4-8A67-8A86677585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324774"/>
                  </p:ext>
                </p:extLst>
              </p:nvPr>
            </p:nvGraphicFramePr>
            <p:xfrm>
              <a:off x="7108507" y="3545191"/>
              <a:ext cx="3987165" cy="133839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6960">
                      <a:extLst>
                        <a:ext uri="{9D8B030D-6E8A-4147-A177-3AD203B41FA5}">
                          <a16:colId xmlns:a16="http://schemas.microsoft.com/office/drawing/2014/main" val="402055514"/>
                        </a:ext>
                      </a:extLst>
                    </a:gridCol>
                    <a:gridCol w="1077595">
                      <a:extLst>
                        <a:ext uri="{9D8B030D-6E8A-4147-A177-3AD203B41FA5}">
                          <a16:colId xmlns:a16="http://schemas.microsoft.com/office/drawing/2014/main" val="3556193919"/>
                        </a:ext>
                      </a:extLst>
                    </a:gridCol>
                    <a:gridCol w="916305">
                      <a:extLst>
                        <a:ext uri="{9D8B030D-6E8A-4147-A177-3AD203B41FA5}">
                          <a16:colId xmlns:a16="http://schemas.microsoft.com/office/drawing/2014/main" val="820251335"/>
                        </a:ext>
                      </a:extLst>
                    </a:gridCol>
                    <a:gridCol w="916305">
                      <a:extLst>
                        <a:ext uri="{9D8B030D-6E8A-4147-A177-3AD203B41FA5}">
                          <a16:colId xmlns:a16="http://schemas.microsoft.com/office/drawing/2014/main" val="1743690131"/>
                        </a:ext>
                      </a:extLst>
                    </a:gridCol>
                  </a:tblGrid>
                  <a:tr h="350520">
                    <a:tc gridSpan="4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3" t="-1724" r="-305" b="-2844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094539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8730404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9190843"/>
                      </a:ext>
                    </a:extLst>
                  </a:tr>
                  <a:tr h="327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70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8FF37098-F064-4535-8233-7D714FAEF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020122"/>
                  </p:ext>
                </p:extLst>
              </p:nvPr>
            </p:nvGraphicFramePr>
            <p:xfrm>
              <a:off x="6299200" y="2141143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2491584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2568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𝟏𝟏𝟏𝟏𝟎𝟎𝟎𝟎𝟎𝟎𝟏𝟏𝟏</m:t>
                              </m:r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CL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 sistema hexadecimal.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622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8FF37098-F064-4535-8233-7D714FAEF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020122"/>
                  </p:ext>
                </p:extLst>
              </p:nvPr>
            </p:nvGraphicFramePr>
            <p:xfrm>
              <a:off x="6299200" y="2141143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2491584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 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25686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" t="-62376" r="-217" b="-24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6226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244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1E68-8FCB-47F5-AAD1-4AF50F4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Decimal codificado en Binario (BCD)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D089F-4856-41CE-80E9-DD39F819D9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6629400" cy="4652739"/>
          </a:xfrm>
        </p:spPr>
        <p:txBody>
          <a:bodyPr anchor="t">
            <a:normAutofit/>
          </a:bodyPr>
          <a:lstStyle/>
          <a:p>
            <a:r>
              <a:rPr lang="es-CL" sz="2000" dirty="0">
                <a:latin typeface="+mj-lt"/>
              </a:rPr>
              <a:t>Es un sistema utilizado en los sistema digitales. </a:t>
            </a:r>
          </a:p>
          <a:p>
            <a:r>
              <a:rPr lang="es-CL" sz="2000" dirty="0">
                <a:latin typeface="+mj-lt"/>
              </a:rPr>
              <a:t>Cada dígito está almacenado en 4 bits.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7739F2-C093-4E1E-9502-7C470045C6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8142B-6634-4203-AC5A-7EF078449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11B52A2D-40BF-4B4B-BCDA-6F22A32F6B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527474"/>
                  </p:ext>
                </p:extLst>
              </p:nvPr>
            </p:nvGraphicFramePr>
            <p:xfrm>
              <a:off x="2127251" y="2362200"/>
              <a:ext cx="2799080" cy="34516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62405">
                      <a:extLst>
                        <a:ext uri="{9D8B030D-6E8A-4147-A177-3AD203B41FA5}">
                          <a16:colId xmlns:a16="http://schemas.microsoft.com/office/drawing/2014/main" val="1960491984"/>
                        </a:ext>
                      </a:extLst>
                    </a:gridCol>
                    <a:gridCol w="1336675">
                      <a:extLst>
                        <a:ext uri="{9D8B030D-6E8A-4147-A177-3AD203B41FA5}">
                          <a16:colId xmlns:a16="http://schemas.microsoft.com/office/drawing/2014/main" val="2879399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b="1" i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b="1" i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Binario</a:t>
                          </a: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5529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26798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3600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63466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67922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80201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40486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7186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6291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06508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620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11B52A2D-40BF-4B4B-BCDA-6F22A32F6B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527474"/>
                  </p:ext>
                </p:extLst>
              </p:nvPr>
            </p:nvGraphicFramePr>
            <p:xfrm>
              <a:off x="2127251" y="2362200"/>
              <a:ext cx="2799080" cy="34516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62405">
                      <a:extLst>
                        <a:ext uri="{9D8B030D-6E8A-4147-A177-3AD203B41FA5}">
                          <a16:colId xmlns:a16="http://schemas.microsoft.com/office/drawing/2014/main" val="1960491984"/>
                        </a:ext>
                      </a:extLst>
                    </a:gridCol>
                    <a:gridCol w="1336675">
                      <a:extLst>
                        <a:ext uri="{9D8B030D-6E8A-4147-A177-3AD203B41FA5}">
                          <a16:colId xmlns:a16="http://schemas.microsoft.com/office/drawing/2014/main" val="2879399148"/>
                        </a:ext>
                      </a:extLst>
                    </a:gridCol>
                  </a:tblGrid>
                  <a:tr h="2969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b="1" i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b="1" i="1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Binario</a:t>
                          </a:r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552992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109615" r="-92116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109615" r="-909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67981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213725" r="-92116" b="-8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213725" r="-909" b="-8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6005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307692" r="-92116" b="-7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307692" r="-909" b="-7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346691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407692" r="-92116" b="-6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407692" r="-909" b="-6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79229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507692" r="-92116" b="-5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507692" r="-909" b="-5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020175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607692" r="-92116" b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607692" r="-909" b="-4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4861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707692" r="-92116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707692" r="-909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718666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823529" r="-92116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823529" r="-909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9141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905769" r="-92116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905769" r="-909" b="-1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65085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" t="-1005769" r="-9211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1005769" r="-909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206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0B42D72-FB50-48F3-AB6A-C74F40BE6F21}"/>
              </a:ext>
            </a:extLst>
          </p:cNvPr>
          <p:cNvSpPr txBox="1">
            <a:spLocks/>
          </p:cNvSpPr>
          <p:nvPr/>
        </p:nvSpPr>
        <p:spPr>
          <a:xfrm>
            <a:off x="4318000" y="640080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Electrónica Digital y Microcontroladores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982CC0F-7CE9-4450-B214-B58E5A7E5E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986785"/>
                  </p:ext>
                </p:extLst>
              </p:nvPr>
            </p:nvGraphicFramePr>
            <p:xfrm>
              <a:off x="6443982" y="190500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13190744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107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𝟑𝟗𝟎𝟔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en codificación BCD.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26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982CC0F-7CE9-4450-B214-B58E5A7E5E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986785"/>
                  </p:ext>
                </p:extLst>
              </p:nvPr>
            </p:nvGraphicFramePr>
            <p:xfrm>
              <a:off x="6443982" y="190500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113190744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107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126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26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8E2AA128-3FB3-4A0D-BE06-4B9196395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041370"/>
                  </p:ext>
                </p:extLst>
              </p:nvPr>
            </p:nvGraphicFramePr>
            <p:xfrm>
              <a:off x="6443982" y="4000501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0330346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7026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Convertir el número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𝟏𝟏𝟎𝟏𝟎𝟎𝟏𝟎𝟎𝟏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𝑩𝑪𝑫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en codificación decimal.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560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8E2AA128-3FB3-4A0D-BE06-4B9196395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041370"/>
                  </p:ext>
                </p:extLst>
              </p:nvPr>
            </p:nvGraphicFramePr>
            <p:xfrm>
              <a:off x="6443982" y="4000501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03303468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7026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" t="-62376" r="-217" b="-24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5601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364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AB54-CE30-4DDF-95C5-BDC9693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86F30-5FF5-4F94-8964-5C3317A963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Investigar el Sistema ASCII. Aplicación.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Guía de ejercicios</a:t>
            </a:r>
          </a:p>
          <a:p>
            <a:pPr lvl="1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Link a Cocal -&gt; </a:t>
            </a: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Conversiones Numéricas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Instalar programas Logisim y LT-Spice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8160F-2082-40D6-B7D6-C4FA1E7305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375E5-BEF1-4409-BF9A-7DB0D1013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86413-6785-40C9-8089-294957B5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F19A5176-9955-4EEF-962C-FDD41F7BFFDB}"/>
              </a:ext>
            </a:extLst>
          </p:cNvPr>
          <p:cNvSpPr txBox="1">
            <a:spLocks/>
          </p:cNvSpPr>
          <p:nvPr/>
        </p:nvSpPr>
        <p:spPr>
          <a:xfrm>
            <a:off x="609600" y="4479435"/>
            <a:ext cx="2565400" cy="7889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000" b="1" kern="1200" baseline="0">
                <a:solidFill>
                  <a:srgbClr val="782327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j-cs"/>
              </a:defRPr>
            </a:lvl1pPr>
          </a:lstStyle>
          <a:p>
            <a:r>
              <a:rPr lang="es-CL" dirty="0"/>
              <a:t>Próxima Sesión</a:t>
            </a:r>
          </a:p>
        </p:txBody>
      </p:sp>
      <p:sp>
        <p:nvSpPr>
          <p:cNvPr id="8" name="Marcador de contenido 9">
            <a:extLst>
              <a:ext uri="{FF2B5EF4-FFF2-40B4-BE49-F238E27FC236}">
                <a16:creationId xmlns:a16="http://schemas.microsoft.com/office/drawing/2014/main" id="{59EE4C04-F3D5-453D-AC4F-2D911962424B}"/>
              </a:ext>
            </a:extLst>
          </p:cNvPr>
          <p:cNvSpPr txBox="1">
            <a:spLocks/>
          </p:cNvSpPr>
          <p:nvPr/>
        </p:nvSpPr>
        <p:spPr>
          <a:xfrm>
            <a:off x="762000" y="4953000"/>
            <a:ext cx="472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Operaciones Binarias</a:t>
            </a:r>
          </a:p>
        </p:txBody>
      </p:sp>
    </p:spTree>
    <p:extLst>
      <p:ext uri="{BB962C8B-B14F-4D97-AF65-F5344CB8AC3E}">
        <p14:creationId xmlns:p14="http://schemas.microsoft.com/office/powerpoint/2010/main" val="400229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Referencias y Material Complementario</a:t>
            </a: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DEDEA-8D0F-4B34-85CC-B1871EB6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numéricos. Secciones 1-10. Bignell, James W., et al. </a:t>
            </a:r>
            <a:r>
              <a:rPr lang="es-CL" i="1" dirty="0"/>
              <a:t>Electrónica digital.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binarios. Secciones 1-1 hasta 1-4. Mano, M. Morris. </a:t>
            </a:r>
            <a:r>
              <a:rPr lang="es-CL" i="1" dirty="0"/>
              <a:t>Diseño digital</a:t>
            </a:r>
            <a:r>
              <a:rPr lang="es-CL" dirty="0"/>
              <a:t>. Pearson Educación.</a:t>
            </a:r>
          </a:p>
          <a:p>
            <a:r>
              <a:rPr lang="es-CL" b="1" dirty="0"/>
              <a:t>Profundizar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Chapter 1 - Common Number Systems and Conversions. Section 1.1 – 1.4. Karris, Steven T. </a:t>
            </a:r>
            <a:r>
              <a:rPr lang="es-CL" i="1" dirty="0"/>
              <a:t>Digital circuit analysis and design with Simulink modeling and introduction to CPLDs and FPGAs</a:t>
            </a:r>
            <a:r>
              <a:rPr lang="es-CL" dirty="0"/>
              <a:t>. Orchard Publications,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1EC481-A27D-41D8-B180-E8305766A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Sistemas Numéricos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76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923B1-10C4-43B6-813A-820E52477C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/>
          <a:lstStyle/>
          <a:p>
            <a:pPr lvl="0"/>
            <a:r>
              <a:rPr lang="es-CL" sz="2400" dirty="0">
                <a:latin typeface="Calibri" panose="020F0502020204030204" pitchFamily="34" charset="0"/>
                <a:cs typeface="Calibri" panose="020F0502020204030204" pitchFamily="34" charset="0"/>
              </a:rPr>
              <a:t>Reconocer los distintos sistemas numéricos existentes y utilizados en electrónica digital.</a:t>
            </a:r>
          </a:p>
          <a:p>
            <a:pPr lvl="0"/>
            <a:r>
              <a:rPr lang="es-CL" sz="2400" dirty="0">
                <a:latin typeface="Calibri" panose="020F0502020204030204" pitchFamily="34" charset="0"/>
                <a:cs typeface="Calibri" panose="020F0502020204030204" pitchFamily="34" charset="0"/>
              </a:rPr>
              <a:t>Realizar conversiones entre distintos sistemas numéricos.</a:t>
            </a:r>
          </a:p>
          <a:p>
            <a:pPr lvl="0"/>
            <a:r>
              <a:rPr lang="es-CL" sz="2400" dirty="0">
                <a:latin typeface="Calibri" panose="020F0502020204030204" pitchFamily="34" charset="0"/>
                <a:cs typeface="Calibri" panose="020F0502020204030204" pitchFamily="34" charset="0"/>
              </a:rPr>
              <a:t>Operaciones matemáticas básicas utilizando el sistema binario.</a:t>
            </a:r>
          </a:p>
          <a:p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1200" y="6264278"/>
            <a:ext cx="2133600" cy="365125"/>
          </a:xfrm>
        </p:spPr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64275"/>
            <a:ext cx="2895600" cy="365125"/>
          </a:xfrm>
        </p:spPr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77200" y="6264278"/>
            <a:ext cx="2133600" cy="365125"/>
          </a:xfrm>
        </p:spPr>
        <p:txBody>
          <a:bodyPr/>
          <a:lstStyle/>
          <a:p>
            <a:fld id="{6EF34631-1888-451B-ACCB-16E012616A5A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996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Referencias y material complementario</a:t>
            </a: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DEDEA-8D0F-4B34-85CC-B1871EB6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numéricos. Secciones 1-10. Bignell, James W., et al. </a:t>
            </a:r>
            <a:r>
              <a:rPr lang="es-CL" i="1" dirty="0"/>
              <a:t>Electrónica digital.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binarios. Secciones 1-1 hasta 1-4. Mano, M. Morris. </a:t>
            </a:r>
            <a:r>
              <a:rPr lang="es-CL" i="1" dirty="0"/>
              <a:t>Diseño digital</a:t>
            </a:r>
            <a:r>
              <a:rPr lang="es-CL" dirty="0"/>
              <a:t>. Pearson Educación.</a:t>
            </a:r>
          </a:p>
          <a:p>
            <a:r>
              <a:rPr lang="es-CL" b="1" dirty="0"/>
              <a:t>Profundizar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Chapter 1 - Common Number Systems and Conversions. Section 1.1 – 1.4. Karris, Steven T. </a:t>
            </a:r>
            <a:r>
              <a:rPr lang="es-CL" i="1" dirty="0"/>
              <a:t>Digital circuit analysis and design with Simulink modeling and introduction to CPLDs and FPGAs</a:t>
            </a:r>
            <a:r>
              <a:rPr lang="es-CL" dirty="0"/>
              <a:t>. Orchard Publications,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1EC481-A27D-41D8-B180-E8305766A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Sistemas Numéricos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70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3EE3A7-5D1A-41B7-8192-A4EE5826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8E5ED-57D3-4AF3-B92D-5EA5027F0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64275"/>
            <a:ext cx="2844800" cy="365125"/>
          </a:xfrm>
        </p:spPr>
        <p:txBody>
          <a:bodyPr/>
          <a:lstStyle/>
          <a:p>
            <a:fld id="{6EF34631-1888-451B-ACCB-16E012616A5A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0" name="Entrada de lápiz 259">
                <a:extLst>
                  <a:ext uri="{FF2B5EF4-FFF2-40B4-BE49-F238E27FC236}">
                    <a16:creationId xmlns:a16="http://schemas.microsoft.com/office/drawing/2014/main" id="{209C1E5A-C90C-40C0-BB62-FE4868A98D3D}"/>
                  </a:ext>
                </a:extLst>
              </p14:cNvPr>
              <p14:cNvContentPartPr/>
              <p14:nvPr/>
            </p14:nvContentPartPr>
            <p14:xfrm>
              <a:off x="6295098" y="5990430"/>
              <a:ext cx="360" cy="360"/>
            </p14:xfrm>
          </p:contentPart>
        </mc:Choice>
        <mc:Fallback xmlns="">
          <p:pic>
            <p:nvPicPr>
              <p:cNvPr id="260" name="Entrada de lápiz 259">
                <a:extLst>
                  <a:ext uri="{FF2B5EF4-FFF2-40B4-BE49-F238E27FC236}">
                    <a16:creationId xmlns:a16="http://schemas.microsoft.com/office/drawing/2014/main" id="{209C1E5A-C90C-40C0-BB62-FE4868A98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9098" y="595443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8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658888"/>
            <a:ext cx="9042400" cy="788913"/>
          </a:xfrm>
        </p:spPr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Suma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2DF10-27D4-4725-9480-8F9C4F2D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0" dirty="0">
                <a:latin typeface="Calibri" panose="020F0502020204030204" pitchFamily="34" charset="0"/>
                <a:cs typeface="Calibri" panose="020F0502020204030204" pitchFamily="34" charset="0"/>
              </a:rPr>
              <a:t>La suma binaria queda definida completamente 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177FF2DA-0F60-4E9A-B86E-6C5581FA4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58411"/>
                  </p:ext>
                </p:extLst>
              </p:nvPr>
            </p:nvGraphicFramePr>
            <p:xfrm>
              <a:off x="1724532" y="2731827"/>
              <a:ext cx="3459735" cy="173202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32306">
                      <a:extLst>
                        <a:ext uri="{9D8B030D-6E8A-4147-A177-3AD203B41FA5}">
                          <a16:colId xmlns:a16="http://schemas.microsoft.com/office/drawing/2014/main" val="189410258"/>
                        </a:ext>
                      </a:extLst>
                    </a:gridCol>
                    <a:gridCol w="1187006">
                      <a:extLst>
                        <a:ext uri="{9D8B030D-6E8A-4147-A177-3AD203B41FA5}">
                          <a16:colId xmlns:a16="http://schemas.microsoft.com/office/drawing/2014/main" val="1811515864"/>
                        </a:ext>
                      </a:extLst>
                    </a:gridCol>
                    <a:gridCol w="840423">
                      <a:extLst>
                        <a:ext uri="{9D8B030D-6E8A-4147-A177-3AD203B41FA5}">
                          <a16:colId xmlns:a16="http://schemas.microsoft.com/office/drawing/2014/main" val="2920888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OPERACIÓN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03802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0+0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77788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0+1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04730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0389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504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177FF2DA-0F60-4E9A-B86E-6C5581FA4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58411"/>
                  </p:ext>
                </p:extLst>
              </p:nvPr>
            </p:nvGraphicFramePr>
            <p:xfrm>
              <a:off x="1724532" y="2731827"/>
              <a:ext cx="3459735" cy="173202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32306">
                      <a:extLst>
                        <a:ext uri="{9D8B030D-6E8A-4147-A177-3AD203B41FA5}">
                          <a16:colId xmlns:a16="http://schemas.microsoft.com/office/drawing/2014/main" val="189410258"/>
                        </a:ext>
                      </a:extLst>
                    </a:gridCol>
                    <a:gridCol w="1187006">
                      <a:extLst>
                        <a:ext uri="{9D8B030D-6E8A-4147-A177-3AD203B41FA5}">
                          <a16:colId xmlns:a16="http://schemas.microsoft.com/office/drawing/2014/main" val="1811515864"/>
                        </a:ext>
                      </a:extLst>
                    </a:gridCol>
                    <a:gridCol w="840423">
                      <a:extLst>
                        <a:ext uri="{9D8B030D-6E8A-4147-A177-3AD203B41FA5}">
                          <a16:colId xmlns:a16="http://schemas.microsoft.com/office/drawing/2014/main" val="292088882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OPERACIÓN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038020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4" t="-108621" r="-141949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538" t="-108621" r="-71795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3043" t="-108621" r="-1449" b="-3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777889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4" t="-208621" r="-141949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538" t="-208621" r="-7179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3043" t="-208621" r="-144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47301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4" t="-314035" r="-141949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538" t="-314035" r="-71795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3043" t="-314035" r="-1449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38911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4" t="-406897" r="-14194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538" t="-406897" r="-7179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3043" t="-406897" r="-144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5046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589DD9F2-0484-4738-AC87-A0096D5C43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13213"/>
                  </p:ext>
                </p:extLst>
              </p:nvPr>
            </p:nvGraphicFramePr>
            <p:xfrm>
              <a:off x="6297691" y="2647950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Realizar la suma binaria de los números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𝟏𝟏𝟏𝟏𝟎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589DD9F2-0484-4738-AC87-A0096D5C43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13213"/>
                  </p:ext>
                </p:extLst>
              </p:nvPr>
            </p:nvGraphicFramePr>
            <p:xfrm>
              <a:off x="6297691" y="2647950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62376" r="-217" b="-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63094C44-AE7E-402D-99A1-A1D8FD1882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43110"/>
                  </p:ext>
                </p:extLst>
              </p:nvPr>
            </p:nvGraphicFramePr>
            <p:xfrm>
              <a:off x="7620000" y="3952494"/>
              <a:ext cx="2682814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4824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63094C44-AE7E-402D-99A1-A1D8FD1882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43110"/>
                  </p:ext>
                </p:extLst>
              </p:nvPr>
            </p:nvGraphicFramePr>
            <p:xfrm>
              <a:off x="7620000" y="3952494"/>
              <a:ext cx="2682814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4824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00000" t="-108621" r="-403636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92857" t="-108621" r="-296429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01818" t="-108621" r="-2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601818" t="-108621" r="-1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701818" t="-108621" r="-1818" b="-1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2857" t="-208621" r="-296429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818" t="-208621" r="-2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818" t="-208621" r="-1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1818" t="-208621" r="-1818" b="-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37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658888"/>
            <a:ext cx="9042400" cy="788913"/>
          </a:xfrm>
        </p:spPr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Suma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2DF10-27D4-4725-9480-8F9C4F2D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0" dirty="0">
                <a:latin typeface="Calibri" panose="020F0502020204030204" pitchFamily="34" charset="0"/>
                <a:cs typeface="Calibri" panose="020F0502020204030204" pitchFamily="34" charset="0"/>
              </a:rPr>
              <a:t>Es preferible, para el análisis, utilizar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1F709A8-E276-40C7-B92B-3E90C43E6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937986"/>
                  </p:ext>
                </p:extLst>
              </p:nvPr>
            </p:nvGraphicFramePr>
            <p:xfrm>
              <a:off x="5807566" y="2590800"/>
              <a:ext cx="5860067" cy="3422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718">
                      <a:extLst>
                        <a:ext uri="{9D8B030D-6E8A-4147-A177-3AD203B41FA5}">
                          <a16:colId xmlns:a16="http://schemas.microsoft.com/office/drawing/2014/main" val="1383903543"/>
                        </a:ext>
                      </a:extLst>
                    </a:gridCol>
                    <a:gridCol w="341948">
                      <a:extLst>
                        <a:ext uri="{9D8B030D-6E8A-4147-A177-3AD203B41FA5}">
                          <a16:colId xmlns:a16="http://schemas.microsoft.com/office/drawing/2014/main" val="2457256294"/>
                        </a:ext>
                      </a:extLst>
                    </a:gridCol>
                    <a:gridCol w="445958">
                      <a:extLst>
                        <a:ext uri="{9D8B030D-6E8A-4147-A177-3AD203B41FA5}">
                          <a16:colId xmlns:a16="http://schemas.microsoft.com/office/drawing/2014/main" val="166174927"/>
                        </a:ext>
                      </a:extLst>
                    </a:gridCol>
                    <a:gridCol w="783273">
                      <a:extLst>
                        <a:ext uri="{9D8B030D-6E8A-4147-A177-3AD203B41FA5}">
                          <a16:colId xmlns:a16="http://schemas.microsoft.com/office/drawing/2014/main" val="3474972897"/>
                        </a:ext>
                      </a:extLst>
                    </a:gridCol>
                    <a:gridCol w="2010190">
                      <a:extLst>
                        <a:ext uri="{9D8B030D-6E8A-4147-A177-3AD203B41FA5}">
                          <a16:colId xmlns:a16="http://schemas.microsoft.com/office/drawing/2014/main" val="3613868"/>
                        </a:ext>
                      </a:extLst>
                    </a:gridCol>
                    <a:gridCol w="93980">
                      <a:extLst>
                        <a:ext uri="{9D8B030D-6E8A-4147-A177-3AD203B41FA5}">
                          <a16:colId xmlns:a16="http://schemas.microsoft.com/office/drawing/2014/main" val="831259513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Entrada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Salida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3472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 de entrada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</a:t>
                          </a:r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 de Salida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49686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3295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05642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0179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61586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08639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0422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3868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dirty="0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6575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1F709A8-E276-40C7-B92B-3E90C43E6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937986"/>
                  </p:ext>
                </p:extLst>
              </p:nvPr>
            </p:nvGraphicFramePr>
            <p:xfrm>
              <a:off x="5807566" y="2590800"/>
              <a:ext cx="5860067" cy="3422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718">
                      <a:extLst>
                        <a:ext uri="{9D8B030D-6E8A-4147-A177-3AD203B41FA5}">
                          <a16:colId xmlns:a16="http://schemas.microsoft.com/office/drawing/2014/main" val="1383903543"/>
                        </a:ext>
                      </a:extLst>
                    </a:gridCol>
                    <a:gridCol w="341948">
                      <a:extLst>
                        <a:ext uri="{9D8B030D-6E8A-4147-A177-3AD203B41FA5}">
                          <a16:colId xmlns:a16="http://schemas.microsoft.com/office/drawing/2014/main" val="2457256294"/>
                        </a:ext>
                      </a:extLst>
                    </a:gridCol>
                    <a:gridCol w="445958">
                      <a:extLst>
                        <a:ext uri="{9D8B030D-6E8A-4147-A177-3AD203B41FA5}">
                          <a16:colId xmlns:a16="http://schemas.microsoft.com/office/drawing/2014/main" val="166174927"/>
                        </a:ext>
                      </a:extLst>
                    </a:gridCol>
                    <a:gridCol w="783273">
                      <a:extLst>
                        <a:ext uri="{9D8B030D-6E8A-4147-A177-3AD203B41FA5}">
                          <a16:colId xmlns:a16="http://schemas.microsoft.com/office/drawing/2014/main" val="3474972897"/>
                        </a:ext>
                      </a:extLst>
                    </a:gridCol>
                    <a:gridCol w="2010190">
                      <a:extLst>
                        <a:ext uri="{9D8B030D-6E8A-4147-A177-3AD203B41FA5}">
                          <a16:colId xmlns:a16="http://schemas.microsoft.com/office/drawing/2014/main" val="3613868"/>
                        </a:ext>
                      </a:extLst>
                    </a:gridCol>
                    <a:gridCol w="93980">
                      <a:extLst>
                        <a:ext uri="{9D8B030D-6E8A-4147-A177-3AD203B41FA5}">
                          <a16:colId xmlns:a16="http://schemas.microsoft.com/office/drawing/2014/main" val="831259513"/>
                        </a:ext>
                      </a:extLst>
                    </a:gridCol>
                  </a:tblGrid>
                  <a:tr h="329946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Entrada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Salida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347280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 de entrada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</a:t>
                          </a:r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 de Salida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49686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201724" r="-982143" b="-6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201724" r="-653425" b="-6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201724" r="-269767" b="-6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32955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307018" r="-982143" b="-5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307018" r="-653425" b="-5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307018" r="-269767" b="-5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05642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400000" r="-982143" b="-4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400000" r="-653425" b="-4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400000" r="-269767" b="-4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273" t="-400000" r="-5455" b="-4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017995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500000" r="-168802" b="-3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500000" r="-982143" b="-3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500000" r="-653425" b="-3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500000" r="-269767" b="-3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273" t="-500000" r="-5455" b="-3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615863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610526" r="-168802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610526" r="-982143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610526" r="-653425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610526" r="-269767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273" t="-610526" r="-5455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086395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698276" r="-168802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2857" t="-698276" r="-98214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9863" t="-698276" r="-653425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070" t="-698276" r="-269767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042262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3868241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dirty="0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6575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0E1CBE58-F020-4139-9362-E8C5E0D3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129233"/>
                  </p:ext>
                </p:extLst>
              </p:nvPr>
            </p:nvGraphicFramePr>
            <p:xfrm>
              <a:off x="1295400" y="3276600"/>
              <a:ext cx="2682814" cy="13815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4824">
                      <a:extLst>
                        <a:ext uri="{9D8B030D-6E8A-4147-A177-3AD203B41FA5}">
                          <a16:colId xmlns:a16="http://schemas.microsoft.com/office/drawing/2014/main" val="181771837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64247935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95764491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682249176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18656361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026189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9526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74182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0935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3064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0E1CBE58-F020-4139-9362-E8C5E0D3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129233"/>
                  </p:ext>
                </p:extLst>
              </p:nvPr>
            </p:nvGraphicFramePr>
            <p:xfrm>
              <a:off x="1295400" y="3276600"/>
              <a:ext cx="2682814" cy="13815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4824">
                      <a:extLst>
                        <a:ext uri="{9D8B030D-6E8A-4147-A177-3AD203B41FA5}">
                          <a16:colId xmlns:a16="http://schemas.microsoft.com/office/drawing/2014/main" val="181771837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64247935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95764491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682249176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18656361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026189603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Acarreo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95262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00000" t="-106897" r="-403636" b="-2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92857" t="-106897" r="-296429" b="-2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501818" t="-106897" r="-201818" b="-2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601818" t="-106897" r="-101818" b="-2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701818" t="-106897" r="-1818" b="-2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4182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857" t="-206897" r="-296429" b="-1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18" t="-206897" r="-201818" b="-1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818" t="-206897" r="-101818" b="-1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818" t="-206897" r="-1818" b="-1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93526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06897" r="-167879" b="-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701818" t="-306897" r="-1818" b="-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064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349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A2C3A7BF-96F4-4525-90A7-5A086C173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27321"/>
              </p:ext>
            </p:extLst>
          </p:nvPr>
        </p:nvGraphicFramePr>
        <p:xfrm>
          <a:off x="1143000" y="2370201"/>
          <a:ext cx="3160635" cy="1649730"/>
        </p:xfrm>
        <a:graphic>
          <a:graphicData uri="http://schemas.openxmlformats.org/drawingml/2006/table">
            <a:tbl>
              <a:tblPr firstRow="1" firstCol="1" bandRow="1"/>
              <a:tblGrid>
                <a:gridCol w="341948">
                  <a:extLst>
                    <a:ext uri="{9D8B030D-6E8A-4147-A177-3AD203B41FA5}">
                      <a16:colId xmlns:a16="http://schemas.microsoft.com/office/drawing/2014/main" val="3929149391"/>
                    </a:ext>
                  </a:extLst>
                </a:gridCol>
                <a:gridCol w="332423">
                  <a:extLst>
                    <a:ext uri="{9D8B030D-6E8A-4147-A177-3AD203B41FA5}">
                      <a16:colId xmlns:a16="http://schemas.microsoft.com/office/drawing/2014/main" val="3638177660"/>
                    </a:ext>
                  </a:extLst>
                </a:gridCol>
                <a:gridCol w="1241870">
                  <a:extLst>
                    <a:ext uri="{9D8B030D-6E8A-4147-A177-3AD203B41FA5}">
                      <a16:colId xmlns:a16="http://schemas.microsoft.com/office/drawing/2014/main" val="368209917"/>
                    </a:ext>
                  </a:extLst>
                </a:gridCol>
                <a:gridCol w="1244394">
                  <a:extLst>
                    <a:ext uri="{9D8B030D-6E8A-4147-A177-3AD203B41FA5}">
                      <a16:colId xmlns:a16="http://schemas.microsoft.com/office/drawing/2014/main" val="1229152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Diferencia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Préstamo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4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4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226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14856"/>
                  </a:ext>
                </a:extLst>
              </a:tr>
            </a:tbl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Resta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3A9EBFA3-D136-4103-B6C2-06463A8A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13574"/>
                  </p:ext>
                </p:extLst>
              </p:nvPr>
            </p:nvGraphicFramePr>
            <p:xfrm>
              <a:off x="7467600" y="3092769"/>
              <a:ext cx="2855153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Préstamo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3A9EBFA3-D136-4103-B6C2-06463A8A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13574"/>
                  </p:ext>
                </p:extLst>
              </p:nvPr>
            </p:nvGraphicFramePr>
            <p:xfrm>
              <a:off x="7467600" y="3092769"/>
              <a:ext cx="2855153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Préstamo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50909" t="-108621" r="-403636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42857" t="-108621" r="-296429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552727" t="-108621" r="-2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652727" t="-108621" r="-1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752727" t="-108621" r="-1818" b="-1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2857" t="-208621" r="-296429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727" t="-208621" r="-2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2727" t="-208621" r="-1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2727" t="-208621" r="-1818" b="-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919BFB0C-4BCD-4BEB-8148-960D071195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723008"/>
                  </p:ext>
                </p:extLst>
              </p:nvPr>
            </p:nvGraphicFramePr>
            <p:xfrm>
              <a:off x="5976620" y="1712906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2628710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323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Restar los números binarios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727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919BFB0C-4BCD-4BEB-8148-960D071195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723008"/>
                  </p:ext>
                </p:extLst>
              </p:nvPr>
            </p:nvGraphicFramePr>
            <p:xfrm>
              <a:off x="5976620" y="1712906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2628710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323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126000" r="-326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727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212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Resta - Complemento a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AB8655A-7CF2-43FF-8B47-D534F9CEFF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778" y="2019300"/>
            <a:ext cx="5683422" cy="4179810"/>
          </a:xfrm>
        </p:spPr>
        <p:txBody>
          <a:bodyPr anchor="t">
            <a:normAutofit/>
          </a:bodyPr>
          <a:lstStyle/>
          <a:p>
            <a:pPr lvl="0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sustrayendo tiene que tener los mismos bit que el minuendo.</a:t>
            </a:r>
          </a:p>
          <a:p>
            <a:pPr lvl="0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realiza el complemento del sustrayendo.</a:t>
            </a:r>
          </a:p>
          <a:p>
            <a:pPr lvl="0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realiza la suma entre el minuendo y el complemento del sustrayendo.</a:t>
            </a:r>
          </a:p>
          <a:p>
            <a:pPr lvl="0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presenta un rebasamiento la respuesta es positiva. Luego el rebasamiento es sumado al resultado sin el termino de rebasamiento. Esto es llamado acarreo circular (EAC)</a:t>
            </a:r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8E8AF95-0226-42AB-AAFF-93267D03A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799505"/>
                  </p:ext>
                </p:extLst>
              </p:nvPr>
            </p:nvGraphicFramePr>
            <p:xfrm>
              <a:off x="7772400" y="3276600"/>
              <a:ext cx="2855153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Préstamo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8E8AF95-0226-42AB-AAFF-93267D03A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799505"/>
                  </p:ext>
                </p:extLst>
              </p:nvPr>
            </p:nvGraphicFramePr>
            <p:xfrm>
              <a:off x="7772400" y="3276600"/>
              <a:ext cx="2855153" cy="13609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32994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Préstamo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018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50909" t="-106897" r="-403636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42857" t="-106897" r="-296429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552727" t="-106897" r="-2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652727" t="-106897" r="-1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752727" t="-106897" r="-1818" b="-1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2857" t="-206897" r="-296429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727" t="-206897" r="-2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2727" t="-206897" r="-1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2727" t="-206897" r="-1818" b="-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3D6E0C55-522F-424F-A960-880A00FC0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24938"/>
                  </p:ext>
                </p:extLst>
              </p:nvPr>
            </p:nvGraphicFramePr>
            <p:xfrm>
              <a:off x="6299200" y="1880350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2628710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323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Sumar los números binarios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s-CL" sz="2000" b="1" kern="120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mediante complemento a 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727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3D6E0C55-522F-424F-A960-880A00FC0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24938"/>
                  </p:ext>
                </p:extLst>
              </p:nvPr>
            </p:nvGraphicFramePr>
            <p:xfrm>
              <a:off x="6299200" y="1880350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42628710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3233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62376" r="-217" b="-24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727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360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447108D7-01D1-42C1-AC91-D612BD9470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0138310"/>
                  </p:ext>
                </p:extLst>
              </p:nvPr>
            </p:nvGraphicFramePr>
            <p:xfrm>
              <a:off x="6462038" y="1607206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0027199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06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Sumar los números binarios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s-CL" sz="2000" b="1" kern="120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mediante complemento a 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567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447108D7-01D1-42C1-AC91-D612BD9470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0138310"/>
                  </p:ext>
                </p:extLst>
              </p:nvPr>
            </p:nvGraphicFramePr>
            <p:xfrm>
              <a:off x="6462038" y="1607206"/>
              <a:ext cx="5605780" cy="9144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20027199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067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" t="-61386" r="-217" b="-24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567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Resta – Complemento a 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77D05D05-08D3-4CB7-83D6-428EEC5004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046495"/>
                  </p:ext>
                </p:extLst>
              </p:nvPr>
            </p:nvGraphicFramePr>
            <p:xfrm>
              <a:off x="7304847" y="2681011"/>
              <a:ext cx="2855153" cy="10309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77D05D05-08D3-4CB7-83D6-428EEC5004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046495"/>
                  </p:ext>
                </p:extLst>
              </p:nvPr>
            </p:nvGraphicFramePr>
            <p:xfrm>
              <a:off x="7304847" y="2681011"/>
              <a:ext cx="2855153" cy="10309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7163">
                      <a:extLst>
                        <a:ext uri="{9D8B030D-6E8A-4147-A177-3AD203B41FA5}">
                          <a16:colId xmlns:a16="http://schemas.microsoft.com/office/drawing/2014/main" val="1432598239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862932790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1342786438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967428251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3690400865"/>
                        </a:ext>
                      </a:extLst>
                    </a:gridCol>
                    <a:gridCol w="335598">
                      <a:extLst>
                        <a:ext uri="{9D8B030D-6E8A-4147-A177-3AD203B41FA5}">
                          <a16:colId xmlns:a16="http://schemas.microsoft.com/office/drawing/2014/main" val="2053048641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50909" r="-403636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42857" r="-296429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552727" r="-2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652727" r="-101818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752727" r="-1818" b="-1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4731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857" t="-100000" r="-296429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727" t="-100000" r="-2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727" t="-100000" r="-10181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727" t="-100000" r="-1818" b="-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812173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8801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A6275BB-126B-47BF-9EFF-905807538443}"/>
              </a:ext>
            </a:extLst>
          </p:cNvPr>
          <p:cNvSpPr txBox="1">
            <a:spLocks/>
          </p:cNvSpPr>
          <p:nvPr/>
        </p:nvSpPr>
        <p:spPr>
          <a:xfrm>
            <a:off x="615778" y="2019300"/>
            <a:ext cx="5683422" cy="4179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BBBEE9C2-0564-4836-B519-DBAF84D7D91C}"/>
              </a:ext>
            </a:extLst>
          </p:cNvPr>
          <p:cNvSpPr txBox="1">
            <a:spLocks/>
          </p:cNvSpPr>
          <p:nvPr/>
        </p:nvSpPr>
        <p:spPr>
          <a:xfrm>
            <a:off x="768178" y="2171700"/>
            <a:ext cx="5683422" cy="4179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sustrayendo tiene que tener los mismos bit que el minuendo.</a:t>
            </a:r>
          </a:p>
          <a:p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realiza el complemento del sustrayendo.</a:t>
            </a:r>
          </a:p>
          <a:p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 al sustrayendo.</a:t>
            </a:r>
          </a:p>
          <a:p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realiza la suma, en caso de bit por acarreo circular se omite.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2DA973AE-E3E2-4F03-9A0D-37BAC29A1C46}"/>
              </a:ext>
            </a:extLst>
          </p:cNvPr>
          <p:cNvSpPr/>
          <p:nvPr/>
        </p:nvSpPr>
        <p:spPr>
          <a:xfrm>
            <a:off x="757740" y="4389700"/>
            <a:ext cx="5327821" cy="140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Método Rápido: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Dejar sin cambio los bit hasta el primer 1 (de izq. a </a:t>
            </a:r>
            <a:r>
              <a:rPr lang="es-CL" dirty="0" err="1"/>
              <a:t>der</a:t>
            </a:r>
            <a:r>
              <a:rPr lang="es-CL" dirty="0"/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Complementar los siguientes</a:t>
            </a:r>
          </a:p>
        </p:txBody>
      </p:sp>
    </p:spTree>
    <p:extLst>
      <p:ext uri="{BB962C8B-B14F-4D97-AF65-F5344CB8AC3E}">
        <p14:creationId xmlns:p14="http://schemas.microsoft.com/office/powerpoint/2010/main" val="150963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2BF4E65-5EAB-4F26-A1AC-AEBDE297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tabla resumen de la multiplicación 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Multiplicación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BC498516-A798-4D41-9C3B-2EADB72E6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20341"/>
              </p:ext>
            </p:extLst>
          </p:nvPr>
        </p:nvGraphicFramePr>
        <p:xfrm>
          <a:off x="1778888" y="2895600"/>
          <a:ext cx="2335023" cy="1649730"/>
        </p:xfrm>
        <a:graphic>
          <a:graphicData uri="http://schemas.openxmlformats.org/drawingml/2006/table">
            <a:tbl>
              <a:tblPr firstRow="1" firstCol="1" bandRow="1"/>
              <a:tblGrid>
                <a:gridCol w="341948">
                  <a:extLst>
                    <a:ext uri="{9D8B030D-6E8A-4147-A177-3AD203B41FA5}">
                      <a16:colId xmlns:a16="http://schemas.microsoft.com/office/drawing/2014/main" val="3929149391"/>
                    </a:ext>
                  </a:extLst>
                </a:gridCol>
                <a:gridCol w="332423">
                  <a:extLst>
                    <a:ext uri="{9D8B030D-6E8A-4147-A177-3AD203B41FA5}">
                      <a16:colId xmlns:a16="http://schemas.microsoft.com/office/drawing/2014/main" val="3638177660"/>
                    </a:ext>
                  </a:extLst>
                </a:gridCol>
                <a:gridCol w="1660652">
                  <a:extLst>
                    <a:ext uri="{9D8B030D-6E8A-4147-A177-3AD203B41FA5}">
                      <a16:colId xmlns:a16="http://schemas.microsoft.com/office/drawing/2014/main" val="368209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4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4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226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148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CA20902-FE45-4728-A508-685877BD4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224684"/>
                  </p:ext>
                </p:extLst>
              </p:nvPr>
            </p:nvGraphicFramePr>
            <p:xfrm>
              <a:off x="6822759" y="3135390"/>
              <a:ext cx="4609462" cy="1752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100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3152197144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1741674688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2092237571"/>
                        </a:ext>
                      </a:extLst>
                    </a:gridCol>
                    <a:gridCol w="424145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425302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17738440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CA20902-FE45-4728-A508-685877BD4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224684"/>
                  </p:ext>
                </p:extLst>
              </p:nvPr>
            </p:nvGraphicFramePr>
            <p:xfrm>
              <a:off x="6822759" y="3135390"/>
              <a:ext cx="4609462" cy="1752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100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3152197144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1741674688"/>
                        </a:ext>
                      </a:extLst>
                    </a:gridCol>
                    <a:gridCol w="409100">
                      <a:extLst>
                        <a:ext uri="{9D8B030D-6E8A-4147-A177-3AD203B41FA5}">
                          <a16:colId xmlns:a16="http://schemas.microsoft.com/office/drawing/2014/main" val="2092237571"/>
                        </a:ext>
                      </a:extLst>
                    </a:gridCol>
                    <a:gridCol w="424145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425302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424723">
                      <a:extLst>
                        <a:ext uri="{9D8B030D-6E8A-4147-A177-3AD203B41FA5}">
                          <a16:colId xmlns:a16="http://schemas.microsoft.com/office/drawing/2014/main" val="1773844086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93" r="-728358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855" r="-607246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2857" r="-498571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857" r="-398571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2857" r="-298571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4203" r="-202899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1429" r="-100000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429" b="-3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93" t="-101754" r="-728358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855" t="-101754" r="-607246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2857" t="-101754" r="-498571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857" t="-101754" r="-398571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93" t="-198276" r="-7283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855" t="-198276" r="-607246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2857" t="-198276" r="-498571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857" t="-198276" r="-398571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3509" r="-10298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3509" r="-9298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7059" t="-303509" r="-816176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93" t="-303509" r="-7283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855" t="-303509" r="-607246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2857" t="-303509" r="-49857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857" t="-303509" r="-39857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96552" r="-9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7059" t="-396552" r="-8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93" t="-396552" r="-728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855" t="-396552" r="-6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2857" t="-396552" r="-4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857" t="-396552" r="-3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C780662A-D3F1-4052-8B1A-A731C1F03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778776"/>
                  </p:ext>
                </p:extLst>
              </p:nvPr>
            </p:nvGraphicFramePr>
            <p:xfrm>
              <a:off x="6324600" y="1716269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Multiplicar</a:t>
                          </a:r>
                          <a:r>
                            <a:rPr lang="es-CL" sz="2000" b="1" baseline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los </a:t>
                          </a: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números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C780662A-D3F1-4052-8B1A-A731C1F03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778776"/>
                  </p:ext>
                </p:extLst>
              </p:nvPr>
            </p:nvGraphicFramePr>
            <p:xfrm>
              <a:off x="6324600" y="1716269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126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173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2E3-605C-470F-A853-0D49725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Binarias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2BF4E65-5EAB-4F26-A1AC-AEBDE297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0FF2E3-A5F2-46F1-AAD6-5D7E83527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División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CC2D0-0555-4856-8BD0-8B81503F1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DD85-A742-4C44-908D-C9771716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2D4FF-79AD-4519-BCEB-E33AAED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4FF92DB8-4910-4CA3-BC58-EC981C73C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54530"/>
                  </p:ext>
                </p:extLst>
              </p:nvPr>
            </p:nvGraphicFramePr>
            <p:xfrm>
              <a:off x="6383020" y="197649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Dividir</a:t>
                          </a:r>
                          <a:r>
                            <a:rPr lang="es-CL" sz="2000" b="1" baseline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los </a:t>
                          </a: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números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e>
                                <m:sub>
                                  <m:r>
                                    <a:rPr lang="es-CL" sz="2000" b="1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s-CL" sz="2000" b="1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4FF92DB8-4910-4CA3-BC58-EC981C73C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54530"/>
                  </p:ext>
                </p:extLst>
              </p:nvPr>
            </p:nvGraphicFramePr>
            <p:xfrm>
              <a:off x="6383020" y="1976490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" t="-128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60A6EB3E-D947-42B2-B72D-B864C817F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93440"/>
                  </p:ext>
                </p:extLst>
              </p:nvPr>
            </p:nvGraphicFramePr>
            <p:xfrm>
              <a:off x="1295400" y="2807143"/>
              <a:ext cx="3096816" cy="16294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585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388361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389420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477351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60A6EB3E-D947-42B2-B72D-B864C817F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93440"/>
                  </p:ext>
                </p:extLst>
              </p:nvPr>
            </p:nvGraphicFramePr>
            <p:xfrm>
              <a:off x="1295400" y="2807143"/>
              <a:ext cx="3096816" cy="16294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585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388361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389420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47735156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413" r="-609524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5313" r="-5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5313" r="-4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5313" r="-3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313" r="-2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5313" r="-1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313" b="-3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649B407F-6DEA-439E-8AFA-08C9E3DA6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915489"/>
                  </p:ext>
                </p:extLst>
              </p:nvPr>
            </p:nvGraphicFramePr>
            <p:xfrm>
              <a:off x="609600" y="1970008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Dividir</a:t>
                          </a:r>
                          <a:r>
                            <a:rPr lang="es-CL" sz="2000" b="1" baseline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los </a:t>
                          </a: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números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𝟏𝟏𝟎</m:t>
                                  </m:r>
                                </m:e>
                                <m:sub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MX" sz="2000" b="1" i="1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</m:e>
                                <m:sub>
                                  <m:r>
                                    <a:rPr lang="es-MX" sz="2000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s-CL" sz="2000" b="1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E74B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12">
                <a:extLst>
                  <a:ext uri="{FF2B5EF4-FFF2-40B4-BE49-F238E27FC236}">
                    <a16:creationId xmlns:a16="http://schemas.microsoft.com/office/drawing/2014/main" id="{649B407F-6DEA-439E-8AFA-08C9E3DA6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915489"/>
                  </p:ext>
                </p:extLst>
              </p:nvPr>
            </p:nvGraphicFramePr>
            <p:xfrm>
              <a:off x="609600" y="1970008"/>
              <a:ext cx="5605780" cy="609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605780">
                      <a:extLst>
                        <a:ext uri="{9D8B030D-6E8A-4147-A177-3AD203B41FA5}">
                          <a16:colId xmlns:a16="http://schemas.microsoft.com/office/drawing/2014/main" val="3509697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s-CL" sz="2000" b="1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Ejemplo</a:t>
                          </a:r>
                          <a:endParaRPr lang="es-CL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39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4472C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EAAD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7" t="-128000" r="-217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35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58F25DCF-9A4A-4CAD-8009-98C6729AB5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135811"/>
                  </p:ext>
                </p:extLst>
              </p:nvPr>
            </p:nvGraphicFramePr>
            <p:xfrm>
              <a:off x="6582726" y="2777431"/>
              <a:ext cx="4609461" cy="16294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585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3152197144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1741674688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2092237571"/>
                        </a:ext>
                      </a:extLst>
                    </a:gridCol>
                    <a:gridCol w="388361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389420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773844086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477351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a 13">
                <a:extLst>
                  <a:ext uri="{FF2B5EF4-FFF2-40B4-BE49-F238E27FC236}">
                    <a16:creationId xmlns:a16="http://schemas.microsoft.com/office/drawing/2014/main" id="{58F25DCF-9A4A-4CAD-8009-98C6729AB5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135811"/>
                  </p:ext>
                </p:extLst>
              </p:nvPr>
            </p:nvGraphicFramePr>
            <p:xfrm>
              <a:off x="6582726" y="2777431"/>
              <a:ext cx="4609461" cy="16294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585">
                      <a:extLst>
                        <a:ext uri="{9D8B030D-6E8A-4147-A177-3AD203B41FA5}">
                          <a16:colId xmlns:a16="http://schemas.microsoft.com/office/drawing/2014/main" val="4180517715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3152197144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1741674688"/>
                        </a:ext>
                      </a:extLst>
                    </a:gridCol>
                    <a:gridCol w="374585">
                      <a:extLst>
                        <a:ext uri="{9D8B030D-6E8A-4147-A177-3AD203B41FA5}">
                          <a16:colId xmlns:a16="http://schemas.microsoft.com/office/drawing/2014/main" val="2092237571"/>
                        </a:ext>
                      </a:extLst>
                    </a:gridCol>
                    <a:gridCol w="388361">
                      <a:extLst>
                        <a:ext uri="{9D8B030D-6E8A-4147-A177-3AD203B41FA5}">
                          <a16:colId xmlns:a16="http://schemas.microsoft.com/office/drawing/2014/main" val="909193565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974241809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07395362"/>
                        </a:ext>
                      </a:extLst>
                    </a:gridCol>
                    <a:gridCol w="389420">
                      <a:extLst>
                        <a:ext uri="{9D8B030D-6E8A-4147-A177-3AD203B41FA5}">
                          <a16:colId xmlns:a16="http://schemas.microsoft.com/office/drawing/2014/main" val="3574030742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4263546220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3308707498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1773844086"/>
                        </a:ext>
                      </a:extLst>
                    </a:gridCol>
                    <a:gridCol w="388890">
                      <a:extLst>
                        <a:ext uri="{9D8B030D-6E8A-4147-A177-3AD203B41FA5}">
                          <a16:colId xmlns:a16="http://schemas.microsoft.com/office/drawing/2014/main" val="2547735156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639" r="-1039344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8387" r="-922581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3279" r="-837705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4375" r="-698438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4375" r="-598438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4375" r="-498438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84375" r="-398438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96825" r="-304762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2813" r="-2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2813" r="-100000" b="-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82813" b="-3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81675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2910296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5310026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2925024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200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CL" sz="20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739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752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AB54-CE30-4DDF-95C5-BDC9693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86F30-5FF5-4F94-8964-5C3317A9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Suma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Resta</a:t>
            </a:r>
          </a:p>
          <a:p>
            <a:pPr lvl="1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Método Directo</a:t>
            </a:r>
          </a:p>
          <a:p>
            <a:pPr lvl="1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Complemento a 1</a:t>
            </a:r>
          </a:p>
          <a:p>
            <a:pPr lvl="1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Complemento a 2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Multiplicación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División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7396744-D50B-4905-AE6C-8EB1679E9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Operaciones Binarias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8160F-2082-40D6-B7D6-C4FA1E7305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375E5-BEF1-4409-BF9A-7DB0D1013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86413-6785-40C9-8089-294957B5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3EE3A7-5D1A-41B7-8192-A4EE5826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Sistemas Numéricos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8E5ED-57D3-4AF3-B92D-5EA5027F0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64275"/>
            <a:ext cx="2844800" cy="365125"/>
          </a:xfrm>
        </p:spPr>
        <p:txBody>
          <a:bodyPr/>
          <a:lstStyle/>
          <a:p>
            <a:fld id="{6EF34631-1888-451B-ACCB-16E012616A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0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AB54-CE30-4DDF-95C5-BDC9693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Simulación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86F30-5FF5-4F94-8964-5C3317A963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LT Spice : Prueba con 74283. Señal de prueba.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Logisim : Prueba con 74283. Suma de 4 bits.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8160F-2082-40D6-B7D6-C4FA1E7305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375E5-BEF1-4409-BF9A-7DB0D1013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Electrónica Digital y Microcontroladores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86413-6785-40C9-8089-294957B5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F19A5176-9955-4EEF-962C-FDD41F7BFFDB}"/>
              </a:ext>
            </a:extLst>
          </p:cNvPr>
          <p:cNvSpPr txBox="1">
            <a:spLocks/>
          </p:cNvSpPr>
          <p:nvPr/>
        </p:nvSpPr>
        <p:spPr>
          <a:xfrm>
            <a:off x="609600" y="3107836"/>
            <a:ext cx="2565400" cy="7889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000" b="1" kern="1200" baseline="0">
                <a:solidFill>
                  <a:srgbClr val="782327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j-cs"/>
              </a:defRPr>
            </a:lvl1pPr>
          </a:lstStyle>
          <a:p>
            <a:r>
              <a:rPr lang="es-CL"/>
              <a:t>Próxima Sesión</a:t>
            </a:r>
            <a:endParaRPr lang="es-CL" dirty="0"/>
          </a:p>
        </p:txBody>
      </p:sp>
      <p:sp>
        <p:nvSpPr>
          <p:cNvPr id="8" name="Marcador de contenido 9">
            <a:extLst>
              <a:ext uri="{FF2B5EF4-FFF2-40B4-BE49-F238E27FC236}">
                <a16:creationId xmlns:a16="http://schemas.microsoft.com/office/drawing/2014/main" id="{59EE4C04-F3D5-453D-AC4F-2D911962424B}"/>
              </a:ext>
            </a:extLst>
          </p:cNvPr>
          <p:cNvSpPr txBox="1">
            <a:spLocks/>
          </p:cNvSpPr>
          <p:nvPr/>
        </p:nvSpPr>
        <p:spPr>
          <a:xfrm>
            <a:off x="762000" y="3581401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Lógica Booleana</a:t>
            </a:r>
          </a:p>
        </p:txBody>
      </p:sp>
    </p:spTree>
    <p:extLst>
      <p:ext uri="{BB962C8B-B14F-4D97-AF65-F5344CB8AC3E}">
        <p14:creationId xmlns:p14="http://schemas.microsoft.com/office/powerpoint/2010/main" val="281669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Referencias y Material Complementario</a:t>
            </a: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DEDEA-8D0F-4B34-85CC-B1871EB6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numéricos. Secciones 11-14. Bignell, James W., et al. </a:t>
            </a:r>
            <a:r>
              <a:rPr lang="es-CL" i="1" dirty="0"/>
              <a:t>Electrónica digital.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Capítulo 1 - Sistemas binarios. Secciones 1-1 hasta 1-7. Mano, M. Morris. </a:t>
            </a:r>
            <a:r>
              <a:rPr lang="es-CL" i="1" dirty="0"/>
              <a:t>Diseño digital</a:t>
            </a:r>
            <a:r>
              <a:rPr lang="es-CL" dirty="0"/>
              <a:t>. Pearson Educación.</a:t>
            </a:r>
          </a:p>
          <a:p>
            <a:r>
              <a:rPr lang="es-CL" b="1" dirty="0"/>
              <a:t>Profundizar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/>
              <a:t>Chapter</a:t>
            </a:r>
            <a:r>
              <a:rPr lang="es-CL" dirty="0"/>
              <a:t> 2 - </a:t>
            </a:r>
            <a:r>
              <a:rPr lang="en-US" dirty="0"/>
              <a:t>Operations in Binary, Octal, and Hexadecimal Systems</a:t>
            </a:r>
            <a:r>
              <a:rPr lang="es-CL" dirty="0"/>
              <a:t>. </a:t>
            </a:r>
            <a:r>
              <a:rPr lang="es-CL" dirty="0" err="1"/>
              <a:t>Section</a:t>
            </a:r>
            <a:r>
              <a:rPr lang="es-CL" dirty="0"/>
              <a:t> 2.1 – 2.3. Karris, Steven T. </a:t>
            </a:r>
            <a:r>
              <a:rPr lang="es-CL" i="1" dirty="0"/>
              <a:t>Digital circuit analysis and design with Simulink modeling and introduction to CPLDs and FPGAs</a:t>
            </a:r>
            <a:r>
              <a:rPr lang="es-CL" dirty="0"/>
              <a:t>. Orchard </a:t>
            </a:r>
            <a:r>
              <a:rPr lang="es-CL" dirty="0" err="1"/>
              <a:t>Publications</a:t>
            </a:r>
            <a:r>
              <a:rPr lang="es-C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1EC481-A27D-41D8-B180-E8305766A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Operaciones Binarias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s-CL" smtClean="0"/>
              <a:pPr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6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465E-6360-406B-8E20-8335E404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257" y="628618"/>
            <a:ext cx="9042400" cy="788913"/>
          </a:xfrm>
        </p:spPr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4E2C3B7-E364-4E0D-839F-DEF556006E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pPr lvl="1"/>
            <a:r>
              <a:rPr lang="es-CL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Sistemas que veremos</a:t>
            </a:r>
          </a:p>
          <a:p>
            <a:pPr lvl="1"/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D880A-B4E4-45FE-8921-A63D793AB5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9B5AA-4B7D-4357-B222-B2D4C968E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C8323-F2A8-4816-B389-2BB38C73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BC304D4-7553-40B2-87B1-014D2B1AB21A}"/>
              </a:ext>
            </a:extLst>
          </p:cNvPr>
          <p:cNvSpPr txBox="1">
            <a:spLocks/>
          </p:cNvSpPr>
          <p:nvPr/>
        </p:nvSpPr>
        <p:spPr>
          <a:xfrm>
            <a:off x="4648200" y="62484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Electrónica Digital y Microcontroladores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A21E2-98C3-428A-9C57-568EFA89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1521"/>
            <a:ext cx="315621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4696E8-463D-44DE-ADDF-FB472C72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9" y="2676976"/>
            <a:ext cx="2391530" cy="23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324EF7-35CD-462A-BF30-5FC5F009BD00}"/>
              </a:ext>
            </a:extLst>
          </p:cNvPr>
          <p:cNvSpPr txBox="1"/>
          <p:nvPr/>
        </p:nvSpPr>
        <p:spPr>
          <a:xfrm>
            <a:off x="1820860" y="5149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Sistema Binario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65CCAF-7107-4C89-AB74-110594CB4F81}"/>
              </a:ext>
            </a:extLst>
          </p:cNvPr>
          <p:cNvSpPr txBox="1"/>
          <p:nvPr/>
        </p:nvSpPr>
        <p:spPr>
          <a:xfrm>
            <a:off x="5410202" y="44196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Octal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A1910C-20AC-4F7A-A2D9-64D65BA2A424}"/>
              </a:ext>
            </a:extLst>
          </p:cNvPr>
          <p:cNvSpPr txBox="1"/>
          <p:nvPr/>
        </p:nvSpPr>
        <p:spPr>
          <a:xfrm>
            <a:off x="8466089" y="516707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Sistema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B47DB5-39CF-47B9-9876-F13252F998CF}"/>
                  </a:ext>
                </a:extLst>
              </p:cNvPr>
              <p:cNvSpPr txBox="1"/>
              <p:nvPr/>
            </p:nvSpPr>
            <p:spPr>
              <a:xfrm>
                <a:off x="5450021" y="3288499"/>
                <a:ext cx="158113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B47DB5-39CF-47B9-9876-F13252F9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1" y="3288499"/>
                <a:ext cx="1581138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465E-6360-406B-8E20-8335E404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3F3C25B-2F6E-49B7-81AE-23E375FB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L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o radical 10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CL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Formada 0 1 2 3 4 5 6 7 8 9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5FED3C-65A5-49F3-BA40-7161371FE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Sistema Decimal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D880A-B4E4-45FE-8921-A63D793AB5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C8323-F2A8-4816-B389-2BB38C73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BC304D4-7553-40B2-87B1-014D2B1AB21A}"/>
              </a:ext>
            </a:extLst>
          </p:cNvPr>
          <p:cNvSpPr txBox="1">
            <a:spLocks/>
          </p:cNvSpPr>
          <p:nvPr/>
        </p:nvSpPr>
        <p:spPr>
          <a:xfrm>
            <a:off x="4648200" y="62484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Electrónica Digital y Microcontroladores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A18A4D-03C6-4E3E-8507-E51F210904DF}"/>
                  </a:ext>
                </a:extLst>
              </p:cNvPr>
              <p:cNvSpPr/>
              <p:nvPr/>
            </p:nvSpPr>
            <p:spPr>
              <a:xfrm>
                <a:off x="7939214" y="2547346"/>
                <a:ext cx="3078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A18A4D-03C6-4E3E-8507-E51F21090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14" y="2547346"/>
                <a:ext cx="3078471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1FF36BC-852D-4545-A58B-BB492B53DFF5}"/>
                  </a:ext>
                </a:extLst>
              </p:cNvPr>
              <p:cNvSpPr/>
              <p:nvPr/>
            </p:nvSpPr>
            <p:spPr>
              <a:xfrm>
                <a:off x="7986472" y="3070997"/>
                <a:ext cx="4021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CL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1FF36BC-852D-4545-A58B-BB492B53D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72" y="3070997"/>
                <a:ext cx="402181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D211E69-EA96-41AF-905D-EAFC9DAA390D}"/>
                  </a:ext>
                </a:extLst>
              </p:cNvPr>
              <p:cNvSpPr/>
              <p:nvPr/>
            </p:nvSpPr>
            <p:spPr>
              <a:xfrm>
                <a:off x="8138872" y="3637689"/>
                <a:ext cx="1923988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L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D211E69-EA96-41AF-905D-EAFC9DAA3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72" y="3637689"/>
                <a:ext cx="1923988" cy="636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42802888-D569-47A4-AEEA-73ADFB399E62}"/>
              </a:ext>
            </a:extLst>
          </p:cNvPr>
          <p:cNvGrpSpPr/>
          <p:nvPr/>
        </p:nvGrpSpPr>
        <p:grpSpPr>
          <a:xfrm>
            <a:off x="6519057" y="4545707"/>
            <a:ext cx="4089171" cy="636777"/>
            <a:chOff x="6228785" y="4017665"/>
            <a:chExt cx="4089171" cy="636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ángulo 181">
                  <a:extLst>
                    <a:ext uri="{FF2B5EF4-FFF2-40B4-BE49-F238E27FC236}">
                      <a16:creationId xmlns:a16="http://schemas.microsoft.com/office/drawing/2014/main" id="{FF7EB15F-D3FB-42FB-9AB3-DB3B3D8AA163}"/>
                    </a:ext>
                  </a:extLst>
                </p:cNvPr>
                <p:cNvSpPr/>
                <p:nvPr/>
              </p:nvSpPr>
              <p:spPr>
                <a:xfrm>
                  <a:off x="7924800" y="4017665"/>
                  <a:ext cx="2393156" cy="636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>
                            <a:latin typeface="Cambria Math" panose="02040503050406030204" pitchFamily="18" charset="0"/>
                          </a:rPr>
                          <m:t>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CL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𝐵𝑎𝑠𝑒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82" name="Rectángulo 181">
                  <a:extLst>
                    <a:ext uri="{FF2B5EF4-FFF2-40B4-BE49-F238E27FC236}">
                      <a16:creationId xmlns:a16="http://schemas.microsoft.com/office/drawing/2014/main" id="{FF7EB15F-D3FB-42FB-9AB3-DB3B3D8AA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4017665"/>
                  <a:ext cx="2393156" cy="636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CE5A0D97-8A85-4077-BF56-D47E2795AAA3}"/>
                </a:ext>
              </a:extLst>
            </p:cNvPr>
            <p:cNvSpPr txBox="1"/>
            <p:nvPr/>
          </p:nvSpPr>
          <p:spPr>
            <a:xfrm>
              <a:off x="6228785" y="415138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Generalizando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BD6948-88FC-4E74-B534-DCD654D93218}"/>
              </a:ext>
            </a:extLst>
          </p:cNvPr>
          <p:cNvSpPr txBox="1"/>
          <p:nvPr/>
        </p:nvSpPr>
        <p:spPr>
          <a:xfrm>
            <a:off x="5471872" y="254734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Sea el número decimal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CA7A60-D722-4337-B460-6B4000F384A0}"/>
              </a:ext>
            </a:extLst>
          </p:cNvPr>
          <p:cNvSpPr/>
          <p:nvPr/>
        </p:nvSpPr>
        <p:spPr>
          <a:xfrm>
            <a:off x="6310072" y="4545707"/>
            <a:ext cx="4419600" cy="7067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Marcador de contenido 220">
                <a:extLst>
                  <a:ext uri="{FF2B5EF4-FFF2-40B4-BE49-F238E27FC236}">
                    <a16:creationId xmlns:a16="http://schemas.microsoft.com/office/drawing/2014/main" id="{E9D52CE1-7F3A-49AC-A356-859853B13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7340654"/>
                  </p:ext>
                </p:extLst>
              </p:nvPr>
            </p:nvGraphicFramePr>
            <p:xfrm>
              <a:off x="633608" y="3746424"/>
              <a:ext cx="4462208" cy="1261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27735">
                      <a:extLst>
                        <a:ext uri="{9D8B030D-6E8A-4147-A177-3AD203B41FA5}">
                          <a16:colId xmlns:a16="http://schemas.microsoft.com/office/drawing/2014/main" val="547916987"/>
                        </a:ext>
                      </a:extLst>
                    </a:gridCol>
                    <a:gridCol w="800735">
                      <a:extLst>
                        <a:ext uri="{9D8B030D-6E8A-4147-A177-3AD203B41FA5}">
                          <a16:colId xmlns:a16="http://schemas.microsoft.com/office/drawing/2014/main" val="88708310"/>
                        </a:ext>
                      </a:extLst>
                    </a:gridCol>
                    <a:gridCol w="775144">
                      <a:extLst>
                        <a:ext uri="{9D8B030D-6E8A-4147-A177-3AD203B41FA5}">
                          <a16:colId xmlns:a16="http://schemas.microsoft.com/office/drawing/2014/main" val="1305742407"/>
                        </a:ext>
                      </a:extLst>
                    </a:gridCol>
                    <a:gridCol w="780034">
                      <a:extLst>
                        <a:ext uri="{9D8B030D-6E8A-4147-A177-3AD203B41FA5}">
                          <a16:colId xmlns:a16="http://schemas.microsoft.com/office/drawing/2014/main" val="1706751599"/>
                        </a:ext>
                      </a:extLst>
                    </a:gridCol>
                    <a:gridCol w="1178560">
                      <a:extLst>
                        <a:ext uri="{9D8B030D-6E8A-4147-A177-3AD203B41FA5}">
                          <a16:colId xmlns:a16="http://schemas.microsoft.com/office/drawing/2014/main" val="3056979507"/>
                        </a:ext>
                      </a:extLst>
                    </a:gridCol>
                  </a:tblGrid>
                  <a:tr h="941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5794762"/>
                      </a:ext>
                    </a:extLst>
                  </a:tr>
                  <a:tr h="941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1⋅</m:t>
                                </m:r>
                                <m:sSup>
                                  <m:sSupPr>
                                    <m:ctrlP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2⋅</m:t>
                                </m:r>
                                <m:sSup>
                                  <m:sSupPr>
                                    <m:ctrlP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3⋅</m:t>
                                </m:r>
                                <m:sSup>
                                  <m:sSupPr>
                                    <m:ctrlP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4⋅</m:t>
                                </m:r>
                                <m:sSup>
                                  <m:sSupPr>
                                    <m:ctrlP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7852750"/>
                      </a:ext>
                    </a:extLst>
                  </a:tr>
                  <a:tr h="941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1⋅1000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2⋅100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3⋅10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4⋅1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2126087"/>
                      </a:ext>
                    </a:extLst>
                  </a:tr>
                  <a:tr h="941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L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1234</m:t>
                                  </m:r>
                                </m:e>
                                <m:sub>
                                  <m: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076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Marcador de contenido 220">
                <a:extLst>
                  <a:ext uri="{FF2B5EF4-FFF2-40B4-BE49-F238E27FC236}">
                    <a16:creationId xmlns:a16="http://schemas.microsoft.com/office/drawing/2014/main" id="{E9D52CE1-7F3A-49AC-A356-859853B13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7340654"/>
                  </p:ext>
                </p:extLst>
              </p:nvPr>
            </p:nvGraphicFramePr>
            <p:xfrm>
              <a:off x="633608" y="3746424"/>
              <a:ext cx="4462208" cy="1261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27735">
                      <a:extLst>
                        <a:ext uri="{9D8B030D-6E8A-4147-A177-3AD203B41FA5}">
                          <a16:colId xmlns:a16="http://schemas.microsoft.com/office/drawing/2014/main" val="547916987"/>
                        </a:ext>
                      </a:extLst>
                    </a:gridCol>
                    <a:gridCol w="800735">
                      <a:extLst>
                        <a:ext uri="{9D8B030D-6E8A-4147-A177-3AD203B41FA5}">
                          <a16:colId xmlns:a16="http://schemas.microsoft.com/office/drawing/2014/main" val="88708310"/>
                        </a:ext>
                      </a:extLst>
                    </a:gridCol>
                    <a:gridCol w="775144">
                      <a:extLst>
                        <a:ext uri="{9D8B030D-6E8A-4147-A177-3AD203B41FA5}">
                          <a16:colId xmlns:a16="http://schemas.microsoft.com/office/drawing/2014/main" val="1305742407"/>
                        </a:ext>
                      </a:extLst>
                    </a:gridCol>
                    <a:gridCol w="780034">
                      <a:extLst>
                        <a:ext uri="{9D8B030D-6E8A-4147-A177-3AD203B41FA5}">
                          <a16:colId xmlns:a16="http://schemas.microsoft.com/office/drawing/2014/main" val="1706751599"/>
                        </a:ext>
                      </a:extLst>
                    </a:gridCol>
                    <a:gridCol w="1178560">
                      <a:extLst>
                        <a:ext uri="{9D8B030D-6E8A-4147-A177-3AD203B41FA5}">
                          <a16:colId xmlns:a16="http://schemas.microsoft.com/office/drawing/2014/main" val="3056979507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382237" b="-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5152" r="-340152" b="-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3622" r="-253543" b="-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1094" r="-151563" b="-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5794762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382237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5152" t="-100000" r="-340152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3622" t="-100000" r="-253543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1094" t="-100000" r="-151563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7852750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382237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5152" t="-200000" r="-340152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3622" t="-200000" r="-253543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1094" t="-200000" r="-151563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212608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0000" r="-382237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5152" t="-300000" r="-340152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3622" t="-300000" r="-253543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1094" t="-300000" r="-151563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36830" marR="3683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77835" t="-300000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076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811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465E-6360-406B-8E20-8335E404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5FED3C-65A5-49F3-BA40-7161371FE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Sistema Decimal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D880A-B4E4-45FE-8921-A63D793AB5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C8323-F2A8-4816-B389-2BB38C73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4E2C3B7-E364-4E0D-839F-DEF556006E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778" y="2019300"/>
            <a:ext cx="5683422" cy="4179810"/>
          </a:xfrm>
        </p:spPr>
        <p:txBody>
          <a:bodyPr anchor="t">
            <a:normAutofit/>
          </a:bodyPr>
          <a:lstStyle/>
          <a:p>
            <a:r>
              <a:rPr lang="es-C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Pasos</a:t>
            </a:r>
          </a:p>
          <a:p>
            <a:pPr lvl="1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Reconocer cuantos número generan la base del sistema</a:t>
            </a:r>
          </a:p>
          <a:p>
            <a:pPr lvl="1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generación de números, se progresa consecutivamente hasta utilizar todos los números de la base</a:t>
            </a:r>
          </a:p>
          <a:p>
            <a:pPr lvl="1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siguiente número, se agrega una columna a la izq. y se reinicia la cuenta</a:t>
            </a:r>
          </a:p>
          <a:p>
            <a:pPr lvl="1"/>
            <a:endParaRPr lang="es-CL" dirty="0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BC304D4-7553-40B2-87B1-014D2B1AB21A}"/>
              </a:ext>
            </a:extLst>
          </p:cNvPr>
          <p:cNvSpPr txBox="1">
            <a:spLocks/>
          </p:cNvSpPr>
          <p:nvPr/>
        </p:nvSpPr>
        <p:spPr>
          <a:xfrm>
            <a:off x="4648200" y="62484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Electrónica Digital y Microcontroladores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5688390-3A12-46AB-A50C-6A1564A87D7B}"/>
                  </a:ext>
                </a:extLst>
              </p:cNvPr>
              <p:cNvSpPr/>
              <p:nvPr/>
            </p:nvSpPr>
            <p:spPr>
              <a:xfrm>
                <a:off x="8426261" y="2046210"/>
                <a:ext cx="2246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0 1 2 3 4 5 6 7 8 9</m:t>
                      </m:r>
                    </m:oMath>
                  </m:oMathPara>
                </a14:m>
                <a:endParaRPr lang="es-C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5688390-3A12-46AB-A50C-6A1564A87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1" y="2046210"/>
                <a:ext cx="2246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17FB1AB-3D43-44E6-8AEC-C6EE7918CD98}"/>
              </a:ext>
            </a:extLst>
          </p:cNvPr>
          <p:cNvSpPr/>
          <p:nvPr/>
        </p:nvSpPr>
        <p:spPr>
          <a:xfrm>
            <a:off x="7578653" y="20585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decimal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5795FEA-420B-4C3E-818A-A5B254A1A94F}"/>
              </a:ext>
            </a:extLst>
          </p:cNvPr>
          <p:cNvGrpSpPr/>
          <p:nvPr/>
        </p:nvGrpSpPr>
        <p:grpSpPr>
          <a:xfrm>
            <a:off x="8534400" y="2522438"/>
            <a:ext cx="1319725" cy="2520873"/>
            <a:chOff x="8534400" y="2522438"/>
            <a:chExt cx="1319725" cy="252087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03ADDF5-5E7D-4520-A08E-F0FB4B73FDE9}"/>
                </a:ext>
              </a:extLst>
            </p:cNvPr>
            <p:cNvGrpSpPr/>
            <p:nvPr/>
          </p:nvGrpSpPr>
          <p:grpSpPr>
            <a:xfrm>
              <a:off x="8534400" y="2998667"/>
              <a:ext cx="1319725" cy="2044644"/>
              <a:chOff x="8534400" y="2998667"/>
              <a:chExt cx="1319725" cy="2044644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E37CB1-822B-4098-9C82-EE3ECC4AD1A6}"/>
                  </a:ext>
                </a:extLst>
              </p:cNvPr>
              <p:cNvSpPr/>
              <p:nvPr/>
            </p:nvSpPr>
            <p:spPr>
              <a:xfrm>
                <a:off x="9244525" y="299866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8</a:t>
                </a:r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A9DF6A-868D-42F4-B804-D6744410784C}"/>
                  </a:ext>
                </a:extLst>
              </p:cNvPr>
              <p:cNvSpPr/>
              <p:nvPr/>
            </p:nvSpPr>
            <p:spPr>
              <a:xfrm>
                <a:off x="9244525" y="440255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5B19495-90F6-4706-821E-05650BECEB61}"/>
                  </a:ext>
                </a:extLst>
              </p:cNvPr>
              <p:cNvSpPr/>
              <p:nvPr/>
            </p:nvSpPr>
            <p:spPr>
              <a:xfrm>
                <a:off x="9244525" y="3700612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2310F3D-08C1-4A30-982E-06BFBD210260}"/>
                  </a:ext>
                </a:extLst>
              </p:cNvPr>
              <p:cNvSpPr/>
              <p:nvPr/>
            </p:nvSpPr>
            <p:spPr>
              <a:xfrm>
                <a:off x="8534400" y="4402557"/>
                <a:ext cx="609600" cy="6407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F5E90782-ACE2-487B-B399-250E0FF32924}"/>
                    </a:ext>
                  </a:extLst>
                </p:cNvPr>
                <p:cNvSpPr/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F5E90782-ACE2-487B-B399-250E0FF329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E676987-BD1D-45C4-B400-524A93939FFA}"/>
                    </a:ext>
                  </a:extLst>
                </p:cNvPr>
                <p:cNvSpPr/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E676987-BD1D-45C4-B400-524A93939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44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05CA-FBAE-42B6-8087-D9A3F76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Binario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CB0F196-1CC6-4CCD-93C1-D0A075D457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46372"/>
            <a:ext cx="11379200" cy="4652739"/>
          </a:xfrm>
        </p:spPr>
        <p:txBody>
          <a:bodyPr anchor="t"/>
          <a:lstStyle/>
          <a:p>
            <a:r>
              <a:rPr lang="es-CL" dirty="0"/>
              <a:t>Base 2</a:t>
            </a:r>
          </a:p>
          <a:p>
            <a:pPr lvl="1"/>
            <a:r>
              <a:rPr lang="es-CL" dirty="0"/>
              <a:t>Utiliza los números 0 1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20D62-79E6-4E35-9F01-9E8C2AEE88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84BA1-610D-4AC9-A20A-986F459E3F53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E8AD4-FF19-469D-8B3B-C322E41A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0FBE4123-9375-4222-87C3-A9002A306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94647"/>
              </p:ext>
            </p:extLst>
          </p:nvPr>
        </p:nvGraphicFramePr>
        <p:xfrm>
          <a:off x="887927" y="2619617"/>
          <a:ext cx="3641090" cy="2969514"/>
        </p:xfrm>
        <a:graphic>
          <a:graphicData uri="http://schemas.openxmlformats.org/drawingml/2006/table">
            <a:tbl>
              <a:tblPr firstRow="1" firstCol="1" bandRow="1"/>
              <a:tblGrid>
                <a:gridCol w="1820545">
                  <a:extLst>
                    <a:ext uri="{9D8B030D-6E8A-4147-A177-3AD203B41FA5}">
                      <a16:colId xmlns:a16="http://schemas.microsoft.com/office/drawing/2014/main" val="3520879711"/>
                    </a:ext>
                  </a:extLst>
                </a:gridCol>
                <a:gridCol w="1820545">
                  <a:extLst>
                    <a:ext uri="{9D8B030D-6E8A-4147-A177-3AD203B41FA5}">
                      <a16:colId xmlns:a16="http://schemas.microsoft.com/office/drawing/2014/main" val="2136133450"/>
                    </a:ext>
                  </a:extLst>
                </a:gridCol>
              </a:tblGrid>
              <a:tr h="144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2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1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14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7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6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99761"/>
                  </a:ext>
                </a:extLst>
              </a:tr>
            </a:tbl>
          </a:graphicData>
        </a:graphic>
      </p:graphicFrame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D77306D4-F366-4537-8858-2E197325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3"/>
            <a:ext cx="3860800" cy="365125"/>
          </a:xfrm>
        </p:spPr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CD914A-2691-4148-AE00-B212464E2628}"/>
              </a:ext>
            </a:extLst>
          </p:cNvPr>
          <p:cNvSpPr txBox="1"/>
          <p:nvPr/>
        </p:nvSpPr>
        <p:spPr>
          <a:xfrm>
            <a:off x="5655501" y="29811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L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BAC313D-8AC7-455B-9905-42B7D82908AD}"/>
              </a:ext>
            </a:extLst>
          </p:cNvPr>
          <p:cNvGrpSpPr/>
          <p:nvPr/>
        </p:nvGrpSpPr>
        <p:grpSpPr>
          <a:xfrm>
            <a:off x="8035795" y="2362200"/>
            <a:ext cx="1319725" cy="2520873"/>
            <a:chOff x="8534400" y="2522438"/>
            <a:chExt cx="1319725" cy="2520873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9265E4A-0E40-4530-AB0C-CBBEE532848E}"/>
                </a:ext>
              </a:extLst>
            </p:cNvPr>
            <p:cNvGrpSpPr/>
            <p:nvPr/>
          </p:nvGrpSpPr>
          <p:grpSpPr>
            <a:xfrm>
              <a:off x="8534400" y="2998667"/>
              <a:ext cx="1319725" cy="2044644"/>
              <a:chOff x="8534400" y="2998667"/>
              <a:chExt cx="1319725" cy="2044644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FCCD073-7D91-4513-BEC2-69E6652EC60C}"/>
                  </a:ext>
                </a:extLst>
              </p:cNvPr>
              <p:cNvSpPr/>
              <p:nvPr/>
            </p:nvSpPr>
            <p:spPr>
              <a:xfrm>
                <a:off x="9244525" y="299866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0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397652C-AD10-43BF-9D27-936DE771AEEC}"/>
                  </a:ext>
                </a:extLst>
              </p:cNvPr>
              <p:cNvSpPr/>
              <p:nvPr/>
            </p:nvSpPr>
            <p:spPr>
              <a:xfrm>
                <a:off x="9244525" y="4402557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1DBD38B2-DEB1-4661-B03E-36749EED4D60}"/>
                  </a:ext>
                </a:extLst>
              </p:cNvPr>
              <p:cNvSpPr/>
              <p:nvPr/>
            </p:nvSpPr>
            <p:spPr>
              <a:xfrm>
                <a:off x="9244525" y="3700612"/>
                <a:ext cx="609600" cy="636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620054D2-CF52-4A61-9D30-E4CE5808AFC2}"/>
                  </a:ext>
                </a:extLst>
              </p:cNvPr>
              <p:cNvSpPr/>
              <p:nvPr/>
            </p:nvSpPr>
            <p:spPr>
              <a:xfrm>
                <a:off x="8534400" y="4402557"/>
                <a:ext cx="609600" cy="6407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4FF855B3-BE8E-4C3C-9ABC-4BE2247E39A9}"/>
                    </a:ext>
                  </a:extLst>
                </p:cNvPr>
                <p:cNvSpPr/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4FF855B3-BE8E-4C3C-9ABC-4BE2247E3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289" y="2522438"/>
                  <a:ext cx="47513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7E2B9D45-F2AC-4D4D-92D2-50DB1649F665}"/>
                    </a:ext>
                  </a:extLst>
                </p:cNvPr>
                <p:cNvSpPr/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7E2B9D45-F2AC-4D4D-92D2-50DB1649F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635" y="3885098"/>
                  <a:ext cx="48045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37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Sistema Binario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C063C47-21CF-475C-B078-8DBB9BB0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dígito de un número en binario es llamado </a:t>
            </a:r>
            <a:r>
              <a:rPr lang="es-CL" i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es la contracción de </a:t>
            </a:r>
            <a:r>
              <a:rPr lang="es-CL" sz="2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</a:t>
            </a:r>
            <a:r>
              <a:rPr lang="es-CL" sz="20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nary</a:t>
            </a:r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</a:t>
            </a:r>
            <a:r>
              <a:rPr lang="es-CL" sz="2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s-CL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6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dígito a la izquierda es llamado LSB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6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dígito a la derecha es llamado MSB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600" b="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¿Cuántos números puedo formar con 2 bits?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</a:t>
            </a:r>
            <a:endParaRPr lang="es-CL" sz="2000" b="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DA314-38C2-4A3A-B183-F1E850006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Definiciones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F34631-1888-451B-ACCB-16E012616A5A}" type="slidenum">
              <a:rPr lang="es-CL" smtClean="0"/>
              <a:pPr/>
              <a:t>8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ADFCB63-670D-4DB1-8F2B-65B119D58A1B}"/>
                  </a:ext>
                </a:extLst>
              </p:cNvPr>
              <p:cNvSpPr/>
              <p:nvPr/>
            </p:nvSpPr>
            <p:spPr>
              <a:xfrm>
                <a:off x="4156205" y="3298407"/>
                <a:ext cx="1289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100011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ADFCB63-670D-4DB1-8F2B-65B119D58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05" y="3298407"/>
                <a:ext cx="12891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10302F-80A4-447F-ADDA-9DD4B6E1AC0A}"/>
                  </a:ext>
                </a:extLst>
              </p:cNvPr>
              <p:cNvSpPr/>
              <p:nvPr/>
            </p:nvSpPr>
            <p:spPr>
              <a:xfrm rot="5400000">
                <a:off x="4447150" y="2813768"/>
                <a:ext cx="7072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s-CL" sz="2800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10302F-80A4-447F-ADDA-9DD4B6E1A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47150" y="2813768"/>
                <a:ext cx="7072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E510CDA-F7A2-491A-BFCF-64987BAFC7A4}"/>
                  </a:ext>
                </a:extLst>
              </p:cNvPr>
              <p:cNvSpPr/>
              <p:nvPr/>
            </p:nvSpPr>
            <p:spPr>
              <a:xfrm>
                <a:off x="3667130" y="5669759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E510CDA-F7A2-491A-BFCF-64987BAF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30" y="5669759"/>
                <a:ext cx="498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6DBF4D5-0CBD-4067-9B32-1CD78B965BDD}"/>
                  </a:ext>
                </a:extLst>
              </p:cNvPr>
              <p:cNvSpPr/>
              <p:nvPr/>
            </p:nvSpPr>
            <p:spPr>
              <a:xfrm>
                <a:off x="8691796" y="5669759"/>
                <a:ext cx="902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CL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6DBF4D5-0CBD-4067-9B32-1CD78B965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96" y="5669759"/>
                <a:ext cx="9024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C75C-6042-4117-B9A4-10B7BDB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Sistema Binario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CF5B4-589C-4483-9FE7-38BBF4D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4014A-4DAD-4A93-9B0F-EB166AB50FC5}" type="datetime1">
              <a:rPr lang="es-CL" smtClean="0"/>
              <a:t>24-04-2021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E9114-879F-4CB0-8293-2FCD4326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L" dirty="0"/>
              <a:t>Electrónica Digital y Microcontroladores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85194-086D-4A55-94D8-7CCA2F40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64278"/>
            <a:ext cx="2844800" cy="365125"/>
          </a:xfrm>
        </p:spPr>
        <p:txBody>
          <a:bodyPr/>
          <a:lstStyle/>
          <a:p>
            <a:fld id="{6EF34631-1888-451B-ACCB-16E012616A5A}" type="slidenum">
              <a:rPr lang="es-CL" smtClean="0"/>
              <a:pPr/>
              <a:t>9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1BAE3F12-4D90-4808-95ED-083C63C91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05408"/>
                  </p:ext>
                </p:extLst>
              </p:nvPr>
            </p:nvGraphicFramePr>
            <p:xfrm>
              <a:off x="2501900" y="2133600"/>
              <a:ext cx="7708900" cy="2590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708900">
                      <a:extLst>
                        <a:ext uri="{9D8B030D-6E8A-4147-A177-3AD203B41FA5}">
                          <a16:colId xmlns:a16="http://schemas.microsoft.com/office/drawing/2014/main" val="120555191"/>
                        </a:ext>
                      </a:extLst>
                    </a:gridCol>
                  </a:tblGrid>
                  <a:tr h="35442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IMPORTANTE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4B08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616553"/>
                      </a:ext>
                    </a:extLst>
                  </a:tr>
                  <a:tr h="223637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Cuando se trabaja con distintos sistemas numéricos se acostumbra a colocar un subíndice en el número con la base del sistema, para evitar confundirse entre los sistemas empleados. Ej.: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en sistema decimal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en sistema binario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Por lo tanto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MX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MX" sz="1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s-CL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4B08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21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1BAE3F12-4D90-4808-95ED-083C63C91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05408"/>
                  </p:ext>
                </p:extLst>
              </p:nvPr>
            </p:nvGraphicFramePr>
            <p:xfrm>
              <a:off x="2501900" y="2133600"/>
              <a:ext cx="7708900" cy="2590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708900">
                      <a:extLst>
                        <a:ext uri="{9D8B030D-6E8A-4147-A177-3AD203B41FA5}">
                          <a16:colId xmlns:a16="http://schemas.microsoft.com/office/drawing/2014/main" val="120555191"/>
                        </a:ext>
                      </a:extLst>
                    </a:gridCol>
                  </a:tblGrid>
                  <a:tr h="35442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8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IMPORTANTE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4B08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616553"/>
                      </a:ext>
                    </a:extLst>
                  </a:tr>
                  <a:tr h="2236376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8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21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BF1C1A3-F602-4082-A672-31D2B9D4403E}"/>
                  </a:ext>
                </a:extLst>
              </p:cNvPr>
              <p:cNvSpPr/>
              <p:nvPr/>
            </p:nvSpPr>
            <p:spPr>
              <a:xfrm>
                <a:off x="4419600" y="5028705"/>
                <a:ext cx="14990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100011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BF1C1A3-F602-4082-A672-31D2B9D44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028705"/>
                <a:ext cx="1499064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BC203A7-9901-42C1-9411-D6D0F9E5E7B1}"/>
                  </a:ext>
                </a:extLst>
              </p:cNvPr>
              <p:cNvSpPr/>
              <p:nvPr/>
            </p:nvSpPr>
            <p:spPr>
              <a:xfrm>
                <a:off x="6858000" y="5028705"/>
                <a:ext cx="1755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(100011)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BC203A7-9901-42C1-9411-D6D0F9E5E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028705"/>
                <a:ext cx="175554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6E069A33-7546-4297-BDDE-D6431D675501}"/>
              </a:ext>
            </a:extLst>
          </p:cNvPr>
          <p:cNvSpPr txBox="1"/>
          <p:nvPr/>
        </p:nvSpPr>
        <p:spPr>
          <a:xfrm>
            <a:off x="6231879" y="50748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8874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fN Document" ma:contentTypeID="0x0101004D8F5E3890581C4082992ECC2F93573100C506B128C1854947B0CB6D14CD451AF8" ma:contentTypeVersion="38" ma:contentTypeDescription="" ma:contentTypeScope="" ma:versionID="1021bae92a622f70926e3202573aa2b6">
  <xsd:schema xmlns:xsd="http://www.w3.org/2001/XMLSchema" xmlns:xs="http://www.w3.org/2001/XMLSchema" xmlns:p="http://schemas.microsoft.com/office/2006/metadata/properties" xmlns:ns2="529ccce0-d01a-44eb-8f6d-fcfce274c37a" targetNamespace="http://schemas.microsoft.com/office/2006/metadata/properties" ma:root="true" ma:fieldsID="0709cd678756fa05c3e95ec2158445a7" ns2:_="">
    <xsd:import namespace="529ccce0-d01a-44eb-8f6d-fcfce274c37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ypeOfContent" minOccurs="0"/>
                <xsd:element ref="ns2:Division" minOccurs="0"/>
                <xsd:element ref="ns2:DocumentType" minOccurs="0"/>
                <xsd:element ref="ns2:f35ca5f0ee694cfd9c7653895a2c7dca" minOccurs="0"/>
                <xsd:element ref="ns2:TaxCatchAll" minOccurs="0"/>
                <xsd:element ref="ns2:TaxKeywordTaxHTField" minOccurs="0"/>
                <xsd:element ref="ns2:LastReviewedDate" minOccurs="0"/>
                <xsd:element ref="ns2:DocumentStatus" minOccurs="0"/>
                <xsd:element ref="ns2:TaxCatchAllLabel" minOccurs="0"/>
                <xsd:element ref="ns2:db0dfd8ecf6c4fc28d538b1ac635d8b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ccce0-d01a-44eb-8f6d-fcfce274c37a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ypeOfContent" ma:index="7" nillable="true" ma:displayName="Type of Content" ma:format="Dropdown" ma:internalName="TypeOfContent" ma:readOnly="false">
      <xsd:simpleType>
        <xsd:restriction base="dms:Choice">
          <xsd:enumeration value="Template"/>
          <xsd:enumeration value="Policy"/>
          <xsd:enumeration value="Form"/>
          <xsd:enumeration value="Documentation"/>
          <xsd:enumeration value="Press Release"/>
          <xsd:enumeration value="Unclassified"/>
        </xsd:restriction>
      </xsd:simpleType>
    </xsd:element>
    <xsd:element name="Division" ma:index="8" nillable="true" ma:displayName="Division" ma:default="Communications &amp; Public Affairs" ma:format="Dropdown" ma:internalName="Division" ma:readOnly="false">
      <xsd:simpleType>
        <xsd:restriction base="dms:Choice">
          <xsd:enumeration value="Communications &amp; Public Affairs"/>
          <xsd:enumeration value="Deputy Executive Director"/>
          <xsd:enumeration value="Education &amp; Member Development"/>
          <xsd:enumeration value="Finance &amp; Administration"/>
          <xsd:enumeration value="Meeting Services"/>
          <xsd:enumeration value="Membership and Professional Development"/>
          <xsd:enumeration value="Planning and Information"/>
        </xsd:restriction>
      </xsd:simpleType>
    </xsd:element>
    <xsd:element name="DocumentType" ma:index="13" nillable="true" ma:displayName="Document Type" ma:format="Dropdown" ma:internalName="DocumentType" ma:readOnly="false">
      <xsd:simpleType>
        <xsd:restriction base="dms:Choice">
          <xsd:enumeration value="Checklist"/>
          <xsd:enumeration value="Contract"/>
          <xsd:enumeration value="Floor Plan"/>
          <xsd:enumeration value="Form"/>
          <xsd:enumeration value="Grant"/>
          <xsd:enumeration value="Graphic"/>
          <xsd:enumeration value="Invoice"/>
          <xsd:enumeration value="Manual"/>
          <xsd:enumeration value="Meeting Notes"/>
          <xsd:enumeration value="Memo"/>
          <xsd:enumeration value="Photo"/>
          <xsd:enumeration value="Policy"/>
          <xsd:enumeration value="Presentation"/>
          <xsd:enumeration value="Process"/>
          <xsd:enumeration value="Report"/>
          <xsd:enumeration value="Template"/>
          <xsd:enumeration value="User Guide"/>
          <xsd:enumeration value="Unclassified"/>
          <xsd:enumeration value="Video"/>
        </xsd:restriction>
      </xsd:simpleType>
    </xsd:element>
    <xsd:element name="f35ca5f0ee694cfd9c7653895a2c7dca" ma:index="15" nillable="true" ma:taxonomy="true" ma:internalName="f35ca5f0ee694cfd9c7653895a2c7dca" ma:taxonomyFieldName="Function" ma:displayName="Function" ma:readOnly="false" ma:fieldId="{f35ca5f0-ee69-4cfd-9c76-53895a2c7dca}" ma:taxonomyMulti="true" ma:sspId="797d636a-0608-4240-bc17-84bd244307a5" ma:termSetId="feffb8c1-e6ea-432e-a7e0-ce911a1d98c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70a1ea77-b44d-40b8-a9b7-c7fa1c8b6a48}" ma:internalName="TaxCatchAll" ma:readOnly="false" ma:showField="CatchAllData" ma:web="529ccce0-d01a-44eb-8f6d-fcfce274c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8" nillable="true" ma:taxonomy="true" ma:internalName="TaxKeywordTaxHTField" ma:taxonomyFieldName="TaxKeyword" ma:displayName="Enterprise Keywords" ma:readOnly="false" ma:fieldId="{23f27201-bee3-471e-b2e7-b64fd8b7ca38}" ma:taxonomyMulti="true" ma:sspId="797d636a-0608-4240-bc17-84bd244307a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LastReviewedDate" ma:index="19" nillable="true" ma:displayName="Last Reviewed Date" ma:default="[today]" ma:format="DateOnly" ma:internalName="LastReviewedDate" ma:readOnly="false">
      <xsd:simpleType>
        <xsd:restriction base="dms:DateTime"/>
      </xsd:simpleType>
    </xsd:element>
    <xsd:element name="DocumentStatus" ma:index="20" nillable="true" ma:displayName="Document Status" ma:default="Draft" ma:format="Dropdown" ma:internalName="DocumentStatus" ma:readOnly="false">
      <xsd:simpleType>
        <xsd:restriction base="dms:Choice">
          <xsd:enumeration value="Draft"/>
          <xsd:enumeration value="Final"/>
        </xsd:restriction>
      </xsd:simpleType>
    </xsd:element>
    <xsd:element name="TaxCatchAllLabel" ma:index="21" nillable="true" ma:displayName="Taxonomy Catch All Column1" ma:hidden="true" ma:list="{70a1ea77-b44d-40b8-a9b7-c7fa1c8b6a48}" ma:internalName="TaxCatchAllLabel" ma:readOnly="true" ma:showField="CatchAllDataLabel" ma:web="529ccce0-d01a-44eb-8f6d-fcfce274c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b0dfd8ecf6c4fc28d538b1ac635d8be" ma:index="22" nillable="true" ma:taxonomy="true" ma:internalName="db0dfd8ecf6c4fc28d538b1ac635d8be" ma:taxonomyFieldName="Program" ma:displayName="Program" ma:readOnly="false" ma:fieldId="{db0dfd8e-cf6c-4fc2-8d53-8b1ac635d8be}" ma:taxonomyMulti="true" ma:sspId="797d636a-0608-4240-bc17-84bd244307a5" ma:termSetId="bf9a34c8-30e7-41cf-bc26-8cf2b79c8fd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29ccce0-d01a-44eb-8f6d-fcfce274c37a">DXK3VZ7EW6WC-1702072923-21429</_dlc_DocId>
    <_dlc_DocIdUrl xmlns="529ccce0-d01a-44eb-8f6d-fcfce274c37a">
      <Url>https://sharepoint.sfn.org/departments/DSN/_layouts/15/DocIdRedir.aspx?ID=DXK3VZ7EW6WC-1702072923-21429</Url>
      <Description>DXK3VZ7EW6WC-1702072923-21429</Description>
    </_dlc_DocIdUrl>
    <TaxCatchAll xmlns="529ccce0-d01a-44eb-8f6d-fcfce274c37a"/>
    <LastReviewedDate xmlns="529ccce0-d01a-44eb-8f6d-fcfce274c37a">2018-03-14T16:38:50+00:00</LastReviewedDate>
    <f35ca5f0ee694cfd9c7653895a2c7dca xmlns="529ccce0-d01a-44eb-8f6d-fcfce274c37a">
      <Terms xmlns="http://schemas.microsoft.com/office/infopath/2007/PartnerControls"/>
    </f35ca5f0ee694cfd9c7653895a2c7dca>
    <db0dfd8ecf6c4fc28d538b1ac635d8be xmlns="529ccce0-d01a-44eb-8f6d-fcfce274c37a">
      <Terms xmlns="http://schemas.microsoft.com/office/infopath/2007/PartnerControls"/>
    </db0dfd8ecf6c4fc28d538b1ac635d8be>
    <_dlc_DocIdPersistId xmlns="529ccce0-d01a-44eb-8f6d-fcfce274c37a" xsi:nil="true"/>
    <DocumentType xmlns="529ccce0-d01a-44eb-8f6d-fcfce274c37a" xsi:nil="true"/>
    <DocumentStatus xmlns="529ccce0-d01a-44eb-8f6d-fcfce274c37a">Draft</DocumentStatus>
    <TypeOfContent xmlns="529ccce0-d01a-44eb-8f6d-fcfce274c37a" xsi:nil="true"/>
    <TaxKeywordTaxHTField xmlns="529ccce0-d01a-44eb-8f6d-fcfce274c37a">
      <Terms xmlns="http://schemas.microsoft.com/office/infopath/2007/PartnerControls"/>
    </TaxKeywordTaxHTField>
    <Division xmlns="529ccce0-d01a-44eb-8f6d-fcfce274c37a">Communications &amp; Public Affairs</Division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9F0E6F-1906-4482-8208-962CD58FA5E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106066E-BF3D-4C37-8D69-1668A2C13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ccce0-d01a-44eb-8f6d-fcfce274c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3461AC-5E8C-4B21-A99C-739DCC3F015F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29ccce0-d01a-44eb-8f6d-fcfce274c37a"/>
  </ds:schemaRefs>
</ds:datastoreItem>
</file>

<file path=customXml/itemProps4.xml><?xml version="1.0" encoding="utf-8"?>
<ds:datastoreItem xmlns:ds="http://schemas.openxmlformats.org/officeDocument/2006/customXml" ds:itemID="{36F34C24-B07E-4B17-B4C5-2A20CD86D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2044</Words>
  <Application>Microsoft Office PowerPoint</Application>
  <PresentationFormat>Panorámica</PresentationFormat>
  <Paragraphs>888</Paragraphs>
  <Slides>31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Yu Gothic Light</vt:lpstr>
      <vt:lpstr>Arial</vt:lpstr>
      <vt:lpstr>Calibri</vt:lpstr>
      <vt:lpstr>Cambria Math</vt:lpstr>
      <vt:lpstr>Tahoma</vt:lpstr>
      <vt:lpstr>Verdana</vt:lpstr>
      <vt:lpstr>Office Theme</vt:lpstr>
      <vt:lpstr>Electrónica Digital y Microcontroladores Tema 1: Sistemas Numéricos</vt:lpstr>
      <vt:lpstr>Objetivos</vt:lpstr>
      <vt:lpstr>Sistemas Numéricos</vt:lpstr>
      <vt:lpstr>Introducción</vt:lpstr>
      <vt:lpstr>Introducción</vt:lpstr>
      <vt:lpstr>Introducción</vt:lpstr>
      <vt:lpstr>Sistema Binario</vt:lpstr>
      <vt:lpstr>Sistema Binario</vt:lpstr>
      <vt:lpstr>Sistema Binario</vt:lpstr>
      <vt:lpstr>Sistema Binario</vt:lpstr>
      <vt:lpstr>Sistema Binario</vt:lpstr>
      <vt:lpstr>Sistema Binario</vt:lpstr>
      <vt:lpstr>Sistema Octal</vt:lpstr>
      <vt:lpstr>Sistema Octal</vt:lpstr>
      <vt:lpstr>Sistema Hexadecimal</vt:lpstr>
      <vt:lpstr>Sistema Hexadecimal</vt:lpstr>
      <vt:lpstr>Decimal codificado en Binario (BCD)</vt:lpstr>
      <vt:lpstr>Próxima Sesión</vt:lpstr>
      <vt:lpstr>Referencias y Material Complementario</vt:lpstr>
      <vt:lpstr>Referencias y material complementario</vt:lpstr>
      <vt:lpstr>Operaciones Binarias</vt:lpstr>
      <vt:lpstr>Operaciones Binarias</vt:lpstr>
      <vt:lpstr>Operaciones Binarias</vt:lpstr>
      <vt:lpstr>Operaciones Binarias</vt:lpstr>
      <vt:lpstr>Operaciones Binarias</vt:lpstr>
      <vt:lpstr>Operaciones Binarias</vt:lpstr>
      <vt:lpstr>Operaciones Binarias</vt:lpstr>
      <vt:lpstr>Operaciones Binarias</vt:lpstr>
      <vt:lpstr>Resumen</vt:lpstr>
      <vt:lpstr>Simulación 1</vt:lpstr>
      <vt:lpstr>Referencias y Material Complementario</vt:lpstr>
    </vt:vector>
  </TitlesOfParts>
  <Company>Society for Neuroscience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Scanlon</dc:creator>
  <cp:lastModifiedBy>Josué Meneses Díaz</cp:lastModifiedBy>
  <cp:revision>326</cp:revision>
  <cp:lastPrinted>2013-04-17T14:48:52Z</cp:lastPrinted>
  <dcterms:created xsi:type="dcterms:W3CDTF">2013-04-16T15:22:46Z</dcterms:created>
  <dcterms:modified xsi:type="dcterms:W3CDTF">2021-04-26T01:52:19Z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0x0101004D8F5E3890581C4082992ECC2F93573100C506B128C1854947B0CB6D14CD451AF8</vt:lpwstr>
  </property>
  <property fmtid="{D5CDD505-2E9C-101B-9397-08002B2CF9AE}" pid="3" name="_dlc_DocIdItemGuid">
    <vt:lpwstr>d78e1377-bbdf-4593-83b8-f392a43c97eb</vt:lpwstr>
  </property>
  <property fmtid="{D5CDD505-2E9C-101B-9397-08002B2CF9AE}" pid="4" name="TaxKeyword">
    <vt:lpwstr/>
  </property>
  <property fmtid="{D5CDD505-2E9C-101B-9397-08002B2CF9AE}" pid="5" name="Program">
    <vt:lpwstr/>
  </property>
  <property fmtid="{D5CDD505-2E9C-101B-9397-08002B2CF9AE}" pid="6" name="Function">
    <vt:lpwstr/>
  </property>
</Properties>
</file>